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5"/>
  </p:notesMasterIdLst>
  <p:handoutMasterIdLst>
    <p:handoutMasterId r:id="rId16"/>
  </p:handoutMasterIdLst>
  <p:sldIdLst>
    <p:sldId id="413" r:id="rId2"/>
    <p:sldId id="388" r:id="rId3"/>
    <p:sldId id="389" r:id="rId4"/>
    <p:sldId id="391" r:id="rId5"/>
    <p:sldId id="392" r:id="rId6"/>
    <p:sldId id="393" r:id="rId7"/>
    <p:sldId id="394" r:id="rId8"/>
    <p:sldId id="395" r:id="rId9"/>
    <p:sldId id="397" r:id="rId10"/>
    <p:sldId id="398" r:id="rId11"/>
    <p:sldId id="399" r:id="rId12"/>
    <p:sldId id="407" r:id="rId13"/>
    <p:sldId id="406" r:id="rId14"/>
  </p:sldIdLst>
  <p:sldSz cx="9144000" cy="6858000" type="screen4x3"/>
  <p:notesSz cx="7010400" cy="9296400"/>
  <p:defaultTextStyle>
    <a:lvl1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1pPr>
    <a:lvl2pPr indent="4572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2pPr>
    <a:lvl3pPr indent="9144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3pPr>
    <a:lvl4pPr indent="13716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4pPr>
    <a:lvl5pPr indent="18288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5pPr>
    <a:lvl6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6pPr>
    <a:lvl7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7pPr>
    <a:lvl8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8pPr>
    <a:lvl9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191164"/>
        </a:fontRef>
        <a:srgbClr val="19116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CCA"/>
          </a:solidFill>
        </a:fill>
      </a:tcStyle>
    </a:wholeTbl>
    <a:band2H>
      <a:tcTxStyle/>
      <a:tcStyle>
        <a:tcBdr/>
        <a:fill>
          <a:solidFill>
            <a:srgbClr val="F6F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0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0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00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ADA"/>
          </a:solidFill>
        </a:fill>
      </a:tcStyle>
    </a:wholeTbl>
    <a:band2H>
      <a:tcTxStyle/>
      <a:tcStyle>
        <a:tcBdr/>
        <a:fill>
          <a:solidFill>
            <a:srgbClr val="E9EDED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8B8B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8B8B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8B8B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CC00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CC00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0F2B82-D98D-42DC-A45A-769A158FD0A8}" type="datetime1">
              <a:rPr lang="en-US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5/19/2021</a:t>
            </a:fld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BD4784E-5010-43AA-862F-61007359811E}" type="slidenum">
              <a:rPr lang="en-US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‹#›</a:t>
            </a:fld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38670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</p:spPr>
        <p:txBody>
          <a:bodyPr lIns="93177" tIns="46589" rIns="93177" bIns="46589"/>
          <a:lstStyle/>
          <a:p>
            <a:pPr lvl="0"/>
            <a:endParaRPr dirty="0"/>
          </a:p>
        </p:txBody>
      </p:sp>
      <p:sp>
        <p:nvSpPr>
          <p:cNvPr id="10" name="Shape 10"/>
          <p:cNvSpPr>
            <a:spLocks noGrp="1"/>
          </p:cNvSpPr>
          <p:nvPr>
            <p:ph type="body" sz="quarter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lIns="93177" tIns="46589" rIns="93177" bIns="46589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7337460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>
      <a:lnSpc>
        <a:spcPct val="125000"/>
      </a:lnSpc>
      <a:defRPr sz="2400">
        <a:latin typeface="Arial Unicode MS" panose="020B0604020202020204" pitchFamily="34" charset="-128"/>
        <a:ea typeface="Arial Unicode MS" panose="020B0604020202020204" pitchFamily="34" charset="-128"/>
        <a:cs typeface="Arial Unicode MS" panose="020B0604020202020204" pitchFamily="34" charset="-128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1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5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8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96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26309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256A-99AA-4422-B715-512C07524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1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1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256A-99AA-4422-B715-512C07524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3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E9385586-C094-4874-A3EB-1898CF456001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8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217" y="1122363"/>
            <a:ext cx="8548255" cy="2387600"/>
          </a:xfrm>
        </p:spPr>
        <p:txBody>
          <a:bodyPr/>
          <a:lstStyle/>
          <a:p>
            <a:r>
              <a:rPr lang="en-US" dirty="0">
                <a:solidFill>
                  <a:srgbClr val="57068C"/>
                </a:solidFill>
              </a:rPr>
              <a:t>From ER diagrams to Tables</a:t>
            </a:r>
          </a:p>
        </p:txBody>
      </p:sp>
    </p:spTree>
    <p:extLst>
      <p:ext uri="{BB962C8B-B14F-4D97-AF65-F5344CB8AC3E}">
        <p14:creationId xmlns:p14="http://schemas.microsoft.com/office/powerpoint/2010/main" val="175766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Example</a:t>
            </a:r>
          </a:p>
        </p:txBody>
      </p:sp>
      <p:sp>
        <p:nvSpPr>
          <p:cNvPr id="157" name="Shape 157"/>
          <p:cNvSpPr/>
          <p:nvPr/>
        </p:nvSpPr>
        <p:spPr>
          <a:xfrm>
            <a:off x="469898" y="1131197"/>
            <a:ext cx="8014139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284284" lvl="0" indent="-246184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Lets </a:t>
            </a:r>
            <a:r>
              <a:rPr sz="21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assume</a:t>
            </a: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that a </a:t>
            </a:r>
            <a:r>
              <a:rPr sz="21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</a:t>
            </a: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can be done by </a:t>
            </a:r>
            <a:r>
              <a:rPr sz="21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many</a:t>
            </a: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1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employees</a:t>
            </a:r>
          </a:p>
        </p:txBody>
      </p:sp>
      <p:pic>
        <p:nvPicPr>
          <p:cNvPr id="158" name="Screen Shot 2014-02-24 at 2.27.32 PM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1555471" y="1661685"/>
            <a:ext cx="5673481" cy="242788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59" name="Table 159"/>
          <p:cNvGraphicFramePr/>
          <p:nvPr/>
        </p:nvGraphicFramePr>
        <p:xfrm>
          <a:off x="482401" y="5391670"/>
          <a:ext cx="2991047" cy="1113696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18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938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26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Reading No	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Timestamp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68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68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0" name="Table 160"/>
          <p:cNvGraphicFramePr/>
          <p:nvPr/>
        </p:nvGraphicFramePr>
        <p:xfrm>
          <a:off x="3071663" y="4160319"/>
          <a:ext cx="2460723" cy="109553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98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572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b="1" i="1" dirty="0">
                          <a:solidFill>
                            <a:srgbClr val="FF26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Reading No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008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Employee No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81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81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1" name="Table 161"/>
          <p:cNvGraphicFramePr/>
          <p:nvPr/>
        </p:nvGraphicFramePr>
        <p:xfrm>
          <a:off x="5130601" y="5391670"/>
          <a:ext cx="2991047" cy="1113696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18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938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008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Employee No	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Name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68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68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2" name="Shape 162"/>
          <p:cNvSpPr/>
          <p:nvPr/>
        </p:nvSpPr>
        <p:spPr>
          <a:xfrm flipH="1">
            <a:off x="1478128" y="3370987"/>
            <a:ext cx="630515" cy="1976715"/>
          </a:xfrm>
          <a:prstGeom prst="line">
            <a:avLst/>
          </a:prstGeom>
          <a:ln w="38100">
            <a:solidFill>
              <a:srgbClr val="929000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FF26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4302025" y="3507613"/>
            <a:ext cx="1" cy="523241"/>
          </a:xfrm>
          <a:prstGeom prst="line">
            <a:avLst/>
          </a:prstGeom>
          <a:ln w="38100">
            <a:solidFill>
              <a:srgbClr val="929000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FF26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6299641" y="3722624"/>
            <a:ext cx="1" cy="1469019"/>
          </a:xfrm>
          <a:prstGeom prst="line">
            <a:avLst/>
          </a:prstGeom>
          <a:ln w="38100">
            <a:solidFill>
              <a:srgbClr val="929000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FF26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09263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3" dur="7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4" dur="7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5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 advAuto="0"/>
      <p:bldP spid="159" grpId="0" advAuto="0"/>
      <p:bldP spid="160" grpId="0" advAuto="0"/>
      <p:bldP spid="161" grpId="0" advAuto="0"/>
      <p:bldP spid="162" grpId="0" animBg="1" advAuto="0"/>
      <p:bldP spid="163" grpId="0" animBg="1" advAuto="0"/>
      <p:bldP spid="164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Final Results</a:t>
            </a:r>
          </a:p>
        </p:txBody>
      </p:sp>
      <p:sp>
        <p:nvSpPr>
          <p:cNvPr id="188" name="Shape 188"/>
          <p:cNvSpPr/>
          <p:nvPr/>
        </p:nvSpPr>
        <p:spPr>
          <a:xfrm>
            <a:off x="330200" y="1130300"/>
            <a:ext cx="7590195" cy="4355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Meter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meter_no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address, size, model,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name, street, type,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zip_code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state, city)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description,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fixed_amount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variable_amount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consumption_threshold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reading_no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,timestamp,consumption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meter_no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Reading_has_Employee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i="1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i="1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name, address, city,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dept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zip_code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state, age)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Bills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start_date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end_date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due_date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417480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Summary of ER modeling</a:t>
            </a:r>
          </a:p>
        </p:txBody>
      </p:sp>
      <p:sp>
        <p:nvSpPr>
          <p:cNvPr id="152" name="Shape 152"/>
          <p:cNvSpPr/>
          <p:nvPr/>
        </p:nvSpPr>
        <p:spPr>
          <a:xfrm>
            <a:off x="469900" y="1282700"/>
            <a:ext cx="7590195" cy="4106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ER model is popular for conceptual design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Constructs are expressive, intuitive and graphical. 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Basic constructs: entity types, relationships (cardinalities), and attributes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ER modeling is subjective!  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There are often many ways to model a given scenario! 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Analyzing alternatives is key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ER modeling is iterative!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Resulting diagram should be analyzed and refined further. </a:t>
            </a:r>
          </a:p>
        </p:txBody>
      </p:sp>
    </p:spTree>
    <p:extLst>
      <p:ext uri="{BB962C8B-B14F-4D97-AF65-F5344CB8AC3E}">
        <p14:creationId xmlns:p14="http://schemas.microsoft.com/office/powerpoint/2010/main" val="59967796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386308" y="147496"/>
            <a:ext cx="7757379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In-class exercise: (if we have time)</a:t>
            </a:r>
            <a:br>
              <a:rPr lang="en-US" sz="3200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3200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the following ERDs and tables</a:t>
            </a:r>
          </a:p>
        </p:txBody>
      </p:sp>
      <p:sp>
        <p:nvSpPr>
          <p:cNvPr id="148" name="Shape 148"/>
          <p:cNvSpPr/>
          <p:nvPr/>
        </p:nvSpPr>
        <p:spPr>
          <a:xfrm>
            <a:off x="0" y="1538949"/>
            <a:ext cx="8921183" cy="5242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25669" lvl="0" indent="-187569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NoFuture</a:t>
            </a: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Records has decided to store information about musicians who perform on its albums (as well as other company data) in a database. 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musician that records at </a:t>
            </a:r>
            <a:r>
              <a:rPr sz="1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NoFuture</a:t>
            </a: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has an SSN, a name, an address, and a phone number. Poorly paid musicians often share the same address, and no address has more than one phone.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instrument used in songs recorded at </a:t>
            </a:r>
            <a:r>
              <a:rPr sz="1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NoFuture</a:t>
            </a: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has a unique identification number, a name (e.g., guitar, synthesizer, ﬂute) and a musical key (e.g., C, B-ﬂat, E-ﬂat).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album recorded on the </a:t>
            </a:r>
            <a:r>
              <a:rPr sz="1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NoFuture</a:t>
            </a: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label has a unique identification  number, a title, a copyright date, a format, and an album identifier.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song recorded at </a:t>
            </a:r>
            <a:r>
              <a:rPr sz="1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NoFuture</a:t>
            </a: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has a title and an author.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musician may play several instruments, and a given instrument may be played by several musicians.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album has a number of songs on it, but no song may appear on more than one album.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song is performed by one or more musicians, and a musician may perform a number of songs.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album has exactly one musician who acts as its producer. A musician may produce several albums.</a:t>
            </a:r>
          </a:p>
        </p:txBody>
      </p:sp>
    </p:spTree>
    <p:extLst>
      <p:ext uri="{BB962C8B-B14F-4D97-AF65-F5344CB8AC3E}">
        <p14:creationId xmlns:p14="http://schemas.microsoft.com/office/powerpoint/2010/main" val="321454150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ER Diagram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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Relational Model</a:t>
            </a:r>
          </a:p>
        </p:txBody>
      </p:sp>
      <p:sp>
        <p:nvSpPr>
          <p:cNvPr id="127" name="Shape 127"/>
          <p:cNvSpPr/>
          <p:nvPr/>
        </p:nvSpPr>
        <p:spPr>
          <a:xfrm>
            <a:off x="469900" y="1282700"/>
            <a:ext cx="7590195" cy="3767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0: Identify: 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Entities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Relationships (many-to-many, one-to-many, one-to-one)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Special attributes (primary key)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1: Entities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2: Many-to-many relationships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3: One-to-many relationships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4: One-to-one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821826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 - Water Utility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AB0D1E-06BA-4C41-8DE7-B3062F031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635" y="946756"/>
            <a:ext cx="6615052" cy="576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041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0: 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Entities map to Tables</a:t>
            </a:r>
          </a:p>
        </p:txBody>
      </p:sp>
      <p:sp>
        <p:nvSpPr>
          <p:cNvPr id="139" name="Shape 139"/>
          <p:cNvSpPr/>
          <p:nvPr/>
        </p:nvSpPr>
        <p:spPr>
          <a:xfrm>
            <a:off x="469899" y="2133687"/>
            <a:ext cx="7590196" cy="2362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entity maps to a table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attribute maps to a column in the table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primary key of the entity maps to the primary key of the table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Primary keys are </a:t>
            </a:r>
            <a:r>
              <a:rPr sz="26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underlined</a:t>
            </a:r>
          </a:p>
        </p:txBody>
      </p:sp>
    </p:spTree>
    <p:extLst>
      <p:ext uri="{BB962C8B-B14F-4D97-AF65-F5344CB8AC3E}">
        <p14:creationId xmlns:p14="http://schemas.microsoft.com/office/powerpoint/2010/main" val="210759311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F882D1-B946-4F74-BE29-586EED26B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075" y="679732"/>
            <a:ext cx="2282398" cy="2157449"/>
          </a:xfrm>
          <a:prstGeom prst="rect">
            <a:avLst/>
          </a:prstGeom>
        </p:spPr>
      </p:pic>
      <p:sp>
        <p:nvSpPr>
          <p:cNvPr id="142" name="Shape 14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1: Water Utility Entities</a:t>
            </a:r>
          </a:p>
        </p:txBody>
      </p:sp>
      <p:sp>
        <p:nvSpPr>
          <p:cNvPr id="143" name="Shape 143"/>
          <p:cNvSpPr/>
          <p:nvPr/>
        </p:nvSpPr>
        <p:spPr>
          <a:xfrm>
            <a:off x="457200" y="2070100"/>
            <a:ext cx="2637195" cy="2831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19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78069" lvl="0" indent="-339969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</a:t>
            </a: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 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</a:t>
            </a:r>
            <a:endParaRPr sz="19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Meter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</a:t>
            </a:r>
          </a:p>
        </p:txBody>
      </p:sp>
      <p:graphicFrame>
        <p:nvGraphicFramePr>
          <p:cNvPr id="144" name="Table 144"/>
          <p:cNvGraphicFramePr/>
          <p:nvPr>
            <p:extLst>
              <p:ext uri="{D42A27DB-BD31-4B8C-83A1-F6EECF244321}">
                <p14:modId xmlns:p14="http://schemas.microsoft.com/office/powerpoint/2010/main" val="2146524307"/>
              </p:ext>
            </p:extLst>
          </p:nvPr>
        </p:nvGraphicFramePr>
        <p:xfrm>
          <a:off x="3162302" y="3619462"/>
          <a:ext cx="5492747" cy="2504249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023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83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685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Rate_no</a:t>
                      </a:r>
                      <a:endParaRPr sz="1200" b="1" i="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1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Fixed
</a:t>
                      </a:r>
                      <a:r>
                        <a:rPr lang="en-US" sz="10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price</a:t>
                      </a:r>
                      <a:endParaRPr sz="1000" b="1" i="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Variable
</a:t>
                      </a:r>
                      <a:r>
                        <a:rPr lang="en-US" sz="10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price</a:t>
                      </a:r>
                      <a:endParaRPr sz="1000" b="1" i="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Threshold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6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R1278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Consumer Basic</a:t>
                      </a:r>
                      <a:endParaRPr sz="12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40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10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  <a:endParaRPr sz="12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4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R982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Consumer Savings</a:t>
                      </a:r>
                      <a:endParaRPr sz="12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70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5</a:t>
                      </a:r>
                      <a:endParaRPr sz="12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5</a:t>
                      </a:r>
                      <a:endParaRPr sz="12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4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R1908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Restaurant Rate</a:t>
                      </a:r>
                      <a:endParaRPr sz="12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120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	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  <a:endParaRPr sz="12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440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5" name="Shape 145"/>
          <p:cNvSpPr/>
          <p:nvPr/>
        </p:nvSpPr>
        <p:spPr>
          <a:xfrm>
            <a:off x="5460312" y="3176743"/>
            <a:ext cx="525142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16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Rate</a:t>
            </a:r>
          </a:p>
        </p:txBody>
      </p:sp>
      <p:sp>
        <p:nvSpPr>
          <p:cNvPr id="146" name="Shape 146"/>
          <p:cNvSpPr/>
          <p:nvPr/>
        </p:nvSpPr>
        <p:spPr>
          <a:xfrm flipH="1" flipV="1">
            <a:off x="1892300" y="2887980"/>
            <a:ext cx="1270000" cy="2979421"/>
          </a:xfrm>
          <a:prstGeom prst="line">
            <a:avLst/>
          </a:prstGeom>
          <a:ln w="25400">
            <a:solidFill>
              <a:srgbClr val="008F00"/>
            </a:solidFill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7" name="Shape 147"/>
          <p:cNvSpPr/>
          <p:nvPr/>
        </p:nvSpPr>
        <p:spPr>
          <a:xfrm flipH="1">
            <a:off x="1917699" y="1332411"/>
            <a:ext cx="1504770" cy="1504770"/>
          </a:xfrm>
          <a:prstGeom prst="line">
            <a:avLst/>
          </a:prstGeom>
          <a:ln w="25400">
            <a:solidFill>
              <a:srgbClr val="008F00"/>
            </a:solidFill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5726993" y="2380667"/>
            <a:ext cx="1" cy="673101"/>
          </a:xfrm>
          <a:prstGeom prst="line">
            <a:avLst/>
          </a:prstGeom>
          <a:ln w="38100">
            <a:solidFill>
              <a:srgbClr val="008F00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2331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One to many relationships</a:t>
            </a:r>
          </a:p>
        </p:txBody>
      </p:sp>
      <p:sp>
        <p:nvSpPr>
          <p:cNvPr id="168" name="Shape 168"/>
          <p:cNvSpPr/>
          <p:nvPr/>
        </p:nvSpPr>
        <p:spPr>
          <a:xfrm>
            <a:off x="469899" y="2286000"/>
            <a:ext cx="7590196" cy="1243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07730" lvl="0" indent="-26963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3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 each One-to-Many relationship </a:t>
            </a:r>
          </a:p>
          <a:p>
            <a:pPr marL="650630" lvl="1" indent="-26963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3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Add a foreign key (FK)</a:t>
            </a:r>
            <a:r>
              <a:rPr lang="en-US" sz="23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3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the table corresponding to the “many” entity</a:t>
            </a:r>
          </a:p>
        </p:txBody>
      </p:sp>
    </p:spTree>
    <p:extLst>
      <p:ext uri="{BB962C8B-B14F-4D97-AF65-F5344CB8AC3E}">
        <p14:creationId xmlns:p14="http://schemas.microsoft.com/office/powerpoint/2010/main" val="29559828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17D794-F6ED-4944-8730-5A1FBB6E9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81" y="2038888"/>
            <a:ext cx="6219825" cy="2486025"/>
          </a:xfrm>
          <a:prstGeom prst="rect">
            <a:avLst/>
          </a:prstGeom>
        </p:spPr>
      </p:pic>
      <p:sp>
        <p:nvSpPr>
          <p:cNvPr id="171" name="Shape 17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Example</a:t>
            </a:r>
          </a:p>
        </p:txBody>
      </p:sp>
      <p:sp>
        <p:nvSpPr>
          <p:cNvPr id="173" name="Shape 173"/>
          <p:cNvSpPr/>
          <p:nvPr/>
        </p:nvSpPr>
        <p:spPr>
          <a:xfrm>
            <a:off x="4818757" y="3525147"/>
            <a:ext cx="1866901" cy="364491"/>
          </a:xfrm>
          <a:prstGeom prst="rect">
            <a:avLst/>
          </a:pr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FF26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6985906" y="3538204"/>
            <a:ext cx="1270539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solidFill>
                  <a:srgbClr val="FF26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7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84690461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 advAuto="0"/>
      <p:bldP spid="174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3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One to one Relationships</a:t>
            </a:r>
          </a:p>
        </p:txBody>
      </p:sp>
      <p:sp>
        <p:nvSpPr>
          <p:cNvPr id="178" name="Shape 178"/>
          <p:cNvSpPr/>
          <p:nvPr/>
        </p:nvSpPr>
        <p:spPr>
          <a:xfrm>
            <a:off x="469899" y="1852386"/>
            <a:ext cx="7590196" cy="196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We treat One-to-One relationship similarly as we treat One-to-Many relationship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Option 1: A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dd a Foreign Key to either</a:t>
            </a:r>
            <a:r>
              <a:rPr lang="en-US"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of the two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table</a:t>
            </a:r>
            <a:r>
              <a:rPr lang="en-US"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Option 2: Merge the two tables (sometimes ok, sometimes bad style)</a:t>
            </a:r>
            <a:endParaRPr sz="22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25586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Many to many relationships</a:t>
            </a:r>
          </a:p>
        </p:txBody>
      </p:sp>
      <p:sp>
        <p:nvSpPr>
          <p:cNvPr id="153" name="Shape 153"/>
          <p:cNvSpPr/>
          <p:nvPr/>
        </p:nvSpPr>
        <p:spPr>
          <a:xfrm>
            <a:off x="469899" y="2171700"/>
            <a:ext cx="7590196" cy="2857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19453" lvl="0" indent="-281353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Need to introduce </a:t>
            </a:r>
            <a:r>
              <a:rPr lang="en-US" sz="24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bridge table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Many-to-Many relationship becomes a separate table</a:t>
            </a: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  <a:endParaRPr sz="2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19453" lvl="0" indent="-281353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primary key of the</a:t>
            </a: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bridge</a:t>
            </a: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table is the </a:t>
            </a:r>
            <a:r>
              <a:rPr sz="2400" b="1" i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combination of the primary keys </a:t>
            </a: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of the entity types participating in the relationship</a:t>
            </a:r>
          </a:p>
          <a:p>
            <a:pPr marL="319453" lvl="0" indent="-281353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of the primary keys stored in the bridge table is a </a:t>
            </a: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foreign key</a:t>
            </a: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pointing to the original entity table</a:t>
            </a:r>
            <a:endParaRPr sz="2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33172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CC00"/>
      </a:accent1>
      <a:accent2>
        <a:srgbClr val="669999"/>
      </a:accent2>
      <a:accent3>
        <a:srgbClr val="8F8F8F"/>
      </a:accent3>
      <a:accent4>
        <a:srgbClr val="707070"/>
      </a:accent4>
      <a:accent5>
        <a:srgbClr val="E0E0AA"/>
      </a:accent5>
      <a:accent6>
        <a:srgbClr val="5C8B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CCCC00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CCCC00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000000"/>
              </a:solidFill>
            </a:uFill>
            <a:latin typeface="Arial Rounded MT Bold"/>
            <a:ea typeface="Arial Rounded MT Bold"/>
            <a:cs typeface="Arial Rounded MT Bold"/>
            <a:sym typeface="Arial Rounded MT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3407</TotalTime>
  <Words>754</Words>
  <Application>Microsoft Office PowerPoint</Application>
  <PresentationFormat>On-screen Show (4:3)</PresentationFormat>
  <Paragraphs>95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Rounded MT Bold</vt:lpstr>
      <vt:lpstr>Arial Unicode MS</vt:lpstr>
      <vt:lpstr>Office Theme</vt:lpstr>
      <vt:lpstr>From ER diagrams to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Panos Ipeirotis</dc:creator>
  <cp:lastModifiedBy>Panos Ipeirotis</cp:lastModifiedBy>
  <cp:revision>45</cp:revision>
  <cp:lastPrinted>2014-10-08T16:54:15Z</cp:lastPrinted>
  <dcterms:modified xsi:type="dcterms:W3CDTF">2021-05-19T15:37:05Z</dcterms:modified>
</cp:coreProperties>
</file>