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0"/>
  </p:notesMasterIdLst>
  <p:handoutMasterIdLst>
    <p:handoutMasterId r:id="rId21"/>
  </p:handoutMasterIdLst>
  <p:sldIdLst>
    <p:sldId id="256" r:id="rId2"/>
    <p:sldId id="274" r:id="rId3"/>
    <p:sldId id="414" r:id="rId4"/>
    <p:sldId id="416" r:id="rId5"/>
    <p:sldId id="279" r:id="rId6"/>
    <p:sldId id="283" r:id="rId7"/>
    <p:sldId id="421" r:id="rId8"/>
    <p:sldId id="422" r:id="rId9"/>
    <p:sldId id="417" r:id="rId10"/>
    <p:sldId id="420" r:id="rId11"/>
    <p:sldId id="287" r:id="rId12"/>
    <p:sldId id="288" r:id="rId13"/>
    <p:sldId id="289" r:id="rId14"/>
    <p:sldId id="290" r:id="rId15"/>
    <p:sldId id="291" r:id="rId16"/>
    <p:sldId id="292" r:id="rId17"/>
    <p:sldId id="410" r:id="rId18"/>
    <p:sldId id="415" r:id="rId19"/>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1" d="100"/>
          <a:sy n="101" d="100"/>
        </p:scale>
        <p:origin x="12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5/20/2021</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t>Stop at 4 minutes.</a:t>
            </a:r>
          </a:p>
        </p:txBody>
      </p:sp>
    </p:spTree>
    <p:extLst>
      <p:ext uri="{BB962C8B-B14F-4D97-AF65-F5344CB8AC3E}">
        <p14:creationId xmlns:p14="http://schemas.microsoft.com/office/powerpoint/2010/main" val="8321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65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5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39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5/20/2021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8411463"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Participation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3208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Participation</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Minimum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12358" y="4815128"/>
            <a:ext cx="8959362" cy="19389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Optional participation</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has one advisor at most but it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no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may take no courses</a:t>
            </a: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Mandatory participation</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and should advise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student needs an advisor assigned</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97910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Crow’s Foot Notation</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97" name="Table 397"/>
          <p:cNvGraphicFramePr/>
          <p:nvPr>
            <p:extLst>
              <p:ext uri="{D42A27DB-BD31-4B8C-83A1-F6EECF244321}">
                <p14:modId xmlns:p14="http://schemas.microsoft.com/office/powerpoint/2010/main" val="3271250063"/>
              </p:ext>
            </p:extLst>
          </p:nvPr>
        </p:nvGraphicFramePr>
        <p:xfrm>
          <a:off x="1945535" y="940815"/>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42267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41259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42267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042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4221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34266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33258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34266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331312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2705932"/>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270593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259243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024625"/>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252802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270649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20">
            <a:extLst>
              <a:ext uri="{FF2B5EF4-FFF2-40B4-BE49-F238E27FC236}">
                <a16:creationId xmlns:a16="http://schemas.microsoft.com/office/drawing/2014/main" id="{7F457DE4-92A8-4A67-80E7-F6A2F2D4C2AB}"/>
              </a:ext>
            </a:extLst>
          </p:cNvPr>
          <p:cNvSpPr txBox="1"/>
          <p:nvPr/>
        </p:nvSpPr>
        <p:spPr>
          <a:xfrm>
            <a:off x="0" y="4774646"/>
            <a:ext cx="8904514" cy="1938992"/>
          </a:xfrm>
          <a:prstGeom prst="rect">
            <a:avLst/>
          </a:prstGeom>
          <a:noFill/>
        </p:spPr>
        <p:txBody>
          <a:bodyPr wrap="square" rtlCol="0">
            <a:spAutoFit/>
          </a:bodyPr>
          <a:lstStyle/>
          <a:p>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Notation schemes: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Chen notation: Solid lines for mandatory, dashed lines for optional; write 1 or N on the line for one or many, respectively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UML notation: Write minimum and maximum numbers on the line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Arrow notation: Single arrow for one, two arrows for many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(many others)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Notation Example</a:t>
            </a:r>
          </a:p>
        </p:txBody>
      </p:sp>
      <p:grpSp>
        <p:nvGrpSpPr>
          <p:cNvPr id="420" name="Group 420"/>
          <p:cNvGrpSpPr/>
          <p:nvPr/>
        </p:nvGrpSpPr>
        <p:grpSpPr>
          <a:xfrm>
            <a:off x="810986" y="881743"/>
            <a:ext cx="7467600" cy="3411539"/>
            <a:chOff x="0" y="0"/>
            <a:chExt cx="7467600" cy="3411538"/>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4674713"/>
            <a:ext cx="8904514" cy="2246769"/>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the notation goes to the “other side” of the relationship.</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591598" cy="587083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(0 ): </a:t>
            </a:r>
            <a:r>
              <a:rPr lang="en-US" sz="2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926137" y="4325953"/>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6093620" y="4420061"/>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6090891" y="4248839"/>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6087319" y="4414608"/>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990911"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979301"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984601"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5782882" y="6059402"/>
            <a:ext cx="15585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5859787" y="5940968"/>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347046" y="4359378"/>
            <a:ext cx="8674101" cy="110286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maximum</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7953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776902" y="4211232"/>
            <a:ext cx="7590196" cy="12413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take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7312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values.</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indent="-222738">
              <a:spcBef>
                <a:spcPts val="700"/>
              </a:spcBef>
              <a:buSzPct val="100000"/>
              <a:buChar char="•"/>
              <a:defRPr sz="1800">
                <a:solidFill>
                  <a:srgbClr val="000000"/>
                </a:solidFill>
                <a:uFillTx/>
              </a:defRPr>
            </a:pP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 name="Shape 32"/>
          <p:cNvSpPr/>
          <p:nvPr/>
        </p:nvSpPr>
        <p:spPr>
          <a:xfrm>
            <a:off x="310243" y="2859530"/>
            <a:ext cx="7590195" cy="9669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111478"/>
            <a:ext cx="7590195" cy="6745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246200"/>
            <a:ext cx="7590195" cy="116955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Cardinality constraints specify the maximum (key constraint) and minimum (participation constraint) number of relationship for each entity.</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2786697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232287" y="331674"/>
            <a:ext cx="8679426"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example: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Diagram</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51603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description above is only a partial specification and requires clarifications to be translated into a proper ER diagram.</a:t>
            </a: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 </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7068C"/>
                </a:solidFill>
              </a:rPr>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r>
              <a:rPr lang="en-US" sz="2400" dirty="0"/>
              <a:t>Cardinalities</a:t>
            </a:r>
          </a:p>
          <a:p>
            <a:pPr lvl="1"/>
            <a:r>
              <a:rPr lang="en-US" sz="2100" dirty="0"/>
              <a:t>Key constraints</a:t>
            </a:r>
          </a:p>
          <a:p>
            <a:pPr lvl="1"/>
            <a:r>
              <a:rPr lang="en-US" sz="2100" dirty="0"/>
              <a:t>Participation constraints</a:t>
            </a:r>
          </a:p>
          <a:p>
            <a:pPr lvl="1"/>
            <a:r>
              <a:rPr lang="en-US" sz="2100" dirty="0"/>
              <a:t>Crow’s foot notation</a:t>
            </a:r>
          </a:p>
        </p:txBody>
      </p:sp>
    </p:spTree>
    <p:extLst>
      <p:ext uri="{BB962C8B-B14F-4D97-AF65-F5344CB8AC3E}">
        <p14:creationId xmlns:p14="http://schemas.microsoft.com/office/powerpoint/2010/main" val="14527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r>
              <a:rPr lang="en-US" b="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 Domain of Attribute Values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5" name="Shape 305"/>
          <p:cNvSpPr/>
          <p:nvPr/>
        </p:nvSpPr>
        <p:spPr>
          <a:xfrm>
            <a:off x="114301" y="1224234"/>
            <a:ext cx="8872532" cy="139525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21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abstract object</a:t>
            </a:r>
          </a:p>
          <a:p>
            <a:pPr marL="284284" lvl="0" indent="-246184">
              <a:spcBef>
                <a:spcPts val="700"/>
              </a:spcBef>
              <a:buSzPct val="50000"/>
              <a:buBlip>
                <a:blip r:embed="rId3"/>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is described by a set of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a:t>
            </a:r>
          </a:p>
          <a:p>
            <a:pPr marL="284284" lvl="0" indent="-246184">
              <a:spcBef>
                <a:spcPts val="700"/>
              </a:spcBef>
              <a:buSzPct val="50000"/>
              <a:buBlip>
                <a:blip r:embed="rId3"/>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possible values. </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domains are “text”, “number”, “date”, but sometimes it may have a some lightweight structure as well</a:t>
            </a:r>
            <a:endParaRPr lang="en-US" sz="21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06" name="Shape 306"/>
          <p:cNvSpPr/>
          <p:nvPr/>
        </p:nvSpPr>
        <p:spPr>
          <a:xfrm>
            <a:off x="2010654" y="3215104"/>
            <a:ext cx="5427638" cy="847867"/>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7101488" y="2834451"/>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0" y="4838197"/>
            <a:ext cx="9144000" cy="101053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96007" lvl="0" indent="-257907">
              <a:spcBef>
                <a:spcPts val="700"/>
              </a:spcBef>
              <a:buSzPct val="50000"/>
              <a:buBlip>
                <a:blip r:embed="rId3"/>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entity describes the </a:t>
            </a:r>
            <a:r>
              <a:rPr lang="en-US"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structure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a:t>
            </a: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nstance of “Students”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Peter</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“Pan</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2001,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of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analysis”,</a:t>
            </a:r>
            <a:r>
              <a:rPr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Learning</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analyze d</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ata” , </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4</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
        <p:nvSpPr>
          <p:cNvPr id="3" name="Rectangle 2">
            <a:extLst>
              <a:ext uri="{FF2B5EF4-FFF2-40B4-BE49-F238E27FC236}">
                <a16:creationId xmlns:a16="http://schemas.microsoft.com/office/drawing/2014/main" id="{2C119984-3B98-4028-860D-8578B8E3B2EC}"/>
              </a:ext>
            </a:extLst>
          </p:cNvPr>
          <p:cNvSpPr/>
          <p:nvPr/>
        </p:nvSpPr>
        <p:spPr>
          <a:xfrm>
            <a:off x="155385" y="3247117"/>
            <a:ext cx="8872532" cy="828432"/>
          </a:xfrm>
          <a:prstGeom prst="rect">
            <a:avLst/>
          </a:prstGeom>
        </p:spPr>
        <p:txBody>
          <a:bodyPr wrap="square">
            <a:spAutoFit/>
          </a:bodyPr>
          <a:lstStyle/>
          <a:p>
            <a:pPr marL="627184" lvl="1" indent="-246184">
              <a:spcBef>
                <a:spcPts val="700"/>
              </a:spcBef>
              <a:buSzPct val="100000"/>
              <a:buChar char="•"/>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(first name, last name, year of birth, gender) </a:t>
            </a:r>
          </a:p>
          <a:p>
            <a:pPr marL="627184" lvl="1" indent="-246184">
              <a:spcBef>
                <a:spcPts val="700"/>
              </a:spcBef>
              <a:buSzPct val="100000"/>
              <a:buChar char="•"/>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name, course description, credits)</a:t>
            </a:r>
          </a:p>
        </p:txBody>
      </p:sp>
      <p:sp>
        <p:nvSpPr>
          <p:cNvPr id="10" name="Shape 308">
            <a:extLst>
              <a:ext uri="{FF2B5EF4-FFF2-40B4-BE49-F238E27FC236}">
                <a16:creationId xmlns:a16="http://schemas.microsoft.com/office/drawing/2014/main" id="{111A837C-B42A-4A54-87B2-AD8A3AE8F20D}"/>
              </a:ext>
            </a:extLst>
          </p:cNvPr>
          <p:cNvSpPr/>
          <p:nvPr/>
        </p:nvSpPr>
        <p:spPr>
          <a:xfrm>
            <a:off x="6815094" y="4455040"/>
            <a:ext cx="2171739"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 Integer</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B3C5F540-A8DF-43E3-9E31-E58451F50AAF}"/>
              </a:ext>
            </a:extLst>
          </p:cNvPr>
          <p:cNvCxnSpPr/>
          <p:nvPr/>
        </p:nvCxnSpPr>
        <p:spPr>
          <a:xfrm flipH="1" flipV="1">
            <a:off x="6409592" y="3956538"/>
            <a:ext cx="202223" cy="624254"/>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6">
            <a:extLst>
              <a:ext uri="{FF2B5EF4-FFF2-40B4-BE49-F238E27FC236}">
                <a16:creationId xmlns:a16="http://schemas.microsoft.com/office/drawing/2014/main" id="{FC8C3025-B030-4729-9615-A46B73091236}"/>
              </a:ext>
            </a:extLst>
          </p:cNvPr>
          <p:cNvSpPr/>
          <p:nvPr/>
        </p:nvSpPr>
        <p:spPr>
          <a:xfrm>
            <a:off x="782515" y="3200241"/>
            <a:ext cx="1146227" cy="879114"/>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08">
            <a:extLst>
              <a:ext uri="{FF2B5EF4-FFF2-40B4-BE49-F238E27FC236}">
                <a16:creationId xmlns:a16="http://schemas.microsoft.com/office/drawing/2014/main" id="{013F9B74-8715-4249-BF09-2419E2057786}"/>
              </a:ext>
            </a:extLst>
          </p:cNvPr>
          <p:cNvSpPr/>
          <p:nvPr/>
        </p:nvSpPr>
        <p:spPr>
          <a:xfrm>
            <a:off x="155385" y="2795881"/>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521451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245637" y="895059"/>
            <a:ext cx="5480249" cy="589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separate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a:t>
            </a:r>
          </a:p>
          <a:p>
            <a:pPr marL="685800" lvl="1" indent="-304800">
              <a:spcBef>
                <a:spcPts val="700"/>
              </a:spcBef>
              <a:buSzPct val="100000"/>
              <a:buChar char="•"/>
              <a:defRPr sz="1800">
                <a:solidFill>
                  <a:srgbClr val="000000"/>
                </a:solidFill>
                <a:uFillTx/>
              </a:defRPr>
            </a:pP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a:p>
            <a:pPr marL="685800" lvl="1" indent="-304800">
              <a:spcBef>
                <a:spcPts val="700"/>
              </a:spcBef>
              <a:buSzPct val="100000"/>
              <a:buChar char="•"/>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0" algn="ctr">
              <a:spcBef>
                <a:spcPts val="700"/>
              </a:spcBef>
              <a:buSzPct val="100000"/>
              <a:defRPr sz="1800">
                <a:solidFill>
                  <a:srgbClr val="000000"/>
                </a:solidFill>
                <a:uFillTx/>
              </a:defRPr>
            </a:pPr>
            <a:r>
              <a:rPr lang="en-US" sz="36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Examples?</a:t>
            </a: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Shape 330"/>
          <p:cNvSpPr/>
          <p:nvPr/>
        </p:nvSpPr>
        <p:spPr>
          <a:xfrm>
            <a:off x="6401482" y="2229082"/>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6" name="Shape 331"/>
          <p:cNvSpPr/>
          <p:nvPr/>
        </p:nvSpPr>
        <p:spPr>
          <a:xfrm>
            <a:off x="6401482" y="1878289"/>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7" name="Shape 332"/>
          <p:cNvSpPr/>
          <p:nvPr/>
        </p:nvSpPr>
        <p:spPr>
          <a:xfrm>
            <a:off x="6299882" y="4781374"/>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8" name="Shape 333"/>
          <p:cNvSpPr/>
          <p:nvPr/>
        </p:nvSpPr>
        <p:spPr>
          <a:xfrm>
            <a:off x="6299882" y="4430581"/>
            <a:ext cx="21082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11" name="Shape 339"/>
          <p:cNvSpPr/>
          <p:nvPr/>
        </p:nvSpPr>
        <p:spPr>
          <a:xfrm flipH="1" flipV="1">
            <a:off x="7608374" y="5273335"/>
            <a:ext cx="621225" cy="874444"/>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40"/>
          <p:cNvSpPr/>
          <p:nvPr/>
        </p:nvSpPr>
        <p:spPr>
          <a:xfrm>
            <a:off x="7608375" y="6147780"/>
            <a:ext cx="1396216"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13" name="Shape 341"/>
          <p:cNvSpPr/>
          <p:nvPr/>
        </p:nvSpPr>
        <p:spPr>
          <a:xfrm>
            <a:off x="5956917" y="4764797"/>
            <a:ext cx="1674886" cy="64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12900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 </a:t>
            </a:r>
          </a:p>
        </p:txBody>
      </p:sp>
      <p:sp>
        <p:nvSpPr>
          <p:cNvPr id="356" name="Shape 356"/>
          <p:cNvSpPr/>
          <p:nvPr/>
        </p:nvSpPr>
        <p:spPr>
          <a:xfrm>
            <a:off x="689340" y="300486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DOB</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265407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898564" y="297137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898564" y="262058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594342" y="3418554"/>
            <a:ext cx="3304222"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labeled with the name of the relationship</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
        <p:nvSpPr>
          <p:cNvPr id="2" name="Diamond 1">
            <a:extLst>
              <a:ext uri="{FF2B5EF4-FFF2-40B4-BE49-F238E27FC236}">
                <a16:creationId xmlns:a16="http://schemas.microsoft.com/office/drawing/2014/main" id="{A9E2A266-B9A5-466F-9D71-F4DDEC659BCD}"/>
              </a:ext>
            </a:extLst>
          </p:cNvPr>
          <p:cNvSpPr/>
          <p:nvPr/>
        </p:nvSpPr>
        <p:spPr>
          <a:xfrm>
            <a:off x="3245438" y="3120907"/>
            <a:ext cx="1905000" cy="637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Enrolls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 can have attributes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5" name="Shape 355"/>
          <p:cNvSpPr/>
          <p:nvPr/>
        </p:nvSpPr>
        <p:spPr>
          <a:xfrm>
            <a:off x="477725" y="1022847"/>
            <a:ext cx="7590195" cy="17799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may have attributes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registration has a registration date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
        <p:nvSpPr>
          <p:cNvPr id="356" name="Shape 356"/>
          <p:cNvSpPr/>
          <p:nvPr/>
        </p:nvSpPr>
        <p:spPr>
          <a:xfrm>
            <a:off x="689340" y="3901513"/>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DOB</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3550720"/>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898564" y="3868021"/>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898564" y="3517228"/>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594342" y="4315199"/>
            <a:ext cx="3304222"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iamond 1">
            <a:extLst>
              <a:ext uri="{FF2B5EF4-FFF2-40B4-BE49-F238E27FC236}">
                <a16:creationId xmlns:a16="http://schemas.microsoft.com/office/drawing/2014/main" id="{A9E2A266-B9A5-466F-9D71-F4DDEC659BCD}"/>
              </a:ext>
            </a:extLst>
          </p:cNvPr>
          <p:cNvSpPr/>
          <p:nvPr/>
        </p:nvSpPr>
        <p:spPr>
          <a:xfrm>
            <a:off x="3228241" y="3996660"/>
            <a:ext cx="1905000" cy="637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Enrolls</a:t>
            </a:r>
          </a:p>
        </p:txBody>
      </p:sp>
      <p:sp>
        <p:nvSpPr>
          <p:cNvPr id="3" name="Rectangle 2">
            <a:extLst>
              <a:ext uri="{FF2B5EF4-FFF2-40B4-BE49-F238E27FC236}">
                <a16:creationId xmlns:a16="http://schemas.microsoft.com/office/drawing/2014/main" id="{C2FAB8FF-7DE5-4118-9DBB-241A362D1D01}"/>
              </a:ext>
            </a:extLst>
          </p:cNvPr>
          <p:cNvSpPr/>
          <p:nvPr/>
        </p:nvSpPr>
        <p:spPr>
          <a:xfrm>
            <a:off x="2799616" y="5309903"/>
            <a:ext cx="2762250" cy="637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Semester</a:t>
            </a:r>
          </a:p>
          <a:p>
            <a:pPr algn="ctr"/>
            <a:r>
              <a:rPr lang="en-US" dirty="0"/>
              <a:t>Grade</a:t>
            </a:r>
          </a:p>
        </p:txBody>
      </p:sp>
      <p:cxnSp>
        <p:nvCxnSpPr>
          <p:cNvPr id="5" name="Straight Connector 4">
            <a:extLst>
              <a:ext uri="{FF2B5EF4-FFF2-40B4-BE49-F238E27FC236}">
                <a16:creationId xmlns:a16="http://schemas.microsoft.com/office/drawing/2014/main" id="{2534750A-AA09-4580-957B-BCAC7D81FF3B}"/>
              </a:ext>
            </a:extLst>
          </p:cNvPr>
          <p:cNvCxnSpPr>
            <a:cxnSpLocks/>
            <a:stCxn id="2" idx="2"/>
            <a:endCxn id="3" idx="0"/>
          </p:cNvCxnSpPr>
          <p:nvPr/>
        </p:nvCxnSpPr>
        <p:spPr>
          <a:xfrm>
            <a:off x="4180741" y="4633737"/>
            <a:ext cx="0" cy="676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4447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3419613645"/>
              </p:ext>
            </p:extLst>
          </p:nvPr>
        </p:nvGraphicFramePr>
        <p:xfrm>
          <a:off x="4873680" y="227124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475245641"/>
              </p:ext>
            </p:extLst>
          </p:nvPr>
        </p:nvGraphicFramePr>
        <p:xfrm>
          <a:off x="7555523" y="227124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297606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299293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393967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2319" y="4947543"/>
            <a:ext cx="8959362" cy="16619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can have one advisor, at most. An office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Each advisor has one office at most.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An advisor should advise one or more students; advisor with no advisees not allowed. </a:t>
            </a:r>
          </a:p>
          <a:p>
            <a:pPr marL="285750" lvl="0" indent="-285750" algn="just">
              <a:buFont typeface="Arial" panose="020B0604020202020204" pitchFamily="34" charset="0"/>
              <a:buChar char="•"/>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should have an advisor, and can have at most one advisor.</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may take from zero to 5 courses.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from zero to 70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898076085"/>
              </p:ext>
            </p:extLst>
          </p:nvPr>
        </p:nvGraphicFramePr>
        <p:xfrm>
          <a:off x="2421789" y="231328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297606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299292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348254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38567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1542758332"/>
              </p:ext>
            </p:extLst>
          </p:nvPr>
        </p:nvGraphicFramePr>
        <p:xfrm>
          <a:off x="353123" y="229862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295543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43478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034372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Key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0130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Key</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Maximum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ext uri="{D42A27DB-BD31-4B8C-83A1-F6EECF244321}">
                <p14:modId xmlns:p14="http://schemas.microsoft.com/office/powerpoint/2010/main" val="2316130254"/>
              </p:ext>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6716" y="5320076"/>
            <a:ext cx="8959362" cy="13849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one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Each office has one advisor at most. Each advisor has one office at most.</a:t>
            </a:r>
          </a:p>
          <a:p>
            <a:pPr lvl="0" algn="just">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An advisor can advise many students.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has at most one advisor</a:t>
            </a:r>
          </a:p>
          <a:p>
            <a:pPr lvl="0" algn="just">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 student can take many courses. A course can have many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2399560583"/>
              </p:ext>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3993601461"/>
              </p:ext>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502733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4031</TotalTime>
  <Words>1526</Words>
  <Application>Microsoft Office PowerPoint</Application>
  <PresentationFormat>On-screen Show (4:3)</PresentationFormat>
  <Paragraphs>229</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Arial Unicode MS</vt:lpstr>
      <vt:lpstr>Calibri</vt:lpstr>
      <vt:lpstr>Office Theme</vt:lpstr>
      <vt:lpstr>PowerPoint Presentation</vt:lpstr>
      <vt:lpstr>PowerPoint Presentation</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61</cp:revision>
  <cp:lastPrinted>2014-10-08T16:54:15Z</cp:lastPrinted>
  <dcterms:modified xsi:type="dcterms:W3CDTF">2021-05-20T16:18:41Z</dcterms:modified>
</cp:coreProperties>
</file>