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8" r:id="rId3"/>
    <p:sldId id="319" r:id="rId4"/>
    <p:sldId id="351" r:id="rId5"/>
    <p:sldId id="358" r:id="rId6"/>
    <p:sldId id="352" r:id="rId7"/>
    <p:sldId id="357" r:id="rId8"/>
    <p:sldId id="354" r:id="rId9"/>
    <p:sldId id="359" r:id="rId10"/>
    <p:sldId id="353" r:id="rId11"/>
    <p:sldId id="355" r:id="rId12"/>
    <p:sldId id="287" r:id="rId13"/>
    <p:sldId id="356" r:id="rId14"/>
    <p:sldId id="303" r:id="rId15"/>
    <p:sldId id="335" r:id="rId16"/>
    <p:sldId id="366" r:id="rId17"/>
    <p:sldId id="288" r:id="rId18"/>
    <p:sldId id="376" r:id="rId19"/>
    <p:sldId id="342" r:id="rId20"/>
    <p:sldId id="343" r:id="rId21"/>
    <p:sldId id="346" r:id="rId22"/>
    <p:sldId id="344" r:id="rId23"/>
    <p:sldId id="375" r:id="rId24"/>
    <p:sldId id="369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Filtering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5606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“IN” for your Boolean query.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 ( 'Scorsese’, ‘Spielberg’, ‘Polanski’ );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Use “IN” for your Boolean query.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FROM directors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(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IN (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(‘Quentin’, ‘Tarantino’), (‘Stanley’, ‘Kubrick’), (‘Orson’, ‘Welles’)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988513"/>
            <a:ext cx="8204200" cy="50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“%” to match an arbitrary number of characters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“B%”;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“_” to match any single character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LIKE “B__B”;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LIKE: Practice queries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NULL value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503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When columns do not have a value, they are assigned a “NULL” value, which is a special way that SQL handles the “empty value”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FROM movies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IS NOT NULL” is you want only results that have non-NULL values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340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 </a:t>
            </a:r>
            <a:b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'';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 query below will NOT work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NULL;</a:t>
            </a: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rank LIKE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REGEXP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900" y="1324179"/>
            <a:ext cx="8204200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REGEXP allows a standard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regular expression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query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Example: Find all names that contain a digit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*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Profiles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name REGEXP '[0-9]+'</a:t>
            </a:r>
          </a:p>
        </p:txBody>
      </p:sp>
    </p:spTree>
    <p:extLst>
      <p:ext uri="{BB962C8B-B14F-4D97-AF65-F5344CB8AC3E}">
        <p14:creationId xmlns:p14="http://schemas.microsoft.com/office/powerpoint/2010/main" val="412806308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738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Single Females. Do not show ads to Males. Others TBD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R.Status</a:t>
            </a:r>
            <a:r>
              <a:rPr lang="en-US" dirty="0"/>
              <a:t>,	</a:t>
            </a:r>
          </a:p>
          <a:p>
            <a:r>
              <a:rPr lang="en-US" dirty="0"/>
              <a:t>	</a:t>
            </a:r>
            <a:r>
              <a:rPr lang="en-US" b="1" dirty="0"/>
              <a:t>CASE		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'Female' AND </a:t>
            </a:r>
            <a:r>
              <a:rPr lang="en-US" b="1" dirty="0" err="1"/>
              <a:t>R.Status</a:t>
            </a:r>
            <a:r>
              <a:rPr lang="en-US" b="1" dirty="0"/>
              <a:t> = 'Single' THEN `</a:t>
            </a:r>
            <a:r>
              <a:rPr lang="en-US" b="1" dirty="0" err="1"/>
              <a:t>TargetAd</a:t>
            </a:r>
            <a:r>
              <a:rPr lang="en-US" b="1" dirty="0"/>
              <a:t>’</a:t>
            </a:r>
          </a:p>
          <a:p>
            <a:r>
              <a:rPr lang="en-US" b="1" dirty="0"/>
              <a:t>	WHEN </a:t>
            </a:r>
            <a:r>
              <a:rPr lang="en-US" b="1" dirty="0" err="1"/>
              <a:t>P.Sex</a:t>
            </a:r>
            <a:r>
              <a:rPr lang="en-US" b="1" dirty="0"/>
              <a:t> = 'Male' THEN ‘</a:t>
            </a:r>
            <a:r>
              <a:rPr lang="en-US" b="1" dirty="0" err="1"/>
              <a:t>NoAd</a:t>
            </a:r>
            <a:r>
              <a:rPr lang="en-US" b="1" dirty="0"/>
              <a:t>’        </a:t>
            </a:r>
          </a:p>
          <a:p>
            <a:r>
              <a:rPr lang="en-US" b="1" dirty="0"/>
              <a:t>	ELSE 'TBD'    </a:t>
            </a:r>
          </a:p>
          <a:p>
            <a:r>
              <a:rPr lang="en-US" b="1" dirty="0"/>
              <a:t>	END AS </a:t>
            </a:r>
            <a:r>
              <a:rPr lang="en-US" b="1" dirty="0" err="1"/>
              <a:t>AdTargeting</a:t>
            </a:r>
            <a:endParaRPr lang="en-US" b="1" dirty="0"/>
          </a:p>
          <a:p>
            <a:r>
              <a:rPr lang="en-US" dirty="0"/>
              <a:t>FROM 	Profiles P JOIN Relationship R ON </a:t>
            </a:r>
            <a:r>
              <a:rPr lang="en-US" dirty="0" err="1"/>
              <a:t>R.ProfileID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clause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252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3, …,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solidFill>
                  <a:schemeClr val="bg1">
                    <a:lumMod val="8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27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  <a:endParaRPr lang="en-US"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ORDER BY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  <a:r>
              <a:rPr lang="en-US"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lang="en-US" sz="28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 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[ASC|DESC]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CASE, alternatives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b="1" dirty="0"/>
              <a:t>CASE value</a:t>
            </a:r>
          </a:p>
          <a:p>
            <a:r>
              <a:rPr lang="en-US" b="1" dirty="0"/>
              <a:t>	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 err="1"/>
              <a:t>compare_value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432137" y="3763182"/>
            <a:ext cx="8241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Is the student at Stern or not?</a:t>
            </a:r>
          </a:p>
          <a:p>
            <a:endParaRPr lang="en-US" dirty="0"/>
          </a:p>
          <a:p>
            <a:r>
              <a:rPr lang="en-US" dirty="0"/>
              <a:t>SELECT 	</a:t>
            </a:r>
            <a:r>
              <a:rPr lang="en-US" dirty="0" err="1"/>
              <a:t>P.ProfileID</a:t>
            </a:r>
            <a:r>
              <a:rPr lang="en-US" dirty="0"/>
              <a:t>, </a:t>
            </a:r>
            <a:r>
              <a:rPr lang="en-US" dirty="0" err="1"/>
              <a:t>P.Name</a:t>
            </a:r>
            <a:r>
              <a:rPr lang="en-US" dirty="0"/>
              <a:t>, </a:t>
            </a:r>
            <a:r>
              <a:rPr lang="en-US" dirty="0" err="1"/>
              <a:t>P.Sex</a:t>
            </a:r>
            <a:r>
              <a:rPr lang="en-US" dirty="0"/>
              <a:t>, </a:t>
            </a:r>
            <a:r>
              <a:rPr lang="en-US" dirty="0" err="1"/>
              <a:t>C.Concentration</a:t>
            </a:r>
            <a:r>
              <a:rPr lang="en-US" dirty="0"/>
              <a:t>,		</a:t>
            </a:r>
          </a:p>
          <a:p>
            <a:r>
              <a:rPr lang="en-US" dirty="0"/>
              <a:t>	</a:t>
            </a:r>
            <a:r>
              <a:rPr lang="en-US" b="1" dirty="0"/>
              <a:t>CASE </a:t>
            </a:r>
            <a:r>
              <a:rPr lang="en-US" b="1" dirty="0" err="1"/>
              <a:t>C.Concentration</a:t>
            </a:r>
            <a:r>
              <a:rPr lang="en-US" b="1" dirty="0"/>
              <a:t> 			</a:t>
            </a:r>
          </a:p>
          <a:p>
            <a:r>
              <a:rPr lang="en-US" b="1" dirty="0"/>
              <a:t>	WHEN 'Finance'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WHEN 'Accounting' THEN '</a:t>
            </a:r>
            <a:r>
              <a:rPr lang="en-US" b="1" dirty="0" err="1"/>
              <a:t>Sternie</a:t>
            </a:r>
            <a:r>
              <a:rPr lang="en-US" b="1" dirty="0"/>
              <a:t>'    </a:t>
            </a:r>
          </a:p>
          <a:p>
            <a:r>
              <a:rPr lang="en-US" b="1" dirty="0"/>
              <a:t>	WHEN 'Marketing' THEN '</a:t>
            </a:r>
            <a:r>
              <a:rPr lang="en-US" b="1" dirty="0" err="1"/>
              <a:t>Sternie</a:t>
            </a:r>
            <a:r>
              <a:rPr lang="en-US" b="1" dirty="0"/>
              <a:t>’	</a:t>
            </a:r>
          </a:p>
          <a:p>
            <a:r>
              <a:rPr lang="en-US" b="1" dirty="0"/>
              <a:t>	ELSE 'Not a </a:t>
            </a:r>
            <a:r>
              <a:rPr lang="en-US" b="1" dirty="0" err="1"/>
              <a:t>Sternie</a:t>
            </a:r>
            <a:r>
              <a:rPr lang="en-US" b="1" dirty="0"/>
              <a:t>'    	</a:t>
            </a:r>
          </a:p>
          <a:p>
            <a:r>
              <a:rPr lang="en-US" b="1" dirty="0"/>
              <a:t>	END AS </a:t>
            </a:r>
            <a:r>
              <a:rPr lang="en-US" b="1" dirty="0" err="1"/>
              <a:t>SternieOrNot</a:t>
            </a:r>
            <a:endParaRPr lang="en-US" b="1" dirty="0"/>
          </a:p>
          <a:p>
            <a:r>
              <a:rPr lang="en-US" dirty="0"/>
              <a:t>FROM 	Profiles P JOIN Concentration C ON </a:t>
            </a:r>
            <a:r>
              <a:rPr lang="en-US" dirty="0" err="1"/>
              <a:t>C.ProfileID</a:t>
            </a:r>
            <a:r>
              <a:rPr lang="en-US" dirty="0"/>
              <a:t> = </a:t>
            </a:r>
            <a:r>
              <a:rPr lang="en-US" dirty="0" err="1"/>
              <a:t>P.ProfileID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623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Functions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14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vs ‘regular’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7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YEAR(), MONTH(), DAY(), MONTHNAME(), DAYNAME()….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CURRENT_DATE()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Math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ROUND(), CEIL(), FLOOR()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EXP(), LN(), LOG2(), LOG10()…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POWER(), SQRT(),….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UPPER, LOWER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TRIM, LTRIM, RTRIM, SUBSTRING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CONCAT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NULL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CASE, IF, COALESCE, IFNULL, </a:t>
            </a: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74961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 entry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with id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64729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movie entry with movie title ‘Pulp Fiction’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the id of the movie “Schindler's List”. (Attention to the quote)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List all the roles for the movie with id 290070. Sort them alphabetically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907322"/>
              </p:ext>
            </p:extLst>
          </p:nvPr>
        </p:nvGraphicFramePr>
        <p:xfrm>
          <a:off x="76201" y="816708"/>
          <a:ext cx="898573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Fetch all info for the directors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Quentin Tarantino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Stanley Kubrick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Orson Welles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</a:t>
            </a:r>
            <a:endParaRPr lang="en-US" sz="2000" b="1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14705"/>
              </p:ext>
            </p:extLst>
          </p:nvPr>
        </p:nvGraphicFramePr>
        <p:xfrm>
          <a:off x="76201" y="816708"/>
          <a:ext cx="8985738" cy="3916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9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1895 (excl)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released between 1895 and 1898 (excl)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Try both using Boolean operators and using the </a:t>
            </a:r>
            <a:r>
              <a:rPr lang="en-US"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BETWEEN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operator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Find all information about movies that were released before 1895 and after 2006 (inclusive)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2327"/>
              </p:ext>
            </p:extLst>
          </p:nvPr>
        </p:nvGraphicFramePr>
        <p:xfrm>
          <a:off x="76201" y="816708"/>
          <a:ext cx="8985738" cy="465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gender = ‘Male’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Equality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comparison for a numeric attribute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2006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cond1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Both conditions should 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cond2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cond2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 least one of the conditions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should hold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value</a:t>
                      </a:r>
                      <a:b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not equal to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&lt;&gt; ‘Drama’</a:t>
                      </a:r>
                      <a:b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is smaller than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&lt;=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value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Attribute is equal or</a:t>
                      </a:r>
                      <a:r>
                        <a:rPr lang="en-US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‘War’)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40038</TotalTime>
  <Words>1544</Words>
  <Application>Microsoft Office PowerPoint</Application>
  <PresentationFormat>On-screen Show (4:3)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Calibri</vt:lpstr>
      <vt:lpstr>Symbol</vt:lpstr>
      <vt:lpstr>Office Theme</vt:lpstr>
      <vt:lpstr>SQL Filtering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195</cp:revision>
  <cp:lastPrinted>2014-10-22T17:34:37Z</cp:lastPrinted>
  <dcterms:created xsi:type="dcterms:W3CDTF">2014-10-20T14:52:46Z</dcterms:created>
  <dcterms:modified xsi:type="dcterms:W3CDTF">2021-05-24T19:06:55Z</dcterms:modified>
</cp:coreProperties>
</file>