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6"/>
  </p:notesMasterIdLst>
  <p:handoutMasterIdLst>
    <p:handoutMasterId r:id="rId17"/>
  </p:handoutMasterIdLst>
  <p:sldIdLst>
    <p:sldId id="365" r:id="rId2"/>
    <p:sldId id="409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8" r:id="rId12"/>
    <p:sldId id="379" r:id="rId13"/>
    <p:sldId id="380" r:id="rId14"/>
    <p:sldId id="381" r:id="rId15"/>
  </p:sldIdLst>
  <p:sldSz cx="9144000" cy="6858000" type="screen4x3"/>
  <p:notesSz cx="7010400" cy="9296400"/>
  <p:defaultTextStyle>
    <a:lvl1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1pPr>
    <a:lvl2pPr indent="4572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2pPr>
    <a:lvl3pPr indent="9144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3pPr>
    <a:lvl4pPr indent="13716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4pPr>
    <a:lvl5pPr indent="18288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5pPr>
    <a:lvl6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6pPr>
    <a:lvl7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7pPr>
    <a:lvl8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8pPr>
    <a:lvl9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191164"/>
        </a:fontRef>
        <a:srgbClr val="19116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CA"/>
          </a:solidFill>
        </a:fill>
      </a:tcStyle>
    </a:wholeTbl>
    <a:band2H>
      <a:tcTxStyle/>
      <a:tcStyle>
        <a:tcBdr/>
        <a:fill>
          <a:solidFill>
            <a:srgbClr val="F6F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ADA"/>
          </a:solidFill>
        </a:fill>
      </a:tcStyle>
    </a:wholeTbl>
    <a:band2H>
      <a:tcTxStyle/>
      <a:tcStyle>
        <a:tcBdr/>
        <a:fill>
          <a:solidFill>
            <a:srgbClr val="E9EDED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0F2B82-D98D-42DC-A45A-769A158FD0A8}" type="datetime1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5/19/2021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D4784E-5010-43AA-862F-61007359811E}" type="slidenum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‹#›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38670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 dirty="0"/>
          </a:p>
        </p:txBody>
      </p:sp>
      <p:sp>
        <p:nvSpPr>
          <p:cNvPr id="10" name="Shape 10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337460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>
      <a:lnSpc>
        <a:spcPct val="125000"/>
      </a:lnSpc>
      <a:defRPr sz="2400"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t>Last time we discussed ER diagrams. </a:t>
            </a:r>
          </a:p>
        </p:txBody>
      </p:sp>
    </p:spTree>
    <p:extLst>
      <p:ext uri="{BB962C8B-B14F-4D97-AF65-F5344CB8AC3E}">
        <p14:creationId xmlns:p14="http://schemas.microsoft.com/office/powerpoint/2010/main" val="189702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t>For example, which one of the two should we choose?</a:t>
            </a:r>
          </a:p>
        </p:txBody>
      </p:sp>
    </p:spTree>
    <p:extLst>
      <p:ext uri="{BB962C8B-B14F-4D97-AF65-F5344CB8AC3E}">
        <p14:creationId xmlns:p14="http://schemas.microsoft.com/office/powerpoint/2010/main" val="368736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t>SSN: immigrants (outside US) don’t have one.  PPl lose it . PPl don’t want to share their SSN. </a:t>
            </a:r>
          </a:p>
        </p:txBody>
      </p:sp>
    </p:spTree>
    <p:extLst>
      <p:ext uri="{BB962C8B-B14F-4D97-AF65-F5344CB8AC3E}">
        <p14:creationId xmlns:p14="http://schemas.microsoft.com/office/powerpoint/2010/main" val="349967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9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2630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1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E9385586-C094-4874-A3EB-1898CF456001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8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69666" y="1799772"/>
            <a:ext cx="8604668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 business narrative </a:t>
            </a:r>
            <a:b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an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Entity - Relationship Model</a:t>
            </a:r>
            <a: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b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a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rgbClr val="57068C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344044463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386308" y="147496"/>
            <a:ext cx="7757379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3: Identify Relationships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determine cardinalities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469899" y="2105660"/>
            <a:ext cx="7590196" cy="3406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342900" indent="-304800">
              <a:spcBef>
                <a:spcPts val="700"/>
              </a:spcBef>
              <a:buSzPct val="50000"/>
              <a:buBlip>
                <a:blip r:embed="rId2"/>
              </a:buBlip>
              <a:defRPr sz="2600">
                <a:solidFill>
                  <a:srgbClr val="01106D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  <a:lvl2pPr marL="685800" indent="-304800">
              <a:spcBef>
                <a:spcPts val="700"/>
              </a:spcBef>
              <a:buSzPct val="100000"/>
              <a:buChar char="•"/>
              <a:defRPr sz="2600">
                <a:solidFill>
                  <a:srgbClr val="01106D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2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relationships connecting previously identified entity types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Relationships = associations among nouns representing entity types</a:t>
            </a:r>
            <a:endParaRPr lang="en-US"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maximum cardinalities and minimum cardinalities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81985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Relationships</a:t>
            </a:r>
          </a:p>
        </p:txBody>
      </p:sp>
      <p:sp>
        <p:nvSpPr>
          <p:cNvPr id="105" name="Shape 105"/>
          <p:cNvSpPr/>
          <p:nvPr/>
        </p:nvSpPr>
        <p:spPr>
          <a:xfrm>
            <a:off x="469900" y="1282700"/>
            <a:ext cx="7590195" cy="3683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 has </a:t>
            </a:r>
            <a:r>
              <a:rPr lang="en-US"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</a:t>
            </a: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name, billing address, type, applicable rate, collection of meters.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Available meter data is number, address, size, model.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Employee periodically reads each meter. Reading has meter reading number, timestamp, consumption level, and employee number.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Bills are based on most recent meter readings and applicable rates.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1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Rate has rate number, description, fixed and variable dollar amounts, consumption threshold</a:t>
            </a:r>
            <a:r>
              <a:rPr lang="en-US" sz="21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  <a:endParaRPr lang="en-US" sz="21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821436" y="1316989"/>
            <a:ext cx="1644396" cy="346965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2253750" y="1670682"/>
            <a:ext cx="889427" cy="346965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718819" y="2371342"/>
            <a:ext cx="1321817" cy="485141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4779516" y="2469442"/>
            <a:ext cx="766573" cy="346965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718819" y="3461511"/>
            <a:ext cx="588264" cy="485141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5162802" y="3464450"/>
            <a:ext cx="1081506" cy="485141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718820" y="4142994"/>
            <a:ext cx="734424" cy="485140"/>
          </a:xfrm>
          <a:prstGeom prst="rect">
            <a:avLst/>
          </a:prstGeom>
          <a:ln w="38100">
            <a:solidFill>
              <a:srgbClr val="008F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403515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 advAuto="0"/>
      <p:bldP spid="107" grpId="0" animBg="1" advAuto="0"/>
      <p:bldP spid="108" grpId="0" animBg="1" advAuto="0"/>
      <p:bldP spid="109" grpId="0" animBg="1" advAuto="0"/>
      <p:bldP spid="110" grpId="0" animBg="1" advAuto="0"/>
      <p:bldP spid="111" grpId="0" animBg="1" advAuto="0"/>
      <p:bldP spid="112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86308" y="190817"/>
            <a:ext cx="813892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Water Utility: Relationships &amp; Cardinalities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7747A8-1CD8-4995-AED3-EB051B7DC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19" y="864252"/>
            <a:ext cx="6774078" cy="590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103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ERD refinements</a:t>
            </a:r>
          </a:p>
        </p:txBody>
      </p:sp>
      <p:sp>
        <p:nvSpPr>
          <p:cNvPr id="122" name="Shape 122"/>
          <p:cNvSpPr/>
          <p:nvPr/>
        </p:nvSpPr>
        <p:spPr>
          <a:xfrm>
            <a:off x="469900" y="1282700"/>
            <a:ext cx="7590195" cy="2941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constructed initial ERD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efinements 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are common</a:t>
            </a:r>
            <a:endParaRPr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of refinements: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types becoming ENUM entries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Attributes -&gt; Entities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Splitting compound attributes</a:t>
            </a:r>
          </a:p>
        </p:txBody>
      </p:sp>
    </p:spTree>
    <p:extLst>
      <p:ext uri="{BB962C8B-B14F-4D97-AF65-F5344CB8AC3E}">
        <p14:creationId xmlns:p14="http://schemas.microsoft.com/office/powerpoint/2010/main" val="107705010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Splitting attributes</a:t>
            </a:r>
          </a:p>
        </p:txBody>
      </p:sp>
      <p:sp>
        <p:nvSpPr>
          <p:cNvPr id="131" name="Shape 131"/>
          <p:cNvSpPr/>
          <p:nvPr/>
        </p:nvSpPr>
        <p:spPr>
          <a:xfrm>
            <a:off x="469900" y="1282700"/>
            <a:ext cx="7590195" cy="89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342900" indent="-304800">
              <a:spcBef>
                <a:spcPts val="700"/>
              </a:spcBef>
              <a:buSzPct val="50000"/>
              <a:buBlip>
                <a:blip r:embed="rId2"/>
              </a:buBlip>
              <a:defRPr sz="2600">
                <a:solidFill>
                  <a:srgbClr val="01106D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Customer Address is a compound attribute. Maybe we need to search by city?</a:t>
            </a:r>
          </a:p>
        </p:txBody>
      </p:sp>
      <p:pic>
        <p:nvPicPr>
          <p:cNvPr id="132" name="pasted-image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1007447" y="2900503"/>
            <a:ext cx="6515101" cy="31623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13800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91751" y="158160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Questions</a:t>
            </a:r>
            <a:r>
              <a:rPr lang="en-US" sz="3000" b="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sz="3000" b="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38007" y="1242377"/>
            <a:ext cx="8478871" cy="3375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How can we create an ER diagram from scratch?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8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How can we go from an ER diagram to a design for a database?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8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How can we use SQL to create the database in a relational database?</a:t>
            </a:r>
            <a:endParaRPr sz="28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66942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Outline</a:t>
            </a:r>
          </a:p>
        </p:txBody>
      </p:sp>
      <p:sp>
        <p:nvSpPr>
          <p:cNvPr id="40" name="Shape 40"/>
          <p:cNvSpPr/>
          <p:nvPr/>
        </p:nvSpPr>
        <p:spPr>
          <a:xfrm>
            <a:off x="469899" y="1886204"/>
            <a:ext cx="7590196" cy="3742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Step-by-step procedure for converting narrative data into Entity-Relationship Diagram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Application of the procedure for designing a DB for water-utility company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Common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problems 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during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ER Design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9333819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Narrative </a:t>
            </a: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ER diagram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469899" y="1508760"/>
            <a:ext cx="7590196" cy="2941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procedure for analysis: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Identify entities and attributes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Determine primary keys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Identify relationships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Determine relationship cardinalities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Refine the ERD </a:t>
            </a:r>
          </a:p>
        </p:txBody>
      </p:sp>
    </p:spTree>
    <p:extLst>
      <p:ext uri="{BB962C8B-B14F-4D97-AF65-F5344CB8AC3E}">
        <p14:creationId xmlns:p14="http://schemas.microsoft.com/office/powerpoint/2010/main" val="23211551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 Water-Utility Database</a:t>
            </a:r>
          </a:p>
        </p:txBody>
      </p:sp>
      <p:sp>
        <p:nvSpPr>
          <p:cNvPr id="60" name="Shape 60"/>
          <p:cNvSpPr/>
          <p:nvPr/>
        </p:nvSpPr>
        <p:spPr>
          <a:xfrm>
            <a:off x="55418" y="908916"/>
            <a:ext cx="8915400" cy="5062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 database for a municipal water utility</a:t>
            </a:r>
          </a:p>
          <a:p>
            <a:pPr marL="284284" lvl="0" indent="-246184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Business Narrative: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 c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ustomer has 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 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and a billing 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address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Each customer has a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type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(residential or commercial)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 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applicable rate, 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and a 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collection of meters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for which the customer is billed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  <a:endParaRPr lang="en-US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627184" lvl="1" indent="-246184">
              <a:spcBef>
                <a:spcPts val="700"/>
              </a:spcBef>
              <a:buSzPct val="100000"/>
              <a:buFontTx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rate has a consumption threshold. Below the threshold the customer pays a fixed price. Above the threshold the customer pays based on a variable rate per cubic foot of consumption above the threshold.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meter corresponds to a 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 who is the owner of the meter. The same customer can have multiple meters. 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eter 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has a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number, 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 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address, size, 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and </a:t>
            </a:r>
            <a:r>
              <a:rPr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model.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meter is measured periodically by an employee, who marks the consumption level and the date of the reading.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Periodically, the customer gets a bill based on the most recent meter reading. Sometimes the bill includes multiple readings (only the most recent counts), and sometimes is based on estimates (i.e., not based on a reading)</a:t>
            </a:r>
            <a:r>
              <a:rPr lang="en-US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1605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1: Identify Entities and Attributes</a:t>
            </a:r>
          </a:p>
        </p:txBody>
      </p:sp>
      <p:sp>
        <p:nvSpPr>
          <p:cNvPr id="64" name="Shape 64"/>
          <p:cNvSpPr/>
          <p:nvPr/>
        </p:nvSpPr>
        <p:spPr>
          <a:xfrm>
            <a:off x="469900" y="1282700"/>
            <a:ext cx="7590195" cy="2790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entities, find nouns that describe people, places, things, and events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attributes, look for details about the entities </a:t>
            </a:r>
          </a:p>
          <a:p>
            <a:pPr marL="260838" lvl="0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Common</a:t>
            </a: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decision: Attributes vs. Entities</a:t>
            </a:r>
          </a:p>
          <a:p>
            <a:pPr marL="603738" lvl="1" indent="-222738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Simplicity principal: consider as an attribute unless other details are presented.</a:t>
            </a:r>
          </a:p>
          <a:p>
            <a:pPr marL="260838" lvl="6" indent="-222738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1900" i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 : Should an address be an attribute or a separate entity? Advantages and disadvantages?</a:t>
            </a:r>
            <a:endParaRPr sz="1900" i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97692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2: Determine primary keys</a:t>
            </a:r>
          </a:p>
        </p:txBody>
      </p:sp>
      <p:sp>
        <p:nvSpPr>
          <p:cNvPr id="73" name="Shape 73"/>
          <p:cNvSpPr/>
          <p:nvPr/>
        </p:nvSpPr>
        <p:spPr>
          <a:xfrm>
            <a:off x="469900" y="1282700"/>
            <a:ext cx="7590195" cy="5211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Stable: never change after assigned</a:t>
            </a:r>
          </a:p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entity should have one and only one (g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ood choice: automatically generated values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eg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StudentId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CourseId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95300" lvl="0" indent="-457200">
              <a:spcBef>
                <a:spcPts val="700"/>
              </a:spcBef>
              <a:buSzPct val="50000"/>
              <a:buFont typeface="Wingdings" panose="05000000000000000000" pitchFamily="2" charset="2"/>
              <a:buChar char="q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What about the following PKs for a person?</a:t>
            </a:r>
          </a:p>
          <a:p>
            <a:pPr marL="495300" lvl="7" indent="-457200">
              <a:spcBef>
                <a:spcPts val="700"/>
              </a:spcBef>
              <a:buSzPct val="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Credit card</a:t>
            </a:r>
          </a:p>
          <a:p>
            <a:pPr marL="495300" lvl="7" indent="-457200">
              <a:spcBef>
                <a:spcPts val="700"/>
              </a:spcBef>
              <a:buSzPct val="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Phone number</a:t>
            </a:r>
          </a:p>
          <a:p>
            <a:pPr marL="495300" lvl="7" indent="-457200">
              <a:spcBef>
                <a:spcPts val="700"/>
              </a:spcBef>
              <a:buSzPct val="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i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PassportID</a:t>
            </a:r>
            <a:endParaRPr lang="en-US" sz="2600" i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95300" lvl="7" indent="-457200">
              <a:spcBef>
                <a:spcPts val="700"/>
              </a:spcBef>
              <a:buSzPct val="5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i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SSN</a:t>
            </a:r>
          </a:p>
        </p:txBody>
      </p:sp>
    </p:spTree>
    <p:extLst>
      <p:ext uri="{BB962C8B-B14F-4D97-AF65-F5344CB8AC3E}">
        <p14:creationId xmlns:p14="http://schemas.microsoft.com/office/powerpoint/2010/main" val="14125052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C7B7F9-A2C8-4672-825F-5FBD07C18D6E}"/>
              </a:ext>
            </a:extLst>
          </p:cNvPr>
          <p:cNvSpPr/>
          <p:nvPr/>
        </p:nvSpPr>
        <p:spPr>
          <a:xfrm>
            <a:off x="437321" y="1294558"/>
            <a:ext cx="8034793" cy="4883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 customer has a name and a billing address. Each customer has a type (residential or commercial), an applicable rate, and a collection of meters for which the customer is billed.</a:t>
            </a:r>
          </a:p>
          <a:p>
            <a:pPr marL="627184" lvl="1" indent="-246184">
              <a:spcBef>
                <a:spcPts val="700"/>
              </a:spcBef>
              <a:buSzPct val="100000"/>
              <a:buFontTx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rate has a consumption threshold. Below the threshold the customer pays a fixed price. Above the threshold the customer pays based on a variable rate per cubic foot of consumption above the threshold.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meter corresponds to a customer who is the owner of the meter. The same customer can have multiple meters. Each meter has a number, an address, size, and model.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Each meter is measured periodically by an employee, who marks the consumption level and the date of the reading.</a:t>
            </a:r>
          </a:p>
          <a:p>
            <a:pPr marL="627184" lvl="1" indent="-246184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Periodically, the customer gets a bill based on the most recent meter reading. Sometimes the bill includes multiple readings (only the most recent counts), and sometimes is based on estimates (i.e., not based on a reading) </a:t>
            </a:r>
          </a:p>
        </p:txBody>
      </p:sp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Water utility DB: Entities &amp; attributes</a:t>
            </a:r>
          </a:p>
        </p:txBody>
      </p:sp>
      <p:sp>
        <p:nvSpPr>
          <p:cNvPr id="80" name="Shape 80"/>
          <p:cNvSpPr/>
          <p:nvPr/>
        </p:nvSpPr>
        <p:spPr>
          <a:xfrm>
            <a:off x="1309254" y="1350818"/>
            <a:ext cx="1052945" cy="263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1555171" y="2284885"/>
            <a:ext cx="561109" cy="263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4283325" y="4914750"/>
            <a:ext cx="651393" cy="417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5437856" y="4249925"/>
            <a:ext cx="1140120" cy="419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1641764" y="3329065"/>
            <a:ext cx="720435" cy="497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973360" y="4596096"/>
            <a:ext cx="914581" cy="31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26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896634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 advAuto="0"/>
      <p:bldP spid="81" grpId="0" animBg="1" advAuto="0"/>
      <p:bldP spid="82" grpId="0" animBg="1" advAuto="0"/>
      <p:bldP spid="83" grpId="0" animBg="1" advAuto="0"/>
      <p:bldP spid="84" grpId="0" animBg="1" advAuto="0"/>
      <p:bldP spid="85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Entities &amp; Attributes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5442D2-4E53-441A-ACB1-193967C1C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1" y="896694"/>
            <a:ext cx="7416939" cy="57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327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00"/>
      </a:accent1>
      <a:accent2>
        <a:srgbClr val="669999"/>
      </a:accent2>
      <a:accent3>
        <a:srgbClr val="8F8F8F"/>
      </a:accent3>
      <a:accent4>
        <a:srgbClr val="707070"/>
      </a:accent4>
      <a:accent5>
        <a:srgbClr val="E0E0AA"/>
      </a:accent5>
      <a:accent6>
        <a:srgbClr val="5C8B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CCCC00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CCCC00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000000"/>
              </a:solidFill>
            </a:uFill>
            <a:latin typeface="Arial Rounded MT Bold"/>
            <a:ea typeface="Arial Rounded MT Bold"/>
            <a:cs typeface="Arial Rounded MT Bold"/>
            <a:sym typeface="Arial Rounded MT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3406</TotalTime>
  <Words>801</Words>
  <Application>Microsoft Office PowerPoint</Application>
  <PresentationFormat>On-screen Show (4:3)</PresentationFormat>
  <Paragraphs>77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Arial Unicode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Ipeirotis</dc:creator>
  <cp:lastModifiedBy>Panos Ipeirotis</cp:lastModifiedBy>
  <cp:revision>45</cp:revision>
  <cp:lastPrinted>2014-10-08T16:54:15Z</cp:lastPrinted>
  <dcterms:modified xsi:type="dcterms:W3CDTF">2021-05-19T15:44:57Z</dcterms:modified>
</cp:coreProperties>
</file>