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57" r:id="rId4"/>
    <p:sldId id="261" r:id="rId5"/>
    <p:sldId id="259" r:id="rId6"/>
    <p:sldId id="271" r:id="rId7"/>
    <p:sldId id="262" r:id="rId8"/>
    <p:sldId id="263" r:id="rId9"/>
    <p:sldId id="264" r:id="rId10"/>
    <p:sldId id="265" r:id="rId11"/>
    <p:sldId id="266" r:id="rId12"/>
    <p:sldId id="267" r:id="rId13"/>
    <p:sldId id="268" r:id="rId14"/>
    <p:sldId id="272" r:id="rId15"/>
    <p:sldId id="273"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E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52" autoAdjust="0"/>
    <p:restoredTop sz="90751" autoAdjust="0"/>
  </p:normalViewPr>
  <p:slideViewPr>
    <p:cSldViewPr snapToGrid="0">
      <p:cViewPr varScale="1">
        <p:scale>
          <a:sx n="147" d="100"/>
          <a:sy n="147" d="100"/>
        </p:scale>
        <p:origin x="31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8CF99-8847-47EF-B0D6-26DD165C945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F9F9763-E6C0-4FAC-AF5B-71B0EE4998BF}">
      <dgm:prSet/>
      <dgm:spPr/>
      <dgm:t>
        <a:bodyPr/>
        <a:lstStyle/>
        <a:p>
          <a:pPr>
            <a:lnSpc>
              <a:spcPct val="100000"/>
            </a:lnSpc>
          </a:pPr>
          <a:r>
            <a:rPr lang="en-US"/>
            <a:t>1560531_at: Late Cornified Envelope 1B(LCE1B)</a:t>
          </a:r>
        </a:p>
      </dgm:t>
    </dgm:pt>
    <dgm:pt modelId="{BC64C856-38F8-478C-A853-C3B6BB2A9E4D}" type="parTrans" cxnId="{C12FA4B4-650A-489A-AB57-9B55EDA1E6F1}">
      <dgm:prSet/>
      <dgm:spPr/>
      <dgm:t>
        <a:bodyPr/>
        <a:lstStyle/>
        <a:p>
          <a:endParaRPr lang="en-US"/>
        </a:p>
      </dgm:t>
    </dgm:pt>
    <dgm:pt modelId="{C6A554F6-A4B7-499B-838B-1A354508D758}" type="sibTrans" cxnId="{C12FA4B4-650A-489A-AB57-9B55EDA1E6F1}">
      <dgm:prSet/>
      <dgm:spPr/>
      <dgm:t>
        <a:bodyPr/>
        <a:lstStyle/>
        <a:p>
          <a:endParaRPr lang="en-US"/>
        </a:p>
      </dgm:t>
    </dgm:pt>
    <dgm:pt modelId="{36FC0795-3D13-4401-B429-F4AEC0D79D94}">
      <dgm:prSet/>
      <dgm:spPr/>
      <dgm:t>
        <a:bodyPr/>
        <a:lstStyle/>
        <a:p>
          <a:pPr>
            <a:lnSpc>
              <a:spcPct val="100000"/>
            </a:lnSpc>
          </a:pPr>
          <a:r>
            <a:rPr lang="en-US" dirty="0"/>
            <a:t>A precursor to the cornified envelope from the epidermis.  Associated pathways involve the formation of the cornified envelope, keratinization, and developmental biology. </a:t>
          </a:r>
        </a:p>
      </dgm:t>
    </dgm:pt>
    <dgm:pt modelId="{F358D5BC-8895-49B8-AABF-753B4ACA2D58}" type="parTrans" cxnId="{531C1107-1AEF-4E67-B527-00F8623BF7C3}">
      <dgm:prSet/>
      <dgm:spPr/>
      <dgm:t>
        <a:bodyPr/>
        <a:lstStyle/>
        <a:p>
          <a:endParaRPr lang="en-US"/>
        </a:p>
      </dgm:t>
    </dgm:pt>
    <dgm:pt modelId="{E9178A6C-4CC1-4606-AC74-AEACE0F4347C}" type="sibTrans" cxnId="{531C1107-1AEF-4E67-B527-00F8623BF7C3}">
      <dgm:prSet/>
      <dgm:spPr/>
      <dgm:t>
        <a:bodyPr/>
        <a:lstStyle/>
        <a:p>
          <a:endParaRPr lang="en-US"/>
        </a:p>
      </dgm:t>
    </dgm:pt>
    <dgm:pt modelId="{2BAFD64F-F4DF-4FE4-8965-599C9175CFE7}">
      <dgm:prSet/>
      <dgm:spPr/>
      <dgm:t>
        <a:bodyPr/>
        <a:lstStyle/>
        <a:p>
          <a:pPr>
            <a:lnSpc>
              <a:spcPct val="100000"/>
            </a:lnSpc>
          </a:pPr>
          <a:r>
            <a:rPr lang="en-US"/>
            <a:t>1569410_at: Filaggrin Family Member 2(FLG2)</a:t>
          </a:r>
        </a:p>
      </dgm:t>
    </dgm:pt>
    <dgm:pt modelId="{373CE5A8-D92A-49DC-A680-985F9AF90E10}" type="parTrans" cxnId="{17AF6A8C-B630-4AEF-B33A-FF0619EA5327}">
      <dgm:prSet/>
      <dgm:spPr/>
      <dgm:t>
        <a:bodyPr/>
        <a:lstStyle/>
        <a:p>
          <a:endParaRPr lang="en-US"/>
        </a:p>
      </dgm:t>
    </dgm:pt>
    <dgm:pt modelId="{BAABAB95-9CAA-4E52-AC77-D1B06E475F90}" type="sibTrans" cxnId="{17AF6A8C-B630-4AEF-B33A-FF0619EA5327}">
      <dgm:prSet/>
      <dgm:spPr/>
      <dgm:t>
        <a:bodyPr/>
        <a:lstStyle/>
        <a:p>
          <a:endParaRPr lang="en-US"/>
        </a:p>
      </dgm:t>
    </dgm:pt>
    <dgm:pt modelId="{A1E4DC4E-7031-4B7B-9951-EC266386B542}">
      <dgm:prSet/>
      <dgm:spPr/>
      <dgm:t>
        <a:bodyPr/>
        <a:lstStyle/>
        <a:p>
          <a:pPr>
            <a:lnSpc>
              <a:spcPct val="100000"/>
            </a:lnSpc>
          </a:pPr>
          <a:r>
            <a:rPr lang="en-US" dirty="0"/>
            <a:t>Required for normal cell to cell adhesion in the epidermis. Associated pathways involve the innate immune system(physical skin layer) and neutrophil degranulation.</a:t>
          </a:r>
        </a:p>
      </dgm:t>
    </dgm:pt>
    <dgm:pt modelId="{8617DA91-D458-4C2A-B76C-26E10654C25E}" type="parTrans" cxnId="{7C39DD3C-DE52-4403-87BB-73C835A420B1}">
      <dgm:prSet/>
      <dgm:spPr/>
      <dgm:t>
        <a:bodyPr/>
        <a:lstStyle/>
        <a:p>
          <a:endParaRPr lang="en-US"/>
        </a:p>
      </dgm:t>
    </dgm:pt>
    <dgm:pt modelId="{9B210D8F-3912-46CF-A676-81D0CFC3497F}" type="sibTrans" cxnId="{7C39DD3C-DE52-4403-87BB-73C835A420B1}">
      <dgm:prSet/>
      <dgm:spPr/>
      <dgm:t>
        <a:bodyPr/>
        <a:lstStyle/>
        <a:p>
          <a:endParaRPr lang="en-US"/>
        </a:p>
      </dgm:t>
    </dgm:pt>
    <dgm:pt modelId="{504F58C6-1ECD-40D5-8C14-429A5AF30EDE}">
      <dgm:prSet/>
      <dgm:spPr/>
      <dgm:t>
        <a:bodyPr/>
        <a:lstStyle/>
        <a:p>
          <a:pPr>
            <a:lnSpc>
              <a:spcPct val="100000"/>
            </a:lnSpc>
          </a:pPr>
          <a:r>
            <a:rPr lang="en-US"/>
            <a:t>207710_at: Late Cornified Envelope(LCE2B)</a:t>
          </a:r>
        </a:p>
      </dgm:t>
    </dgm:pt>
    <dgm:pt modelId="{5AAC9F4D-4DCA-485D-9E43-49393E618E4B}" type="parTrans" cxnId="{B31ED942-FF14-4675-961D-6765CDE98875}">
      <dgm:prSet/>
      <dgm:spPr/>
      <dgm:t>
        <a:bodyPr/>
        <a:lstStyle/>
        <a:p>
          <a:endParaRPr lang="en-US"/>
        </a:p>
      </dgm:t>
    </dgm:pt>
    <dgm:pt modelId="{EE07EC49-D501-40E9-AC05-9A647A79C450}" type="sibTrans" cxnId="{B31ED942-FF14-4675-961D-6765CDE98875}">
      <dgm:prSet/>
      <dgm:spPr/>
      <dgm:t>
        <a:bodyPr/>
        <a:lstStyle/>
        <a:p>
          <a:endParaRPr lang="en-US"/>
        </a:p>
      </dgm:t>
    </dgm:pt>
    <dgm:pt modelId="{F572F3A4-66F0-49A1-B004-ED3C26FE780C}">
      <dgm:prSet/>
      <dgm:spPr/>
      <dgm:t>
        <a:bodyPr/>
        <a:lstStyle/>
        <a:p>
          <a:pPr>
            <a:lnSpc>
              <a:spcPct val="100000"/>
            </a:lnSpc>
          </a:pPr>
          <a:r>
            <a:rPr lang="en-US"/>
            <a:t>A precursor to the cornified envelope from the epidermis.  Associated pathways involve the formation of the cornified envelope, keratinization, and developmental biology. </a:t>
          </a:r>
        </a:p>
      </dgm:t>
    </dgm:pt>
    <dgm:pt modelId="{AEE7D11B-146C-4FFB-9CC9-723016B12A2E}" type="parTrans" cxnId="{21C072CB-EC48-4640-9B02-1E51F7F2D6ED}">
      <dgm:prSet/>
      <dgm:spPr/>
      <dgm:t>
        <a:bodyPr/>
        <a:lstStyle/>
        <a:p>
          <a:endParaRPr lang="en-US"/>
        </a:p>
      </dgm:t>
    </dgm:pt>
    <dgm:pt modelId="{29C534EF-93C7-49FE-9EF5-F7435334BEBE}" type="sibTrans" cxnId="{21C072CB-EC48-4640-9B02-1E51F7F2D6ED}">
      <dgm:prSet/>
      <dgm:spPr/>
      <dgm:t>
        <a:bodyPr/>
        <a:lstStyle/>
        <a:p>
          <a:endParaRPr lang="en-US"/>
        </a:p>
      </dgm:t>
    </dgm:pt>
    <dgm:pt modelId="{C90C742D-343F-43D9-AD63-1D3DEF3CBD05}">
      <dgm:prSet/>
      <dgm:spPr/>
      <dgm:t>
        <a:bodyPr/>
        <a:lstStyle/>
        <a:p>
          <a:pPr>
            <a:lnSpc>
              <a:spcPct val="100000"/>
            </a:lnSpc>
          </a:pPr>
          <a:r>
            <a:rPr lang="en-US" dirty="0"/>
            <a:t>207720_at: Loricrin(LOR)</a:t>
          </a:r>
        </a:p>
      </dgm:t>
    </dgm:pt>
    <dgm:pt modelId="{8E0C8F62-4087-45AE-AD07-0BAC7744BB72}" type="parTrans" cxnId="{0F609B96-96B3-49B7-AA8B-AC0FBE6AC89D}">
      <dgm:prSet/>
      <dgm:spPr/>
      <dgm:t>
        <a:bodyPr/>
        <a:lstStyle/>
        <a:p>
          <a:endParaRPr lang="en-US"/>
        </a:p>
      </dgm:t>
    </dgm:pt>
    <dgm:pt modelId="{DFB75015-6F5C-4CC2-BB64-55E41DBA300E}" type="sibTrans" cxnId="{0F609B96-96B3-49B7-AA8B-AC0FBE6AC89D}">
      <dgm:prSet/>
      <dgm:spPr/>
      <dgm:t>
        <a:bodyPr/>
        <a:lstStyle/>
        <a:p>
          <a:endParaRPr lang="en-US"/>
        </a:p>
      </dgm:t>
    </dgm:pt>
    <dgm:pt modelId="{75A7B6DA-1755-4591-9972-84011B33CB39}">
      <dgm:prSet/>
      <dgm:spPr/>
      <dgm:t>
        <a:bodyPr/>
        <a:lstStyle/>
        <a:p>
          <a:pPr>
            <a:lnSpc>
              <a:spcPct val="100000"/>
            </a:lnSpc>
          </a:pPr>
          <a:r>
            <a:rPr lang="en-US" dirty="0"/>
            <a:t>This gene is plays a role in producing the major keratinocyte cell envelope protein. Associated pathways include formation of the cornified envelope, keratinization, and developmental biology</a:t>
          </a:r>
        </a:p>
      </dgm:t>
    </dgm:pt>
    <dgm:pt modelId="{069ECA0D-B11F-4D5F-92EE-B305B6A12419}" type="parTrans" cxnId="{B422D469-28FE-4F27-A56E-8AD031D11619}">
      <dgm:prSet/>
      <dgm:spPr/>
      <dgm:t>
        <a:bodyPr/>
        <a:lstStyle/>
        <a:p>
          <a:endParaRPr lang="en-US"/>
        </a:p>
      </dgm:t>
    </dgm:pt>
    <dgm:pt modelId="{97367164-F0D0-4CDB-AA3D-341B5E9AA3B2}" type="sibTrans" cxnId="{B422D469-28FE-4F27-A56E-8AD031D11619}">
      <dgm:prSet/>
      <dgm:spPr/>
      <dgm:t>
        <a:bodyPr/>
        <a:lstStyle/>
        <a:p>
          <a:endParaRPr lang="en-US"/>
        </a:p>
      </dgm:t>
    </dgm:pt>
    <dgm:pt modelId="{D47E5091-8D61-4CC8-B2BB-81548BC7C899}" type="pres">
      <dgm:prSet presAssocID="{6E38CF99-8847-47EF-B0D6-26DD165C945B}" presName="root" presStyleCnt="0">
        <dgm:presLayoutVars>
          <dgm:dir/>
          <dgm:resizeHandles val="exact"/>
        </dgm:presLayoutVars>
      </dgm:prSet>
      <dgm:spPr/>
    </dgm:pt>
    <dgm:pt modelId="{5AA60220-F64F-4E29-BB76-A0BF7F197E39}" type="pres">
      <dgm:prSet presAssocID="{9F9F9763-E6C0-4FAC-AF5B-71B0EE4998BF}" presName="compNode" presStyleCnt="0"/>
      <dgm:spPr/>
    </dgm:pt>
    <dgm:pt modelId="{642B2D44-7A1B-4CC7-8438-2E3FBE947229}" type="pres">
      <dgm:prSet presAssocID="{9F9F9763-E6C0-4FAC-AF5B-71B0EE4998BF}" presName="bgRect" presStyleLbl="bgShp" presStyleIdx="0" presStyleCnt="4" custLinFactNeighborX="0" custLinFactNeighborY="-3135"/>
      <dgm:spPr/>
    </dgm:pt>
    <dgm:pt modelId="{3531705E-8FFE-42BC-96A7-77CBE4B51E8A}" type="pres">
      <dgm:prSet presAssocID="{9F9F9763-E6C0-4FAC-AF5B-71B0EE4998BF}" presName="iconRect" presStyleLbl="node1" presStyleIdx="0" presStyleCnt="4"/>
      <dgm:spPr/>
    </dgm:pt>
    <dgm:pt modelId="{A9F08454-D505-4C0B-A8C0-3B7324CA954C}" type="pres">
      <dgm:prSet presAssocID="{9F9F9763-E6C0-4FAC-AF5B-71B0EE4998BF}" presName="spaceRect" presStyleCnt="0"/>
      <dgm:spPr/>
    </dgm:pt>
    <dgm:pt modelId="{B405756C-3597-4D2A-91A7-B4964A7F6EDF}" type="pres">
      <dgm:prSet presAssocID="{9F9F9763-E6C0-4FAC-AF5B-71B0EE4998BF}" presName="parTx" presStyleLbl="revTx" presStyleIdx="0" presStyleCnt="8">
        <dgm:presLayoutVars>
          <dgm:chMax val="0"/>
          <dgm:chPref val="0"/>
        </dgm:presLayoutVars>
      </dgm:prSet>
      <dgm:spPr/>
    </dgm:pt>
    <dgm:pt modelId="{A32FCD6D-EB5C-4BC2-9E78-C1E74A984EED}" type="pres">
      <dgm:prSet presAssocID="{9F9F9763-E6C0-4FAC-AF5B-71B0EE4998BF}" presName="desTx" presStyleLbl="revTx" presStyleIdx="1" presStyleCnt="8">
        <dgm:presLayoutVars/>
      </dgm:prSet>
      <dgm:spPr/>
    </dgm:pt>
    <dgm:pt modelId="{F0BF9E50-9B24-498E-8AEC-1ED769EF6ED7}" type="pres">
      <dgm:prSet presAssocID="{C6A554F6-A4B7-499B-838B-1A354508D758}" presName="sibTrans" presStyleCnt="0"/>
      <dgm:spPr/>
    </dgm:pt>
    <dgm:pt modelId="{6CEF79F7-9245-4AE3-8561-456D32ADA286}" type="pres">
      <dgm:prSet presAssocID="{2BAFD64F-F4DF-4FE4-8965-599C9175CFE7}" presName="compNode" presStyleCnt="0"/>
      <dgm:spPr/>
    </dgm:pt>
    <dgm:pt modelId="{FE173512-902B-4EFC-86D3-548207779B0A}" type="pres">
      <dgm:prSet presAssocID="{2BAFD64F-F4DF-4FE4-8965-599C9175CFE7}" presName="bgRect" presStyleLbl="bgShp" presStyleIdx="1" presStyleCnt="4"/>
      <dgm:spPr/>
    </dgm:pt>
    <dgm:pt modelId="{2251206E-65FC-448C-84E8-A6A42839E504}" type="pres">
      <dgm:prSet presAssocID="{2BAFD64F-F4DF-4FE4-8965-599C9175CFE7}" presName="iconRect" presStyleLbl="node1" presStyleIdx="1" presStyleCnt="4"/>
      <dgm:spPr/>
    </dgm:pt>
    <dgm:pt modelId="{BC83BC0C-B9A4-4C2E-8633-6D715F7E0579}" type="pres">
      <dgm:prSet presAssocID="{2BAFD64F-F4DF-4FE4-8965-599C9175CFE7}" presName="spaceRect" presStyleCnt="0"/>
      <dgm:spPr/>
    </dgm:pt>
    <dgm:pt modelId="{60064877-D5D2-4CF8-92E8-C03D127D2813}" type="pres">
      <dgm:prSet presAssocID="{2BAFD64F-F4DF-4FE4-8965-599C9175CFE7}" presName="parTx" presStyleLbl="revTx" presStyleIdx="2" presStyleCnt="8">
        <dgm:presLayoutVars>
          <dgm:chMax val="0"/>
          <dgm:chPref val="0"/>
        </dgm:presLayoutVars>
      </dgm:prSet>
      <dgm:spPr/>
    </dgm:pt>
    <dgm:pt modelId="{C29C171C-BB16-46FB-8E28-DC6D090C3BCB}" type="pres">
      <dgm:prSet presAssocID="{2BAFD64F-F4DF-4FE4-8965-599C9175CFE7}" presName="desTx" presStyleLbl="revTx" presStyleIdx="3" presStyleCnt="8">
        <dgm:presLayoutVars/>
      </dgm:prSet>
      <dgm:spPr/>
    </dgm:pt>
    <dgm:pt modelId="{B48CAC30-F0F8-42D7-A2DE-36453E600009}" type="pres">
      <dgm:prSet presAssocID="{BAABAB95-9CAA-4E52-AC77-D1B06E475F90}" presName="sibTrans" presStyleCnt="0"/>
      <dgm:spPr/>
    </dgm:pt>
    <dgm:pt modelId="{AB19A90C-21DD-4DFF-A93B-B5A60F4C5A89}" type="pres">
      <dgm:prSet presAssocID="{504F58C6-1ECD-40D5-8C14-429A5AF30EDE}" presName="compNode" presStyleCnt="0"/>
      <dgm:spPr/>
    </dgm:pt>
    <dgm:pt modelId="{BA4D5FB9-4B56-4731-8C4B-CCBD2D0D46BE}" type="pres">
      <dgm:prSet presAssocID="{504F58C6-1ECD-40D5-8C14-429A5AF30EDE}" presName="bgRect" presStyleLbl="bgShp" presStyleIdx="2" presStyleCnt="4"/>
      <dgm:spPr/>
    </dgm:pt>
    <dgm:pt modelId="{88782B74-24FE-4AE3-BFED-62F6D853E04E}" type="pres">
      <dgm:prSet presAssocID="{504F58C6-1ECD-40D5-8C14-429A5AF30EDE}" presName="iconRect" presStyleLbl="node1" presStyleIdx="2" presStyleCnt="4"/>
      <dgm:spPr/>
    </dgm:pt>
    <dgm:pt modelId="{48523E68-DE46-4BC8-A8FE-4F650DCFA52B}" type="pres">
      <dgm:prSet presAssocID="{504F58C6-1ECD-40D5-8C14-429A5AF30EDE}" presName="spaceRect" presStyleCnt="0"/>
      <dgm:spPr/>
    </dgm:pt>
    <dgm:pt modelId="{FC783209-2660-4CD2-BADA-B787999BEAD4}" type="pres">
      <dgm:prSet presAssocID="{504F58C6-1ECD-40D5-8C14-429A5AF30EDE}" presName="parTx" presStyleLbl="revTx" presStyleIdx="4" presStyleCnt="8">
        <dgm:presLayoutVars>
          <dgm:chMax val="0"/>
          <dgm:chPref val="0"/>
        </dgm:presLayoutVars>
      </dgm:prSet>
      <dgm:spPr/>
    </dgm:pt>
    <dgm:pt modelId="{C3655588-E0ED-49D3-96F1-274D29DD6D88}" type="pres">
      <dgm:prSet presAssocID="{504F58C6-1ECD-40D5-8C14-429A5AF30EDE}" presName="desTx" presStyleLbl="revTx" presStyleIdx="5" presStyleCnt="8">
        <dgm:presLayoutVars/>
      </dgm:prSet>
      <dgm:spPr/>
    </dgm:pt>
    <dgm:pt modelId="{B72753A5-9792-416C-A353-451B24BD5AC9}" type="pres">
      <dgm:prSet presAssocID="{EE07EC49-D501-40E9-AC05-9A647A79C450}" presName="sibTrans" presStyleCnt="0"/>
      <dgm:spPr/>
    </dgm:pt>
    <dgm:pt modelId="{FCEC5318-F2E9-4C85-80B4-AC531E375384}" type="pres">
      <dgm:prSet presAssocID="{C90C742D-343F-43D9-AD63-1D3DEF3CBD05}" presName="compNode" presStyleCnt="0"/>
      <dgm:spPr/>
    </dgm:pt>
    <dgm:pt modelId="{029FC810-7E32-44AD-A8FB-41DE9DDD30AC}" type="pres">
      <dgm:prSet presAssocID="{C90C742D-343F-43D9-AD63-1D3DEF3CBD05}" presName="bgRect" presStyleLbl="bgShp" presStyleIdx="3" presStyleCnt="4"/>
      <dgm:spPr/>
    </dgm:pt>
    <dgm:pt modelId="{34E42D30-03C0-467B-8CAB-D0CBC2286E0B}" type="pres">
      <dgm:prSet presAssocID="{C90C742D-343F-43D9-AD63-1D3DEF3CBD05}" presName="iconRect" presStyleLbl="node1" presStyleIdx="3" presStyleCnt="4"/>
      <dgm:spPr/>
    </dgm:pt>
    <dgm:pt modelId="{24EC030A-B0C5-457F-901C-5995F08D1C55}" type="pres">
      <dgm:prSet presAssocID="{C90C742D-343F-43D9-AD63-1D3DEF3CBD05}" presName="spaceRect" presStyleCnt="0"/>
      <dgm:spPr/>
    </dgm:pt>
    <dgm:pt modelId="{CB53A328-04DE-486B-9F7C-A4D56E237029}" type="pres">
      <dgm:prSet presAssocID="{C90C742D-343F-43D9-AD63-1D3DEF3CBD05}" presName="parTx" presStyleLbl="revTx" presStyleIdx="6" presStyleCnt="8">
        <dgm:presLayoutVars>
          <dgm:chMax val="0"/>
          <dgm:chPref val="0"/>
        </dgm:presLayoutVars>
      </dgm:prSet>
      <dgm:spPr/>
    </dgm:pt>
    <dgm:pt modelId="{E9582544-7C13-43EF-A95A-0EBFCE0021DB}" type="pres">
      <dgm:prSet presAssocID="{C90C742D-343F-43D9-AD63-1D3DEF3CBD05}" presName="desTx" presStyleLbl="revTx" presStyleIdx="7" presStyleCnt="8">
        <dgm:presLayoutVars/>
      </dgm:prSet>
      <dgm:spPr/>
    </dgm:pt>
  </dgm:ptLst>
  <dgm:cxnLst>
    <dgm:cxn modelId="{B2901800-40E8-46E6-B7F5-D44CF969F35D}" type="presOf" srcId="{75A7B6DA-1755-4591-9972-84011B33CB39}" destId="{E9582544-7C13-43EF-A95A-0EBFCE0021DB}" srcOrd="0" destOrd="0" presId="urn:microsoft.com/office/officeart/2018/2/layout/IconVerticalSolidList"/>
    <dgm:cxn modelId="{531C1107-1AEF-4E67-B527-00F8623BF7C3}" srcId="{9F9F9763-E6C0-4FAC-AF5B-71B0EE4998BF}" destId="{36FC0795-3D13-4401-B429-F4AEC0D79D94}" srcOrd="0" destOrd="0" parTransId="{F358D5BC-8895-49B8-AABF-753B4ACA2D58}" sibTransId="{E9178A6C-4CC1-4606-AC74-AEACE0F4347C}"/>
    <dgm:cxn modelId="{11960A0A-AE33-401C-B918-6CD0D2CF8234}" type="presOf" srcId="{C90C742D-343F-43D9-AD63-1D3DEF3CBD05}" destId="{CB53A328-04DE-486B-9F7C-A4D56E237029}" srcOrd="0" destOrd="0" presId="urn:microsoft.com/office/officeart/2018/2/layout/IconVerticalSolidList"/>
    <dgm:cxn modelId="{6037722B-10B9-4C1B-ABE9-3F06DA81EDF4}" type="presOf" srcId="{36FC0795-3D13-4401-B429-F4AEC0D79D94}" destId="{A32FCD6D-EB5C-4BC2-9E78-C1E74A984EED}" srcOrd="0" destOrd="0" presId="urn:microsoft.com/office/officeart/2018/2/layout/IconVerticalSolidList"/>
    <dgm:cxn modelId="{42B87F2D-0CCF-480E-AB74-9385DF7E9E05}" type="presOf" srcId="{6E38CF99-8847-47EF-B0D6-26DD165C945B}" destId="{D47E5091-8D61-4CC8-B2BB-81548BC7C899}" srcOrd="0" destOrd="0" presId="urn:microsoft.com/office/officeart/2018/2/layout/IconVerticalSolidList"/>
    <dgm:cxn modelId="{6383E32E-8561-4BA3-9DC2-4C505C354C16}" type="presOf" srcId="{2BAFD64F-F4DF-4FE4-8965-599C9175CFE7}" destId="{60064877-D5D2-4CF8-92E8-C03D127D2813}" srcOrd="0" destOrd="0" presId="urn:microsoft.com/office/officeart/2018/2/layout/IconVerticalSolidList"/>
    <dgm:cxn modelId="{9E52C235-E3EB-4375-AD13-0E99131B315A}" type="presOf" srcId="{F572F3A4-66F0-49A1-B004-ED3C26FE780C}" destId="{C3655588-E0ED-49D3-96F1-274D29DD6D88}" srcOrd="0" destOrd="0" presId="urn:microsoft.com/office/officeart/2018/2/layout/IconVerticalSolidList"/>
    <dgm:cxn modelId="{7C39DD3C-DE52-4403-87BB-73C835A420B1}" srcId="{2BAFD64F-F4DF-4FE4-8965-599C9175CFE7}" destId="{A1E4DC4E-7031-4B7B-9951-EC266386B542}" srcOrd="0" destOrd="0" parTransId="{8617DA91-D458-4C2A-B76C-26E10654C25E}" sibTransId="{9B210D8F-3912-46CF-A676-81D0CFC3497F}"/>
    <dgm:cxn modelId="{B9B34A5C-C09B-4AF1-8332-268C693FD1FA}" type="presOf" srcId="{9F9F9763-E6C0-4FAC-AF5B-71B0EE4998BF}" destId="{B405756C-3597-4D2A-91A7-B4964A7F6EDF}" srcOrd="0" destOrd="0" presId="urn:microsoft.com/office/officeart/2018/2/layout/IconVerticalSolidList"/>
    <dgm:cxn modelId="{B31ED942-FF14-4675-961D-6765CDE98875}" srcId="{6E38CF99-8847-47EF-B0D6-26DD165C945B}" destId="{504F58C6-1ECD-40D5-8C14-429A5AF30EDE}" srcOrd="2" destOrd="0" parTransId="{5AAC9F4D-4DCA-485D-9E43-49393E618E4B}" sibTransId="{EE07EC49-D501-40E9-AC05-9A647A79C450}"/>
    <dgm:cxn modelId="{64423C43-3830-4354-814B-33A3CBBDABB5}" type="presOf" srcId="{A1E4DC4E-7031-4B7B-9951-EC266386B542}" destId="{C29C171C-BB16-46FB-8E28-DC6D090C3BCB}" srcOrd="0" destOrd="0" presId="urn:microsoft.com/office/officeart/2018/2/layout/IconVerticalSolidList"/>
    <dgm:cxn modelId="{B422D469-28FE-4F27-A56E-8AD031D11619}" srcId="{C90C742D-343F-43D9-AD63-1D3DEF3CBD05}" destId="{75A7B6DA-1755-4591-9972-84011B33CB39}" srcOrd="0" destOrd="0" parTransId="{069ECA0D-B11F-4D5F-92EE-B305B6A12419}" sibTransId="{97367164-F0D0-4CDB-AA3D-341B5E9AA3B2}"/>
    <dgm:cxn modelId="{17AF6A8C-B630-4AEF-B33A-FF0619EA5327}" srcId="{6E38CF99-8847-47EF-B0D6-26DD165C945B}" destId="{2BAFD64F-F4DF-4FE4-8965-599C9175CFE7}" srcOrd="1" destOrd="0" parTransId="{373CE5A8-D92A-49DC-A680-985F9AF90E10}" sibTransId="{BAABAB95-9CAA-4E52-AC77-D1B06E475F90}"/>
    <dgm:cxn modelId="{0F609B96-96B3-49B7-AA8B-AC0FBE6AC89D}" srcId="{6E38CF99-8847-47EF-B0D6-26DD165C945B}" destId="{C90C742D-343F-43D9-AD63-1D3DEF3CBD05}" srcOrd="3" destOrd="0" parTransId="{8E0C8F62-4087-45AE-AD07-0BAC7744BB72}" sibTransId="{DFB75015-6F5C-4CC2-BB64-55E41DBA300E}"/>
    <dgm:cxn modelId="{C12FA4B4-650A-489A-AB57-9B55EDA1E6F1}" srcId="{6E38CF99-8847-47EF-B0D6-26DD165C945B}" destId="{9F9F9763-E6C0-4FAC-AF5B-71B0EE4998BF}" srcOrd="0" destOrd="0" parTransId="{BC64C856-38F8-478C-A853-C3B6BB2A9E4D}" sibTransId="{C6A554F6-A4B7-499B-838B-1A354508D758}"/>
    <dgm:cxn modelId="{64580DBD-A8F0-4DFB-8240-02934229A7D7}" type="presOf" srcId="{504F58C6-1ECD-40D5-8C14-429A5AF30EDE}" destId="{FC783209-2660-4CD2-BADA-B787999BEAD4}" srcOrd="0" destOrd="0" presId="urn:microsoft.com/office/officeart/2018/2/layout/IconVerticalSolidList"/>
    <dgm:cxn modelId="{21C072CB-EC48-4640-9B02-1E51F7F2D6ED}" srcId="{504F58C6-1ECD-40D5-8C14-429A5AF30EDE}" destId="{F572F3A4-66F0-49A1-B004-ED3C26FE780C}" srcOrd="0" destOrd="0" parTransId="{AEE7D11B-146C-4FFB-9CC9-723016B12A2E}" sibTransId="{29C534EF-93C7-49FE-9EF5-F7435334BEBE}"/>
    <dgm:cxn modelId="{FA91B8EC-FC46-4973-8AAD-568805D723FA}" type="presParOf" srcId="{D47E5091-8D61-4CC8-B2BB-81548BC7C899}" destId="{5AA60220-F64F-4E29-BB76-A0BF7F197E39}" srcOrd="0" destOrd="0" presId="urn:microsoft.com/office/officeart/2018/2/layout/IconVerticalSolidList"/>
    <dgm:cxn modelId="{2A3780EE-A1FF-4FAC-AD83-69ADC17F785F}" type="presParOf" srcId="{5AA60220-F64F-4E29-BB76-A0BF7F197E39}" destId="{642B2D44-7A1B-4CC7-8438-2E3FBE947229}" srcOrd="0" destOrd="0" presId="urn:microsoft.com/office/officeart/2018/2/layout/IconVerticalSolidList"/>
    <dgm:cxn modelId="{E4DC01A8-8568-4BE0-957C-22725DC60264}" type="presParOf" srcId="{5AA60220-F64F-4E29-BB76-A0BF7F197E39}" destId="{3531705E-8FFE-42BC-96A7-77CBE4B51E8A}" srcOrd="1" destOrd="0" presId="urn:microsoft.com/office/officeart/2018/2/layout/IconVerticalSolidList"/>
    <dgm:cxn modelId="{D5C2407B-1711-4027-B2B7-35E3781DA2F2}" type="presParOf" srcId="{5AA60220-F64F-4E29-BB76-A0BF7F197E39}" destId="{A9F08454-D505-4C0B-A8C0-3B7324CA954C}" srcOrd="2" destOrd="0" presId="urn:microsoft.com/office/officeart/2018/2/layout/IconVerticalSolidList"/>
    <dgm:cxn modelId="{EC3E466D-3789-4FA1-8FA2-17EE9CC72659}" type="presParOf" srcId="{5AA60220-F64F-4E29-BB76-A0BF7F197E39}" destId="{B405756C-3597-4D2A-91A7-B4964A7F6EDF}" srcOrd="3" destOrd="0" presId="urn:microsoft.com/office/officeart/2018/2/layout/IconVerticalSolidList"/>
    <dgm:cxn modelId="{E91528B2-E38B-4A19-987F-1EF68E4D916B}" type="presParOf" srcId="{5AA60220-F64F-4E29-BB76-A0BF7F197E39}" destId="{A32FCD6D-EB5C-4BC2-9E78-C1E74A984EED}" srcOrd="4" destOrd="0" presId="urn:microsoft.com/office/officeart/2018/2/layout/IconVerticalSolidList"/>
    <dgm:cxn modelId="{9DC42BDE-E2CC-4127-877E-1AD4C9EC8C58}" type="presParOf" srcId="{D47E5091-8D61-4CC8-B2BB-81548BC7C899}" destId="{F0BF9E50-9B24-498E-8AEC-1ED769EF6ED7}" srcOrd="1" destOrd="0" presId="urn:microsoft.com/office/officeart/2018/2/layout/IconVerticalSolidList"/>
    <dgm:cxn modelId="{069826B4-E2B9-499F-82A6-AD8480BF0813}" type="presParOf" srcId="{D47E5091-8D61-4CC8-B2BB-81548BC7C899}" destId="{6CEF79F7-9245-4AE3-8561-456D32ADA286}" srcOrd="2" destOrd="0" presId="urn:microsoft.com/office/officeart/2018/2/layout/IconVerticalSolidList"/>
    <dgm:cxn modelId="{07FEF61A-6C0B-4033-BF62-36403F688D5E}" type="presParOf" srcId="{6CEF79F7-9245-4AE3-8561-456D32ADA286}" destId="{FE173512-902B-4EFC-86D3-548207779B0A}" srcOrd="0" destOrd="0" presId="urn:microsoft.com/office/officeart/2018/2/layout/IconVerticalSolidList"/>
    <dgm:cxn modelId="{83F16456-3076-4DF8-8DE4-446F80ABD4A0}" type="presParOf" srcId="{6CEF79F7-9245-4AE3-8561-456D32ADA286}" destId="{2251206E-65FC-448C-84E8-A6A42839E504}" srcOrd="1" destOrd="0" presId="urn:microsoft.com/office/officeart/2018/2/layout/IconVerticalSolidList"/>
    <dgm:cxn modelId="{7AE988ED-58BF-4590-9CEF-70C7A10B65FA}" type="presParOf" srcId="{6CEF79F7-9245-4AE3-8561-456D32ADA286}" destId="{BC83BC0C-B9A4-4C2E-8633-6D715F7E0579}" srcOrd="2" destOrd="0" presId="urn:microsoft.com/office/officeart/2018/2/layout/IconVerticalSolidList"/>
    <dgm:cxn modelId="{DEBDF3D9-4B57-4727-94BA-607A84618410}" type="presParOf" srcId="{6CEF79F7-9245-4AE3-8561-456D32ADA286}" destId="{60064877-D5D2-4CF8-92E8-C03D127D2813}" srcOrd="3" destOrd="0" presId="urn:microsoft.com/office/officeart/2018/2/layout/IconVerticalSolidList"/>
    <dgm:cxn modelId="{E288231F-42B9-48D4-AC23-407B5C82B3B3}" type="presParOf" srcId="{6CEF79F7-9245-4AE3-8561-456D32ADA286}" destId="{C29C171C-BB16-46FB-8E28-DC6D090C3BCB}" srcOrd="4" destOrd="0" presId="urn:microsoft.com/office/officeart/2018/2/layout/IconVerticalSolidList"/>
    <dgm:cxn modelId="{B95851D4-1C3C-49D0-AEAA-C4E987C4049F}" type="presParOf" srcId="{D47E5091-8D61-4CC8-B2BB-81548BC7C899}" destId="{B48CAC30-F0F8-42D7-A2DE-36453E600009}" srcOrd="3" destOrd="0" presId="urn:microsoft.com/office/officeart/2018/2/layout/IconVerticalSolidList"/>
    <dgm:cxn modelId="{A77A2723-8088-4405-861B-62773268F26E}" type="presParOf" srcId="{D47E5091-8D61-4CC8-B2BB-81548BC7C899}" destId="{AB19A90C-21DD-4DFF-A93B-B5A60F4C5A89}" srcOrd="4" destOrd="0" presId="urn:microsoft.com/office/officeart/2018/2/layout/IconVerticalSolidList"/>
    <dgm:cxn modelId="{E462811D-F935-4B74-802D-CAFE69BF4B62}" type="presParOf" srcId="{AB19A90C-21DD-4DFF-A93B-B5A60F4C5A89}" destId="{BA4D5FB9-4B56-4731-8C4B-CCBD2D0D46BE}" srcOrd="0" destOrd="0" presId="urn:microsoft.com/office/officeart/2018/2/layout/IconVerticalSolidList"/>
    <dgm:cxn modelId="{62C7260B-7FA2-429C-B1BD-0DDE341ECE59}" type="presParOf" srcId="{AB19A90C-21DD-4DFF-A93B-B5A60F4C5A89}" destId="{88782B74-24FE-4AE3-BFED-62F6D853E04E}" srcOrd="1" destOrd="0" presId="urn:microsoft.com/office/officeart/2018/2/layout/IconVerticalSolidList"/>
    <dgm:cxn modelId="{57C5404D-C578-4B48-A770-9B5EEB5C1039}" type="presParOf" srcId="{AB19A90C-21DD-4DFF-A93B-B5A60F4C5A89}" destId="{48523E68-DE46-4BC8-A8FE-4F650DCFA52B}" srcOrd="2" destOrd="0" presId="urn:microsoft.com/office/officeart/2018/2/layout/IconVerticalSolidList"/>
    <dgm:cxn modelId="{BDFDFAE7-CB2F-445C-8B89-69049A2B482C}" type="presParOf" srcId="{AB19A90C-21DD-4DFF-A93B-B5A60F4C5A89}" destId="{FC783209-2660-4CD2-BADA-B787999BEAD4}" srcOrd="3" destOrd="0" presId="urn:microsoft.com/office/officeart/2018/2/layout/IconVerticalSolidList"/>
    <dgm:cxn modelId="{12FCD042-3EB4-4C69-AAF4-3A13AD2DB823}" type="presParOf" srcId="{AB19A90C-21DD-4DFF-A93B-B5A60F4C5A89}" destId="{C3655588-E0ED-49D3-96F1-274D29DD6D88}" srcOrd="4" destOrd="0" presId="urn:microsoft.com/office/officeart/2018/2/layout/IconVerticalSolidList"/>
    <dgm:cxn modelId="{3D034C4B-6F4A-46C5-A5A5-1DD7569B3202}" type="presParOf" srcId="{D47E5091-8D61-4CC8-B2BB-81548BC7C899}" destId="{B72753A5-9792-416C-A353-451B24BD5AC9}" srcOrd="5" destOrd="0" presId="urn:microsoft.com/office/officeart/2018/2/layout/IconVerticalSolidList"/>
    <dgm:cxn modelId="{438A8EE7-9B86-4919-B57F-960B61A26173}" type="presParOf" srcId="{D47E5091-8D61-4CC8-B2BB-81548BC7C899}" destId="{FCEC5318-F2E9-4C85-80B4-AC531E375384}" srcOrd="6" destOrd="0" presId="urn:microsoft.com/office/officeart/2018/2/layout/IconVerticalSolidList"/>
    <dgm:cxn modelId="{7A6BB06A-96CA-49F8-94EF-26A798C1283B}" type="presParOf" srcId="{FCEC5318-F2E9-4C85-80B4-AC531E375384}" destId="{029FC810-7E32-44AD-A8FB-41DE9DDD30AC}" srcOrd="0" destOrd="0" presId="urn:microsoft.com/office/officeart/2018/2/layout/IconVerticalSolidList"/>
    <dgm:cxn modelId="{725B9AFA-815E-4C94-84F8-492643592E51}" type="presParOf" srcId="{FCEC5318-F2E9-4C85-80B4-AC531E375384}" destId="{34E42D30-03C0-467B-8CAB-D0CBC2286E0B}" srcOrd="1" destOrd="0" presId="urn:microsoft.com/office/officeart/2018/2/layout/IconVerticalSolidList"/>
    <dgm:cxn modelId="{D9545123-7B87-4ADE-8A5A-6704DD75D399}" type="presParOf" srcId="{FCEC5318-F2E9-4C85-80B4-AC531E375384}" destId="{24EC030A-B0C5-457F-901C-5995F08D1C55}" srcOrd="2" destOrd="0" presId="urn:microsoft.com/office/officeart/2018/2/layout/IconVerticalSolidList"/>
    <dgm:cxn modelId="{B9031DB0-57E2-4393-8FEE-CB9CA5B7893D}" type="presParOf" srcId="{FCEC5318-F2E9-4C85-80B4-AC531E375384}" destId="{CB53A328-04DE-486B-9F7C-A4D56E237029}" srcOrd="3" destOrd="0" presId="urn:microsoft.com/office/officeart/2018/2/layout/IconVerticalSolidList"/>
    <dgm:cxn modelId="{C603C4D6-A857-4496-B05D-B5CB0B054FB8}" type="presParOf" srcId="{FCEC5318-F2E9-4C85-80B4-AC531E375384}" destId="{E9582544-7C13-43EF-A95A-0EBFCE0021D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38CF99-8847-47EF-B0D6-26DD165C945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F9F9763-E6C0-4FAC-AF5B-71B0EE4998BF}">
      <dgm:prSet/>
      <dgm:spPr/>
      <dgm:t>
        <a:bodyPr/>
        <a:lstStyle/>
        <a:p>
          <a:pPr>
            <a:lnSpc>
              <a:spcPct val="100000"/>
            </a:lnSpc>
          </a:pPr>
          <a:r>
            <a:rPr lang="en-US"/>
            <a:t>207908_at: Keratin 2(KRT2)</a:t>
          </a:r>
          <a:endParaRPr lang="en-US" dirty="0"/>
        </a:p>
      </dgm:t>
    </dgm:pt>
    <dgm:pt modelId="{BC64C856-38F8-478C-A853-C3B6BB2A9E4D}" type="parTrans" cxnId="{C12FA4B4-650A-489A-AB57-9B55EDA1E6F1}">
      <dgm:prSet/>
      <dgm:spPr/>
      <dgm:t>
        <a:bodyPr/>
        <a:lstStyle/>
        <a:p>
          <a:endParaRPr lang="en-US"/>
        </a:p>
      </dgm:t>
    </dgm:pt>
    <dgm:pt modelId="{C6A554F6-A4B7-499B-838B-1A354508D758}" type="sibTrans" cxnId="{C12FA4B4-650A-489A-AB57-9B55EDA1E6F1}">
      <dgm:prSet/>
      <dgm:spPr/>
      <dgm:t>
        <a:bodyPr/>
        <a:lstStyle/>
        <a:p>
          <a:endParaRPr lang="en-US"/>
        </a:p>
      </dgm:t>
    </dgm:pt>
    <dgm:pt modelId="{94E24254-59CD-422D-AD71-1CED79808B97}">
      <dgm:prSet custT="1"/>
      <dgm:spPr/>
      <dgm:t>
        <a:bodyPr/>
        <a:lstStyle/>
        <a:p>
          <a:pPr>
            <a:lnSpc>
              <a:spcPct val="100000"/>
            </a:lnSpc>
          </a:pPr>
          <a:r>
            <a:rPr lang="en-US" sz="900" dirty="0"/>
            <a:t>Associated with the function of terminal cornification, keratinocyte activation, proliferation and keratinization, as well as establishing the epidermal barrier of the skin. KRT2 is associated with the pathways of developmental biology, keratinization, and cytoskeleton remodeling of keratin filaments</a:t>
          </a:r>
          <a:r>
            <a:rPr lang="en-US" sz="1100" dirty="0"/>
            <a:t>. </a:t>
          </a:r>
        </a:p>
      </dgm:t>
    </dgm:pt>
    <dgm:pt modelId="{13CD280A-92C6-4AE5-B1FD-1DC07EFD2415}" type="parTrans" cxnId="{F67A93DD-7B40-44D2-AD78-991BACB33307}">
      <dgm:prSet/>
      <dgm:spPr/>
      <dgm:t>
        <a:bodyPr/>
        <a:lstStyle/>
        <a:p>
          <a:endParaRPr lang="en-US"/>
        </a:p>
      </dgm:t>
    </dgm:pt>
    <dgm:pt modelId="{0A541566-71C0-4EAC-B35D-0E304A340110}" type="sibTrans" cxnId="{F67A93DD-7B40-44D2-AD78-991BACB33307}">
      <dgm:prSet/>
      <dgm:spPr/>
      <dgm:t>
        <a:bodyPr/>
        <a:lstStyle/>
        <a:p>
          <a:endParaRPr lang="en-US"/>
        </a:p>
      </dgm:t>
    </dgm:pt>
    <dgm:pt modelId="{DDC4B2DE-67F1-488A-B7F0-2BFC5B8C2838}">
      <dgm:prSet/>
      <dgm:spPr/>
      <dgm:t>
        <a:bodyPr/>
        <a:lstStyle/>
        <a:p>
          <a:pPr>
            <a:lnSpc>
              <a:spcPct val="100000"/>
            </a:lnSpc>
          </a:pPr>
          <a:r>
            <a:rPr lang="en-US"/>
            <a:t>215704_at: Filaggrin(FLG)</a:t>
          </a:r>
          <a:endParaRPr lang="en-US" dirty="0"/>
        </a:p>
      </dgm:t>
    </dgm:pt>
    <dgm:pt modelId="{E2E5CAD3-A1B8-4189-8447-D7748F63CB01}" type="parTrans" cxnId="{D3BFFCB2-BA2C-45E8-A5C6-84F634DD291C}">
      <dgm:prSet/>
      <dgm:spPr/>
      <dgm:t>
        <a:bodyPr/>
        <a:lstStyle/>
        <a:p>
          <a:endParaRPr lang="en-US"/>
        </a:p>
      </dgm:t>
    </dgm:pt>
    <dgm:pt modelId="{DA3B238F-B35D-4935-8E99-9BF9BEE91592}" type="sibTrans" cxnId="{D3BFFCB2-BA2C-45E8-A5C6-84F634DD291C}">
      <dgm:prSet/>
      <dgm:spPr/>
      <dgm:t>
        <a:bodyPr/>
        <a:lstStyle/>
        <a:p>
          <a:endParaRPr lang="en-US"/>
        </a:p>
      </dgm:t>
    </dgm:pt>
    <dgm:pt modelId="{03AB94B7-A002-41C2-9823-D77013C0BD92}">
      <dgm:prSet custT="1"/>
      <dgm:spPr/>
      <dgm:t>
        <a:bodyPr/>
        <a:lstStyle/>
        <a:p>
          <a:pPr>
            <a:lnSpc>
              <a:spcPct val="100000"/>
            </a:lnSpc>
          </a:pPr>
          <a:r>
            <a:rPr lang="en-US" sz="900" dirty="0"/>
            <a:t>FLG is associated with aggregating keratin intermediate filaments and promotes disulfide-bond formation among the intermediate filaments during differentiation of the mammalian epidermis. Pathways associated with FLG are formation of the cornified envelope, keratinization, and developmental biology. </a:t>
          </a:r>
        </a:p>
      </dgm:t>
    </dgm:pt>
    <dgm:pt modelId="{C6FEA66C-5E4B-4192-9848-E6AD88F794DB}" type="parTrans" cxnId="{2F76837C-AA57-462A-984F-EE9491121A9B}">
      <dgm:prSet/>
      <dgm:spPr/>
      <dgm:t>
        <a:bodyPr/>
        <a:lstStyle/>
        <a:p>
          <a:endParaRPr lang="en-US"/>
        </a:p>
      </dgm:t>
    </dgm:pt>
    <dgm:pt modelId="{D08BC3F3-90F4-4024-A915-D5A001AAD515}" type="sibTrans" cxnId="{2F76837C-AA57-462A-984F-EE9491121A9B}">
      <dgm:prSet/>
      <dgm:spPr/>
      <dgm:t>
        <a:bodyPr/>
        <a:lstStyle/>
        <a:p>
          <a:endParaRPr lang="en-US"/>
        </a:p>
      </dgm:t>
    </dgm:pt>
    <dgm:pt modelId="{FDFE3C08-25E3-4E68-A93B-AFE8F824383D}">
      <dgm:prSet/>
      <dgm:spPr/>
      <dgm:t>
        <a:bodyPr/>
        <a:lstStyle/>
        <a:p>
          <a:pPr>
            <a:lnSpc>
              <a:spcPct val="100000"/>
            </a:lnSpc>
          </a:pPr>
          <a:r>
            <a:rPr lang="en-US"/>
            <a:t>226926_at: Dermokine(DMKN)</a:t>
          </a:r>
          <a:endParaRPr lang="en-US" dirty="0"/>
        </a:p>
      </dgm:t>
    </dgm:pt>
    <dgm:pt modelId="{9F7F907E-782B-4475-BFC3-E697926E34E0}" type="parTrans" cxnId="{FD457DC1-B6E1-4D2C-A7B3-201290E1FF5E}">
      <dgm:prSet/>
      <dgm:spPr/>
      <dgm:t>
        <a:bodyPr/>
        <a:lstStyle/>
        <a:p>
          <a:endParaRPr lang="en-US"/>
        </a:p>
      </dgm:t>
    </dgm:pt>
    <dgm:pt modelId="{97107141-CC4B-47A2-9F8A-A561D9C8CD0D}" type="sibTrans" cxnId="{FD457DC1-B6E1-4D2C-A7B3-201290E1FF5E}">
      <dgm:prSet/>
      <dgm:spPr/>
      <dgm:t>
        <a:bodyPr/>
        <a:lstStyle/>
        <a:p>
          <a:endParaRPr lang="en-US"/>
        </a:p>
      </dgm:t>
    </dgm:pt>
    <dgm:pt modelId="{935FBADE-B38A-4AED-8002-F3235EA462EC}">
      <dgm:prSet custT="1"/>
      <dgm:spPr/>
      <dgm:t>
        <a:bodyPr/>
        <a:lstStyle/>
        <a:p>
          <a:pPr>
            <a:lnSpc>
              <a:spcPct val="100000"/>
            </a:lnSpc>
          </a:pPr>
          <a:r>
            <a:rPr lang="en-US" sz="900" dirty="0"/>
            <a:t>Association with action as a soluble regulator of keratinocyte differentiation. DMKN does not have any known pathways as of this time. </a:t>
          </a:r>
        </a:p>
      </dgm:t>
    </dgm:pt>
    <dgm:pt modelId="{C509DF9F-1B46-4CF6-87FB-0FC8C5E21D36}" type="parTrans" cxnId="{CBA2DE51-044B-4A88-A029-8CFB9E718764}">
      <dgm:prSet/>
      <dgm:spPr/>
      <dgm:t>
        <a:bodyPr/>
        <a:lstStyle/>
        <a:p>
          <a:endParaRPr lang="en-US"/>
        </a:p>
      </dgm:t>
    </dgm:pt>
    <dgm:pt modelId="{7520B323-C786-47AC-9C30-FAEB72657A05}" type="sibTrans" cxnId="{CBA2DE51-044B-4A88-A029-8CFB9E718764}">
      <dgm:prSet/>
      <dgm:spPr/>
      <dgm:t>
        <a:bodyPr/>
        <a:lstStyle/>
        <a:p>
          <a:endParaRPr lang="en-US"/>
        </a:p>
      </dgm:t>
    </dgm:pt>
    <dgm:pt modelId="{45AB43F1-5DEF-488A-B98F-E2D4FCFB8F32}">
      <dgm:prSet/>
      <dgm:spPr/>
      <dgm:t>
        <a:bodyPr/>
        <a:lstStyle/>
        <a:p>
          <a:pPr>
            <a:lnSpc>
              <a:spcPct val="100000"/>
            </a:lnSpc>
          </a:pPr>
          <a:r>
            <a:rPr lang="en-US"/>
            <a:t>235272_at: Suprabasin(SBSN)</a:t>
          </a:r>
          <a:endParaRPr lang="en-US" dirty="0"/>
        </a:p>
      </dgm:t>
    </dgm:pt>
    <dgm:pt modelId="{42B7D177-2642-47CB-97C6-A88DB0B64C28}" type="parTrans" cxnId="{6DEFC0BC-452B-4153-95EE-9998C5DD9136}">
      <dgm:prSet/>
      <dgm:spPr/>
      <dgm:t>
        <a:bodyPr/>
        <a:lstStyle/>
        <a:p>
          <a:endParaRPr lang="en-US"/>
        </a:p>
      </dgm:t>
    </dgm:pt>
    <dgm:pt modelId="{FE161075-67B4-492D-9F69-E424F7A09672}" type="sibTrans" cxnId="{6DEFC0BC-452B-4153-95EE-9998C5DD9136}">
      <dgm:prSet/>
      <dgm:spPr/>
      <dgm:t>
        <a:bodyPr/>
        <a:lstStyle/>
        <a:p>
          <a:endParaRPr lang="en-US"/>
        </a:p>
      </dgm:t>
    </dgm:pt>
    <dgm:pt modelId="{FA3C9AE1-262A-415D-AAA5-BC7990E9D618}">
      <dgm:prSet custT="1"/>
      <dgm:spPr/>
      <dgm:t>
        <a:bodyPr/>
        <a:lstStyle/>
        <a:p>
          <a:pPr>
            <a:lnSpc>
              <a:spcPct val="100000"/>
            </a:lnSpc>
          </a:pPr>
          <a:r>
            <a:rPr lang="en-US" sz="900" dirty="0"/>
            <a:t>A potential cornified envelope precursor known to be present during differentiation of keratinocytes. Pathways are not yet known, but studies show this gene to be upregulated in esophageal cancers and could be a factor in increased proliferation of tumor cells in that disease(Zhu J. et al, 2016). </a:t>
          </a:r>
        </a:p>
      </dgm:t>
    </dgm:pt>
    <dgm:pt modelId="{647DAD9B-1F5C-49D8-8D9F-2A885A2B4AE4}" type="parTrans" cxnId="{F528672A-00FD-4310-9E49-BEBB91E7A021}">
      <dgm:prSet/>
      <dgm:spPr/>
      <dgm:t>
        <a:bodyPr/>
        <a:lstStyle/>
        <a:p>
          <a:endParaRPr lang="en-US"/>
        </a:p>
      </dgm:t>
    </dgm:pt>
    <dgm:pt modelId="{0CF28181-AD5B-4AF8-9883-F5818F74E85A}" type="sibTrans" cxnId="{F528672A-00FD-4310-9E49-BEBB91E7A021}">
      <dgm:prSet/>
      <dgm:spPr/>
      <dgm:t>
        <a:bodyPr/>
        <a:lstStyle/>
        <a:p>
          <a:endParaRPr lang="en-US"/>
        </a:p>
      </dgm:t>
    </dgm:pt>
    <dgm:pt modelId="{26654035-EEBE-4AF2-B651-2DCB712FDFCE}">
      <dgm:prSet custT="1"/>
      <dgm:spPr/>
      <dgm:t>
        <a:bodyPr/>
        <a:lstStyle/>
        <a:p>
          <a:pPr>
            <a:lnSpc>
              <a:spcPct val="100000"/>
            </a:lnSpc>
          </a:pPr>
          <a:r>
            <a:rPr lang="en-US" sz="1700" dirty="0"/>
            <a:t>235514_at: Aspartic Peptidase, retroviral-like 1(ASPRV1)</a:t>
          </a:r>
        </a:p>
      </dgm:t>
    </dgm:pt>
    <dgm:pt modelId="{C110576E-4D00-4C28-AAD2-792F1C6EC92E}" type="parTrans" cxnId="{1A7A8005-2CBB-4775-9046-72A8664EB7D6}">
      <dgm:prSet/>
      <dgm:spPr/>
      <dgm:t>
        <a:bodyPr/>
        <a:lstStyle/>
        <a:p>
          <a:endParaRPr lang="en-US"/>
        </a:p>
      </dgm:t>
    </dgm:pt>
    <dgm:pt modelId="{7710ED69-4348-41BA-AE00-0A488441A26B}" type="sibTrans" cxnId="{1A7A8005-2CBB-4775-9046-72A8664EB7D6}">
      <dgm:prSet/>
      <dgm:spPr/>
      <dgm:t>
        <a:bodyPr/>
        <a:lstStyle/>
        <a:p>
          <a:endParaRPr lang="en-US"/>
        </a:p>
      </dgm:t>
    </dgm:pt>
    <dgm:pt modelId="{171107BE-8C3C-4ED8-AA52-6EA34C4CBE6B}">
      <dgm:prSet/>
      <dgm:spPr/>
      <dgm:t>
        <a:bodyPr/>
        <a:lstStyle/>
        <a:p>
          <a:pPr>
            <a:lnSpc>
              <a:spcPct val="100000"/>
            </a:lnSpc>
          </a:pPr>
          <a:r>
            <a:rPr lang="en-US" dirty="0"/>
            <a:t>240420_at: Arylacetamide Deacetylase like 2(AADACL2)</a:t>
          </a:r>
        </a:p>
      </dgm:t>
    </dgm:pt>
    <dgm:pt modelId="{9B3D95D7-E650-4992-BA59-4495C0F51B45}" type="parTrans" cxnId="{73075D1D-7646-473C-80C5-A1B1CA1854AE}">
      <dgm:prSet/>
      <dgm:spPr/>
      <dgm:t>
        <a:bodyPr/>
        <a:lstStyle/>
        <a:p>
          <a:endParaRPr lang="en-US"/>
        </a:p>
      </dgm:t>
    </dgm:pt>
    <dgm:pt modelId="{C6A1E687-BEFE-436A-B50B-30DF7B9A16B4}" type="sibTrans" cxnId="{73075D1D-7646-473C-80C5-A1B1CA1854AE}">
      <dgm:prSet/>
      <dgm:spPr/>
      <dgm:t>
        <a:bodyPr/>
        <a:lstStyle/>
        <a:p>
          <a:endParaRPr lang="en-US"/>
        </a:p>
      </dgm:t>
    </dgm:pt>
    <dgm:pt modelId="{ED8D13ED-5E1E-47CC-B710-E8E4C49BDEE4}">
      <dgm:prSet custT="1"/>
      <dgm:spPr/>
      <dgm:t>
        <a:bodyPr/>
        <a:lstStyle/>
        <a:p>
          <a:pPr>
            <a:lnSpc>
              <a:spcPct val="100000"/>
            </a:lnSpc>
          </a:pPr>
          <a:r>
            <a:rPr lang="en-US" sz="900" dirty="0"/>
            <a:t>Enzymatic gene that undergoes autocleavage necessary to activate the protein, expressed mainly in the granular level of the epidermis and in hair follicles. There are no associated pathways to ASPRV1 known at this time.</a:t>
          </a:r>
        </a:p>
      </dgm:t>
    </dgm:pt>
    <dgm:pt modelId="{715E5FD1-E130-4A13-A1B9-323584E12640}" type="parTrans" cxnId="{064F444C-8F30-420D-8037-AB9D37A7A243}">
      <dgm:prSet/>
      <dgm:spPr/>
      <dgm:t>
        <a:bodyPr/>
        <a:lstStyle/>
        <a:p>
          <a:endParaRPr lang="en-US"/>
        </a:p>
      </dgm:t>
    </dgm:pt>
    <dgm:pt modelId="{372C00DB-F824-441F-94F3-8C79A6149DAF}" type="sibTrans" cxnId="{064F444C-8F30-420D-8037-AB9D37A7A243}">
      <dgm:prSet/>
      <dgm:spPr/>
      <dgm:t>
        <a:bodyPr/>
        <a:lstStyle/>
        <a:p>
          <a:endParaRPr lang="en-US"/>
        </a:p>
      </dgm:t>
    </dgm:pt>
    <dgm:pt modelId="{89C8D1B9-8CD2-4762-83CF-AE245427DAA4}">
      <dgm:prSet custT="1"/>
      <dgm:spPr/>
      <dgm:t>
        <a:bodyPr/>
        <a:lstStyle/>
        <a:p>
          <a:pPr>
            <a:lnSpc>
              <a:spcPct val="100000"/>
            </a:lnSpc>
          </a:pPr>
          <a:r>
            <a:rPr lang="en-US" sz="900" dirty="0"/>
            <a:t>This gene is part of a group of carboxylic ester hydrolases. Besides this, no further information is listed by NCBI’s DAVID database, as well as no known associated pathways at this time.  </a:t>
          </a:r>
        </a:p>
      </dgm:t>
    </dgm:pt>
    <dgm:pt modelId="{10C8E9EB-4472-4387-8DFB-404E64F89F67}" type="parTrans" cxnId="{D5FDFF05-39F1-4ED8-A8DF-502599A51CBE}">
      <dgm:prSet/>
      <dgm:spPr/>
    </dgm:pt>
    <dgm:pt modelId="{B13461D4-FEBE-4D81-8172-ADBC23320A28}" type="sibTrans" cxnId="{D5FDFF05-39F1-4ED8-A8DF-502599A51CBE}">
      <dgm:prSet/>
      <dgm:spPr/>
    </dgm:pt>
    <dgm:pt modelId="{D47E5091-8D61-4CC8-B2BB-81548BC7C899}" type="pres">
      <dgm:prSet presAssocID="{6E38CF99-8847-47EF-B0D6-26DD165C945B}" presName="root" presStyleCnt="0">
        <dgm:presLayoutVars>
          <dgm:dir/>
          <dgm:resizeHandles val="exact"/>
        </dgm:presLayoutVars>
      </dgm:prSet>
      <dgm:spPr/>
    </dgm:pt>
    <dgm:pt modelId="{5AA60220-F64F-4E29-BB76-A0BF7F197E39}" type="pres">
      <dgm:prSet presAssocID="{9F9F9763-E6C0-4FAC-AF5B-71B0EE4998BF}" presName="compNode" presStyleCnt="0"/>
      <dgm:spPr/>
    </dgm:pt>
    <dgm:pt modelId="{642B2D44-7A1B-4CC7-8438-2E3FBE947229}" type="pres">
      <dgm:prSet presAssocID="{9F9F9763-E6C0-4FAC-AF5B-71B0EE4998BF}" presName="bgRect" presStyleLbl="bgShp" presStyleIdx="0" presStyleCnt="6" custLinFactNeighborX="0" custLinFactNeighborY="-3135"/>
      <dgm:spPr/>
    </dgm:pt>
    <dgm:pt modelId="{3531705E-8FFE-42BC-96A7-77CBE4B51E8A}" type="pres">
      <dgm:prSet presAssocID="{9F9F9763-E6C0-4FAC-AF5B-71B0EE4998BF}" presName="iconRect" presStyleLbl="node1" presStyleIdx="0" presStyleCnt="6"/>
      <dgm:spPr/>
    </dgm:pt>
    <dgm:pt modelId="{A9F08454-D505-4C0B-A8C0-3B7324CA954C}" type="pres">
      <dgm:prSet presAssocID="{9F9F9763-E6C0-4FAC-AF5B-71B0EE4998BF}" presName="spaceRect" presStyleCnt="0"/>
      <dgm:spPr/>
    </dgm:pt>
    <dgm:pt modelId="{B405756C-3597-4D2A-91A7-B4964A7F6EDF}" type="pres">
      <dgm:prSet presAssocID="{9F9F9763-E6C0-4FAC-AF5B-71B0EE4998BF}" presName="parTx" presStyleLbl="revTx" presStyleIdx="0" presStyleCnt="12">
        <dgm:presLayoutVars>
          <dgm:chMax val="0"/>
          <dgm:chPref val="0"/>
        </dgm:presLayoutVars>
      </dgm:prSet>
      <dgm:spPr/>
    </dgm:pt>
    <dgm:pt modelId="{A32FCD6D-EB5C-4BC2-9E78-C1E74A984EED}" type="pres">
      <dgm:prSet presAssocID="{9F9F9763-E6C0-4FAC-AF5B-71B0EE4998BF}" presName="desTx" presStyleLbl="revTx" presStyleIdx="1" presStyleCnt="12">
        <dgm:presLayoutVars/>
      </dgm:prSet>
      <dgm:spPr/>
    </dgm:pt>
    <dgm:pt modelId="{F0BF9E50-9B24-498E-8AEC-1ED769EF6ED7}" type="pres">
      <dgm:prSet presAssocID="{C6A554F6-A4B7-499B-838B-1A354508D758}" presName="sibTrans" presStyleCnt="0"/>
      <dgm:spPr/>
    </dgm:pt>
    <dgm:pt modelId="{F047B748-6E43-4D6E-A37D-103B61F46C48}" type="pres">
      <dgm:prSet presAssocID="{DDC4B2DE-67F1-488A-B7F0-2BFC5B8C2838}" presName="compNode" presStyleCnt="0"/>
      <dgm:spPr/>
    </dgm:pt>
    <dgm:pt modelId="{6340EA86-94C8-4FAA-A1EA-80A022A8F339}" type="pres">
      <dgm:prSet presAssocID="{DDC4B2DE-67F1-488A-B7F0-2BFC5B8C2838}" presName="bgRect" presStyleLbl="bgShp" presStyleIdx="1" presStyleCnt="6"/>
      <dgm:spPr/>
    </dgm:pt>
    <dgm:pt modelId="{0829456E-7CCD-455F-AA0A-9E383BA73750}" type="pres">
      <dgm:prSet presAssocID="{DDC4B2DE-67F1-488A-B7F0-2BFC5B8C2838}" presName="iconRect" presStyleLbl="node1" presStyleIdx="1" presStyleCnt="6"/>
      <dgm:spPr/>
    </dgm:pt>
    <dgm:pt modelId="{4EEEF72E-184C-45F1-A5A0-30E007C6EA1A}" type="pres">
      <dgm:prSet presAssocID="{DDC4B2DE-67F1-488A-B7F0-2BFC5B8C2838}" presName="spaceRect" presStyleCnt="0"/>
      <dgm:spPr/>
    </dgm:pt>
    <dgm:pt modelId="{FB81976B-57B9-4574-89B2-78939414D207}" type="pres">
      <dgm:prSet presAssocID="{DDC4B2DE-67F1-488A-B7F0-2BFC5B8C2838}" presName="parTx" presStyleLbl="revTx" presStyleIdx="2" presStyleCnt="12">
        <dgm:presLayoutVars>
          <dgm:chMax val="0"/>
          <dgm:chPref val="0"/>
        </dgm:presLayoutVars>
      </dgm:prSet>
      <dgm:spPr/>
    </dgm:pt>
    <dgm:pt modelId="{16AB1987-B815-4296-8804-018A11C7DF10}" type="pres">
      <dgm:prSet presAssocID="{DDC4B2DE-67F1-488A-B7F0-2BFC5B8C2838}" presName="desTx" presStyleLbl="revTx" presStyleIdx="3" presStyleCnt="12">
        <dgm:presLayoutVars/>
      </dgm:prSet>
      <dgm:spPr/>
    </dgm:pt>
    <dgm:pt modelId="{E3ABFC22-EDFF-4A8A-B8BA-6AD5B9E16847}" type="pres">
      <dgm:prSet presAssocID="{DA3B238F-B35D-4935-8E99-9BF9BEE91592}" presName="sibTrans" presStyleCnt="0"/>
      <dgm:spPr/>
    </dgm:pt>
    <dgm:pt modelId="{B12C042E-D64E-4745-8CCB-3110EF0D00D7}" type="pres">
      <dgm:prSet presAssocID="{FDFE3C08-25E3-4E68-A93B-AFE8F824383D}" presName="compNode" presStyleCnt="0"/>
      <dgm:spPr/>
    </dgm:pt>
    <dgm:pt modelId="{B7809D6F-0100-40EB-9A9A-24BEC945DBDA}" type="pres">
      <dgm:prSet presAssocID="{FDFE3C08-25E3-4E68-A93B-AFE8F824383D}" presName="bgRect" presStyleLbl="bgShp" presStyleIdx="2" presStyleCnt="6"/>
      <dgm:spPr/>
    </dgm:pt>
    <dgm:pt modelId="{0D1E9380-4F55-4666-935D-DF011536B5ED}" type="pres">
      <dgm:prSet presAssocID="{FDFE3C08-25E3-4E68-A93B-AFE8F824383D}" presName="iconRect" presStyleLbl="node1" presStyleIdx="2" presStyleCnt="6"/>
      <dgm:spPr/>
    </dgm:pt>
    <dgm:pt modelId="{4E6E3445-9A0C-4EFE-989E-0C202F0E7BC6}" type="pres">
      <dgm:prSet presAssocID="{FDFE3C08-25E3-4E68-A93B-AFE8F824383D}" presName="spaceRect" presStyleCnt="0"/>
      <dgm:spPr/>
    </dgm:pt>
    <dgm:pt modelId="{989AC1E5-E671-4F51-8299-A459FE86F02B}" type="pres">
      <dgm:prSet presAssocID="{FDFE3C08-25E3-4E68-A93B-AFE8F824383D}" presName="parTx" presStyleLbl="revTx" presStyleIdx="4" presStyleCnt="12">
        <dgm:presLayoutVars>
          <dgm:chMax val="0"/>
          <dgm:chPref val="0"/>
        </dgm:presLayoutVars>
      </dgm:prSet>
      <dgm:spPr/>
    </dgm:pt>
    <dgm:pt modelId="{1667892A-DC67-43E6-8A39-FF15BEC81733}" type="pres">
      <dgm:prSet presAssocID="{FDFE3C08-25E3-4E68-A93B-AFE8F824383D}" presName="desTx" presStyleLbl="revTx" presStyleIdx="5" presStyleCnt="12">
        <dgm:presLayoutVars/>
      </dgm:prSet>
      <dgm:spPr/>
    </dgm:pt>
    <dgm:pt modelId="{FD6D4ED9-3E46-45E4-A387-8668F6BAE55D}" type="pres">
      <dgm:prSet presAssocID="{97107141-CC4B-47A2-9F8A-A561D9C8CD0D}" presName="sibTrans" presStyleCnt="0"/>
      <dgm:spPr/>
    </dgm:pt>
    <dgm:pt modelId="{3ACB4A73-EA0E-4E2B-B881-E4EDD02F4906}" type="pres">
      <dgm:prSet presAssocID="{45AB43F1-5DEF-488A-B98F-E2D4FCFB8F32}" presName="compNode" presStyleCnt="0"/>
      <dgm:spPr/>
    </dgm:pt>
    <dgm:pt modelId="{100C0E21-2D7D-4076-9C69-57EB920596BD}" type="pres">
      <dgm:prSet presAssocID="{45AB43F1-5DEF-488A-B98F-E2D4FCFB8F32}" presName="bgRect" presStyleLbl="bgShp" presStyleIdx="3" presStyleCnt="6"/>
      <dgm:spPr/>
    </dgm:pt>
    <dgm:pt modelId="{02660048-5702-4961-9293-CC980DE8ABA3}" type="pres">
      <dgm:prSet presAssocID="{45AB43F1-5DEF-488A-B98F-E2D4FCFB8F32}" presName="iconRect" presStyleLbl="node1" presStyleIdx="3" presStyleCnt="6"/>
      <dgm:spPr/>
    </dgm:pt>
    <dgm:pt modelId="{14EF7EA8-A718-41C9-A293-79F52F9E5F5A}" type="pres">
      <dgm:prSet presAssocID="{45AB43F1-5DEF-488A-B98F-E2D4FCFB8F32}" presName="spaceRect" presStyleCnt="0"/>
      <dgm:spPr/>
    </dgm:pt>
    <dgm:pt modelId="{62CF8F37-903C-460D-AC78-11BE5907FB6D}" type="pres">
      <dgm:prSet presAssocID="{45AB43F1-5DEF-488A-B98F-E2D4FCFB8F32}" presName="parTx" presStyleLbl="revTx" presStyleIdx="6" presStyleCnt="12">
        <dgm:presLayoutVars>
          <dgm:chMax val="0"/>
          <dgm:chPref val="0"/>
        </dgm:presLayoutVars>
      </dgm:prSet>
      <dgm:spPr/>
    </dgm:pt>
    <dgm:pt modelId="{6A622623-6AD0-4AFB-A605-AD76ADDB1A0A}" type="pres">
      <dgm:prSet presAssocID="{45AB43F1-5DEF-488A-B98F-E2D4FCFB8F32}" presName="desTx" presStyleLbl="revTx" presStyleIdx="7" presStyleCnt="12">
        <dgm:presLayoutVars/>
      </dgm:prSet>
      <dgm:spPr/>
    </dgm:pt>
    <dgm:pt modelId="{0F38F143-5D05-4938-A23D-3CB18B9FB192}" type="pres">
      <dgm:prSet presAssocID="{FE161075-67B4-492D-9F69-E424F7A09672}" presName="sibTrans" presStyleCnt="0"/>
      <dgm:spPr/>
    </dgm:pt>
    <dgm:pt modelId="{A1124817-CDB2-4099-BB29-9C2B751276C0}" type="pres">
      <dgm:prSet presAssocID="{26654035-EEBE-4AF2-B651-2DCB712FDFCE}" presName="compNode" presStyleCnt="0"/>
      <dgm:spPr/>
    </dgm:pt>
    <dgm:pt modelId="{9C447751-87C1-4410-B76E-E5460BCEC98A}" type="pres">
      <dgm:prSet presAssocID="{26654035-EEBE-4AF2-B651-2DCB712FDFCE}" presName="bgRect" presStyleLbl="bgShp" presStyleIdx="4" presStyleCnt="6"/>
      <dgm:spPr/>
    </dgm:pt>
    <dgm:pt modelId="{D0DDADF6-1B79-4881-8A85-54D3564B853F}" type="pres">
      <dgm:prSet presAssocID="{26654035-EEBE-4AF2-B651-2DCB712FDFCE}" presName="iconRect" presStyleLbl="node1" presStyleIdx="4" presStyleCnt="6"/>
      <dgm:spPr/>
    </dgm:pt>
    <dgm:pt modelId="{6445756D-5413-48F6-8027-4338C759E031}" type="pres">
      <dgm:prSet presAssocID="{26654035-EEBE-4AF2-B651-2DCB712FDFCE}" presName="spaceRect" presStyleCnt="0"/>
      <dgm:spPr/>
    </dgm:pt>
    <dgm:pt modelId="{FF8B666D-0E5E-4C1B-B6BD-587ED5A8B89E}" type="pres">
      <dgm:prSet presAssocID="{26654035-EEBE-4AF2-B651-2DCB712FDFCE}" presName="parTx" presStyleLbl="revTx" presStyleIdx="8" presStyleCnt="12">
        <dgm:presLayoutVars>
          <dgm:chMax val="0"/>
          <dgm:chPref val="0"/>
        </dgm:presLayoutVars>
      </dgm:prSet>
      <dgm:spPr/>
    </dgm:pt>
    <dgm:pt modelId="{A1472BDB-2309-48E5-AAD3-4CFABC5C1F27}" type="pres">
      <dgm:prSet presAssocID="{26654035-EEBE-4AF2-B651-2DCB712FDFCE}" presName="desTx" presStyleLbl="revTx" presStyleIdx="9" presStyleCnt="12">
        <dgm:presLayoutVars/>
      </dgm:prSet>
      <dgm:spPr/>
    </dgm:pt>
    <dgm:pt modelId="{AA3125AC-A8CB-438C-B916-5947EC472CB2}" type="pres">
      <dgm:prSet presAssocID="{7710ED69-4348-41BA-AE00-0A488441A26B}" presName="sibTrans" presStyleCnt="0"/>
      <dgm:spPr/>
    </dgm:pt>
    <dgm:pt modelId="{AD8FB0F5-1B1F-46AB-A727-F42BDE42F9EF}" type="pres">
      <dgm:prSet presAssocID="{171107BE-8C3C-4ED8-AA52-6EA34C4CBE6B}" presName="compNode" presStyleCnt="0"/>
      <dgm:spPr/>
    </dgm:pt>
    <dgm:pt modelId="{128DCC3E-65EC-412B-BBC6-DC9A7EA7D781}" type="pres">
      <dgm:prSet presAssocID="{171107BE-8C3C-4ED8-AA52-6EA34C4CBE6B}" presName="bgRect" presStyleLbl="bgShp" presStyleIdx="5" presStyleCnt="6"/>
      <dgm:spPr/>
    </dgm:pt>
    <dgm:pt modelId="{DA836B1F-C8CC-4298-92FC-4B108783B409}" type="pres">
      <dgm:prSet presAssocID="{171107BE-8C3C-4ED8-AA52-6EA34C4CBE6B}" presName="iconRect" presStyleLbl="node1" presStyleIdx="5" presStyleCnt="6"/>
      <dgm:spPr/>
    </dgm:pt>
    <dgm:pt modelId="{5F9A1E6C-CB34-456C-B2C7-22C09B2AC1AE}" type="pres">
      <dgm:prSet presAssocID="{171107BE-8C3C-4ED8-AA52-6EA34C4CBE6B}" presName="spaceRect" presStyleCnt="0"/>
      <dgm:spPr/>
    </dgm:pt>
    <dgm:pt modelId="{AF97C263-28F3-4064-BA44-180C0FAC6901}" type="pres">
      <dgm:prSet presAssocID="{171107BE-8C3C-4ED8-AA52-6EA34C4CBE6B}" presName="parTx" presStyleLbl="revTx" presStyleIdx="10" presStyleCnt="12">
        <dgm:presLayoutVars>
          <dgm:chMax val="0"/>
          <dgm:chPref val="0"/>
        </dgm:presLayoutVars>
      </dgm:prSet>
      <dgm:spPr/>
    </dgm:pt>
    <dgm:pt modelId="{A3A0D8E1-BB6B-4F4C-A52B-A7A2B3FEE7C3}" type="pres">
      <dgm:prSet presAssocID="{171107BE-8C3C-4ED8-AA52-6EA34C4CBE6B}" presName="desTx" presStyleLbl="revTx" presStyleIdx="11" presStyleCnt="12">
        <dgm:presLayoutVars/>
      </dgm:prSet>
      <dgm:spPr/>
    </dgm:pt>
  </dgm:ptLst>
  <dgm:cxnLst>
    <dgm:cxn modelId="{22A0D500-7CF8-4D17-9EAB-FEB05FEC85D3}" type="presOf" srcId="{45AB43F1-5DEF-488A-B98F-E2D4FCFB8F32}" destId="{62CF8F37-903C-460D-AC78-11BE5907FB6D}" srcOrd="0" destOrd="0" presId="urn:microsoft.com/office/officeart/2018/2/layout/IconVerticalSolidList"/>
    <dgm:cxn modelId="{1A7A8005-2CBB-4775-9046-72A8664EB7D6}" srcId="{6E38CF99-8847-47EF-B0D6-26DD165C945B}" destId="{26654035-EEBE-4AF2-B651-2DCB712FDFCE}" srcOrd="4" destOrd="0" parTransId="{C110576E-4D00-4C28-AAD2-792F1C6EC92E}" sibTransId="{7710ED69-4348-41BA-AE00-0A488441A26B}"/>
    <dgm:cxn modelId="{D5FDFF05-39F1-4ED8-A8DF-502599A51CBE}" srcId="{171107BE-8C3C-4ED8-AA52-6EA34C4CBE6B}" destId="{89C8D1B9-8CD2-4762-83CF-AE245427DAA4}" srcOrd="0" destOrd="0" parTransId="{10C8E9EB-4472-4387-8DFB-404E64F89F67}" sibTransId="{B13461D4-FEBE-4D81-8172-ADBC23320A28}"/>
    <dgm:cxn modelId="{7960DD18-2042-46FC-8429-029E07E6582C}" type="presOf" srcId="{FDFE3C08-25E3-4E68-A93B-AFE8F824383D}" destId="{989AC1E5-E671-4F51-8299-A459FE86F02B}" srcOrd="0" destOrd="0" presId="urn:microsoft.com/office/officeart/2018/2/layout/IconVerticalSolidList"/>
    <dgm:cxn modelId="{B0254E1C-BD49-48B5-8D7F-66D3EE7A66B5}" type="presOf" srcId="{171107BE-8C3C-4ED8-AA52-6EA34C4CBE6B}" destId="{AF97C263-28F3-4064-BA44-180C0FAC6901}" srcOrd="0" destOrd="0" presId="urn:microsoft.com/office/officeart/2018/2/layout/IconVerticalSolidList"/>
    <dgm:cxn modelId="{73075D1D-7646-473C-80C5-A1B1CA1854AE}" srcId="{6E38CF99-8847-47EF-B0D6-26DD165C945B}" destId="{171107BE-8C3C-4ED8-AA52-6EA34C4CBE6B}" srcOrd="5" destOrd="0" parTransId="{9B3D95D7-E650-4992-BA59-4495C0F51B45}" sibTransId="{C6A1E687-BEFE-436A-B50B-30DF7B9A16B4}"/>
    <dgm:cxn modelId="{F528672A-00FD-4310-9E49-BEBB91E7A021}" srcId="{45AB43F1-5DEF-488A-B98F-E2D4FCFB8F32}" destId="{FA3C9AE1-262A-415D-AAA5-BC7990E9D618}" srcOrd="0" destOrd="0" parTransId="{647DAD9B-1F5C-49D8-8D9F-2A885A2B4AE4}" sibTransId="{0CF28181-AD5B-4AF8-9883-F5818F74E85A}"/>
    <dgm:cxn modelId="{42B87F2D-0CCF-480E-AB74-9385DF7E9E05}" type="presOf" srcId="{6E38CF99-8847-47EF-B0D6-26DD165C945B}" destId="{D47E5091-8D61-4CC8-B2BB-81548BC7C899}" srcOrd="0" destOrd="0" presId="urn:microsoft.com/office/officeart/2018/2/layout/IconVerticalSolidList"/>
    <dgm:cxn modelId="{B9B34A5C-C09B-4AF1-8332-268C693FD1FA}" type="presOf" srcId="{9F9F9763-E6C0-4FAC-AF5B-71B0EE4998BF}" destId="{B405756C-3597-4D2A-91A7-B4964A7F6EDF}" srcOrd="0" destOrd="0" presId="urn:microsoft.com/office/officeart/2018/2/layout/IconVerticalSolidList"/>
    <dgm:cxn modelId="{BD0FCD62-562F-4561-8896-94BF114172DE}" type="presOf" srcId="{935FBADE-B38A-4AED-8002-F3235EA462EC}" destId="{1667892A-DC67-43E6-8A39-FF15BEC81733}" srcOrd="0" destOrd="0" presId="urn:microsoft.com/office/officeart/2018/2/layout/IconVerticalSolidList"/>
    <dgm:cxn modelId="{53FCD562-DB85-426C-B598-807BE158B26D}" type="presOf" srcId="{FA3C9AE1-262A-415D-AAA5-BC7990E9D618}" destId="{6A622623-6AD0-4AFB-A605-AD76ADDB1A0A}" srcOrd="0" destOrd="0" presId="urn:microsoft.com/office/officeart/2018/2/layout/IconVerticalSolidList"/>
    <dgm:cxn modelId="{064F444C-8F30-420D-8037-AB9D37A7A243}" srcId="{26654035-EEBE-4AF2-B651-2DCB712FDFCE}" destId="{ED8D13ED-5E1E-47CC-B710-E8E4C49BDEE4}" srcOrd="0" destOrd="0" parTransId="{715E5FD1-E130-4A13-A1B9-323584E12640}" sibTransId="{372C00DB-F824-441F-94F3-8C79A6149DAF}"/>
    <dgm:cxn modelId="{CBA2DE51-044B-4A88-A029-8CFB9E718764}" srcId="{FDFE3C08-25E3-4E68-A93B-AFE8F824383D}" destId="{935FBADE-B38A-4AED-8002-F3235EA462EC}" srcOrd="0" destOrd="0" parTransId="{C509DF9F-1B46-4CF6-87FB-0FC8C5E21D36}" sibTransId="{7520B323-C786-47AC-9C30-FAEB72657A05}"/>
    <dgm:cxn modelId="{2F76837C-AA57-462A-984F-EE9491121A9B}" srcId="{DDC4B2DE-67F1-488A-B7F0-2BFC5B8C2838}" destId="{03AB94B7-A002-41C2-9823-D77013C0BD92}" srcOrd="0" destOrd="0" parTransId="{C6FEA66C-5E4B-4192-9848-E6AD88F794DB}" sibTransId="{D08BC3F3-90F4-4024-A915-D5A001AAD515}"/>
    <dgm:cxn modelId="{E0E8E17C-E4A7-4410-9F3C-B557FB51B346}" type="presOf" srcId="{94E24254-59CD-422D-AD71-1CED79808B97}" destId="{A32FCD6D-EB5C-4BC2-9E78-C1E74A984EED}" srcOrd="0" destOrd="0" presId="urn:microsoft.com/office/officeart/2018/2/layout/IconVerticalSolidList"/>
    <dgm:cxn modelId="{EB358890-5843-4037-B608-DA3E3F6B886C}" type="presOf" srcId="{89C8D1B9-8CD2-4762-83CF-AE245427DAA4}" destId="{A3A0D8E1-BB6B-4F4C-A52B-A7A2B3FEE7C3}" srcOrd="0" destOrd="0" presId="urn:microsoft.com/office/officeart/2018/2/layout/IconVerticalSolidList"/>
    <dgm:cxn modelId="{D3BFFCB2-BA2C-45E8-A5C6-84F634DD291C}" srcId="{6E38CF99-8847-47EF-B0D6-26DD165C945B}" destId="{DDC4B2DE-67F1-488A-B7F0-2BFC5B8C2838}" srcOrd="1" destOrd="0" parTransId="{E2E5CAD3-A1B8-4189-8447-D7748F63CB01}" sibTransId="{DA3B238F-B35D-4935-8E99-9BF9BEE91592}"/>
    <dgm:cxn modelId="{C12FA4B4-650A-489A-AB57-9B55EDA1E6F1}" srcId="{6E38CF99-8847-47EF-B0D6-26DD165C945B}" destId="{9F9F9763-E6C0-4FAC-AF5B-71B0EE4998BF}" srcOrd="0" destOrd="0" parTransId="{BC64C856-38F8-478C-A853-C3B6BB2A9E4D}" sibTransId="{C6A554F6-A4B7-499B-838B-1A354508D758}"/>
    <dgm:cxn modelId="{6DEFC0BC-452B-4153-95EE-9998C5DD9136}" srcId="{6E38CF99-8847-47EF-B0D6-26DD165C945B}" destId="{45AB43F1-5DEF-488A-B98F-E2D4FCFB8F32}" srcOrd="3" destOrd="0" parTransId="{42B7D177-2642-47CB-97C6-A88DB0B64C28}" sibTransId="{FE161075-67B4-492D-9F69-E424F7A09672}"/>
    <dgm:cxn modelId="{FD457DC1-B6E1-4D2C-A7B3-201290E1FF5E}" srcId="{6E38CF99-8847-47EF-B0D6-26DD165C945B}" destId="{FDFE3C08-25E3-4E68-A93B-AFE8F824383D}" srcOrd="2" destOrd="0" parTransId="{9F7F907E-782B-4475-BFC3-E697926E34E0}" sibTransId="{97107141-CC4B-47A2-9F8A-A561D9C8CD0D}"/>
    <dgm:cxn modelId="{768D24C6-1412-4BFA-BD9A-98BD03091FD2}" type="presOf" srcId="{ED8D13ED-5E1E-47CC-B710-E8E4C49BDEE4}" destId="{A1472BDB-2309-48E5-AAD3-4CFABC5C1F27}" srcOrd="0" destOrd="0" presId="urn:microsoft.com/office/officeart/2018/2/layout/IconVerticalSolidList"/>
    <dgm:cxn modelId="{17A4C6D5-76DC-4AD8-891A-D084B3F5CE8E}" type="presOf" srcId="{DDC4B2DE-67F1-488A-B7F0-2BFC5B8C2838}" destId="{FB81976B-57B9-4574-89B2-78939414D207}" srcOrd="0" destOrd="0" presId="urn:microsoft.com/office/officeart/2018/2/layout/IconVerticalSolidList"/>
    <dgm:cxn modelId="{F67A93DD-7B40-44D2-AD78-991BACB33307}" srcId="{9F9F9763-E6C0-4FAC-AF5B-71B0EE4998BF}" destId="{94E24254-59CD-422D-AD71-1CED79808B97}" srcOrd="0" destOrd="0" parTransId="{13CD280A-92C6-4AE5-B1FD-1DC07EFD2415}" sibTransId="{0A541566-71C0-4EAC-B35D-0E304A340110}"/>
    <dgm:cxn modelId="{38FF5BE7-89A1-4684-AB65-5722B222D122}" type="presOf" srcId="{03AB94B7-A002-41C2-9823-D77013C0BD92}" destId="{16AB1987-B815-4296-8804-018A11C7DF10}" srcOrd="0" destOrd="0" presId="urn:microsoft.com/office/officeart/2018/2/layout/IconVerticalSolidList"/>
    <dgm:cxn modelId="{C3BEC2F0-B398-4C66-8CBD-A5747FF2882B}" type="presOf" srcId="{26654035-EEBE-4AF2-B651-2DCB712FDFCE}" destId="{FF8B666D-0E5E-4C1B-B6BD-587ED5A8B89E}" srcOrd="0" destOrd="0" presId="urn:microsoft.com/office/officeart/2018/2/layout/IconVerticalSolidList"/>
    <dgm:cxn modelId="{FA91B8EC-FC46-4973-8AAD-568805D723FA}" type="presParOf" srcId="{D47E5091-8D61-4CC8-B2BB-81548BC7C899}" destId="{5AA60220-F64F-4E29-BB76-A0BF7F197E39}" srcOrd="0" destOrd="0" presId="urn:microsoft.com/office/officeart/2018/2/layout/IconVerticalSolidList"/>
    <dgm:cxn modelId="{2A3780EE-A1FF-4FAC-AD83-69ADC17F785F}" type="presParOf" srcId="{5AA60220-F64F-4E29-BB76-A0BF7F197E39}" destId="{642B2D44-7A1B-4CC7-8438-2E3FBE947229}" srcOrd="0" destOrd="0" presId="urn:microsoft.com/office/officeart/2018/2/layout/IconVerticalSolidList"/>
    <dgm:cxn modelId="{E4DC01A8-8568-4BE0-957C-22725DC60264}" type="presParOf" srcId="{5AA60220-F64F-4E29-BB76-A0BF7F197E39}" destId="{3531705E-8FFE-42BC-96A7-77CBE4B51E8A}" srcOrd="1" destOrd="0" presId="urn:microsoft.com/office/officeart/2018/2/layout/IconVerticalSolidList"/>
    <dgm:cxn modelId="{D5C2407B-1711-4027-B2B7-35E3781DA2F2}" type="presParOf" srcId="{5AA60220-F64F-4E29-BB76-A0BF7F197E39}" destId="{A9F08454-D505-4C0B-A8C0-3B7324CA954C}" srcOrd="2" destOrd="0" presId="urn:microsoft.com/office/officeart/2018/2/layout/IconVerticalSolidList"/>
    <dgm:cxn modelId="{EC3E466D-3789-4FA1-8FA2-17EE9CC72659}" type="presParOf" srcId="{5AA60220-F64F-4E29-BB76-A0BF7F197E39}" destId="{B405756C-3597-4D2A-91A7-B4964A7F6EDF}" srcOrd="3" destOrd="0" presId="urn:microsoft.com/office/officeart/2018/2/layout/IconVerticalSolidList"/>
    <dgm:cxn modelId="{E91528B2-E38B-4A19-987F-1EF68E4D916B}" type="presParOf" srcId="{5AA60220-F64F-4E29-BB76-A0BF7F197E39}" destId="{A32FCD6D-EB5C-4BC2-9E78-C1E74A984EED}" srcOrd="4" destOrd="0" presId="urn:microsoft.com/office/officeart/2018/2/layout/IconVerticalSolidList"/>
    <dgm:cxn modelId="{9DC42BDE-E2CC-4127-877E-1AD4C9EC8C58}" type="presParOf" srcId="{D47E5091-8D61-4CC8-B2BB-81548BC7C899}" destId="{F0BF9E50-9B24-498E-8AEC-1ED769EF6ED7}" srcOrd="1" destOrd="0" presId="urn:microsoft.com/office/officeart/2018/2/layout/IconVerticalSolidList"/>
    <dgm:cxn modelId="{3CCCD331-F1E9-4D46-9521-81396D3D0B64}" type="presParOf" srcId="{D47E5091-8D61-4CC8-B2BB-81548BC7C899}" destId="{F047B748-6E43-4D6E-A37D-103B61F46C48}" srcOrd="2" destOrd="0" presId="urn:microsoft.com/office/officeart/2018/2/layout/IconVerticalSolidList"/>
    <dgm:cxn modelId="{CEBA2E69-7A63-400A-AC14-A96589468903}" type="presParOf" srcId="{F047B748-6E43-4D6E-A37D-103B61F46C48}" destId="{6340EA86-94C8-4FAA-A1EA-80A022A8F339}" srcOrd="0" destOrd="0" presId="urn:microsoft.com/office/officeart/2018/2/layout/IconVerticalSolidList"/>
    <dgm:cxn modelId="{09E87EFE-C1C9-4B5F-8C70-576C9C7EDA5F}" type="presParOf" srcId="{F047B748-6E43-4D6E-A37D-103B61F46C48}" destId="{0829456E-7CCD-455F-AA0A-9E383BA73750}" srcOrd="1" destOrd="0" presId="urn:microsoft.com/office/officeart/2018/2/layout/IconVerticalSolidList"/>
    <dgm:cxn modelId="{05B11AC6-B10D-4162-97BB-02503F04A7DF}" type="presParOf" srcId="{F047B748-6E43-4D6E-A37D-103B61F46C48}" destId="{4EEEF72E-184C-45F1-A5A0-30E007C6EA1A}" srcOrd="2" destOrd="0" presId="urn:microsoft.com/office/officeart/2018/2/layout/IconVerticalSolidList"/>
    <dgm:cxn modelId="{C41D4BC1-7DD0-4E96-B23A-21967006CE4B}" type="presParOf" srcId="{F047B748-6E43-4D6E-A37D-103B61F46C48}" destId="{FB81976B-57B9-4574-89B2-78939414D207}" srcOrd="3" destOrd="0" presId="urn:microsoft.com/office/officeart/2018/2/layout/IconVerticalSolidList"/>
    <dgm:cxn modelId="{1D83EB81-2A78-400D-A8C5-2DA0A5752A52}" type="presParOf" srcId="{F047B748-6E43-4D6E-A37D-103B61F46C48}" destId="{16AB1987-B815-4296-8804-018A11C7DF10}" srcOrd="4" destOrd="0" presId="urn:microsoft.com/office/officeart/2018/2/layout/IconVerticalSolidList"/>
    <dgm:cxn modelId="{C3F7E9D1-331B-4501-9167-65A412D45D76}" type="presParOf" srcId="{D47E5091-8D61-4CC8-B2BB-81548BC7C899}" destId="{E3ABFC22-EDFF-4A8A-B8BA-6AD5B9E16847}" srcOrd="3" destOrd="0" presId="urn:microsoft.com/office/officeart/2018/2/layout/IconVerticalSolidList"/>
    <dgm:cxn modelId="{CB120E2D-D465-4F56-9AE6-1F8EC252D09C}" type="presParOf" srcId="{D47E5091-8D61-4CC8-B2BB-81548BC7C899}" destId="{B12C042E-D64E-4745-8CCB-3110EF0D00D7}" srcOrd="4" destOrd="0" presId="urn:microsoft.com/office/officeart/2018/2/layout/IconVerticalSolidList"/>
    <dgm:cxn modelId="{1F782175-197D-4EBE-B3A3-D7F952CFC314}" type="presParOf" srcId="{B12C042E-D64E-4745-8CCB-3110EF0D00D7}" destId="{B7809D6F-0100-40EB-9A9A-24BEC945DBDA}" srcOrd="0" destOrd="0" presId="urn:microsoft.com/office/officeart/2018/2/layout/IconVerticalSolidList"/>
    <dgm:cxn modelId="{732B42C4-FD04-4874-9D6C-969EC4D80404}" type="presParOf" srcId="{B12C042E-D64E-4745-8CCB-3110EF0D00D7}" destId="{0D1E9380-4F55-4666-935D-DF011536B5ED}" srcOrd="1" destOrd="0" presId="urn:microsoft.com/office/officeart/2018/2/layout/IconVerticalSolidList"/>
    <dgm:cxn modelId="{BC3F8CF0-BE0E-431C-ABC0-2D5E20B9CA80}" type="presParOf" srcId="{B12C042E-D64E-4745-8CCB-3110EF0D00D7}" destId="{4E6E3445-9A0C-4EFE-989E-0C202F0E7BC6}" srcOrd="2" destOrd="0" presId="urn:microsoft.com/office/officeart/2018/2/layout/IconVerticalSolidList"/>
    <dgm:cxn modelId="{65C19200-3851-446A-A7F4-ECF884E7D235}" type="presParOf" srcId="{B12C042E-D64E-4745-8CCB-3110EF0D00D7}" destId="{989AC1E5-E671-4F51-8299-A459FE86F02B}" srcOrd="3" destOrd="0" presId="urn:microsoft.com/office/officeart/2018/2/layout/IconVerticalSolidList"/>
    <dgm:cxn modelId="{36937123-6261-4E66-95A4-11E62817D268}" type="presParOf" srcId="{B12C042E-D64E-4745-8CCB-3110EF0D00D7}" destId="{1667892A-DC67-43E6-8A39-FF15BEC81733}" srcOrd="4" destOrd="0" presId="urn:microsoft.com/office/officeart/2018/2/layout/IconVerticalSolidList"/>
    <dgm:cxn modelId="{C2920BDC-0942-463D-B696-8CC53DBDD369}" type="presParOf" srcId="{D47E5091-8D61-4CC8-B2BB-81548BC7C899}" destId="{FD6D4ED9-3E46-45E4-A387-8668F6BAE55D}" srcOrd="5" destOrd="0" presId="urn:microsoft.com/office/officeart/2018/2/layout/IconVerticalSolidList"/>
    <dgm:cxn modelId="{1E132591-4916-4B5F-86BE-67542240EBDF}" type="presParOf" srcId="{D47E5091-8D61-4CC8-B2BB-81548BC7C899}" destId="{3ACB4A73-EA0E-4E2B-B881-E4EDD02F4906}" srcOrd="6" destOrd="0" presId="urn:microsoft.com/office/officeart/2018/2/layout/IconVerticalSolidList"/>
    <dgm:cxn modelId="{61F94E36-F9D0-49CE-832C-FC46F4352374}" type="presParOf" srcId="{3ACB4A73-EA0E-4E2B-B881-E4EDD02F4906}" destId="{100C0E21-2D7D-4076-9C69-57EB920596BD}" srcOrd="0" destOrd="0" presId="urn:microsoft.com/office/officeart/2018/2/layout/IconVerticalSolidList"/>
    <dgm:cxn modelId="{014D1DF2-27F6-4ACB-8576-120A4CD4E29E}" type="presParOf" srcId="{3ACB4A73-EA0E-4E2B-B881-E4EDD02F4906}" destId="{02660048-5702-4961-9293-CC980DE8ABA3}" srcOrd="1" destOrd="0" presId="urn:microsoft.com/office/officeart/2018/2/layout/IconVerticalSolidList"/>
    <dgm:cxn modelId="{485D0E0C-806B-4DE8-8E26-9E45EEBE0EB4}" type="presParOf" srcId="{3ACB4A73-EA0E-4E2B-B881-E4EDD02F4906}" destId="{14EF7EA8-A718-41C9-A293-79F52F9E5F5A}" srcOrd="2" destOrd="0" presId="urn:microsoft.com/office/officeart/2018/2/layout/IconVerticalSolidList"/>
    <dgm:cxn modelId="{C7B62F49-D7AC-4B45-B4A1-65186ADB79B3}" type="presParOf" srcId="{3ACB4A73-EA0E-4E2B-B881-E4EDD02F4906}" destId="{62CF8F37-903C-460D-AC78-11BE5907FB6D}" srcOrd="3" destOrd="0" presId="urn:microsoft.com/office/officeart/2018/2/layout/IconVerticalSolidList"/>
    <dgm:cxn modelId="{BDF682DD-A087-403F-8F32-7AE1F5CCA29F}" type="presParOf" srcId="{3ACB4A73-EA0E-4E2B-B881-E4EDD02F4906}" destId="{6A622623-6AD0-4AFB-A605-AD76ADDB1A0A}" srcOrd="4" destOrd="0" presId="urn:microsoft.com/office/officeart/2018/2/layout/IconVerticalSolidList"/>
    <dgm:cxn modelId="{F8AD2478-5DEF-4CEF-987F-A185088A8A05}" type="presParOf" srcId="{D47E5091-8D61-4CC8-B2BB-81548BC7C899}" destId="{0F38F143-5D05-4938-A23D-3CB18B9FB192}" srcOrd="7" destOrd="0" presId="urn:microsoft.com/office/officeart/2018/2/layout/IconVerticalSolidList"/>
    <dgm:cxn modelId="{09AA25E6-1D48-4C3F-8DF1-CFA4F89C329E}" type="presParOf" srcId="{D47E5091-8D61-4CC8-B2BB-81548BC7C899}" destId="{A1124817-CDB2-4099-BB29-9C2B751276C0}" srcOrd="8" destOrd="0" presId="urn:microsoft.com/office/officeart/2018/2/layout/IconVerticalSolidList"/>
    <dgm:cxn modelId="{70104065-6973-42E8-BC75-E80F272B98B4}" type="presParOf" srcId="{A1124817-CDB2-4099-BB29-9C2B751276C0}" destId="{9C447751-87C1-4410-B76E-E5460BCEC98A}" srcOrd="0" destOrd="0" presId="urn:microsoft.com/office/officeart/2018/2/layout/IconVerticalSolidList"/>
    <dgm:cxn modelId="{45D61261-6C4D-4914-88AC-E58B128E4D5C}" type="presParOf" srcId="{A1124817-CDB2-4099-BB29-9C2B751276C0}" destId="{D0DDADF6-1B79-4881-8A85-54D3564B853F}" srcOrd="1" destOrd="0" presId="urn:microsoft.com/office/officeart/2018/2/layout/IconVerticalSolidList"/>
    <dgm:cxn modelId="{AA831504-4391-427A-83CD-862ADD74719C}" type="presParOf" srcId="{A1124817-CDB2-4099-BB29-9C2B751276C0}" destId="{6445756D-5413-48F6-8027-4338C759E031}" srcOrd="2" destOrd="0" presId="urn:microsoft.com/office/officeart/2018/2/layout/IconVerticalSolidList"/>
    <dgm:cxn modelId="{AB9730AE-EA22-487F-89B5-1FD1373DAFC7}" type="presParOf" srcId="{A1124817-CDB2-4099-BB29-9C2B751276C0}" destId="{FF8B666D-0E5E-4C1B-B6BD-587ED5A8B89E}" srcOrd="3" destOrd="0" presId="urn:microsoft.com/office/officeart/2018/2/layout/IconVerticalSolidList"/>
    <dgm:cxn modelId="{4BBA7861-75BF-4FAF-9F4B-37F812677AF0}" type="presParOf" srcId="{A1124817-CDB2-4099-BB29-9C2B751276C0}" destId="{A1472BDB-2309-48E5-AAD3-4CFABC5C1F27}" srcOrd="4" destOrd="0" presId="urn:microsoft.com/office/officeart/2018/2/layout/IconVerticalSolidList"/>
    <dgm:cxn modelId="{89F1B8E3-4A0A-4C76-B215-09DADBB3461A}" type="presParOf" srcId="{D47E5091-8D61-4CC8-B2BB-81548BC7C899}" destId="{AA3125AC-A8CB-438C-B916-5947EC472CB2}" srcOrd="9" destOrd="0" presId="urn:microsoft.com/office/officeart/2018/2/layout/IconVerticalSolidList"/>
    <dgm:cxn modelId="{1A48DC16-E1D3-4DDB-BD22-DF90182A9BD7}" type="presParOf" srcId="{D47E5091-8D61-4CC8-B2BB-81548BC7C899}" destId="{AD8FB0F5-1B1F-46AB-A727-F42BDE42F9EF}" srcOrd="10" destOrd="0" presId="urn:microsoft.com/office/officeart/2018/2/layout/IconVerticalSolidList"/>
    <dgm:cxn modelId="{8546F4B8-BFDE-4650-99DC-4C4E7BE8EA24}" type="presParOf" srcId="{AD8FB0F5-1B1F-46AB-A727-F42BDE42F9EF}" destId="{128DCC3E-65EC-412B-BBC6-DC9A7EA7D781}" srcOrd="0" destOrd="0" presId="urn:microsoft.com/office/officeart/2018/2/layout/IconVerticalSolidList"/>
    <dgm:cxn modelId="{20F120A3-4F26-4831-9EB2-922BBFD5A6E8}" type="presParOf" srcId="{AD8FB0F5-1B1F-46AB-A727-F42BDE42F9EF}" destId="{DA836B1F-C8CC-4298-92FC-4B108783B409}" srcOrd="1" destOrd="0" presId="urn:microsoft.com/office/officeart/2018/2/layout/IconVerticalSolidList"/>
    <dgm:cxn modelId="{4150B909-5C2D-4101-AA6A-43C86B419545}" type="presParOf" srcId="{AD8FB0F5-1B1F-46AB-A727-F42BDE42F9EF}" destId="{5F9A1E6C-CB34-456C-B2C7-22C09B2AC1AE}" srcOrd="2" destOrd="0" presId="urn:microsoft.com/office/officeart/2018/2/layout/IconVerticalSolidList"/>
    <dgm:cxn modelId="{5B66647B-F22C-48BC-BDC0-14B8F08E5D3A}" type="presParOf" srcId="{AD8FB0F5-1B1F-46AB-A727-F42BDE42F9EF}" destId="{AF97C263-28F3-4064-BA44-180C0FAC6901}" srcOrd="3" destOrd="0" presId="urn:microsoft.com/office/officeart/2018/2/layout/IconVerticalSolidList"/>
    <dgm:cxn modelId="{F5C13580-2130-4B0C-8450-8947ACC119F3}" type="presParOf" srcId="{AD8FB0F5-1B1F-46AB-A727-F42BDE42F9EF}" destId="{A3A0D8E1-BB6B-4F4C-A52B-A7A2B3FEE7C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B2D44-7A1B-4CC7-8438-2E3FBE947229}">
      <dsp:nvSpPr>
        <dsp:cNvPr id="0" name=""/>
        <dsp:cNvSpPr/>
      </dsp:nvSpPr>
      <dsp:spPr>
        <a:xfrm>
          <a:off x="0" y="0"/>
          <a:ext cx="9369422" cy="6628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31705E-8FFE-42BC-96A7-77CBE4B51E8A}">
      <dsp:nvSpPr>
        <dsp:cNvPr id="0" name=""/>
        <dsp:cNvSpPr/>
      </dsp:nvSpPr>
      <dsp:spPr>
        <a:xfrm>
          <a:off x="200500" y="150440"/>
          <a:ext cx="364546" cy="36454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05756C-3597-4D2A-91A7-B4964A7F6EDF}">
      <dsp:nvSpPr>
        <dsp:cNvPr id="0" name=""/>
        <dsp:cNvSpPr/>
      </dsp:nvSpPr>
      <dsp:spPr>
        <a:xfrm>
          <a:off x="765547" y="1307"/>
          <a:ext cx="4216239" cy="662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48" tIns="70148" rIns="70148" bIns="70148" numCol="1" spcCol="1270" anchor="ctr" anchorCtr="0">
          <a:noAutofit/>
        </a:bodyPr>
        <a:lstStyle/>
        <a:p>
          <a:pPr marL="0" lvl="0" indent="0" algn="l" defTabSz="711200">
            <a:lnSpc>
              <a:spcPct val="100000"/>
            </a:lnSpc>
            <a:spcBef>
              <a:spcPct val="0"/>
            </a:spcBef>
            <a:spcAft>
              <a:spcPct val="35000"/>
            </a:spcAft>
            <a:buNone/>
          </a:pPr>
          <a:r>
            <a:rPr lang="en-US" sz="1600" kern="1200"/>
            <a:t>1560531_at: Late Cornified Envelope 1B(LCE1B)</a:t>
          </a:r>
        </a:p>
      </dsp:txBody>
      <dsp:txXfrm>
        <a:off x="765547" y="1307"/>
        <a:ext cx="4216239" cy="662811"/>
      </dsp:txXfrm>
    </dsp:sp>
    <dsp:sp modelId="{A32FCD6D-EB5C-4BC2-9E78-C1E74A984EED}">
      <dsp:nvSpPr>
        <dsp:cNvPr id="0" name=""/>
        <dsp:cNvSpPr/>
      </dsp:nvSpPr>
      <dsp:spPr>
        <a:xfrm>
          <a:off x="4981787" y="1307"/>
          <a:ext cx="4387634" cy="662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48" tIns="70148" rIns="70148" bIns="70148" numCol="1" spcCol="1270" anchor="ctr" anchorCtr="0">
          <a:noAutofit/>
        </a:bodyPr>
        <a:lstStyle/>
        <a:p>
          <a:pPr marL="0" lvl="0" indent="0" algn="l" defTabSz="488950">
            <a:lnSpc>
              <a:spcPct val="100000"/>
            </a:lnSpc>
            <a:spcBef>
              <a:spcPct val="0"/>
            </a:spcBef>
            <a:spcAft>
              <a:spcPct val="35000"/>
            </a:spcAft>
            <a:buNone/>
          </a:pPr>
          <a:r>
            <a:rPr lang="en-US" sz="1100" kern="1200" dirty="0"/>
            <a:t>A precursor to the cornified envelope from the epidermis.  Associated pathways involve the formation of the cornified envelope, keratinization, and developmental biology. </a:t>
          </a:r>
        </a:p>
      </dsp:txBody>
      <dsp:txXfrm>
        <a:off x="4981787" y="1307"/>
        <a:ext cx="4387634" cy="662811"/>
      </dsp:txXfrm>
    </dsp:sp>
    <dsp:sp modelId="{FE173512-902B-4EFC-86D3-548207779B0A}">
      <dsp:nvSpPr>
        <dsp:cNvPr id="0" name=""/>
        <dsp:cNvSpPr/>
      </dsp:nvSpPr>
      <dsp:spPr>
        <a:xfrm>
          <a:off x="0" y="829822"/>
          <a:ext cx="9369422" cy="6628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51206E-65FC-448C-84E8-A6A42839E504}">
      <dsp:nvSpPr>
        <dsp:cNvPr id="0" name=""/>
        <dsp:cNvSpPr/>
      </dsp:nvSpPr>
      <dsp:spPr>
        <a:xfrm>
          <a:off x="200500" y="978954"/>
          <a:ext cx="364546" cy="36454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064877-D5D2-4CF8-92E8-C03D127D2813}">
      <dsp:nvSpPr>
        <dsp:cNvPr id="0" name=""/>
        <dsp:cNvSpPr/>
      </dsp:nvSpPr>
      <dsp:spPr>
        <a:xfrm>
          <a:off x="765547" y="829822"/>
          <a:ext cx="4216239" cy="662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48" tIns="70148" rIns="70148" bIns="70148" numCol="1" spcCol="1270" anchor="ctr" anchorCtr="0">
          <a:noAutofit/>
        </a:bodyPr>
        <a:lstStyle/>
        <a:p>
          <a:pPr marL="0" lvl="0" indent="0" algn="l" defTabSz="711200">
            <a:lnSpc>
              <a:spcPct val="100000"/>
            </a:lnSpc>
            <a:spcBef>
              <a:spcPct val="0"/>
            </a:spcBef>
            <a:spcAft>
              <a:spcPct val="35000"/>
            </a:spcAft>
            <a:buNone/>
          </a:pPr>
          <a:r>
            <a:rPr lang="en-US" sz="1600" kern="1200"/>
            <a:t>1569410_at: Filaggrin Family Member 2(FLG2)</a:t>
          </a:r>
        </a:p>
      </dsp:txBody>
      <dsp:txXfrm>
        <a:off x="765547" y="829822"/>
        <a:ext cx="4216239" cy="662811"/>
      </dsp:txXfrm>
    </dsp:sp>
    <dsp:sp modelId="{C29C171C-BB16-46FB-8E28-DC6D090C3BCB}">
      <dsp:nvSpPr>
        <dsp:cNvPr id="0" name=""/>
        <dsp:cNvSpPr/>
      </dsp:nvSpPr>
      <dsp:spPr>
        <a:xfrm>
          <a:off x="4981787" y="829822"/>
          <a:ext cx="4387634" cy="662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48" tIns="70148" rIns="70148" bIns="70148" numCol="1" spcCol="1270" anchor="ctr" anchorCtr="0">
          <a:noAutofit/>
        </a:bodyPr>
        <a:lstStyle/>
        <a:p>
          <a:pPr marL="0" lvl="0" indent="0" algn="l" defTabSz="488950">
            <a:lnSpc>
              <a:spcPct val="100000"/>
            </a:lnSpc>
            <a:spcBef>
              <a:spcPct val="0"/>
            </a:spcBef>
            <a:spcAft>
              <a:spcPct val="35000"/>
            </a:spcAft>
            <a:buNone/>
          </a:pPr>
          <a:r>
            <a:rPr lang="en-US" sz="1100" kern="1200" dirty="0"/>
            <a:t>Required for normal cell to cell adhesion in the epidermis. Associated pathways involve the innate immune system(physical skin layer) and neutrophil degranulation.</a:t>
          </a:r>
        </a:p>
      </dsp:txBody>
      <dsp:txXfrm>
        <a:off x="4981787" y="829822"/>
        <a:ext cx="4387634" cy="662811"/>
      </dsp:txXfrm>
    </dsp:sp>
    <dsp:sp modelId="{BA4D5FB9-4B56-4731-8C4B-CCBD2D0D46BE}">
      <dsp:nvSpPr>
        <dsp:cNvPr id="0" name=""/>
        <dsp:cNvSpPr/>
      </dsp:nvSpPr>
      <dsp:spPr>
        <a:xfrm>
          <a:off x="0" y="1658336"/>
          <a:ext cx="9369422" cy="6628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782B74-24FE-4AE3-BFED-62F6D853E04E}">
      <dsp:nvSpPr>
        <dsp:cNvPr id="0" name=""/>
        <dsp:cNvSpPr/>
      </dsp:nvSpPr>
      <dsp:spPr>
        <a:xfrm>
          <a:off x="200500" y="1807469"/>
          <a:ext cx="364546" cy="36454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783209-2660-4CD2-BADA-B787999BEAD4}">
      <dsp:nvSpPr>
        <dsp:cNvPr id="0" name=""/>
        <dsp:cNvSpPr/>
      </dsp:nvSpPr>
      <dsp:spPr>
        <a:xfrm>
          <a:off x="765547" y="1658336"/>
          <a:ext cx="4216239" cy="662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48" tIns="70148" rIns="70148" bIns="70148" numCol="1" spcCol="1270" anchor="ctr" anchorCtr="0">
          <a:noAutofit/>
        </a:bodyPr>
        <a:lstStyle/>
        <a:p>
          <a:pPr marL="0" lvl="0" indent="0" algn="l" defTabSz="711200">
            <a:lnSpc>
              <a:spcPct val="100000"/>
            </a:lnSpc>
            <a:spcBef>
              <a:spcPct val="0"/>
            </a:spcBef>
            <a:spcAft>
              <a:spcPct val="35000"/>
            </a:spcAft>
            <a:buNone/>
          </a:pPr>
          <a:r>
            <a:rPr lang="en-US" sz="1600" kern="1200"/>
            <a:t>207710_at: Late Cornified Envelope(LCE2B)</a:t>
          </a:r>
        </a:p>
      </dsp:txBody>
      <dsp:txXfrm>
        <a:off x="765547" y="1658336"/>
        <a:ext cx="4216239" cy="662811"/>
      </dsp:txXfrm>
    </dsp:sp>
    <dsp:sp modelId="{C3655588-E0ED-49D3-96F1-274D29DD6D88}">
      <dsp:nvSpPr>
        <dsp:cNvPr id="0" name=""/>
        <dsp:cNvSpPr/>
      </dsp:nvSpPr>
      <dsp:spPr>
        <a:xfrm>
          <a:off x="4981787" y="1658336"/>
          <a:ext cx="4387634" cy="662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48" tIns="70148" rIns="70148" bIns="70148" numCol="1" spcCol="1270" anchor="ctr" anchorCtr="0">
          <a:noAutofit/>
        </a:bodyPr>
        <a:lstStyle/>
        <a:p>
          <a:pPr marL="0" lvl="0" indent="0" algn="l" defTabSz="488950">
            <a:lnSpc>
              <a:spcPct val="100000"/>
            </a:lnSpc>
            <a:spcBef>
              <a:spcPct val="0"/>
            </a:spcBef>
            <a:spcAft>
              <a:spcPct val="35000"/>
            </a:spcAft>
            <a:buNone/>
          </a:pPr>
          <a:r>
            <a:rPr lang="en-US" sz="1100" kern="1200"/>
            <a:t>A precursor to the cornified envelope from the epidermis.  Associated pathways involve the formation of the cornified envelope, keratinization, and developmental biology. </a:t>
          </a:r>
        </a:p>
      </dsp:txBody>
      <dsp:txXfrm>
        <a:off x="4981787" y="1658336"/>
        <a:ext cx="4387634" cy="662811"/>
      </dsp:txXfrm>
    </dsp:sp>
    <dsp:sp modelId="{029FC810-7E32-44AD-A8FB-41DE9DDD30AC}">
      <dsp:nvSpPr>
        <dsp:cNvPr id="0" name=""/>
        <dsp:cNvSpPr/>
      </dsp:nvSpPr>
      <dsp:spPr>
        <a:xfrm>
          <a:off x="0" y="2486850"/>
          <a:ext cx="9369422" cy="6628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E42D30-03C0-467B-8CAB-D0CBC2286E0B}">
      <dsp:nvSpPr>
        <dsp:cNvPr id="0" name=""/>
        <dsp:cNvSpPr/>
      </dsp:nvSpPr>
      <dsp:spPr>
        <a:xfrm>
          <a:off x="200500" y="2635983"/>
          <a:ext cx="364546" cy="36454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53A328-04DE-486B-9F7C-A4D56E237029}">
      <dsp:nvSpPr>
        <dsp:cNvPr id="0" name=""/>
        <dsp:cNvSpPr/>
      </dsp:nvSpPr>
      <dsp:spPr>
        <a:xfrm>
          <a:off x="765547" y="2486850"/>
          <a:ext cx="4216239" cy="662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48" tIns="70148" rIns="70148" bIns="70148" numCol="1" spcCol="1270" anchor="ctr" anchorCtr="0">
          <a:noAutofit/>
        </a:bodyPr>
        <a:lstStyle/>
        <a:p>
          <a:pPr marL="0" lvl="0" indent="0" algn="l" defTabSz="711200">
            <a:lnSpc>
              <a:spcPct val="100000"/>
            </a:lnSpc>
            <a:spcBef>
              <a:spcPct val="0"/>
            </a:spcBef>
            <a:spcAft>
              <a:spcPct val="35000"/>
            </a:spcAft>
            <a:buNone/>
          </a:pPr>
          <a:r>
            <a:rPr lang="en-US" sz="1600" kern="1200" dirty="0"/>
            <a:t>207720_at: Loricrin(LOR)</a:t>
          </a:r>
        </a:p>
      </dsp:txBody>
      <dsp:txXfrm>
        <a:off x="765547" y="2486850"/>
        <a:ext cx="4216239" cy="662811"/>
      </dsp:txXfrm>
    </dsp:sp>
    <dsp:sp modelId="{E9582544-7C13-43EF-A95A-0EBFCE0021DB}">
      <dsp:nvSpPr>
        <dsp:cNvPr id="0" name=""/>
        <dsp:cNvSpPr/>
      </dsp:nvSpPr>
      <dsp:spPr>
        <a:xfrm>
          <a:off x="4981787" y="2486850"/>
          <a:ext cx="4387634" cy="662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148" tIns="70148" rIns="70148" bIns="70148" numCol="1" spcCol="1270" anchor="ctr" anchorCtr="0">
          <a:noAutofit/>
        </a:bodyPr>
        <a:lstStyle/>
        <a:p>
          <a:pPr marL="0" lvl="0" indent="0" algn="l" defTabSz="488950">
            <a:lnSpc>
              <a:spcPct val="100000"/>
            </a:lnSpc>
            <a:spcBef>
              <a:spcPct val="0"/>
            </a:spcBef>
            <a:spcAft>
              <a:spcPct val="35000"/>
            </a:spcAft>
            <a:buNone/>
          </a:pPr>
          <a:r>
            <a:rPr lang="en-US" sz="1100" kern="1200" dirty="0"/>
            <a:t>This gene is plays a role in producing the major keratinocyte cell envelope protein. Associated pathways include formation of the cornified envelope, keratinization, and developmental biology</a:t>
          </a:r>
        </a:p>
      </dsp:txBody>
      <dsp:txXfrm>
        <a:off x="4981787" y="2486850"/>
        <a:ext cx="4387634" cy="6628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B2D44-7A1B-4CC7-8438-2E3FBE947229}">
      <dsp:nvSpPr>
        <dsp:cNvPr id="0" name=""/>
        <dsp:cNvSpPr/>
      </dsp:nvSpPr>
      <dsp:spPr>
        <a:xfrm>
          <a:off x="0" y="0"/>
          <a:ext cx="9369422" cy="669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31705E-8FFE-42BC-96A7-77CBE4B51E8A}">
      <dsp:nvSpPr>
        <dsp:cNvPr id="0" name=""/>
        <dsp:cNvSpPr/>
      </dsp:nvSpPr>
      <dsp:spPr>
        <a:xfrm>
          <a:off x="202609" y="154648"/>
          <a:ext cx="368381" cy="3683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05756C-3597-4D2A-91A7-B4964A7F6EDF}">
      <dsp:nvSpPr>
        <dsp:cNvPr id="0" name=""/>
        <dsp:cNvSpPr/>
      </dsp:nvSpPr>
      <dsp:spPr>
        <a:xfrm>
          <a:off x="773600" y="3946"/>
          <a:ext cx="4216239" cy="66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85" tIns="70885" rIns="70885" bIns="70885" numCol="1" spcCol="1270" anchor="ctr" anchorCtr="0">
          <a:noAutofit/>
        </a:bodyPr>
        <a:lstStyle/>
        <a:p>
          <a:pPr marL="0" lvl="0" indent="0" algn="l" defTabSz="755650">
            <a:lnSpc>
              <a:spcPct val="100000"/>
            </a:lnSpc>
            <a:spcBef>
              <a:spcPct val="0"/>
            </a:spcBef>
            <a:spcAft>
              <a:spcPct val="35000"/>
            </a:spcAft>
            <a:buNone/>
          </a:pPr>
          <a:r>
            <a:rPr lang="en-US" sz="1700" kern="1200"/>
            <a:t>207908_at: Keratin 2(KRT2)</a:t>
          </a:r>
          <a:endParaRPr lang="en-US" sz="1700" kern="1200" dirty="0"/>
        </a:p>
      </dsp:txBody>
      <dsp:txXfrm>
        <a:off x="773600" y="3946"/>
        <a:ext cx="4216239" cy="669784"/>
      </dsp:txXfrm>
    </dsp:sp>
    <dsp:sp modelId="{A32FCD6D-EB5C-4BC2-9E78-C1E74A984EED}">
      <dsp:nvSpPr>
        <dsp:cNvPr id="0" name=""/>
        <dsp:cNvSpPr/>
      </dsp:nvSpPr>
      <dsp:spPr>
        <a:xfrm>
          <a:off x="4989840" y="3946"/>
          <a:ext cx="4378825" cy="66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85" tIns="70885" rIns="70885" bIns="70885" numCol="1" spcCol="1270" anchor="ctr" anchorCtr="0">
          <a:noAutofit/>
        </a:bodyPr>
        <a:lstStyle/>
        <a:p>
          <a:pPr marL="0" lvl="0" indent="0" algn="l" defTabSz="400050">
            <a:lnSpc>
              <a:spcPct val="100000"/>
            </a:lnSpc>
            <a:spcBef>
              <a:spcPct val="0"/>
            </a:spcBef>
            <a:spcAft>
              <a:spcPct val="35000"/>
            </a:spcAft>
            <a:buNone/>
          </a:pPr>
          <a:r>
            <a:rPr lang="en-US" sz="900" kern="1200" dirty="0"/>
            <a:t>Associated with the function of terminal cornification, keratinocyte activation, proliferation and keratinization, as well as establishing the epidermal barrier of the skin. KRT2 is associated with the pathways of developmental biology, keratinization, and cytoskeleton remodeling of keratin filaments</a:t>
          </a:r>
          <a:r>
            <a:rPr lang="en-US" sz="1100" kern="1200" dirty="0"/>
            <a:t>. </a:t>
          </a:r>
        </a:p>
      </dsp:txBody>
      <dsp:txXfrm>
        <a:off x="4989840" y="3946"/>
        <a:ext cx="4378825" cy="669784"/>
      </dsp:txXfrm>
    </dsp:sp>
    <dsp:sp modelId="{6340EA86-94C8-4FAA-A1EA-80A022A8F339}">
      <dsp:nvSpPr>
        <dsp:cNvPr id="0" name=""/>
        <dsp:cNvSpPr/>
      </dsp:nvSpPr>
      <dsp:spPr>
        <a:xfrm>
          <a:off x="0" y="841177"/>
          <a:ext cx="9369422" cy="669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29456E-7CCD-455F-AA0A-9E383BA73750}">
      <dsp:nvSpPr>
        <dsp:cNvPr id="0" name=""/>
        <dsp:cNvSpPr/>
      </dsp:nvSpPr>
      <dsp:spPr>
        <a:xfrm>
          <a:off x="202609" y="991878"/>
          <a:ext cx="368381" cy="3683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81976B-57B9-4574-89B2-78939414D207}">
      <dsp:nvSpPr>
        <dsp:cNvPr id="0" name=""/>
        <dsp:cNvSpPr/>
      </dsp:nvSpPr>
      <dsp:spPr>
        <a:xfrm>
          <a:off x="773600" y="841177"/>
          <a:ext cx="4216239" cy="66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85" tIns="70885" rIns="70885" bIns="70885" numCol="1" spcCol="1270" anchor="ctr" anchorCtr="0">
          <a:noAutofit/>
        </a:bodyPr>
        <a:lstStyle/>
        <a:p>
          <a:pPr marL="0" lvl="0" indent="0" algn="l" defTabSz="755650">
            <a:lnSpc>
              <a:spcPct val="100000"/>
            </a:lnSpc>
            <a:spcBef>
              <a:spcPct val="0"/>
            </a:spcBef>
            <a:spcAft>
              <a:spcPct val="35000"/>
            </a:spcAft>
            <a:buNone/>
          </a:pPr>
          <a:r>
            <a:rPr lang="en-US" sz="1700" kern="1200"/>
            <a:t>215704_at: Filaggrin(FLG)</a:t>
          </a:r>
          <a:endParaRPr lang="en-US" sz="1700" kern="1200" dirty="0"/>
        </a:p>
      </dsp:txBody>
      <dsp:txXfrm>
        <a:off x="773600" y="841177"/>
        <a:ext cx="4216239" cy="669784"/>
      </dsp:txXfrm>
    </dsp:sp>
    <dsp:sp modelId="{16AB1987-B815-4296-8804-018A11C7DF10}">
      <dsp:nvSpPr>
        <dsp:cNvPr id="0" name=""/>
        <dsp:cNvSpPr/>
      </dsp:nvSpPr>
      <dsp:spPr>
        <a:xfrm>
          <a:off x="4989840" y="841177"/>
          <a:ext cx="4378825" cy="66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85" tIns="70885" rIns="70885" bIns="70885" numCol="1" spcCol="1270" anchor="ctr" anchorCtr="0">
          <a:noAutofit/>
        </a:bodyPr>
        <a:lstStyle/>
        <a:p>
          <a:pPr marL="0" lvl="0" indent="0" algn="l" defTabSz="400050">
            <a:lnSpc>
              <a:spcPct val="100000"/>
            </a:lnSpc>
            <a:spcBef>
              <a:spcPct val="0"/>
            </a:spcBef>
            <a:spcAft>
              <a:spcPct val="35000"/>
            </a:spcAft>
            <a:buNone/>
          </a:pPr>
          <a:r>
            <a:rPr lang="en-US" sz="900" kern="1200" dirty="0"/>
            <a:t>FLG is associated with aggregating keratin intermediate filaments and promotes disulfide-bond formation among the intermediate filaments during differentiation of the mammalian epidermis. Pathways associated with FLG are formation of the cornified envelope, keratinization, and developmental biology. </a:t>
          </a:r>
        </a:p>
      </dsp:txBody>
      <dsp:txXfrm>
        <a:off x="4989840" y="841177"/>
        <a:ext cx="4378825" cy="669784"/>
      </dsp:txXfrm>
    </dsp:sp>
    <dsp:sp modelId="{B7809D6F-0100-40EB-9A9A-24BEC945DBDA}">
      <dsp:nvSpPr>
        <dsp:cNvPr id="0" name=""/>
        <dsp:cNvSpPr/>
      </dsp:nvSpPr>
      <dsp:spPr>
        <a:xfrm>
          <a:off x="0" y="1678407"/>
          <a:ext cx="9369422" cy="669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1E9380-4F55-4666-935D-DF011536B5ED}">
      <dsp:nvSpPr>
        <dsp:cNvPr id="0" name=""/>
        <dsp:cNvSpPr/>
      </dsp:nvSpPr>
      <dsp:spPr>
        <a:xfrm>
          <a:off x="202609" y="1829108"/>
          <a:ext cx="368381" cy="3683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9AC1E5-E671-4F51-8299-A459FE86F02B}">
      <dsp:nvSpPr>
        <dsp:cNvPr id="0" name=""/>
        <dsp:cNvSpPr/>
      </dsp:nvSpPr>
      <dsp:spPr>
        <a:xfrm>
          <a:off x="773600" y="1678407"/>
          <a:ext cx="4216239" cy="66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85" tIns="70885" rIns="70885" bIns="70885" numCol="1" spcCol="1270" anchor="ctr" anchorCtr="0">
          <a:noAutofit/>
        </a:bodyPr>
        <a:lstStyle/>
        <a:p>
          <a:pPr marL="0" lvl="0" indent="0" algn="l" defTabSz="755650">
            <a:lnSpc>
              <a:spcPct val="100000"/>
            </a:lnSpc>
            <a:spcBef>
              <a:spcPct val="0"/>
            </a:spcBef>
            <a:spcAft>
              <a:spcPct val="35000"/>
            </a:spcAft>
            <a:buNone/>
          </a:pPr>
          <a:r>
            <a:rPr lang="en-US" sz="1700" kern="1200"/>
            <a:t>226926_at: Dermokine(DMKN)</a:t>
          </a:r>
          <a:endParaRPr lang="en-US" sz="1700" kern="1200" dirty="0"/>
        </a:p>
      </dsp:txBody>
      <dsp:txXfrm>
        <a:off x="773600" y="1678407"/>
        <a:ext cx="4216239" cy="669784"/>
      </dsp:txXfrm>
    </dsp:sp>
    <dsp:sp modelId="{1667892A-DC67-43E6-8A39-FF15BEC81733}">
      <dsp:nvSpPr>
        <dsp:cNvPr id="0" name=""/>
        <dsp:cNvSpPr/>
      </dsp:nvSpPr>
      <dsp:spPr>
        <a:xfrm>
          <a:off x="4989840" y="1678407"/>
          <a:ext cx="4378825" cy="66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85" tIns="70885" rIns="70885" bIns="70885" numCol="1" spcCol="1270" anchor="ctr" anchorCtr="0">
          <a:noAutofit/>
        </a:bodyPr>
        <a:lstStyle/>
        <a:p>
          <a:pPr marL="0" lvl="0" indent="0" algn="l" defTabSz="400050">
            <a:lnSpc>
              <a:spcPct val="100000"/>
            </a:lnSpc>
            <a:spcBef>
              <a:spcPct val="0"/>
            </a:spcBef>
            <a:spcAft>
              <a:spcPct val="35000"/>
            </a:spcAft>
            <a:buNone/>
          </a:pPr>
          <a:r>
            <a:rPr lang="en-US" sz="900" kern="1200" dirty="0"/>
            <a:t>Association with action as a soluble regulator of keratinocyte differentiation. DMKN does not have any known pathways as of this time. </a:t>
          </a:r>
        </a:p>
      </dsp:txBody>
      <dsp:txXfrm>
        <a:off x="4989840" y="1678407"/>
        <a:ext cx="4378825" cy="669784"/>
      </dsp:txXfrm>
    </dsp:sp>
    <dsp:sp modelId="{100C0E21-2D7D-4076-9C69-57EB920596BD}">
      <dsp:nvSpPr>
        <dsp:cNvPr id="0" name=""/>
        <dsp:cNvSpPr/>
      </dsp:nvSpPr>
      <dsp:spPr>
        <a:xfrm>
          <a:off x="0" y="2515637"/>
          <a:ext cx="9369422" cy="669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660048-5702-4961-9293-CC980DE8ABA3}">
      <dsp:nvSpPr>
        <dsp:cNvPr id="0" name=""/>
        <dsp:cNvSpPr/>
      </dsp:nvSpPr>
      <dsp:spPr>
        <a:xfrm>
          <a:off x="202609" y="2666338"/>
          <a:ext cx="368381" cy="3683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CF8F37-903C-460D-AC78-11BE5907FB6D}">
      <dsp:nvSpPr>
        <dsp:cNvPr id="0" name=""/>
        <dsp:cNvSpPr/>
      </dsp:nvSpPr>
      <dsp:spPr>
        <a:xfrm>
          <a:off x="773600" y="2515637"/>
          <a:ext cx="4216239" cy="66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85" tIns="70885" rIns="70885" bIns="70885" numCol="1" spcCol="1270" anchor="ctr" anchorCtr="0">
          <a:noAutofit/>
        </a:bodyPr>
        <a:lstStyle/>
        <a:p>
          <a:pPr marL="0" lvl="0" indent="0" algn="l" defTabSz="755650">
            <a:lnSpc>
              <a:spcPct val="100000"/>
            </a:lnSpc>
            <a:spcBef>
              <a:spcPct val="0"/>
            </a:spcBef>
            <a:spcAft>
              <a:spcPct val="35000"/>
            </a:spcAft>
            <a:buNone/>
          </a:pPr>
          <a:r>
            <a:rPr lang="en-US" sz="1700" kern="1200"/>
            <a:t>235272_at: Suprabasin(SBSN)</a:t>
          </a:r>
          <a:endParaRPr lang="en-US" sz="1700" kern="1200" dirty="0"/>
        </a:p>
      </dsp:txBody>
      <dsp:txXfrm>
        <a:off x="773600" y="2515637"/>
        <a:ext cx="4216239" cy="669784"/>
      </dsp:txXfrm>
    </dsp:sp>
    <dsp:sp modelId="{6A622623-6AD0-4AFB-A605-AD76ADDB1A0A}">
      <dsp:nvSpPr>
        <dsp:cNvPr id="0" name=""/>
        <dsp:cNvSpPr/>
      </dsp:nvSpPr>
      <dsp:spPr>
        <a:xfrm>
          <a:off x="4989840" y="2515637"/>
          <a:ext cx="4378825" cy="66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85" tIns="70885" rIns="70885" bIns="70885" numCol="1" spcCol="1270" anchor="ctr" anchorCtr="0">
          <a:noAutofit/>
        </a:bodyPr>
        <a:lstStyle/>
        <a:p>
          <a:pPr marL="0" lvl="0" indent="0" algn="l" defTabSz="400050">
            <a:lnSpc>
              <a:spcPct val="100000"/>
            </a:lnSpc>
            <a:spcBef>
              <a:spcPct val="0"/>
            </a:spcBef>
            <a:spcAft>
              <a:spcPct val="35000"/>
            </a:spcAft>
            <a:buNone/>
          </a:pPr>
          <a:r>
            <a:rPr lang="en-US" sz="900" kern="1200" dirty="0"/>
            <a:t>A potential cornified envelope precursor known to be present during differentiation of keratinocytes. Pathways are not yet known, but studies show this gene to be upregulated in esophageal cancers and could be a factor in increased proliferation of tumor cells in that disease(Zhu J. et al, 2016). </a:t>
          </a:r>
        </a:p>
      </dsp:txBody>
      <dsp:txXfrm>
        <a:off x="4989840" y="2515637"/>
        <a:ext cx="4378825" cy="669784"/>
      </dsp:txXfrm>
    </dsp:sp>
    <dsp:sp modelId="{9C447751-87C1-4410-B76E-E5460BCEC98A}">
      <dsp:nvSpPr>
        <dsp:cNvPr id="0" name=""/>
        <dsp:cNvSpPr/>
      </dsp:nvSpPr>
      <dsp:spPr>
        <a:xfrm>
          <a:off x="0" y="3352867"/>
          <a:ext cx="9369422" cy="669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DADF6-1B79-4881-8A85-54D3564B853F}">
      <dsp:nvSpPr>
        <dsp:cNvPr id="0" name=""/>
        <dsp:cNvSpPr/>
      </dsp:nvSpPr>
      <dsp:spPr>
        <a:xfrm>
          <a:off x="202609" y="3503569"/>
          <a:ext cx="368381" cy="3683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8B666D-0E5E-4C1B-B6BD-587ED5A8B89E}">
      <dsp:nvSpPr>
        <dsp:cNvPr id="0" name=""/>
        <dsp:cNvSpPr/>
      </dsp:nvSpPr>
      <dsp:spPr>
        <a:xfrm>
          <a:off x="773600" y="3352867"/>
          <a:ext cx="4216239" cy="66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85" tIns="70885" rIns="70885" bIns="70885" numCol="1" spcCol="1270" anchor="ctr" anchorCtr="0">
          <a:noAutofit/>
        </a:bodyPr>
        <a:lstStyle/>
        <a:p>
          <a:pPr marL="0" lvl="0" indent="0" algn="l" defTabSz="755650">
            <a:lnSpc>
              <a:spcPct val="100000"/>
            </a:lnSpc>
            <a:spcBef>
              <a:spcPct val="0"/>
            </a:spcBef>
            <a:spcAft>
              <a:spcPct val="35000"/>
            </a:spcAft>
            <a:buNone/>
          </a:pPr>
          <a:r>
            <a:rPr lang="en-US" sz="1700" kern="1200" dirty="0"/>
            <a:t>235514_at: Aspartic Peptidase, retroviral-like 1(ASPRV1)</a:t>
          </a:r>
        </a:p>
      </dsp:txBody>
      <dsp:txXfrm>
        <a:off x="773600" y="3352867"/>
        <a:ext cx="4216239" cy="669784"/>
      </dsp:txXfrm>
    </dsp:sp>
    <dsp:sp modelId="{A1472BDB-2309-48E5-AAD3-4CFABC5C1F27}">
      <dsp:nvSpPr>
        <dsp:cNvPr id="0" name=""/>
        <dsp:cNvSpPr/>
      </dsp:nvSpPr>
      <dsp:spPr>
        <a:xfrm>
          <a:off x="4989840" y="3352867"/>
          <a:ext cx="4378825" cy="66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85" tIns="70885" rIns="70885" bIns="70885" numCol="1" spcCol="1270" anchor="ctr" anchorCtr="0">
          <a:noAutofit/>
        </a:bodyPr>
        <a:lstStyle/>
        <a:p>
          <a:pPr marL="0" lvl="0" indent="0" algn="l" defTabSz="400050">
            <a:lnSpc>
              <a:spcPct val="100000"/>
            </a:lnSpc>
            <a:spcBef>
              <a:spcPct val="0"/>
            </a:spcBef>
            <a:spcAft>
              <a:spcPct val="35000"/>
            </a:spcAft>
            <a:buNone/>
          </a:pPr>
          <a:r>
            <a:rPr lang="en-US" sz="900" kern="1200" dirty="0"/>
            <a:t>Enzymatic gene that undergoes autocleavage necessary to activate the protein, expressed mainly in the granular level of the epidermis and in hair follicles. There are no associated pathways to ASPRV1 known at this time.</a:t>
          </a:r>
        </a:p>
      </dsp:txBody>
      <dsp:txXfrm>
        <a:off x="4989840" y="3352867"/>
        <a:ext cx="4378825" cy="669784"/>
      </dsp:txXfrm>
    </dsp:sp>
    <dsp:sp modelId="{128DCC3E-65EC-412B-BBC6-DC9A7EA7D781}">
      <dsp:nvSpPr>
        <dsp:cNvPr id="0" name=""/>
        <dsp:cNvSpPr/>
      </dsp:nvSpPr>
      <dsp:spPr>
        <a:xfrm>
          <a:off x="0" y="4190098"/>
          <a:ext cx="9369422" cy="669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836B1F-C8CC-4298-92FC-4B108783B409}">
      <dsp:nvSpPr>
        <dsp:cNvPr id="0" name=""/>
        <dsp:cNvSpPr/>
      </dsp:nvSpPr>
      <dsp:spPr>
        <a:xfrm>
          <a:off x="202609" y="4340799"/>
          <a:ext cx="368381" cy="3683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97C263-28F3-4064-BA44-180C0FAC6901}">
      <dsp:nvSpPr>
        <dsp:cNvPr id="0" name=""/>
        <dsp:cNvSpPr/>
      </dsp:nvSpPr>
      <dsp:spPr>
        <a:xfrm>
          <a:off x="773600" y="4190098"/>
          <a:ext cx="4216239" cy="66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85" tIns="70885" rIns="70885" bIns="70885" numCol="1" spcCol="1270" anchor="ctr" anchorCtr="0">
          <a:noAutofit/>
        </a:bodyPr>
        <a:lstStyle/>
        <a:p>
          <a:pPr marL="0" lvl="0" indent="0" algn="l" defTabSz="755650">
            <a:lnSpc>
              <a:spcPct val="100000"/>
            </a:lnSpc>
            <a:spcBef>
              <a:spcPct val="0"/>
            </a:spcBef>
            <a:spcAft>
              <a:spcPct val="35000"/>
            </a:spcAft>
            <a:buNone/>
          </a:pPr>
          <a:r>
            <a:rPr lang="en-US" sz="1700" kern="1200" dirty="0"/>
            <a:t>240420_at: Arylacetamide Deacetylase like 2(AADACL2)</a:t>
          </a:r>
        </a:p>
      </dsp:txBody>
      <dsp:txXfrm>
        <a:off x="773600" y="4190098"/>
        <a:ext cx="4216239" cy="669784"/>
      </dsp:txXfrm>
    </dsp:sp>
    <dsp:sp modelId="{A3A0D8E1-BB6B-4F4C-A52B-A7A2B3FEE7C3}">
      <dsp:nvSpPr>
        <dsp:cNvPr id="0" name=""/>
        <dsp:cNvSpPr/>
      </dsp:nvSpPr>
      <dsp:spPr>
        <a:xfrm>
          <a:off x="4989840" y="4190098"/>
          <a:ext cx="4378825" cy="669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85" tIns="70885" rIns="70885" bIns="70885" numCol="1" spcCol="1270" anchor="ctr" anchorCtr="0">
          <a:noAutofit/>
        </a:bodyPr>
        <a:lstStyle/>
        <a:p>
          <a:pPr marL="0" lvl="0" indent="0" algn="l" defTabSz="400050">
            <a:lnSpc>
              <a:spcPct val="100000"/>
            </a:lnSpc>
            <a:spcBef>
              <a:spcPct val="0"/>
            </a:spcBef>
            <a:spcAft>
              <a:spcPct val="35000"/>
            </a:spcAft>
            <a:buNone/>
          </a:pPr>
          <a:r>
            <a:rPr lang="en-US" sz="900" kern="1200" dirty="0"/>
            <a:t>This gene is part of a group of carboxylic ester hydrolases. Besides this, no further information is listed by NCBI’s DAVID database, as well as no known associated pathways at this time.  </a:t>
          </a:r>
        </a:p>
      </dsp:txBody>
      <dsp:txXfrm>
        <a:off x="4989840" y="4190098"/>
        <a:ext cx="4378825" cy="6697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3A9E1-E71C-46FC-8EC6-C55B17A347B0}"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FAADE-B47F-49AD-9E37-7AB5B7F92FEF}" type="slidenum">
              <a:rPr lang="en-US" smtClean="0"/>
              <a:t>‹#›</a:t>
            </a:fld>
            <a:endParaRPr lang="en-US"/>
          </a:p>
        </p:txBody>
      </p:sp>
    </p:spTree>
    <p:extLst>
      <p:ext uri="{BB962C8B-B14F-4D97-AF65-F5344CB8AC3E}">
        <p14:creationId xmlns:p14="http://schemas.microsoft.com/office/powerpoint/2010/main" val="412407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https://www.genecards.org/cgi-bin/carddisp.pl?gene=LCE1B</a:t>
            </a:r>
          </a:p>
          <a:p>
            <a:r>
              <a:rPr lang="en-US" dirty="0"/>
              <a:t>https://www.genecards.org/cgi-bin/carddisp.pl?gene=FLG2</a:t>
            </a:r>
          </a:p>
          <a:p>
            <a:r>
              <a:rPr lang="en-US" dirty="0"/>
              <a:t>https://www.genecards.org/cgi-bin/carddisp.pl?gene=LCE2B</a:t>
            </a:r>
          </a:p>
          <a:p>
            <a:r>
              <a:rPr lang="en-US" dirty="0"/>
              <a:t>https://www.genecards.org/cgi-bin/carddisp.pl?gene=LORICRIN</a:t>
            </a:r>
          </a:p>
        </p:txBody>
      </p:sp>
      <p:sp>
        <p:nvSpPr>
          <p:cNvPr id="4" name="Slide Number Placeholder 3"/>
          <p:cNvSpPr>
            <a:spLocks noGrp="1"/>
          </p:cNvSpPr>
          <p:nvPr>
            <p:ph type="sldNum" sz="quarter" idx="5"/>
          </p:nvPr>
        </p:nvSpPr>
        <p:spPr/>
        <p:txBody>
          <a:bodyPr/>
          <a:lstStyle/>
          <a:p>
            <a:fld id="{1D9FAADE-B47F-49AD-9E37-7AB5B7F92FEF}" type="slidenum">
              <a:rPr lang="en-US" smtClean="0"/>
              <a:t>14</a:t>
            </a:fld>
            <a:endParaRPr lang="en-US"/>
          </a:p>
        </p:txBody>
      </p:sp>
    </p:spTree>
    <p:extLst>
      <p:ext uri="{BB962C8B-B14F-4D97-AF65-F5344CB8AC3E}">
        <p14:creationId xmlns:p14="http://schemas.microsoft.com/office/powerpoint/2010/main" val="3958596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https://www.genecards.org/cgi-bin/carddisp.pl?gene=KRT2</a:t>
            </a:r>
          </a:p>
          <a:p>
            <a:r>
              <a:rPr lang="en-US" dirty="0"/>
              <a:t>https://www.genecards.org/cgi-bin/carddisp.pl?gene=FLG</a:t>
            </a:r>
          </a:p>
          <a:p>
            <a:r>
              <a:rPr lang="en-US" dirty="0"/>
              <a:t>https://www.genecards.org/cgi-bin/carddisp.pl?gene=DMKN</a:t>
            </a:r>
          </a:p>
          <a:p>
            <a:r>
              <a:rPr lang="en-US" dirty="0"/>
              <a:t>Zhu, J., Wu, G., Li, Q., Gong, H., Song, J., Cao, L., Wu, S., Song, L., &amp; Jiang, L. (2016). Overexpression of </a:t>
            </a:r>
            <a:r>
              <a:rPr lang="en-US" dirty="0" err="1"/>
              <a:t>Suprabasin</a:t>
            </a:r>
            <a:r>
              <a:rPr lang="en-US" dirty="0"/>
              <a:t> is Associated with Proliferation and Tumorigenicity of Esophageal Squamous Cell Carcinoma. </a:t>
            </a:r>
            <a:r>
              <a:rPr lang="en-US" i="1" dirty="0"/>
              <a:t>Scientific reports</a:t>
            </a:r>
            <a:r>
              <a:rPr lang="en-US" dirty="0"/>
              <a:t>, </a:t>
            </a:r>
            <a:r>
              <a:rPr lang="en-US" i="1" dirty="0"/>
              <a:t>6</a:t>
            </a:r>
            <a:r>
              <a:rPr lang="en-US" dirty="0"/>
              <a:t>, 21549. https://doi.org/10.1038/srep21549</a:t>
            </a:r>
          </a:p>
          <a:p>
            <a:r>
              <a:rPr lang="en-US" dirty="0"/>
              <a:t>https://www.genecards.org/cgi-bin/carddisp.pl?gene=ASPRV1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https://www.genecards.org/cgi-bin/carddisp.pl?gene=AADACL2</a:t>
            </a:r>
          </a:p>
          <a:p>
            <a:endParaRPr lang="en-US" dirty="0"/>
          </a:p>
        </p:txBody>
      </p:sp>
      <p:sp>
        <p:nvSpPr>
          <p:cNvPr id="4" name="Slide Number Placeholder 3"/>
          <p:cNvSpPr>
            <a:spLocks noGrp="1"/>
          </p:cNvSpPr>
          <p:nvPr>
            <p:ph type="sldNum" sz="quarter" idx="5"/>
          </p:nvPr>
        </p:nvSpPr>
        <p:spPr/>
        <p:txBody>
          <a:bodyPr/>
          <a:lstStyle/>
          <a:p>
            <a:fld id="{1D9FAADE-B47F-49AD-9E37-7AB5B7F92FEF}" type="slidenum">
              <a:rPr lang="en-US" smtClean="0"/>
              <a:t>15</a:t>
            </a:fld>
            <a:endParaRPr lang="en-US"/>
          </a:p>
        </p:txBody>
      </p:sp>
    </p:spTree>
    <p:extLst>
      <p:ext uri="{BB962C8B-B14F-4D97-AF65-F5344CB8AC3E}">
        <p14:creationId xmlns:p14="http://schemas.microsoft.com/office/powerpoint/2010/main" val="388858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14CDEB-B576-4EF6-8D4D-89B887FE58FC}" type="datetimeFigureOut">
              <a:rPr lang="en-US" smtClean="0"/>
              <a:t>12/4/2020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277869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4CDEB-B576-4EF6-8D4D-89B887FE58F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304156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4CDEB-B576-4EF6-8D4D-89B887FE58F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243879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4CDEB-B576-4EF6-8D4D-89B887FE58F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4010607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4CDEB-B576-4EF6-8D4D-89B887FE58F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3889910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4CDEB-B576-4EF6-8D4D-89B887FE58F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3226473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4CDEB-B576-4EF6-8D4D-89B887FE58F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2349409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4CDEB-B576-4EF6-8D4D-89B887FE58F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1214687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4CDEB-B576-4EF6-8D4D-89B887FE58F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122530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14CDEB-B576-4EF6-8D4D-89B887FE58F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177409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4CDEB-B576-4EF6-8D4D-89B887FE58F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71267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4CDEB-B576-4EF6-8D4D-89B887FE58F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2754268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4CDEB-B576-4EF6-8D4D-89B887FE58FC}"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34770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4CDEB-B576-4EF6-8D4D-89B887FE58FC}"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2580886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4CDEB-B576-4EF6-8D4D-89B887FE58FC}"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73105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4CDEB-B576-4EF6-8D4D-89B887FE58F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154496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4CDEB-B576-4EF6-8D4D-89B887FE58F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5F833-D932-47FC-9002-F901166F49FA}" type="slidenum">
              <a:rPr lang="en-US" smtClean="0"/>
              <a:t>‹#›</a:t>
            </a:fld>
            <a:endParaRPr lang="en-US"/>
          </a:p>
        </p:txBody>
      </p:sp>
    </p:spTree>
    <p:extLst>
      <p:ext uri="{BB962C8B-B14F-4D97-AF65-F5344CB8AC3E}">
        <p14:creationId xmlns:p14="http://schemas.microsoft.com/office/powerpoint/2010/main" val="112538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14CDEB-B576-4EF6-8D4D-89B887FE58FC}" type="datetimeFigureOut">
              <a:rPr lang="en-US" smtClean="0"/>
              <a:t>12/4/2020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55F833-D932-47FC-9002-F901166F49FA}" type="slidenum">
              <a:rPr lang="en-US" smtClean="0"/>
              <a:t>‹#›</a:t>
            </a:fld>
            <a:endParaRPr lang="en-US"/>
          </a:p>
        </p:txBody>
      </p:sp>
    </p:spTree>
    <p:extLst>
      <p:ext uri="{BB962C8B-B14F-4D97-AF65-F5344CB8AC3E}">
        <p14:creationId xmlns:p14="http://schemas.microsoft.com/office/powerpoint/2010/main" val="3963185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genecards.org/cgi-bin/carddisp.pl?gene=FLG" TargetMode="External"/><Relationship Id="rId3" Type="http://schemas.openxmlformats.org/officeDocument/2006/relationships/hyperlink" Target="https://www.genecards.org/cgi-bin/carddisp.pl?gene=LCE1B" TargetMode="External"/><Relationship Id="rId7" Type="http://schemas.openxmlformats.org/officeDocument/2006/relationships/hyperlink" Target="https://www.genecards.org/cgi-bin/carddisp.pl?gene=KRT2" TargetMode="External"/><Relationship Id="rId2" Type="http://schemas.openxmlformats.org/officeDocument/2006/relationships/hyperlink" Target="https://www.ncbi.nlm.nih.gov/geo/query/acc.cgi?acc=GSE106940" TargetMode="External"/><Relationship Id="rId1" Type="http://schemas.openxmlformats.org/officeDocument/2006/relationships/slideLayout" Target="../slideLayouts/slideLayout2.xml"/><Relationship Id="rId6" Type="http://schemas.openxmlformats.org/officeDocument/2006/relationships/hyperlink" Target="https://www.genecards.org/cgi-bin/carddisp.pl?gene=LORICRIN" TargetMode="External"/><Relationship Id="rId11" Type="http://schemas.openxmlformats.org/officeDocument/2006/relationships/hyperlink" Target="https://www.genecards.org/cgi-bin/carddisp.pl?gene=AADACL2" TargetMode="External"/><Relationship Id="rId5" Type="http://schemas.openxmlformats.org/officeDocument/2006/relationships/hyperlink" Target="https://www.genecards.org/cgi-bin/carddisp.pl?gene=LCE2B" TargetMode="External"/><Relationship Id="rId10" Type="http://schemas.openxmlformats.org/officeDocument/2006/relationships/hyperlink" Target="https://www.genecards.org/cgi-bin/carddisp.pl?gene=ASPRV1" TargetMode="External"/><Relationship Id="rId4" Type="http://schemas.openxmlformats.org/officeDocument/2006/relationships/hyperlink" Target="https://www.genecards.org/cgi-bin/carddisp.pl?gene=FLG2" TargetMode="External"/><Relationship Id="rId9" Type="http://schemas.openxmlformats.org/officeDocument/2006/relationships/hyperlink" Target="https://www.genecards.org/cgi-bin/carddisp.pl?gene=DMK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22DD-0078-4209-8939-896EBB564DCF}"/>
              </a:ext>
            </a:extLst>
          </p:cNvPr>
          <p:cNvSpPr>
            <a:spLocks noGrp="1"/>
          </p:cNvSpPr>
          <p:nvPr>
            <p:ph type="ctrTitle"/>
          </p:nvPr>
        </p:nvSpPr>
        <p:spPr>
          <a:xfrm>
            <a:off x="1524000" y="1536700"/>
            <a:ext cx="9144000" cy="3738563"/>
          </a:xfrm>
        </p:spPr>
        <p:txBody>
          <a:bodyPr>
            <a:normAutofit fontScale="90000"/>
          </a:bodyPr>
          <a:lstStyle/>
          <a:p>
            <a:r>
              <a:rPr lang="en-US" dirty="0">
                <a:effectLst/>
              </a:rPr>
              <a:t>Gene expression profile of dermis and epidermis from young and old age group</a:t>
            </a:r>
            <a:br>
              <a:rPr lang="en-US" dirty="0">
                <a:effectLst/>
              </a:rPr>
            </a:br>
            <a:endParaRPr lang="en-US" dirty="0"/>
          </a:p>
        </p:txBody>
      </p:sp>
      <p:sp>
        <p:nvSpPr>
          <p:cNvPr id="4" name="Title 1">
            <a:extLst>
              <a:ext uri="{FF2B5EF4-FFF2-40B4-BE49-F238E27FC236}">
                <a16:creationId xmlns:a16="http://schemas.microsoft.com/office/drawing/2014/main" id="{70487087-4FE2-4B9F-BEDC-00A2215AFCCF}"/>
              </a:ext>
            </a:extLst>
          </p:cNvPr>
          <p:cNvSpPr txBox="1">
            <a:spLocks/>
          </p:cNvSpPr>
          <p:nvPr/>
        </p:nvSpPr>
        <p:spPr>
          <a:xfrm>
            <a:off x="1524000" y="5275263"/>
            <a:ext cx="9144000" cy="823119"/>
          </a:xfrm>
          <a:prstGeom prst="rect">
            <a:avLst/>
          </a:prstGeom>
        </p:spPr>
        <p:txBody>
          <a:bodyPr vert="horz" lIns="91440" tIns="45720" rIns="91440" bIns="45720" rtlCol="0" anchor="b">
            <a:normAutofit fontScale="3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Alex Gilson</a:t>
            </a:r>
          </a:p>
          <a:p>
            <a:r>
              <a:rPr lang="en-US" dirty="0"/>
              <a:t>AS.410.671.82</a:t>
            </a:r>
          </a:p>
          <a:p>
            <a:r>
              <a:rPr lang="en-US" dirty="0"/>
              <a:t>Final Project</a:t>
            </a:r>
          </a:p>
        </p:txBody>
      </p:sp>
    </p:spTree>
    <p:extLst>
      <p:ext uri="{BB962C8B-B14F-4D97-AF65-F5344CB8AC3E}">
        <p14:creationId xmlns:p14="http://schemas.microsoft.com/office/powerpoint/2010/main" val="71213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9503-9E6D-48DE-9765-5807B41B3E3C}"/>
              </a:ext>
            </a:extLst>
          </p:cNvPr>
          <p:cNvSpPr>
            <a:spLocks noGrp="1"/>
          </p:cNvSpPr>
          <p:nvPr>
            <p:ph type="title"/>
          </p:nvPr>
        </p:nvSpPr>
        <p:spPr>
          <a:xfrm>
            <a:off x="4842934" y="905933"/>
            <a:ext cx="6660090" cy="965200"/>
          </a:xfrm>
        </p:spPr>
        <p:txBody>
          <a:bodyPr>
            <a:normAutofit/>
          </a:bodyPr>
          <a:lstStyle/>
          <a:p>
            <a:pPr>
              <a:lnSpc>
                <a:spcPct val="90000"/>
              </a:lnSpc>
            </a:pPr>
            <a:r>
              <a:rPr lang="en-US" sz="3100"/>
              <a:t>Principal Component Analysis of the 3800 genes</a:t>
            </a:r>
          </a:p>
        </p:txBody>
      </p:sp>
      <p:pic>
        <p:nvPicPr>
          <p:cNvPr id="4" name="Picture 3" descr="Chart, scatter chart&#10;&#10;Description automatically generated">
            <a:extLst>
              <a:ext uri="{FF2B5EF4-FFF2-40B4-BE49-F238E27FC236}">
                <a16:creationId xmlns:a16="http://schemas.microsoft.com/office/drawing/2014/main" id="{7521A39A-DA6A-459D-BB88-863F1EE4D264}"/>
              </a:ext>
            </a:extLst>
          </p:cNvPr>
          <p:cNvPicPr>
            <a:picLocks noChangeAspect="1"/>
          </p:cNvPicPr>
          <p:nvPr/>
        </p:nvPicPr>
        <p:blipFill>
          <a:blip r:embed="rId3"/>
          <a:stretch>
            <a:fillRect/>
          </a:stretch>
        </p:blipFill>
        <p:spPr>
          <a:xfrm>
            <a:off x="1009246" y="905933"/>
            <a:ext cx="3385542"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23077239-614F-4748-87C5-947EE17918E1}"/>
              </a:ext>
            </a:extLst>
          </p:cNvPr>
          <p:cNvSpPr>
            <a:spLocks noGrp="1"/>
          </p:cNvSpPr>
          <p:nvPr>
            <p:ph idx="1"/>
          </p:nvPr>
        </p:nvSpPr>
        <p:spPr>
          <a:xfrm>
            <a:off x="4842933" y="1998133"/>
            <a:ext cx="6660090" cy="4571479"/>
          </a:xfrm>
        </p:spPr>
        <p:txBody>
          <a:bodyPr>
            <a:normAutofit fontScale="92500" lnSpcReduction="20000"/>
          </a:bodyPr>
          <a:lstStyle/>
          <a:p>
            <a:r>
              <a:rPr lang="en-US" dirty="0"/>
              <a:t>Due to the large amount of genes left to analyze, dimensionality reduction is necessary to visualize the patterns not easily seen in the data.  </a:t>
            </a:r>
          </a:p>
          <a:p>
            <a:r>
              <a:rPr lang="en-US" dirty="0"/>
              <a:t>Principal component analysis of the 3800 genes demonstrates a visual difference between old-dermis(red) and young-dermis(green) expression as seen through their significant distance marked on the plot.</a:t>
            </a:r>
          </a:p>
          <a:p>
            <a:r>
              <a:rPr lang="en-US" dirty="0"/>
              <a:t>Comparatively, the difference between old-epidermis(blue) and young-epidermis(yellow) is negligible. </a:t>
            </a:r>
          </a:p>
          <a:p>
            <a:r>
              <a:rPr lang="en-US" dirty="0"/>
              <a:t>These findings suggest the data set presents a change in gene expression from young to old age in dermis tissue samples. Further analysis should be done to evaluate these findings. </a:t>
            </a:r>
          </a:p>
        </p:txBody>
      </p:sp>
    </p:spTree>
    <p:extLst>
      <p:ext uri="{BB962C8B-B14F-4D97-AF65-F5344CB8AC3E}">
        <p14:creationId xmlns:p14="http://schemas.microsoft.com/office/powerpoint/2010/main" val="72624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771F-373B-4B7E-B8A7-63FD90771B04}"/>
              </a:ext>
            </a:extLst>
          </p:cNvPr>
          <p:cNvSpPr>
            <a:spLocks noGrp="1"/>
          </p:cNvSpPr>
          <p:nvPr>
            <p:ph type="title"/>
          </p:nvPr>
        </p:nvSpPr>
        <p:spPr>
          <a:xfrm>
            <a:off x="1484311" y="1081548"/>
            <a:ext cx="3333495" cy="1504335"/>
          </a:xfrm>
        </p:spPr>
        <p:txBody>
          <a:bodyPr>
            <a:normAutofit/>
          </a:bodyPr>
          <a:lstStyle/>
          <a:p>
            <a:r>
              <a:rPr lang="en-US" sz="2400"/>
              <a:t>Variability in the dataset</a:t>
            </a:r>
          </a:p>
        </p:txBody>
      </p:sp>
      <p:sp>
        <p:nvSpPr>
          <p:cNvPr id="3" name="Content Placeholder 2">
            <a:extLst>
              <a:ext uri="{FF2B5EF4-FFF2-40B4-BE49-F238E27FC236}">
                <a16:creationId xmlns:a16="http://schemas.microsoft.com/office/drawing/2014/main" id="{3CCF2453-2768-421F-A683-C4F645AE71E8}"/>
              </a:ext>
            </a:extLst>
          </p:cNvPr>
          <p:cNvSpPr>
            <a:spLocks noGrp="1"/>
          </p:cNvSpPr>
          <p:nvPr>
            <p:ph idx="1"/>
          </p:nvPr>
        </p:nvSpPr>
        <p:spPr>
          <a:xfrm>
            <a:off x="1484311" y="2666999"/>
            <a:ext cx="3333496" cy="3124201"/>
          </a:xfrm>
        </p:spPr>
        <p:txBody>
          <a:bodyPr anchor="t">
            <a:normAutofit fontScale="92500" lnSpcReduction="20000"/>
          </a:bodyPr>
          <a:lstStyle/>
          <a:p>
            <a:r>
              <a:rPr lang="en-US" sz="1600" dirty="0"/>
              <a:t>A scree plot was created in order to determine the variability present in the current data set of 3800 genes and how it could have affected the findings from the PCA on the previous slide. </a:t>
            </a:r>
          </a:p>
          <a:p>
            <a:r>
              <a:rPr lang="en-US" sz="1600" dirty="0"/>
              <a:t>The scree plot demonstrates that PC1 and PC2, which were compared last slide, account for 61.05+12.90= ~74% of the variability explained in the data set.</a:t>
            </a:r>
          </a:p>
          <a:p>
            <a:r>
              <a:rPr lang="en-US" sz="1600" dirty="0"/>
              <a:t>The scree plot also further solidifies the findings from the PCA as having statistical significance. </a:t>
            </a:r>
          </a:p>
          <a:p>
            <a:endParaRPr lang="en-US" sz="1600" dirty="0"/>
          </a:p>
        </p:txBody>
      </p:sp>
      <p:pic>
        <p:nvPicPr>
          <p:cNvPr id="4" name="Picture 3">
            <a:extLst>
              <a:ext uri="{FF2B5EF4-FFF2-40B4-BE49-F238E27FC236}">
                <a16:creationId xmlns:a16="http://schemas.microsoft.com/office/drawing/2014/main" id="{D43991D1-1C4B-4E4C-93D0-243CCC559E11}"/>
              </a:ext>
            </a:extLst>
          </p:cNvPr>
          <p:cNvPicPr>
            <a:picLocks noChangeAspect="1"/>
          </p:cNvPicPr>
          <p:nvPr/>
        </p:nvPicPr>
        <p:blipFill>
          <a:blip r:embed="rId3"/>
          <a:stretch>
            <a:fillRect/>
          </a:stretch>
        </p:blipFill>
        <p:spPr>
          <a:xfrm>
            <a:off x="6689757" y="685799"/>
            <a:ext cx="3385542"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163854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5A6A-3F36-4518-A5EA-22B9271F5A88}"/>
              </a:ext>
            </a:extLst>
          </p:cNvPr>
          <p:cNvSpPr>
            <a:spLocks noGrp="1"/>
          </p:cNvSpPr>
          <p:nvPr>
            <p:ph type="title"/>
          </p:nvPr>
        </p:nvSpPr>
        <p:spPr/>
        <p:txBody>
          <a:bodyPr/>
          <a:lstStyle/>
          <a:p>
            <a:r>
              <a:rPr lang="en-US" dirty="0"/>
              <a:t>Predicting Class Membership</a:t>
            </a:r>
          </a:p>
        </p:txBody>
      </p:sp>
      <p:sp>
        <p:nvSpPr>
          <p:cNvPr id="3" name="Content Placeholder 2">
            <a:extLst>
              <a:ext uri="{FF2B5EF4-FFF2-40B4-BE49-F238E27FC236}">
                <a16:creationId xmlns:a16="http://schemas.microsoft.com/office/drawing/2014/main" id="{37C84143-5989-4578-8C77-F752F9D1F98F}"/>
              </a:ext>
            </a:extLst>
          </p:cNvPr>
          <p:cNvSpPr>
            <a:spLocks noGrp="1"/>
          </p:cNvSpPr>
          <p:nvPr>
            <p:ph idx="1"/>
          </p:nvPr>
        </p:nvSpPr>
        <p:spPr>
          <a:xfrm>
            <a:off x="1484311" y="2438399"/>
            <a:ext cx="9223380" cy="4000570"/>
          </a:xfrm>
        </p:spPr>
        <p:txBody>
          <a:bodyPr>
            <a:normAutofit fontScale="85000" lnSpcReduction="20000"/>
          </a:bodyPr>
          <a:lstStyle/>
          <a:p>
            <a:r>
              <a:rPr lang="en-US" dirty="0"/>
              <a:t>The data shown in the PCA used already known class membership to draw conclusions from the data. The data shown for that analysis used the samples as the dependent factor, now I want to use the genetic expression data to predict class membership for the samples based on their values for each of the 3800 genes, in order to further determine the significance of these genes in the data set. </a:t>
            </a:r>
          </a:p>
          <a:p>
            <a:r>
              <a:rPr lang="en-US" dirty="0"/>
              <a:t>Linear Discriminant Analysis(LDA) from the MASS package will be used for class membership prediction. This will provide a visual representation of class membership that can also demonstrate actual class membership</a:t>
            </a:r>
          </a:p>
          <a:p>
            <a:r>
              <a:rPr lang="en-US" dirty="0"/>
              <a:t>In order to do this, a predictive model must be “trained” to be able to predict class membership for all the 3800 genes. The first 2 samples will be used in each group as a baseline for the prediction test of the data set. </a:t>
            </a:r>
          </a:p>
          <a:p>
            <a:r>
              <a:rPr lang="en-US" dirty="0"/>
              <a:t>After the prediction was run, a table was printed to show estimates for class membership. This once again demonstrated a relationship between OE and YE that was seen in the PCA plot(see figure on the right for the predicted class table)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B7ED1A76-5E87-4D23-ACA5-7D85F9AEB1DE}"/>
              </a:ext>
            </a:extLst>
          </p:cNvPr>
          <p:cNvPicPr>
            <a:picLocks noChangeAspect="1"/>
          </p:cNvPicPr>
          <p:nvPr/>
        </p:nvPicPr>
        <p:blipFill>
          <a:blip r:embed="rId2"/>
          <a:stretch>
            <a:fillRect/>
          </a:stretch>
        </p:blipFill>
        <p:spPr>
          <a:xfrm>
            <a:off x="10707690" y="5676831"/>
            <a:ext cx="1333686" cy="990738"/>
          </a:xfrm>
          <a:prstGeom prst="rect">
            <a:avLst/>
          </a:prstGeom>
        </p:spPr>
      </p:pic>
    </p:spTree>
    <p:extLst>
      <p:ext uri="{BB962C8B-B14F-4D97-AF65-F5344CB8AC3E}">
        <p14:creationId xmlns:p14="http://schemas.microsoft.com/office/powerpoint/2010/main" val="207492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9C6-FA34-4FC2-940D-04D3C22FE531}"/>
              </a:ext>
            </a:extLst>
          </p:cNvPr>
          <p:cNvSpPr>
            <a:spLocks noGrp="1"/>
          </p:cNvSpPr>
          <p:nvPr>
            <p:ph type="title"/>
          </p:nvPr>
        </p:nvSpPr>
        <p:spPr>
          <a:xfrm>
            <a:off x="1484312" y="685799"/>
            <a:ext cx="3333495" cy="1504335"/>
          </a:xfrm>
        </p:spPr>
        <p:txBody>
          <a:bodyPr>
            <a:normAutofit/>
          </a:bodyPr>
          <a:lstStyle/>
          <a:p>
            <a:r>
              <a:rPr lang="en-US" sz="2400" dirty="0"/>
              <a:t>Predicting Class Membership</a:t>
            </a:r>
          </a:p>
        </p:txBody>
      </p:sp>
      <p:sp>
        <p:nvSpPr>
          <p:cNvPr id="8" name="Content Placeholder 7">
            <a:extLst>
              <a:ext uri="{FF2B5EF4-FFF2-40B4-BE49-F238E27FC236}">
                <a16:creationId xmlns:a16="http://schemas.microsoft.com/office/drawing/2014/main" id="{79997D75-5C70-49E5-883B-8FAF69C00B9D}"/>
              </a:ext>
            </a:extLst>
          </p:cNvPr>
          <p:cNvSpPr>
            <a:spLocks noGrp="1"/>
          </p:cNvSpPr>
          <p:nvPr>
            <p:ph idx="1"/>
          </p:nvPr>
        </p:nvSpPr>
        <p:spPr>
          <a:xfrm>
            <a:off x="1484312" y="2107660"/>
            <a:ext cx="3333496" cy="4064541"/>
          </a:xfrm>
        </p:spPr>
        <p:txBody>
          <a:bodyPr anchor="t">
            <a:normAutofit fontScale="85000" lnSpcReduction="20000"/>
          </a:bodyPr>
          <a:lstStyle/>
          <a:p>
            <a:r>
              <a:rPr lang="en-US" sz="1600" dirty="0"/>
              <a:t>The LDA prediction was plotted and colored according to the prediction, with the points representing their actual class membership. </a:t>
            </a:r>
          </a:p>
          <a:p>
            <a:r>
              <a:rPr lang="en-US" sz="1600" dirty="0"/>
              <a:t>This plot shows a great difference in actual class membership and the  predicted class membership based on the dataset. </a:t>
            </a:r>
          </a:p>
          <a:p>
            <a:r>
              <a:rPr lang="en-US" sz="1600" dirty="0"/>
              <a:t>From this information, we can deduce that the 3800 genes and sample groups that were tested for during this analysis did not have enough of a difference for them to be classified into their own respective classes. </a:t>
            </a:r>
          </a:p>
          <a:p>
            <a:r>
              <a:rPr lang="en-US" sz="1600" dirty="0"/>
              <a:t>YD and OD seem to have their own predicted areas of the plot due and their colors aren’t spread out, but each predicted class on the plot includes multiple different classes from the actual data. </a:t>
            </a:r>
          </a:p>
          <a:p>
            <a:endParaRPr lang="en-US" sz="1600" dirty="0"/>
          </a:p>
          <a:p>
            <a:endParaRPr lang="en-US" sz="1600" dirty="0"/>
          </a:p>
          <a:p>
            <a:endParaRPr lang="en-US" sz="1600" dirty="0"/>
          </a:p>
        </p:txBody>
      </p:sp>
      <p:pic>
        <p:nvPicPr>
          <p:cNvPr id="4" name="Content Placeholder 3">
            <a:extLst>
              <a:ext uri="{FF2B5EF4-FFF2-40B4-BE49-F238E27FC236}">
                <a16:creationId xmlns:a16="http://schemas.microsoft.com/office/drawing/2014/main" id="{EE2C62C1-D1ED-4EAD-BDC4-4B895F8EA221}"/>
              </a:ext>
            </a:extLst>
          </p:cNvPr>
          <p:cNvPicPr>
            <a:picLocks noChangeAspect="1"/>
          </p:cNvPicPr>
          <p:nvPr/>
        </p:nvPicPr>
        <p:blipFill>
          <a:blip r:embed="rId3"/>
          <a:stretch>
            <a:fillRect/>
          </a:stretch>
        </p:blipFill>
        <p:spPr>
          <a:xfrm>
            <a:off x="5486797" y="685799"/>
            <a:ext cx="5791461"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046647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3D66-C3FE-4C29-B068-E9611D24C1CA}"/>
              </a:ext>
            </a:extLst>
          </p:cNvPr>
          <p:cNvSpPr>
            <a:spLocks noGrp="1"/>
          </p:cNvSpPr>
          <p:nvPr>
            <p:ph type="title"/>
          </p:nvPr>
        </p:nvSpPr>
        <p:spPr>
          <a:xfrm>
            <a:off x="1484311" y="685800"/>
            <a:ext cx="10018713" cy="1269609"/>
          </a:xfrm>
        </p:spPr>
        <p:txBody>
          <a:bodyPr>
            <a:normAutofit fontScale="90000"/>
          </a:bodyPr>
          <a:lstStyle/>
          <a:p>
            <a:r>
              <a:rPr lang="en-US" dirty="0"/>
              <a:t>Functional Role of the Most Significant Genes found from the Dataset</a:t>
            </a:r>
          </a:p>
        </p:txBody>
      </p:sp>
      <p:sp>
        <p:nvSpPr>
          <p:cNvPr id="3" name="Content Placeholder 2">
            <a:extLst>
              <a:ext uri="{FF2B5EF4-FFF2-40B4-BE49-F238E27FC236}">
                <a16:creationId xmlns:a16="http://schemas.microsoft.com/office/drawing/2014/main" id="{0A07B150-22A0-4637-B6CC-893E7735AAA1}"/>
              </a:ext>
            </a:extLst>
          </p:cNvPr>
          <p:cNvSpPr>
            <a:spLocks noGrp="1"/>
          </p:cNvSpPr>
          <p:nvPr>
            <p:ph idx="1"/>
          </p:nvPr>
        </p:nvSpPr>
        <p:spPr>
          <a:xfrm>
            <a:off x="1484310" y="2011014"/>
            <a:ext cx="10018713" cy="1362379"/>
          </a:xfrm>
        </p:spPr>
        <p:txBody>
          <a:bodyPr>
            <a:normAutofit fontScale="70000" lnSpcReduction="20000"/>
          </a:bodyPr>
          <a:lstStyle/>
          <a:p>
            <a:r>
              <a:rPr lang="en-US" dirty="0"/>
              <a:t>Understanding the function of the genes that were most significantly changed during age could help understand the reason behind the change in expression during the aging process. The 10 most significant were taken from the PCA analysis.</a:t>
            </a:r>
          </a:p>
          <a:p>
            <a:r>
              <a:rPr lang="en-US" dirty="0"/>
              <a:t>These genes were researched in NCBI’s DAVID database to determine their role/function in the tissue.</a:t>
            </a:r>
          </a:p>
        </p:txBody>
      </p:sp>
      <p:sp>
        <p:nvSpPr>
          <p:cNvPr id="4" name="Content Placeholder 2">
            <a:extLst>
              <a:ext uri="{FF2B5EF4-FFF2-40B4-BE49-F238E27FC236}">
                <a16:creationId xmlns:a16="http://schemas.microsoft.com/office/drawing/2014/main" id="{1D16D3EF-B8F8-4C73-8249-90CA1F19506A}"/>
              </a:ext>
            </a:extLst>
          </p:cNvPr>
          <p:cNvSpPr txBox="1">
            <a:spLocks/>
          </p:cNvSpPr>
          <p:nvPr/>
        </p:nvSpPr>
        <p:spPr>
          <a:xfrm>
            <a:off x="1484309" y="3429000"/>
            <a:ext cx="4611691" cy="320657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dirty="0"/>
          </a:p>
        </p:txBody>
      </p:sp>
      <p:graphicFrame>
        <p:nvGraphicFramePr>
          <p:cNvPr id="7" name="Content Placeholder 2">
            <a:extLst>
              <a:ext uri="{FF2B5EF4-FFF2-40B4-BE49-F238E27FC236}">
                <a16:creationId xmlns:a16="http://schemas.microsoft.com/office/drawing/2014/main" id="{57F71777-EECD-4B1A-B304-B8868CC5D137}"/>
              </a:ext>
            </a:extLst>
          </p:cNvPr>
          <p:cNvGraphicFramePr/>
          <p:nvPr>
            <p:extLst>
              <p:ext uri="{D42A27DB-BD31-4B8C-83A1-F6EECF244321}">
                <p14:modId xmlns:p14="http://schemas.microsoft.com/office/powerpoint/2010/main" val="1547883310"/>
              </p:ext>
            </p:extLst>
          </p:nvPr>
        </p:nvGraphicFramePr>
        <p:xfrm>
          <a:off x="1484309" y="3456804"/>
          <a:ext cx="9369422" cy="3150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70C4D562-AE41-4C69-89CB-F726D41D3202}"/>
              </a:ext>
            </a:extLst>
          </p:cNvPr>
          <p:cNvSpPr/>
          <p:nvPr/>
        </p:nvSpPr>
        <p:spPr>
          <a:xfrm>
            <a:off x="1660187" y="3566809"/>
            <a:ext cx="408562" cy="453957"/>
          </a:xfrm>
          <a:prstGeom prst="rect">
            <a:avLst/>
          </a:prstGeom>
          <a:solidFill>
            <a:srgbClr val="CDE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ABF679-FA56-4DDB-96BC-9B223CCD2BE0}"/>
              </a:ext>
            </a:extLst>
          </p:cNvPr>
          <p:cNvSpPr/>
          <p:nvPr/>
        </p:nvSpPr>
        <p:spPr>
          <a:xfrm>
            <a:off x="1660187" y="4387921"/>
            <a:ext cx="408562" cy="453957"/>
          </a:xfrm>
          <a:prstGeom prst="rect">
            <a:avLst/>
          </a:prstGeom>
          <a:solidFill>
            <a:srgbClr val="CDE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03DDD06-E32E-4AF7-AA32-A4ED958D148B}"/>
              </a:ext>
            </a:extLst>
          </p:cNvPr>
          <p:cNvSpPr/>
          <p:nvPr/>
        </p:nvSpPr>
        <p:spPr>
          <a:xfrm>
            <a:off x="1660187" y="5209033"/>
            <a:ext cx="408562" cy="453957"/>
          </a:xfrm>
          <a:prstGeom prst="rect">
            <a:avLst/>
          </a:prstGeom>
          <a:solidFill>
            <a:srgbClr val="CDE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BC0FAA-8767-4D73-9D19-A83F1AAECBD3}"/>
              </a:ext>
            </a:extLst>
          </p:cNvPr>
          <p:cNvSpPr/>
          <p:nvPr/>
        </p:nvSpPr>
        <p:spPr>
          <a:xfrm>
            <a:off x="1660187" y="6030145"/>
            <a:ext cx="408562" cy="453957"/>
          </a:xfrm>
          <a:prstGeom prst="rect">
            <a:avLst/>
          </a:prstGeom>
          <a:solidFill>
            <a:srgbClr val="CDE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1542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5C70-0E7B-414E-94C2-71147BCCC284}"/>
              </a:ext>
            </a:extLst>
          </p:cNvPr>
          <p:cNvSpPr>
            <a:spLocks noGrp="1"/>
          </p:cNvSpPr>
          <p:nvPr>
            <p:ph type="title"/>
          </p:nvPr>
        </p:nvSpPr>
        <p:spPr>
          <a:xfrm>
            <a:off x="1484311" y="685801"/>
            <a:ext cx="10018713" cy="1227306"/>
          </a:xfrm>
        </p:spPr>
        <p:txBody>
          <a:bodyPr>
            <a:normAutofit fontScale="90000"/>
          </a:bodyPr>
          <a:lstStyle/>
          <a:p>
            <a:r>
              <a:rPr lang="en-US" dirty="0"/>
              <a:t>Functional Role of the Most Significant Genes found from the Dataset(continued)</a:t>
            </a:r>
          </a:p>
        </p:txBody>
      </p:sp>
      <p:graphicFrame>
        <p:nvGraphicFramePr>
          <p:cNvPr id="8" name="Content Placeholder 2">
            <a:extLst>
              <a:ext uri="{FF2B5EF4-FFF2-40B4-BE49-F238E27FC236}">
                <a16:creationId xmlns:a16="http://schemas.microsoft.com/office/drawing/2014/main" id="{2A76357C-CFD1-480B-A1DB-F77E7D1EA363}"/>
              </a:ext>
            </a:extLst>
          </p:cNvPr>
          <p:cNvGraphicFramePr/>
          <p:nvPr>
            <p:extLst>
              <p:ext uri="{D42A27DB-BD31-4B8C-83A1-F6EECF244321}">
                <p14:modId xmlns:p14="http://schemas.microsoft.com/office/powerpoint/2010/main" val="1710888970"/>
              </p:ext>
            </p:extLst>
          </p:nvPr>
        </p:nvGraphicFramePr>
        <p:xfrm>
          <a:off x="1484311" y="1913106"/>
          <a:ext cx="9369422" cy="4863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id="{1BF6536F-516A-45F4-8874-F655AB03592D}"/>
              </a:ext>
            </a:extLst>
          </p:cNvPr>
          <p:cNvSpPr/>
          <p:nvPr/>
        </p:nvSpPr>
        <p:spPr>
          <a:xfrm>
            <a:off x="1660187" y="2010383"/>
            <a:ext cx="408562" cy="453957"/>
          </a:xfrm>
          <a:prstGeom prst="rect">
            <a:avLst/>
          </a:prstGeom>
          <a:solidFill>
            <a:srgbClr val="CDE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7ADE2E-3BFE-4A83-8BD3-AFAFE90BD42B}"/>
              </a:ext>
            </a:extLst>
          </p:cNvPr>
          <p:cNvSpPr/>
          <p:nvPr/>
        </p:nvSpPr>
        <p:spPr>
          <a:xfrm>
            <a:off x="1660187" y="2864796"/>
            <a:ext cx="408562" cy="453957"/>
          </a:xfrm>
          <a:prstGeom prst="rect">
            <a:avLst/>
          </a:prstGeom>
          <a:solidFill>
            <a:srgbClr val="CDE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ADA5388-2466-4701-8644-1039DAF91467}"/>
              </a:ext>
            </a:extLst>
          </p:cNvPr>
          <p:cNvSpPr/>
          <p:nvPr/>
        </p:nvSpPr>
        <p:spPr>
          <a:xfrm>
            <a:off x="1660187" y="3693268"/>
            <a:ext cx="408562" cy="453957"/>
          </a:xfrm>
          <a:prstGeom prst="rect">
            <a:avLst/>
          </a:prstGeom>
          <a:solidFill>
            <a:srgbClr val="CDE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2F091F-DF79-4603-99F0-5F8940E17BDA}"/>
              </a:ext>
            </a:extLst>
          </p:cNvPr>
          <p:cNvSpPr/>
          <p:nvPr/>
        </p:nvSpPr>
        <p:spPr>
          <a:xfrm>
            <a:off x="1679642" y="4521741"/>
            <a:ext cx="408562" cy="453957"/>
          </a:xfrm>
          <a:prstGeom prst="rect">
            <a:avLst/>
          </a:prstGeom>
          <a:solidFill>
            <a:srgbClr val="CDE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902F403-F1EE-4A12-97C1-DE687CBEFF5A}"/>
              </a:ext>
            </a:extLst>
          </p:cNvPr>
          <p:cNvSpPr/>
          <p:nvPr/>
        </p:nvSpPr>
        <p:spPr>
          <a:xfrm>
            <a:off x="1679642" y="5324273"/>
            <a:ext cx="408562" cy="453957"/>
          </a:xfrm>
          <a:prstGeom prst="rect">
            <a:avLst/>
          </a:prstGeom>
          <a:solidFill>
            <a:srgbClr val="CDE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C2BA75-ABB2-48E5-B3CC-75477FB5368C}"/>
              </a:ext>
            </a:extLst>
          </p:cNvPr>
          <p:cNvSpPr/>
          <p:nvPr/>
        </p:nvSpPr>
        <p:spPr>
          <a:xfrm>
            <a:off x="1679642" y="6172199"/>
            <a:ext cx="408562" cy="453957"/>
          </a:xfrm>
          <a:prstGeom prst="rect">
            <a:avLst/>
          </a:prstGeom>
          <a:solidFill>
            <a:srgbClr val="CDE3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605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1CB2-4A6A-479E-898F-84679463F299}"/>
              </a:ext>
            </a:extLst>
          </p:cNvPr>
          <p:cNvSpPr>
            <a:spLocks noGrp="1"/>
          </p:cNvSpPr>
          <p:nvPr>
            <p:ph type="title"/>
          </p:nvPr>
        </p:nvSpPr>
        <p:spPr>
          <a:xfrm>
            <a:off x="1484311" y="685800"/>
            <a:ext cx="10018713" cy="1253247"/>
          </a:xfrm>
        </p:spPr>
        <p:txBody>
          <a:bodyPr/>
          <a:lstStyle/>
          <a:p>
            <a:r>
              <a:rPr lang="en-US" dirty="0"/>
              <a:t>Conclusions</a:t>
            </a:r>
          </a:p>
        </p:txBody>
      </p:sp>
      <p:sp>
        <p:nvSpPr>
          <p:cNvPr id="3" name="Content Placeholder 2">
            <a:extLst>
              <a:ext uri="{FF2B5EF4-FFF2-40B4-BE49-F238E27FC236}">
                <a16:creationId xmlns:a16="http://schemas.microsoft.com/office/drawing/2014/main" id="{19823D59-5099-497F-88FB-376D34964B08}"/>
              </a:ext>
            </a:extLst>
          </p:cNvPr>
          <p:cNvSpPr>
            <a:spLocks noGrp="1"/>
          </p:cNvSpPr>
          <p:nvPr>
            <p:ph idx="1"/>
          </p:nvPr>
        </p:nvSpPr>
        <p:spPr>
          <a:xfrm>
            <a:off x="1484310" y="1939047"/>
            <a:ext cx="10018713" cy="4468238"/>
          </a:xfrm>
        </p:spPr>
        <p:txBody>
          <a:bodyPr>
            <a:normAutofit fontScale="77500" lnSpcReduction="20000"/>
          </a:bodyPr>
          <a:lstStyle/>
          <a:p>
            <a:r>
              <a:rPr lang="en-US" dirty="0"/>
              <a:t>By examining all the data collected from this analysis (the p-value leading to 3800 significant genes, a PCA analysis of those genes showing some relationship between the difference in old and young dermis tissue, and an unclear result of class membership prediction) it is clear that this data set does provide some indication of differences of gene expression between young and old skin tissue. </a:t>
            </a:r>
          </a:p>
          <a:p>
            <a:r>
              <a:rPr lang="en-US" dirty="0"/>
              <a:t>The PCA analysis showed a very significant distance between the OD and YD groups, and a close relationship between the OE and YE groups. I was hoping the 10 most significant genes that were pulled from the data later during my analysis would be revealed to have dermal layer functions, but instead most of the genes related to the epidermal layer of the skin. </a:t>
            </a:r>
          </a:p>
          <a:p>
            <a:r>
              <a:rPr lang="en-US" dirty="0"/>
              <a:t>The 10 most significant genes found in the data set all were related to similar gene pathways and functions. The inclusion of the filaggrin gene is particularly exciting due to its relation to the innate immune system of the body (the skin barrier). </a:t>
            </a:r>
          </a:p>
          <a:p>
            <a:r>
              <a:rPr lang="en-US" dirty="0"/>
              <a:t>However, the 10 most significant genes I found from my own analysis did not match with the reason behind the study being an investigation into changing nerves due to aging. I was not able to find any of the 23 nervous system related genes that the study was able to determine, but perhaps they were part of the 3800 genes I focused on during my analysis, but just were not the most significant. </a:t>
            </a:r>
          </a:p>
        </p:txBody>
      </p:sp>
    </p:spTree>
    <p:extLst>
      <p:ext uri="{BB962C8B-B14F-4D97-AF65-F5344CB8AC3E}">
        <p14:creationId xmlns:p14="http://schemas.microsoft.com/office/powerpoint/2010/main" val="3686460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96A3-B1EE-455F-82DE-68EEEF557B2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74FEA3A-02F5-4EFC-A6C1-60B6606F07D3}"/>
              </a:ext>
            </a:extLst>
          </p:cNvPr>
          <p:cNvSpPr>
            <a:spLocks noGrp="1"/>
          </p:cNvSpPr>
          <p:nvPr>
            <p:ph idx="1"/>
          </p:nvPr>
        </p:nvSpPr>
        <p:spPr/>
        <p:txBody>
          <a:bodyPr>
            <a:normAutofit fontScale="47500" lnSpcReduction="20000"/>
          </a:bodyPr>
          <a:lstStyle/>
          <a:p>
            <a:r>
              <a:rPr lang="en-US" dirty="0"/>
              <a:t>Chung JH &amp; Hwang S. Gene expression profile of dermis and epidermis from young and old age group. </a:t>
            </a:r>
            <a:r>
              <a:rPr lang="en-US" i="1" dirty="0"/>
              <a:t>Korea Research Institute of Bioscience and Biotechnology. </a:t>
            </a:r>
            <a:r>
              <a:rPr lang="en-US" dirty="0"/>
              <a:t>Submitted to GEO 11/15/2017, Last updated 11/13/2020. </a:t>
            </a:r>
            <a:r>
              <a:rPr lang="en-US" dirty="0">
                <a:hlinkClick r:id="rId2"/>
              </a:rPr>
              <a:t>https://www.ncbi.nlm.nih.gov/geo/query/acc.cgi?acc=GSE106940</a:t>
            </a:r>
            <a:r>
              <a:rPr lang="en-US" dirty="0"/>
              <a:t> </a:t>
            </a:r>
          </a:p>
          <a:p>
            <a:r>
              <a:rPr lang="en-US" dirty="0">
                <a:hlinkClick r:id="rId3"/>
              </a:rPr>
              <a:t>https://www.genecards.org/cgi-bin/carddisp.pl?gene=LCE1B</a:t>
            </a:r>
            <a:r>
              <a:rPr lang="en-US" dirty="0"/>
              <a:t> </a:t>
            </a:r>
          </a:p>
          <a:p>
            <a:r>
              <a:rPr lang="en-US" dirty="0">
                <a:hlinkClick r:id="rId4"/>
              </a:rPr>
              <a:t>https://www.genecards.org/cgi-bin/carddisp.pl?gene=FLG2</a:t>
            </a:r>
            <a:r>
              <a:rPr lang="en-US" dirty="0"/>
              <a:t> </a:t>
            </a:r>
          </a:p>
          <a:p>
            <a:r>
              <a:rPr lang="en-US" dirty="0">
                <a:hlinkClick r:id="rId5"/>
              </a:rPr>
              <a:t>https://www.genecards.org/cgi-bin/carddisp.pl?gene=LCE2B</a:t>
            </a:r>
            <a:r>
              <a:rPr lang="en-US" dirty="0"/>
              <a:t> </a:t>
            </a:r>
          </a:p>
          <a:p>
            <a:r>
              <a:rPr lang="en-US" dirty="0">
                <a:hlinkClick r:id="rId6"/>
              </a:rPr>
              <a:t>https://www.genecards.org/cgi-bin/carddisp.pl?gene=LORICRIN</a:t>
            </a:r>
            <a:endParaRPr lang="en-US" dirty="0"/>
          </a:p>
          <a:p>
            <a:r>
              <a:rPr lang="en-US" dirty="0">
                <a:hlinkClick r:id="rId7"/>
              </a:rPr>
              <a:t>https://www.genecards.org/cgi-bin/carddisp.pl?gene=KRT2</a:t>
            </a:r>
            <a:r>
              <a:rPr lang="en-US" dirty="0"/>
              <a:t> </a:t>
            </a:r>
          </a:p>
          <a:p>
            <a:r>
              <a:rPr lang="en-US" dirty="0">
                <a:hlinkClick r:id="rId8"/>
              </a:rPr>
              <a:t>https://www.genecards.org/cgi-bin/carddisp.pl?gene=FLG</a:t>
            </a:r>
            <a:r>
              <a:rPr lang="en-US" dirty="0"/>
              <a:t> </a:t>
            </a:r>
          </a:p>
          <a:p>
            <a:r>
              <a:rPr lang="en-US" dirty="0">
                <a:hlinkClick r:id="rId9"/>
              </a:rPr>
              <a:t>https://www.genecards.org/cgi-bin/carddisp.pl?gene=DMKN</a:t>
            </a:r>
            <a:r>
              <a:rPr lang="en-US" dirty="0"/>
              <a:t> </a:t>
            </a:r>
          </a:p>
          <a:p>
            <a:r>
              <a:rPr lang="en-US" dirty="0"/>
              <a:t>Zhu, J., Wu, G., Li, Q., Gong, H., Song, J., Cao, L., Wu, S., Song, L., &amp; Jiang, L. (2016). Overexpression of </a:t>
            </a:r>
            <a:r>
              <a:rPr lang="en-US" dirty="0" err="1"/>
              <a:t>Suprabasin</a:t>
            </a:r>
            <a:r>
              <a:rPr lang="en-US" dirty="0"/>
              <a:t> is Associated with Proliferation and Tumorigenicity of Esophageal Squamous Cell Carcinoma. </a:t>
            </a:r>
            <a:r>
              <a:rPr lang="en-US" i="1" dirty="0"/>
              <a:t>Scientific reports</a:t>
            </a:r>
            <a:r>
              <a:rPr lang="en-US" dirty="0"/>
              <a:t>, </a:t>
            </a:r>
            <a:r>
              <a:rPr lang="en-US" i="1" dirty="0"/>
              <a:t>6</a:t>
            </a:r>
            <a:r>
              <a:rPr lang="en-US" dirty="0"/>
              <a:t>, 21549. https://doi.org/10.1038/srep21549</a:t>
            </a:r>
          </a:p>
          <a:p>
            <a:r>
              <a:rPr lang="en-US" dirty="0">
                <a:hlinkClick r:id="rId10"/>
              </a:rPr>
              <a:t>https://www.genecards.org/cgi-bin/carddisp.pl?gene=ASPRV1</a:t>
            </a:r>
            <a:endParaRPr lang="en-US" dirty="0"/>
          </a:p>
          <a:p>
            <a:r>
              <a:rPr lang="en-US" dirty="0">
                <a:hlinkClick r:id="rId11"/>
              </a:rPr>
              <a:t>https://www.genecards.org/cgi-bin/carddisp.pl?gene=AADACL2</a:t>
            </a:r>
            <a:r>
              <a:rPr lang="en-US" dirty="0"/>
              <a:t> </a:t>
            </a:r>
          </a:p>
          <a:p>
            <a:endParaRPr lang="en-US" dirty="0"/>
          </a:p>
          <a:p>
            <a:endParaRPr lang="en-US" i="1" dirty="0"/>
          </a:p>
        </p:txBody>
      </p:sp>
    </p:spTree>
    <p:extLst>
      <p:ext uri="{BB962C8B-B14F-4D97-AF65-F5344CB8AC3E}">
        <p14:creationId xmlns:p14="http://schemas.microsoft.com/office/powerpoint/2010/main" val="103471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7DBE-DE03-45C1-B495-56E67DF170B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47A408E-8748-4309-B319-F02181734C5A}"/>
              </a:ext>
            </a:extLst>
          </p:cNvPr>
          <p:cNvSpPr>
            <a:spLocks noGrp="1"/>
          </p:cNvSpPr>
          <p:nvPr>
            <p:ph idx="1"/>
          </p:nvPr>
        </p:nvSpPr>
        <p:spPr/>
        <p:txBody>
          <a:bodyPr>
            <a:normAutofit fontScale="92500" lnSpcReduction="10000"/>
          </a:bodyPr>
          <a:lstStyle/>
          <a:p>
            <a:r>
              <a:rPr lang="en-US" dirty="0"/>
              <a:t>This dataset comes from an ongoing investigation from Chung JH &amp; Hwang S, posted to GEO on 11/11/2020.</a:t>
            </a:r>
          </a:p>
          <a:p>
            <a:r>
              <a:rPr lang="en-US" dirty="0"/>
              <a:t>The goal of the study is “to uncover the genes related to nervous system increased in the process of intrinsic aging”.</a:t>
            </a:r>
          </a:p>
          <a:p>
            <a:r>
              <a:rPr lang="en-US" dirty="0"/>
              <a:t>Their results thus far point to suspected “hyperinnervation” along with elevated factors of substance P signaling are associated with aging.</a:t>
            </a:r>
          </a:p>
          <a:p>
            <a:r>
              <a:rPr lang="en-US" dirty="0"/>
              <a:t>They also found 23 genes related to the nervous system were upregulated 2-fold in aged dermis, which I hope to discover as well with the analysis I perform. </a:t>
            </a:r>
          </a:p>
        </p:txBody>
      </p:sp>
    </p:spTree>
    <p:extLst>
      <p:ext uri="{BB962C8B-B14F-4D97-AF65-F5344CB8AC3E}">
        <p14:creationId xmlns:p14="http://schemas.microsoft.com/office/powerpoint/2010/main" val="296855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B593-5DBC-43B3-87E1-7C99D9656128}"/>
              </a:ext>
            </a:extLst>
          </p:cNvPr>
          <p:cNvSpPr>
            <a:spLocks noGrp="1"/>
          </p:cNvSpPr>
          <p:nvPr>
            <p:ph type="title"/>
          </p:nvPr>
        </p:nvSpPr>
        <p:spPr/>
        <p:txBody>
          <a:bodyPr/>
          <a:lstStyle/>
          <a:p>
            <a:r>
              <a:rPr lang="en-US" dirty="0"/>
              <a:t>Dataset Introduction</a:t>
            </a:r>
          </a:p>
        </p:txBody>
      </p:sp>
      <p:sp>
        <p:nvSpPr>
          <p:cNvPr id="3" name="Content Placeholder 2">
            <a:extLst>
              <a:ext uri="{FF2B5EF4-FFF2-40B4-BE49-F238E27FC236}">
                <a16:creationId xmlns:a16="http://schemas.microsoft.com/office/drawing/2014/main" id="{08C03F95-4F32-42A8-BC57-92AEB8F27BF8}"/>
              </a:ext>
            </a:extLst>
          </p:cNvPr>
          <p:cNvSpPr>
            <a:spLocks noGrp="1"/>
          </p:cNvSpPr>
          <p:nvPr>
            <p:ph idx="1"/>
          </p:nvPr>
        </p:nvSpPr>
        <p:spPr/>
        <p:txBody>
          <a:bodyPr>
            <a:normAutofit fontScale="92500" lnSpcReduction="10000"/>
          </a:bodyPr>
          <a:lstStyle/>
          <a:p>
            <a:r>
              <a:rPr lang="en-US" dirty="0"/>
              <a:t>Microarray analysis was performed both on the dermis and epidermis of skin tissue from </a:t>
            </a:r>
            <a:r>
              <a:rPr lang="en-US" u="sng" dirty="0"/>
              <a:t>young</a:t>
            </a:r>
            <a:r>
              <a:rPr lang="en-US" dirty="0"/>
              <a:t> and </a:t>
            </a:r>
            <a:r>
              <a:rPr lang="en-US" u="sng" dirty="0"/>
              <a:t>old</a:t>
            </a:r>
            <a:r>
              <a:rPr lang="en-US" dirty="0"/>
              <a:t> volunteers. </a:t>
            </a:r>
          </a:p>
          <a:p>
            <a:endParaRPr lang="en-US" dirty="0"/>
          </a:p>
          <a:p>
            <a:r>
              <a:rPr lang="en-US" dirty="0"/>
              <a:t>20 samples total from 10 volunteers, the groups being Dermis-Old(OD), Epidermis-Old(OE), Dermis-Young(YD), Epidermis-Young(YE).</a:t>
            </a:r>
          </a:p>
          <a:p>
            <a:endParaRPr lang="en-US" dirty="0"/>
          </a:p>
          <a:p>
            <a:r>
              <a:rPr lang="en-US" dirty="0"/>
              <a:t>The platform used was the (HG-U133_Plus_2) Affymetrix Human Genome U133 Plus 2.0 Array. </a:t>
            </a:r>
          </a:p>
        </p:txBody>
      </p:sp>
    </p:spTree>
    <p:extLst>
      <p:ext uri="{BB962C8B-B14F-4D97-AF65-F5344CB8AC3E}">
        <p14:creationId xmlns:p14="http://schemas.microsoft.com/office/powerpoint/2010/main" val="254279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4D87A0B-FF1B-413B-BE8A-093880A33021}"/>
              </a:ext>
            </a:extLst>
          </p:cNvPr>
          <p:cNvSpPr>
            <a:spLocks noGrp="1"/>
          </p:cNvSpPr>
          <p:nvPr>
            <p:ph type="title"/>
          </p:nvPr>
        </p:nvSpPr>
        <p:spPr>
          <a:xfrm>
            <a:off x="1484312" y="685800"/>
            <a:ext cx="4278928" cy="1752599"/>
          </a:xfrm>
        </p:spPr>
        <p:txBody>
          <a:bodyPr>
            <a:normAutofit/>
          </a:bodyPr>
          <a:lstStyle/>
          <a:p>
            <a:r>
              <a:rPr lang="en-US"/>
              <a:t>Outliers</a:t>
            </a:r>
            <a:endParaRPr lang="en-US" dirty="0"/>
          </a:p>
        </p:txBody>
      </p:sp>
      <p:sp>
        <p:nvSpPr>
          <p:cNvPr id="3" name="Content Placeholder 2">
            <a:extLst>
              <a:ext uri="{FF2B5EF4-FFF2-40B4-BE49-F238E27FC236}">
                <a16:creationId xmlns:a16="http://schemas.microsoft.com/office/drawing/2014/main" id="{E7AB592B-4399-4DCD-880F-1C981AFE384D}"/>
              </a:ext>
            </a:extLst>
          </p:cNvPr>
          <p:cNvSpPr>
            <a:spLocks noGrp="1"/>
          </p:cNvSpPr>
          <p:nvPr>
            <p:ph idx="1"/>
          </p:nvPr>
        </p:nvSpPr>
        <p:spPr>
          <a:xfrm>
            <a:off x="1484310" y="2666999"/>
            <a:ext cx="4278929" cy="3124201"/>
          </a:xfrm>
        </p:spPr>
        <p:txBody>
          <a:bodyPr>
            <a:normAutofit fontScale="77500" lnSpcReduction="20000"/>
          </a:bodyPr>
          <a:lstStyle/>
          <a:p>
            <a:r>
              <a:rPr lang="en-US" dirty="0"/>
              <a:t>A Mean vs. CV plot, Hierarchical Dendrogram, and Average Correlation Plot were calculated to evaluate outlier presence in the dataset. </a:t>
            </a:r>
          </a:p>
          <a:p>
            <a:r>
              <a:rPr lang="en-US" dirty="0"/>
              <a:t>Through these calculations, it was discovered that the 4</a:t>
            </a:r>
            <a:r>
              <a:rPr lang="en-US" baseline="30000" dirty="0"/>
              <a:t>th</a:t>
            </a:r>
            <a:r>
              <a:rPr lang="en-US" dirty="0"/>
              <a:t> sample of Dermis-Old was an outlier and will be removed from the data set. </a:t>
            </a:r>
          </a:p>
          <a:p>
            <a:r>
              <a:rPr lang="en-US" dirty="0"/>
              <a:t>See the following slide for further demonstration of this sample as an outlier.</a:t>
            </a:r>
          </a:p>
        </p:txBody>
      </p:sp>
      <p:sp>
        <p:nvSpPr>
          <p:cNvPr id="17"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6EEC7F3-E6E7-4FA2-BFF7-4C29E5E7F8B4}"/>
              </a:ext>
            </a:extLst>
          </p:cNvPr>
          <p:cNvPicPr>
            <a:picLocks noChangeAspect="1"/>
          </p:cNvPicPr>
          <p:nvPr/>
        </p:nvPicPr>
        <p:blipFill>
          <a:blip r:embed="rId3"/>
          <a:stretch>
            <a:fillRect/>
          </a:stretch>
        </p:blipFill>
        <p:spPr>
          <a:xfrm>
            <a:off x="6709315" y="1011765"/>
            <a:ext cx="4194338" cy="4546708"/>
          </a:xfrm>
          <a:prstGeom prst="rect">
            <a:avLst/>
          </a:prstGeom>
        </p:spPr>
      </p:pic>
      <p:pic>
        <p:nvPicPr>
          <p:cNvPr id="5" name="Picture 4">
            <a:extLst>
              <a:ext uri="{FF2B5EF4-FFF2-40B4-BE49-F238E27FC236}">
                <a16:creationId xmlns:a16="http://schemas.microsoft.com/office/drawing/2014/main" id="{979A7AB8-A6CD-4E9D-A512-231EBB0FDE48}"/>
              </a:ext>
            </a:extLst>
          </p:cNvPr>
          <p:cNvPicPr>
            <a:picLocks noChangeAspect="1"/>
          </p:cNvPicPr>
          <p:nvPr/>
        </p:nvPicPr>
        <p:blipFill>
          <a:blip r:embed="rId3"/>
          <a:stretch>
            <a:fillRect/>
          </a:stretch>
        </p:blipFill>
        <p:spPr>
          <a:xfrm>
            <a:off x="5859721" y="0"/>
            <a:ext cx="6332279" cy="6858000"/>
          </a:xfrm>
          <a:prstGeom prst="rect">
            <a:avLst/>
          </a:prstGeom>
        </p:spPr>
      </p:pic>
      <p:sp>
        <p:nvSpPr>
          <p:cNvPr id="16" name="Rectangle 15">
            <a:extLst>
              <a:ext uri="{FF2B5EF4-FFF2-40B4-BE49-F238E27FC236}">
                <a16:creationId xmlns:a16="http://schemas.microsoft.com/office/drawing/2014/main" id="{82FCCA5B-D543-4790-8AD6-4D8F79CC2D6F}"/>
              </a:ext>
            </a:extLst>
          </p:cNvPr>
          <p:cNvSpPr/>
          <p:nvPr/>
        </p:nvSpPr>
        <p:spPr>
          <a:xfrm>
            <a:off x="11430000" y="6048375"/>
            <a:ext cx="611187" cy="240957"/>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55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9E9B-6AE7-42F9-99CA-4B6040EA285C}"/>
              </a:ext>
            </a:extLst>
          </p:cNvPr>
          <p:cNvSpPr>
            <a:spLocks noGrp="1"/>
          </p:cNvSpPr>
          <p:nvPr>
            <p:ph type="title"/>
          </p:nvPr>
        </p:nvSpPr>
        <p:spPr>
          <a:xfrm>
            <a:off x="1484312" y="685800"/>
            <a:ext cx="4074345" cy="1752599"/>
          </a:xfrm>
        </p:spPr>
        <p:txBody>
          <a:bodyPr>
            <a:normAutofit/>
          </a:bodyPr>
          <a:lstStyle/>
          <a:p>
            <a:r>
              <a:rPr lang="en-US"/>
              <a:t>Outliers</a:t>
            </a:r>
          </a:p>
        </p:txBody>
      </p:sp>
      <p:sp>
        <p:nvSpPr>
          <p:cNvPr id="9" name="Content Placeholder 8">
            <a:extLst>
              <a:ext uri="{FF2B5EF4-FFF2-40B4-BE49-F238E27FC236}">
                <a16:creationId xmlns:a16="http://schemas.microsoft.com/office/drawing/2014/main" id="{E2878B14-C232-43D8-AA70-D9BAEFC69A6B}"/>
              </a:ext>
            </a:extLst>
          </p:cNvPr>
          <p:cNvSpPr>
            <a:spLocks noGrp="1"/>
          </p:cNvSpPr>
          <p:nvPr>
            <p:ph idx="1"/>
          </p:nvPr>
        </p:nvSpPr>
        <p:spPr>
          <a:xfrm>
            <a:off x="1484311" y="2666999"/>
            <a:ext cx="4074345" cy="3124201"/>
          </a:xfrm>
        </p:spPr>
        <p:txBody>
          <a:bodyPr>
            <a:normAutofit/>
          </a:bodyPr>
          <a:lstStyle/>
          <a:p>
            <a:endParaRPr lang="en-US"/>
          </a:p>
        </p:txBody>
      </p:sp>
      <p:pic>
        <p:nvPicPr>
          <p:cNvPr id="8" name="Picture 7">
            <a:extLst>
              <a:ext uri="{FF2B5EF4-FFF2-40B4-BE49-F238E27FC236}">
                <a16:creationId xmlns:a16="http://schemas.microsoft.com/office/drawing/2014/main" id="{E49468B6-3B40-42C7-8EFE-E4F2E64D8BAF}"/>
              </a:ext>
            </a:extLst>
          </p:cNvPr>
          <p:cNvPicPr>
            <a:picLocks noChangeAspect="1"/>
          </p:cNvPicPr>
          <p:nvPr/>
        </p:nvPicPr>
        <p:blipFill>
          <a:blip r:embed="rId3"/>
          <a:stretch>
            <a:fillRect/>
          </a:stretch>
        </p:blipFill>
        <p:spPr>
          <a:xfrm>
            <a:off x="6308893" y="0"/>
            <a:ext cx="5883107" cy="6858000"/>
          </a:xfrm>
          <a:prstGeom prst="rect">
            <a:avLst/>
          </a:prstGeom>
        </p:spPr>
      </p:pic>
      <p:pic>
        <p:nvPicPr>
          <p:cNvPr id="10" name="Picture 9">
            <a:extLst>
              <a:ext uri="{FF2B5EF4-FFF2-40B4-BE49-F238E27FC236}">
                <a16:creationId xmlns:a16="http://schemas.microsoft.com/office/drawing/2014/main" id="{7B22E2A7-67DF-495C-BD79-833A62BE2F9D}"/>
              </a:ext>
            </a:extLst>
          </p:cNvPr>
          <p:cNvPicPr>
            <a:picLocks noChangeAspect="1"/>
          </p:cNvPicPr>
          <p:nvPr/>
        </p:nvPicPr>
        <p:blipFill>
          <a:blip r:embed="rId4"/>
          <a:stretch>
            <a:fillRect/>
          </a:stretch>
        </p:blipFill>
        <p:spPr>
          <a:xfrm>
            <a:off x="0" y="0"/>
            <a:ext cx="6308893" cy="6858000"/>
          </a:xfrm>
          <a:prstGeom prst="rect">
            <a:avLst/>
          </a:prstGeom>
        </p:spPr>
      </p:pic>
      <p:sp>
        <p:nvSpPr>
          <p:cNvPr id="12" name="Rectangle 11">
            <a:extLst>
              <a:ext uri="{FF2B5EF4-FFF2-40B4-BE49-F238E27FC236}">
                <a16:creationId xmlns:a16="http://schemas.microsoft.com/office/drawing/2014/main" id="{376D8BE2-091D-4175-AF48-322B85A983A4}"/>
              </a:ext>
            </a:extLst>
          </p:cNvPr>
          <p:cNvSpPr/>
          <p:nvPr/>
        </p:nvSpPr>
        <p:spPr>
          <a:xfrm>
            <a:off x="1353065" y="5931243"/>
            <a:ext cx="271849" cy="240957"/>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93C8EB-FF00-4680-BBCD-3A1DF777EE7A}"/>
              </a:ext>
            </a:extLst>
          </p:cNvPr>
          <p:cNvSpPr/>
          <p:nvPr/>
        </p:nvSpPr>
        <p:spPr>
          <a:xfrm>
            <a:off x="8314038" y="3501081"/>
            <a:ext cx="271849" cy="1509584"/>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02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0D9D-800C-4F9F-AC40-53539BB958A4}"/>
              </a:ext>
            </a:extLst>
          </p:cNvPr>
          <p:cNvSpPr>
            <a:spLocks noGrp="1"/>
          </p:cNvSpPr>
          <p:nvPr>
            <p:ph type="title"/>
          </p:nvPr>
        </p:nvSpPr>
        <p:spPr/>
        <p:txBody>
          <a:bodyPr/>
          <a:lstStyle/>
          <a:p>
            <a:r>
              <a:rPr lang="en-US" dirty="0"/>
              <a:t>Filtering Out Lower </a:t>
            </a:r>
            <a:r>
              <a:rPr lang="en-US"/>
              <a:t>Yield Results</a:t>
            </a:r>
          </a:p>
        </p:txBody>
      </p:sp>
      <p:sp>
        <p:nvSpPr>
          <p:cNvPr id="3" name="Content Placeholder 2">
            <a:extLst>
              <a:ext uri="{FF2B5EF4-FFF2-40B4-BE49-F238E27FC236}">
                <a16:creationId xmlns:a16="http://schemas.microsoft.com/office/drawing/2014/main" id="{80A5752C-B3EE-4ADC-A1BA-6E3C36572BCF}"/>
              </a:ext>
            </a:extLst>
          </p:cNvPr>
          <p:cNvSpPr>
            <a:spLocks noGrp="1"/>
          </p:cNvSpPr>
          <p:nvPr>
            <p:ph idx="1"/>
          </p:nvPr>
        </p:nvSpPr>
        <p:spPr/>
        <p:txBody>
          <a:bodyPr>
            <a:normAutofit fontScale="85000" lnSpcReduction="10000"/>
          </a:bodyPr>
          <a:lstStyle/>
          <a:p>
            <a:r>
              <a:rPr lang="en-US" dirty="0"/>
              <a:t>Data set for this experiment contains 54,675 genes in total.</a:t>
            </a:r>
          </a:p>
          <a:p>
            <a:r>
              <a:rPr lang="en-US" dirty="0"/>
              <a:t>According to the </a:t>
            </a:r>
            <a:r>
              <a:rPr lang="en-US" dirty="0" err="1"/>
              <a:t>rowMeans</a:t>
            </a:r>
            <a:r>
              <a:rPr lang="en-US" dirty="0"/>
              <a:t>() function, none of these genes contain expression values less than 1.</a:t>
            </a:r>
          </a:p>
          <a:p>
            <a:pPr lvl="1"/>
            <a:r>
              <a:rPr lang="nl-NL" dirty="0"/>
              <a:t>&gt; max(dat)</a:t>
            </a:r>
          </a:p>
          <a:p>
            <a:pPr lvl="2"/>
            <a:r>
              <a:rPr lang="nl-NL" dirty="0"/>
              <a:t>[1] 14.38946</a:t>
            </a:r>
          </a:p>
          <a:p>
            <a:pPr lvl="1"/>
            <a:r>
              <a:rPr lang="nl-NL" dirty="0"/>
              <a:t>&gt; min(dat)</a:t>
            </a:r>
          </a:p>
          <a:p>
            <a:pPr lvl="2"/>
            <a:r>
              <a:rPr lang="nl-NL" dirty="0"/>
              <a:t>[1] 1.127204</a:t>
            </a:r>
            <a:endParaRPr lang="en-US" dirty="0"/>
          </a:p>
          <a:p>
            <a:r>
              <a:rPr lang="en-US" dirty="0"/>
              <a:t>Therefore, none of the genes will be removed from this data set for having a low yield.</a:t>
            </a:r>
          </a:p>
        </p:txBody>
      </p:sp>
    </p:spTree>
    <p:extLst>
      <p:ext uri="{BB962C8B-B14F-4D97-AF65-F5344CB8AC3E}">
        <p14:creationId xmlns:p14="http://schemas.microsoft.com/office/powerpoint/2010/main" val="66849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2217-9E08-4A7B-86D3-FCC94E96E648}"/>
              </a:ext>
            </a:extLst>
          </p:cNvPr>
          <p:cNvSpPr>
            <a:spLocks noGrp="1"/>
          </p:cNvSpPr>
          <p:nvPr>
            <p:ph type="title"/>
          </p:nvPr>
        </p:nvSpPr>
        <p:spPr/>
        <p:txBody>
          <a:bodyPr/>
          <a:lstStyle/>
          <a:p>
            <a:r>
              <a:rPr lang="en-US" dirty="0"/>
              <a:t>Establishing P-Values comparing Old &amp; Young</a:t>
            </a:r>
          </a:p>
        </p:txBody>
      </p:sp>
      <p:sp>
        <p:nvSpPr>
          <p:cNvPr id="3" name="Content Placeholder 2">
            <a:extLst>
              <a:ext uri="{FF2B5EF4-FFF2-40B4-BE49-F238E27FC236}">
                <a16:creationId xmlns:a16="http://schemas.microsoft.com/office/drawing/2014/main" id="{88FA6184-F015-4A06-A7AD-3D8F8370A82A}"/>
              </a:ext>
            </a:extLst>
          </p:cNvPr>
          <p:cNvSpPr>
            <a:spLocks noGrp="1"/>
          </p:cNvSpPr>
          <p:nvPr>
            <p:ph idx="1"/>
          </p:nvPr>
        </p:nvSpPr>
        <p:spPr/>
        <p:txBody>
          <a:bodyPr>
            <a:normAutofit fontScale="47500" lnSpcReduction="20000"/>
          </a:bodyPr>
          <a:lstStyle/>
          <a:p>
            <a:r>
              <a:rPr lang="en-US" dirty="0"/>
              <a:t>Separating the data set into groups of “OD”, “OE”, “YE”, and “YD” for their respective experimental groups, ANOVA was performed on all genes to determine significant differences between the gene expression related to aging. </a:t>
            </a:r>
          </a:p>
          <a:p>
            <a:pPr lvl="1"/>
            <a:r>
              <a:rPr lang="en-US" dirty="0"/>
              <a:t>&gt; </a:t>
            </a:r>
            <a:r>
              <a:rPr lang="en-US" dirty="0" err="1"/>
              <a:t>four.test.all.genes</a:t>
            </a:r>
            <a:r>
              <a:rPr lang="en-US" dirty="0"/>
              <a:t> = function(x,s1,s2,s3,s4){</a:t>
            </a:r>
          </a:p>
          <a:p>
            <a:pPr lvl="2"/>
            <a:r>
              <a:rPr lang="en-US" dirty="0"/>
              <a:t>+ x1 = </a:t>
            </a:r>
            <a:r>
              <a:rPr lang="en-US" dirty="0" err="1"/>
              <a:t>as.numeric</a:t>
            </a:r>
            <a:r>
              <a:rPr lang="en-US" dirty="0"/>
              <a:t>(x[s1])</a:t>
            </a:r>
          </a:p>
          <a:p>
            <a:pPr lvl="2"/>
            <a:r>
              <a:rPr lang="en-US" dirty="0"/>
              <a:t>+ x2 = </a:t>
            </a:r>
            <a:r>
              <a:rPr lang="en-US" dirty="0" err="1"/>
              <a:t>as.numeric</a:t>
            </a:r>
            <a:r>
              <a:rPr lang="en-US" dirty="0"/>
              <a:t>(x[s2])</a:t>
            </a:r>
          </a:p>
          <a:p>
            <a:pPr lvl="2"/>
            <a:r>
              <a:rPr lang="en-US" dirty="0"/>
              <a:t>+ x3 = </a:t>
            </a:r>
            <a:r>
              <a:rPr lang="en-US" dirty="0" err="1"/>
              <a:t>as.numeric</a:t>
            </a:r>
            <a:r>
              <a:rPr lang="en-US" dirty="0"/>
              <a:t>(x[s3])</a:t>
            </a:r>
          </a:p>
          <a:p>
            <a:pPr lvl="2"/>
            <a:r>
              <a:rPr lang="en-US" dirty="0"/>
              <a:t>+ x4 = </a:t>
            </a:r>
            <a:r>
              <a:rPr lang="en-US" dirty="0" err="1"/>
              <a:t>as.numeric</a:t>
            </a:r>
            <a:r>
              <a:rPr lang="en-US" dirty="0"/>
              <a:t>(x[s4])</a:t>
            </a:r>
          </a:p>
          <a:p>
            <a:pPr lvl="2"/>
            <a:r>
              <a:rPr lang="en-US" dirty="0"/>
              <a:t>+ fac = c(rep("</a:t>
            </a:r>
            <a:r>
              <a:rPr lang="en-US" dirty="0" err="1"/>
              <a:t>A",length</a:t>
            </a:r>
            <a:r>
              <a:rPr lang="en-US" dirty="0"/>
              <a:t>(x1)),rep("</a:t>
            </a:r>
            <a:r>
              <a:rPr lang="en-US" dirty="0" err="1"/>
              <a:t>B",length</a:t>
            </a:r>
            <a:r>
              <a:rPr lang="en-US" dirty="0"/>
              <a:t>(x2)),rep("</a:t>
            </a:r>
            <a:r>
              <a:rPr lang="en-US" dirty="0" err="1"/>
              <a:t>C",length</a:t>
            </a:r>
            <a:r>
              <a:rPr lang="en-US" dirty="0"/>
              <a:t>(x3)),rep("</a:t>
            </a:r>
            <a:r>
              <a:rPr lang="en-US" dirty="0" err="1"/>
              <a:t>D",length</a:t>
            </a:r>
            <a:r>
              <a:rPr lang="en-US" dirty="0"/>
              <a:t>(x4)))</a:t>
            </a:r>
          </a:p>
          <a:p>
            <a:pPr lvl="2"/>
            <a:r>
              <a:rPr lang="en-US" dirty="0"/>
              <a:t>+ a.dat=</a:t>
            </a:r>
            <a:r>
              <a:rPr lang="en-US" dirty="0" err="1"/>
              <a:t>data.frame</a:t>
            </a:r>
            <a:r>
              <a:rPr lang="en-US" dirty="0"/>
              <a:t>(</a:t>
            </a:r>
            <a:r>
              <a:rPr lang="en-US" dirty="0" err="1"/>
              <a:t>as.factor</a:t>
            </a:r>
            <a:r>
              <a:rPr lang="en-US" dirty="0"/>
              <a:t>(fac),c(x1,x2,x3,x4))</a:t>
            </a:r>
          </a:p>
          <a:p>
            <a:pPr lvl="2"/>
            <a:r>
              <a:rPr lang="en-US" dirty="0"/>
              <a:t>+ names(a.dat) &lt;- c('</a:t>
            </a:r>
            <a:r>
              <a:rPr lang="en-US" dirty="0" err="1"/>
              <a:t>factor','express</a:t>
            </a:r>
            <a:r>
              <a:rPr lang="en-US" dirty="0"/>
              <a:t>')</a:t>
            </a:r>
          </a:p>
          <a:p>
            <a:pPr lvl="2"/>
            <a:r>
              <a:rPr lang="en-US" dirty="0"/>
              <a:t>+ </a:t>
            </a:r>
            <a:r>
              <a:rPr lang="en-US" dirty="0" err="1"/>
              <a:t>p.out</a:t>
            </a:r>
            <a:r>
              <a:rPr lang="en-US" dirty="0"/>
              <a:t> = summary(</a:t>
            </a:r>
            <a:r>
              <a:rPr lang="en-US" dirty="0" err="1"/>
              <a:t>aov</a:t>
            </a:r>
            <a:r>
              <a:rPr lang="en-US" dirty="0"/>
              <a:t>(express~factor,a.dat))[[1]][1,5]</a:t>
            </a:r>
          </a:p>
          <a:p>
            <a:pPr lvl="2"/>
            <a:r>
              <a:rPr lang="en-US" dirty="0"/>
              <a:t>+ return(</a:t>
            </a:r>
            <a:r>
              <a:rPr lang="en-US" dirty="0" err="1"/>
              <a:t>p.out</a:t>
            </a:r>
            <a:r>
              <a:rPr lang="en-US" dirty="0"/>
              <a:t>)</a:t>
            </a:r>
          </a:p>
          <a:p>
            <a:pPr lvl="1"/>
            <a:r>
              <a:rPr lang="en-US" dirty="0"/>
              <a:t>+ }</a:t>
            </a:r>
          </a:p>
          <a:p>
            <a:pPr lvl="1"/>
            <a:r>
              <a:rPr lang="en-US" dirty="0"/>
              <a:t>&gt; </a:t>
            </a:r>
            <a:r>
              <a:rPr lang="en-US" dirty="0" err="1"/>
              <a:t>aov.run</a:t>
            </a:r>
            <a:r>
              <a:rPr lang="en-US" dirty="0"/>
              <a:t> = apply(dat,1,four.test.all.genes,s1=ann.dat=="OD",s2=ann.dat=="OE", s3=ann.dat=="YD", s4=ann.dat=="YE")</a:t>
            </a:r>
          </a:p>
        </p:txBody>
      </p:sp>
    </p:spTree>
    <p:extLst>
      <p:ext uri="{BB962C8B-B14F-4D97-AF65-F5344CB8AC3E}">
        <p14:creationId xmlns:p14="http://schemas.microsoft.com/office/powerpoint/2010/main" val="392182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E530-3E71-4D80-92A6-A30F6B93B884}"/>
              </a:ext>
            </a:extLst>
          </p:cNvPr>
          <p:cNvSpPr>
            <a:spLocks noGrp="1"/>
          </p:cNvSpPr>
          <p:nvPr>
            <p:ph type="title"/>
          </p:nvPr>
        </p:nvSpPr>
        <p:spPr/>
        <p:txBody>
          <a:bodyPr/>
          <a:lstStyle/>
          <a:p>
            <a:r>
              <a:rPr lang="en-US" dirty="0"/>
              <a:t>Establishing P-Values comparing Old &amp; Young</a:t>
            </a:r>
          </a:p>
        </p:txBody>
      </p:sp>
      <p:sp>
        <p:nvSpPr>
          <p:cNvPr id="3" name="Content Placeholder 2">
            <a:extLst>
              <a:ext uri="{FF2B5EF4-FFF2-40B4-BE49-F238E27FC236}">
                <a16:creationId xmlns:a16="http://schemas.microsoft.com/office/drawing/2014/main" id="{D0D6D009-2232-4EE6-9B26-19BBCC827EBC}"/>
              </a:ext>
            </a:extLst>
          </p:cNvPr>
          <p:cNvSpPr>
            <a:spLocks noGrp="1"/>
          </p:cNvSpPr>
          <p:nvPr>
            <p:ph idx="1"/>
          </p:nvPr>
        </p:nvSpPr>
        <p:spPr/>
        <p:txBody>
          <a:bodyPr>
            <a:normAutofit lnSpcReduction="10000"/>
          </a:bodyPr>
          <a:lstStyle/>
          <a:p>
            <a:r>
              <a:rPr lang="en-US" dirty="0"/>
              <a:t>A threshold p-value of .005 was used as the number of variables and sample size necessitated examining a smaller p-value for obtaining more accurate results.</a:t>
            </a:r>
          </a:p>
          <a:p>
            <a:r>
              <a:rPr lang="en-US" dirty="0"/>
              <a:t>3800 genes were identified to have a p-value lower than the threshold when examining the 2 different tissue types and their differences between old and young age. </a:t>
            </a:r>
          </a:p>
          <a:p>
            <a:r>
              <a:rPr lang="en-US" dirty="0"/>
              <a:t>Further analysis of these genes and their significance will be necessary to determine their relationship with change in expression due to age. </a:t>
            </a:r>
          </a:p>
        </p:txBody>
      </p:sp>
    </p:spTree>
    <p:extLst>
      <p:ext uri="{BB962C8B-B14F-4D97-AF65-F5344CB8AC3E}">
        <p14:creationId xmlns:p14="http://schemas.microsoft.com/office/powerpoint/2010/main" val="291311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75D1-12E2-4478-B05F-82151ADB3D0E}"/>
              </a:ext>
            </a:extLst>
          </p:cNvPr>
          <p:cNvSpPr>
            <a:spLocks noGrp="1"/>
          </p:cNvSpPr>
          <p:nvPr>
            <p:ph type="title"/>
          </p:nvPr>
        </p:nvSpPr>
        <p:spPr>
          <a:xfrm>
            <a:off x="1484311" y="685800"/>
            <a:ext cx="4611689" cy="1752599"/>
          </a:xfrm>
        </p:spPr>
        <p:txBody>
          <a:bodyPr/>
          <a:lstStyle/>
          <a:p>
            <a:r>
              <a:rPr lang="en-US" dirty="0"/>
              <a:t>P-Value Histogram</a:t>
            </a:r>
          </a:p>
        </p:txBody>
      </p:sp>
      <p:sp>
        <p:nvSpPr>
          <p:cNvPr id="3" name="Content Placeholder 2">
            <a:extLst>
              <a:ext uri="{FF2B5EF4-FFF2-40B4-BE49-F238E27FC236}">
                <a16:creationId xmlns:a16="http://schemas.microsoft.com/office/drawing/2014/main" id="{D0EB1882-1EEC-4FFC-9A90-40642A38DEA3}"/>
              </a:ext>
            </a:extLst>
          </p:cNvPr>
          <p:cNvSpPr>
            <a:spLocks noGrp="1"/>
          </p:cNvSpPr>
          <p:nvPr>
            <p:ph idx="1"/>
          </p:nvPr>
        </p:nvSpPr>
        <p:spPr>
          <a:xfrm>
            <a:off x="1484310" y="2666999"/>
            <a:ext cx="4611689" cy="3124201"/>
          </a:xfrm>
        </p:spPr>
        <p:txBody>
          <a:bodyPr>
            <a:normAutofit fontScale="92500" lnSpcReduction="20000"/>
          </a:bodyPr>
          <a:lstStyle/>
          <a:p>
            <a:r>
              <a:rPr lang="en-US" dirty="0"/>
              <a:t>This histogram demonstrates the p-value distribution for all 54,675 genes. </a:t>
            </a:r>
          </a:p>
          <a:p>
            <a:r>
              <a:rPr lang="en-US" dirty="0"/>
              <a:t>Genes to the left of the red line are those with a p-value lower than .005, the 3800 genes mentioned previously. </a:t>
            </a:r>
          </a:p>
          <a:p>
            <a:r>
              <a:rPr lang="en-US" dirty="0"/>
              <a:t>These genes’ expression will be the focus for examining differences in the tissues determined by age. </a:t>
            </a:r>
          </a:p>
        </p:txBody>
      </p:sp>
      <p:pic>
        <p:nvPicPr>
          <p:cNvPr id="5" name="Picture 4">
            <a:extLst>
              <a:ext uri="{FF2B5EF4-FFF2-40B4-BE49-F238E27FC236}">
                <a16:creationId xmlns:a16="http://schemas.microsoft.com/office/drawing/2014/main" id="{AB0C3B74-56CB-4785-B1C3-823BEB57F000}"/>
              </a:ext>
            </a:extLst>
          </p:cNvPr>
          <p:cNvPicPr>
            <a:picLocks noChangeAspect="1"/>
          </p:cNvPicPr>
          <p:nvPr/>
        </p:nvPicPr>
        <p:blipFill>
          <a:blip r:embed="rId2"/>
          <a:stretch>
            <a:fillRect/>
          </a:stretch>
        </p:blipFill>
        <p:spPr>
          <a:xfrm>
            <a:off x="8222620" y="0"/>
            <a:ext cx="3957746" cy="6858000"/>
          </a:xfrm>
          <a:prstGeom prst="rect">
            <a:avLst/>
          </a:prstGeom>
        </p:spPr>
      </p:pic>
    </p:spTree>
    <p:extLst>
      <p:ext uri="{BB962C8B-B14F-4D97-AF65-F5344CB8AC3E}">
        <p14:creationId xmlns:p14="http://schemas.microsoft.com/office/powerpoint/2010/main" val="834877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1248</TotalTime>
  <Words>2555</Words>
  <Application>Microsoft Office PowerPoint</Application>
  <PresentationFormat>Widescreen</PresentationFormat>
  <Paragraphs>123</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Parallax</vt:lpstr>
      <vt:lpstr>Gene expression profile of dermis and epidermis from young and old age group </vt:lpstr>
      <vt:lpstr>Background</vt:lpstr>
      <vt:lpstr>Dataset Introduction</vt:lpstr>
      <vt:lpstr>Outliers</vt:lpstr>
      <vt:lpstr>Outliers</vt:lpstr>
      <vt:lpstr>Filtering Out Lower Yield Results</vt:lpstr>
      <vt:lpstr>Establishing P-Values comparing Old &amp; Young</vt:lpstr>
      <vt:lpstr>Establishing P-Values comparing Old &amp; Young</vt:lpstr>
      <vt:lpstr>P-Value Histogram</vt:lpstr>
      <vt:lpstr>Principal Component Analysis of the 3800 genes</vt:lpstr>
      <vt:lpstr>Variability in the dataset</vt:lpstr>
      <vt:lpstr>Predicting Class Membership</vt:lpstr>
      <vt:lpstr>Predicting Class Membership</vt:lpstr>
      <vt:lpstr>Functional Role of the Most Significant Genes found from the Dataset</vt:lpstr>
      <vt:lpstr>Functional Role of the Most Significant Genes found from the Dataset(continued)</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expression profile of dermis and epidermis from young and old age group </dc:title>
  <dc:creator>Alex</dc:creator>
  <cp:lastModifiedBy>Alex</cp:lastModifiedBy>
  <cp:revision>14</cp:revision>
  <dcterms:created xsi:type="dcterms:W3CDTF">2020-12-04T19:25:49Z</dcterms:created>
  <dcterms:modified xsi:type="dcterms:W3CDTF">2020-12-05T16:50:23Z</dcterms:modified>
</cp:coreProperties>
</file>