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10287000" cx="18288000"/>
  <p:notesSz cx="6858000" cy="9144000"/>
  <p:embeddedFontLst>
    <p:embeddedFont>
      <p:font typeface="DM Sans"/>
      <p:bold r:id="rId21"/>
      <p:boldItalic r:id="rId22"/>
    </p:embeddedFont>
    <p:embeddedFont>
      <p:font typeface="Tomorrow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DMSans-boldItalic.fntdata"/><Relationship Id="rId21" Type="http://schemas.openxmlformats.org/officeDocument/2006/relationships/font" Target="fonts/DMSans-bold.fntdata"/><Relationship Id="rId24" Type="http://schemas.openxmlformats.org/officeDocument/2006/relationships/font" Target="fonts/Tomorrow-bold.fntdata"/><Relationship Id="rId23" Type="http://schemas.openxmlformats.org/officeDocument/2006/relationships/font" Target="fonts/Tomorrow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Tomorrow-boldItalic.fntdata"/><Relationship Id="rId25" Type="http://schemas.openxmlformats.org/officeDocument/2006/relationships/font" Target="fonts/Tomorrow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Relationship Id="rId4" Type="http://schemas.openxmlformats.org/officeDocument/2006/relationships/image" Target="../media/image9.jpg"/><Relationship Id="rId5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Relationship Id="rId4" Type="http://schemas.openxmlformats.org/officeDocument/2006/relationships/image" Target="../media/image10.jpg"/><Relationship Id="rId5" Type="http://schemas.openxmlformats.org/officeDocument/2006/relationships/image" Target="../media/image2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jp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jp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40" Type="http://schemas.openxmlformats.org/officeDocument/2006/relationships/image" Target="../media/image50.png"/><Relationship Id="rId20" Type="http://schemas.openxmlformats.org/officeDocument/2006/relationships/image" Target="../media/image31.png"/><Relationship Id="rId41" Type="http://schemas.openxmlformats.org/officeDocument/2006/relationships/image" Target="../media/image51.png"/><Relationship Id="rId22" Type="http://schemas.openxmlformats.org/officeDocument/2006/relationships/image" Target="../media/image37.png"/><Relationship Id="rId21" Type="http://schemas.openxmlformats.org/officeDocument/2006/relationships/image" Target="../media/image40.png"/><Relationship Id="rId24" Type="http://schemas.openxmlformats.org/officeDocument/2006/relationships/image" Target="../media/image38.png"/><Relationship Id="rId23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26" Type="http://schemas.openxmlformats.org/officeDocument/2006/relationships/image" Target="../media/image47.png"/><Relationship Id="rId25" Type="http://schemas.openxmlformats.org/officeDocument/2006/relationships/image" Target="../media/image42.png"/><Relationship Id="rId28" Type="http://schemas.openxmlformats.org/officeDocument/2006/relationships/image" Target="../media/image39.png"/><Relationship Id="rId27" Type="http://schemas.openxmlformats.org/officeDocument/2006/relationships/image" Target="../media/image43.png"/><Relationship Id="rId5" Type="http://schemas.openxmlformats.org/officeDocument/2006/relationships/image" Target="../media/image16.png"/><Relationship Id="rId6" Type="http://schemas.openxmlformats.org/officeDocument/2006/relationships/image" Target="../media/image27.png"/><Relationship Id="rId29" Type="http://schemas.openxmlformats.org/officeDocument/2006/relationships/image" Target="../media/image41.png"/><Relationship Id="rId7" Type="http://schemas.openxmlformats.org/officeDocument/2006/relationships/image" Target="../media/image20.png"/><Relationship Id="rId8" Type="http://schemas.openxmlformats.org/officeDocument/2006/relationships/image" Target="../media/image24.png"/><Relationship Id="rId31" Type="http://schemas.openxmlformats.org/officeDocument/2006/relationships/image" Target="../media/image54.png"/><Relationship Id="rId30" Type="http://schemas.openxmlformats.org/officeDocument/2006/relationships/image" Target="../media/image57.png"/><Relationship Id="rId11" Type="http://schemas.openxmlformats.org/officeDocument/2006/relationships/image" Target="../media/image26.png"/><Relationship Id="rId33" Type="http://schemas.openxmlformats.org/officeDocument/2006/relationships/image" Target="../media/image46.png"/><Relationship Id="rId10" Type="http://schemas.openxmlformats.org/officeDocument/2006/relationships/image" Target="../media/image28.png"/><Relationship Id="rId32" Type="http://schemas.openxmlformats.org/officeDocument/2006/relationships/image" Target="../media/image52.png"/><Relationship Id="rId13" Type="http://schemas.openxmlformats.org/officeDocument/2006/relationships/image" Target="../media/image30.png"/><Relationship Id="rId35" Type="http://schemas.openxmlformats.org/officeDocument/2006/relationships/image" Target="../media/image45.png"/><Relationship Id="rId12" Type="http://schemas.openxmlformats.org/officeDocument/2006/relationships/image" Target="../media/image25.png"/><Relationship Id="rId34" Type="http://schemas.openxmlformats.org/officeDocument/2006/relationships/image" Target="../media/image48.png"/><Relationship Id="rId15" Type="http://schemas.openxmlformats.org/officeDocument/2006/relationships/image" Target="../media/image34.png"/><Relationship Id="rId37" Type="http://schemas.openxmlformats.org/officeDocument/2006/relationships/image" Target="../media/image49.png"/><Relationship Id="rId14" Type="http://schemas.openxmlformats.org/officeDocument/2006/relationships/image" Target="../media/image32.png"/><Relationship Id="rId36" Type="http://schemas.openxmlformats.org/officeDocument/2006/relationships/image" Target="../media/image44.png"/><Relationship Id="rId17" Type="http://schemas.openxmlformats.org/officeDocument/2006/relationships/image" Target="../media/image29.png"/><Relationship Id="rId39" Type="http://schemas.openxmlformats.org/officeDocument/2006/relationships/image" Target="../media/image56.png"/><Relationship Id="rId16" Type="http://schemas.openxmlformats.org/officeDocument/2006/relationships/image" Target="../media/image35.png"/><Relationship Id="rId38" Type="http://schemas.openxmlformats.org/officeDocument/2006/relationships/image" Target="../media/image53.png"/><Relationship Id="rId19" Type="http://schemas.openxmlformats.org/officeDocument/2006/relationships/image" Target="../media/image33.png"/><Relationship Id="rId18" Type="http://schemas.openxmlformats.org/officeDocument/2006/relationships/image" Target="../media/image5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9.jpg"/><Relationship Id="rId4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jp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7.jpg"/><Relationship Id="rId5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jp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122D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3"/>
          <p:cNvGrpSpPr/>
          <p:nvPr/>
        </p:nvGrpSpPr>
        <p:grpSpPr>
          <a:xfrm>
            <a:off x="1028700" y="1045285"/>
            <a:ext cx="2682020" cy="671590"/>
            <a:chOff x="0" y="22113"/>
            <a:chExt cx="3576027" cy="895453"/>
          </a:xfrm>
        </p:grpSpPr>
        <p:sp>
          <p:nvSpPr>
            <p:cNvPr id="85" name="Google Shape;85;p13"/>
            <p:cNvSpPr/>
            <p:nvPr/>
          </p:nvSpPr>
          <p:spPr>
            <a:xfrm>
              <a:off x="0" y="22113"/>
              <a:ext cx="870165" cy="873341"/>
            </a:xfrm>
            <a:custGeom>
              <a:rect b="b" l="l" r="r" t="t"/>
              <a:pathLst>
                <a:path extrusionOk="0" h="873341" w="870165">
                  <a:moveTo>
                    <a:pt x="0" y="0"/>
                  </a:moveTo>
                  <a:lnTo>
                    <a:pt x="870165" y="0"/>
                  </a:lnTo>
                  <a:lnTo>
                    <a:pt x="870165" y="873341"/>
                  </a:lnTo>
                  <a:lnTo>
                    <a:pt x="0" y="87334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86" name="Google Shape;86;p13"/>
            <p:cNvSpPr txBox="1"/>
            <p:nvPr/>
          </p:nvSpPr>
          <p:spPr>
            <a:xfrm>
              <a:off x="1048856" y="47625"/>
              <a:ext cx="2527171" cy="8699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98" u="none" cap="none" strike="noStrike">
                  <a:solidFill>
                    <a:srgbClr val="F0F9FF"/>
                  </a:solidFill>
                  <a:latin typeface="DM Sans"/>
                  <a:ea typeface="DM Sans"/>
                  <a:cs typeface="DM Sans"/>
                  <a:sym typeface="DM Sans"/>
                </a:rPr>
                <a:t>CRIMSWEST UNIVERSITY</a:t>
              </a:r>
              <a:endParaRPr/>
            </a:p>
          </p:txBody>
        </p:sp>
      </p:grpSp>
      <p:pic>
        <p:nvPicPr>
          <p:cNvPr id="87" name="Google Shape;87;p13"/>
          <p:cNvPicPr preferRelativeResize="0"/>
          <p:nvPr/>
        </p:nvPicPr>
        <p:blipFill rotWithShape="1">
          <a:blip r:embed="rId4">
            <a:alphaModFix/>
          </a:blip>
          <a:srcRect b="0" l="55918" r="1002" t="0"/>
          <a:stretch/>
        </p:blipFill>
        <p:spPr>
          <a:xfrm>
            <a:off x="11648980" y="0"/>
            <a:ext cx="663902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/>
          <p:nvPr/>
        </p:nvSpPr>
        <p:spPr>
          <a:xfrm>
            <a:off x="53121" y="3296857"/>
            <a:ext cx="18234879" cy="10257120"/>
          </a:xfrm>
          <a:custGeom>
            <a:rect b="b" l="l" r="r" t="t"/>
            <a:pathLst>
              <a:path extrusionOk="0" h="10257120" w="18234879">
                <a:moveTo>
                  <a:pt x="0" y="0"/>
                </a:moveTo>
                <a:lnTo>
                  <a:pt x="18234879" y="0"/>
                </a:lnTo>
                <a:lnTo>
                  <a:pt x="18234879" y="10257120"/>
                </a:lnTo>
                <a:lnTo>
                  <a:pt x="0" y="102571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 amt="9999"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89" name="Google Shape;89;p13"/>
          <p:cNvCxnSpPr/>
          <p:nvPr/>
        </p:nvCxnSpPr>
        <p:spPr>
          <a:xfrm>
            <a:off x="6393947" y="9060514"/>
            <a:ext cx="4226333" cy="0"/>
          </a:xfrm>
          <a:prstGeom prst="straightConnector1">
            <a:avLst/>
          </a:prstGeom>
          <a:noFill/>
          <a:ln cap="flat" cmpd="sng" w="28575">
            <a:solidFill>
              <a:srgbClr val="1AD079"/>
            </a:solidFill>
            <a:prstDash val="solid"/>
            <a:round/>
            <a:headEnd len="lg" w="lg" type="diamond"/>
            <a:tailEnd len="lg" w="lg" type="diamond"/>
          </a:ln>
        </p:spPr>
      </p:cxnSp>
      <p:sp>
        <p:nvSpPr>
          <p:cNvPr id="90" name="Google Shape;90;p13"/>
          <p:cNvSpPr txBox="1"/>
          <p:nvPr/>
        </p:nvSpPr>
        <p:spPr>
          <a:xfrm>
            <a:off x="1028700" y="5362575"/>
            <a:ext cx="9591580" cy="30628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766" u="none" cap="none" strike="noStrike">
                <a:solidFill>
                  <a:srgbClr val="F0F9FF"/>
                </a:solidFill>
                <a:latin typeface="Tomorrow"/>
                <a:ea typeface="Tomorrow"/>
                <a:cs typeface="Tomorrow"/>
                <a:sym typeface="Tomorrow"/>
              </a:rPr>
              <a:t>TYPES OF INVESTMENT</a:t>
            </a:r>
            <a:endParaRPr/>
          </a:p>
        </p:txBody>
      </p:sp>
      <p:sp>
        <p:nvSpPr>
          <p:cNvPr id="91" name="Google Shape;91;p13"/>
          <p:cNvSpPr txBox="1"/>
          <p:nvPr/>
        </p:nvSpPr>
        <p:spPr>
          <a:xfrm>
            <a:off x="1028700" y="8777004"/>
            <a:ext cx="5044282" cy="4812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F0F9FF"/>
                </a:solidFill>
                <a:latin typeface="DM Sans"/>
                <a:ea typeface="DM Sans"/>
                <a:cs typeface="DM Sans"/>
                <a:sym typeface="DM Sans"/>
              </a:rPr>
              <a:t>Keynote by Prof. Luna Walberg</a:t>
            </a:r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8236219" y="1103564"/>
            <a:ext cx="2384061" cy="4812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F0F9FF"/>
                </a:solidFill>
                <a:latin typeface="DM Sans"/>
                <a:ea typeface="DM Sans"/>
                <a:cs typeface="DM Sans"/>
                <a:sym typeface="DM Sans"/>
              </a:rPr>
              <a:t>October 2030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AD079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2"/>
          <p:cNvSpPr txBox="1"/>
          <p:nvPr/>
        </p:nvSpPr>
        <p:spPr>
          <a:xfrm>
            <a:off x="1028700" y="1162050"/>
            <a:ext cx="16230600" cy="17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200" u="none" cap="none" strike="noStrike">
                <a:solidFill>
                  <a:srgbClr val="13122D"/>
                </a:solidFill>
                <a:latin typeface="Tomorrow"/>
                <a:ea typeface="Tomorrow"/>
                <a:cs typeface="Tomorrow"/>
                <a:sym typeface="Tomorrow"/>
              </a:rPr>
              <a:t>BENEFITS OF ALTERNATIVE INVESTMENTS</a:t>
            </a:r>
            <a:endParaRPr/>
          </a:p>
        </p:txBody>
      </p:sp>
      <p:pic>
        <p:nvPicPr>
          <p:cNvPr id="233" name="Google Shape;233;p22"/>
          <p:cNvPicPr preferRelativeResize="0"/>
          <p:nvPr/>
        </p:nvPicPr>
        <p:blipFill rotWithShape="1">
          <a:blip r:embed="rId3">
            <a:alphaModFix/>
          </a:blip>
          <a:srcRect b="0" l="8090" r="8090" t="0"/>
          <a:stretch/>
        </p:blipFill>
        <p:spPr>
          <a:xfrm>
            <a:off x="1028899" y="3591669"/>
            <a:ext cx="4940433" cy="3934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2"/>
          <p:cNvPicPr preferRelativeResize="0"/>
          <p:nvPr/>
        </p:nvPicPr>
        <p:blipFill rotWithShape="1">
          <a:blip r:embed="rId4">
            <a:alphaModFix/>
          </a:blip>
          <a:srcRect b="0" l="8168" r="8168" t="0"/>
          <a:stretch/>
        </p:blipFill>
        <p:spPr>
          <a:xfrm>
            <a:off x="6673983" y="3591669"/>
            <a:ext cx="4940433" cy="3934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2"/>
          <p:cNvPicPr preferRelativeResize="0"/>
          <p:nvPr/>
        </p:nvPicPr>
        <p:blipFill rotWithShape="1">
          <a:blip r:embed="rId5">
            <a:alphaModFix/>
          </a:blip>
          <a:srcRect b="23421" l="0" r="0" t="23421"/>
          <a:stretch/>
        </p:blipFill>
        <p:spPr>
          <a:xfrm>
            <a:off x="12319066" y="3591669"/>
            <a:ext cx="4940433" cy="3934378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2"/>
          <p:cNvSpPr txBox="1"/>
          <p:nvPr/>
        </p:nvSpPr>
        <p:spPr>
          <a:xfrm>
            <a:off x="1322061" y="8077200"/>
            <a:ext cx="4353710" cy="4190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99" u="none" cap="none" strike="noStrike">
                <a:solidFill>
                  <a:srgbClr val="13122D"/>
                </a:solidFill>
                <a:latin typeface="DM Sans"/>
                <a:ea typeface="DM Sans"/>
                <a:cs typeface="DM Sans"/>
                <a:sym typeface="DM Sans"/>
              </a:rPr>
              <a:t>Portfolio diversification</a:t>
            </a:r>
            <a:endParaRPr/>
          </a:p>
        </p:txBody>
      </p:sp>
      <p:sp>
        <p:nvSpPr>
          <p:cNvPr id="237" name="Google Shape;237;p22"/>
          <p:cNvSpPr txBox="1"/>
          <p:nvPr/>
        </p:nvSpPr>
        <p:spPr>
          <a:xfrm>
            <a:off x="6757156" y="8077200"/>
            <a:ext cx="4773687" cy="4190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99" u="none" cap="none" strike="noStrike">
                <a:solidFill>
                  <a:srgbClr val="13122D"/>
                </a:solidFill>
                <a:latin typeface="DM Sans"/>
                <a:ea typeface="DM Sans"/>
                <a:cs typeface="DM Sans"/>
                <a:sym typeface="DM Sans"/>
              </a:rPr>
              <a:t>Potential for higher returns</a:t>
            </a:r>
            <a:endParaRPr/>
          </a:p>
        </p:txBody>
      </p:sp>
      <p:sp>
        <p:nvSpPr>
          <p:cNvPr id="238" name="Google Shape;238;p22"/>
          <p:cNvSpPr txBox="1"/>
          <p:nvPr/>
        </p:nvSpPr>
        <p:spPr>
          <a:xfrm>
            <a:off x="12612428" y="8077200"/>
            <a:ext cx="4353710" cy="4190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99" u="none" cap="none" strike="noStrike">
                <a:solidFill>
                  <a:srgbClr val="13122D"/>
                </a:solidFill>
                <a:latin typeface="DM Sans"/>
                <a:ea typeface="DM Sans"/>
                <a:cs typeface="DM Sans"/>
                <a:sym typeface="DM Sans"/>
              </a:rPr>
              <a:t>Inflation protection</a:t>
            </a:r>
            <a:endParaRPr/>
          </a:p>
        </p:txBody>
      </p:sp>
      <p:sp>
        <p:nvSpPr>
          <p:cNvPr id="239" name="Google Shape;239;p22"/>
          <p:cNvSpPr txBox="1"/>
          <p:nvPr/>
        </p:nvSpPr>
        <p:spPr>
          <a:xfrm>
            <a:off x="742352" y="8620059"/>
            <a:ext cx="55131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rgbClr val="13122D"/>
                </a:solidFill>
                <a:latin typeface="DM Sans"/>
                <a:ea typeface="DM Sans"/>
                <a:cs typeface="DM Sans"/>
                <a:sym typeface="DM Sans"/>
              </a:rPr>
              <a:t>These often have low correlations with traditional stocks and bonds, helping reduce portfolio risk when the market is down.</a:t>
            </a:r>
            <a:endParaRPr/>
          </a:p>
        </p:txBody>
      </p:sp>
      <p:sp>
        <p:nvSpPr>
          <p:cNvPr id="240" name="Google Shape;240;p22"/>
          <p:cNvSpPr txBox="1"/>
          <p:nvPr/>
        </p:nvSpPr>
        <p:spPr>
          <a:xfrm>
            <a:off x="6673784" y="8620059"/>
            <a:ext cx="49404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rgbClr val="13122D"/>
                </a:solidFill>
                <a:latin typeface="DM Sans"/>
                <a:ea typeface="DM Sans"/>
                <a:cs typeface="DM Sans"/>
                <a:sym typeface="DM Sans"/>
              </a:rPr>
              <a:t>Targeting inefficient or specialized markets with the help of skilled managers can generate high returns.</a:t>
            </a:r>
            <a:endParaRPr/>
          </a:p>
        </p:txBody>
      </p:sp>
      <p:sp>
        <p:nvSpPr>
          <p:cNvPr id="241" name="Google Shape;241;p22"/>
          <p:cNvSpPr txBox="1"/>
          <p:nvPr/>
        </p:nvSpPr>
        <p:spPr>
          <a:xfrm>
            <a:off x="12319066" y="8620059"/>
            <a:ext cx="49404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rgbClr val="13122D"/>
                </a:solidFill>
                <a:latin typeface="DM Sans"/>
                <a:ea typeface="DM Sans"/>
                <a:cs typeface="DM Sans"/>
                <a:sym typeface="DM Sans"/>
              </a:rPr>
              <a:t>Tangible assets, such as real estate and commodities, often increase in value with inflation.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9FF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3"/>
          <p:cNvSpPr txBox="1"/>
          <p:nvPr/>
        </p:nvSpPr>
        <p:spPr>
          <a:xfrm>
            <a:off x="1009650" y="3960095"/>
            <a:ext cx="7953036" cy="22903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799" u="none" cap="none" strike="noStrike">
                <a:solidFill>
                  <a:srgbClr val="13122D"/>
                </a:solidFill>
                <a:latin typeface="Tomorrow"/>
                <a:ea typeface="Tomorrow"/>
                <a:cs typeface="Tomorrow"/>
                <a:sym typeface="Tomorrow"/>
              </a:rPr>
              <a:t>SUMMARY &amp;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799" u="none" cap="none" strike="noStrike">
                <a:solidFill>
                  <a:srgbClr val="13122D"/>
                </a:solidFill>
                <a:latin typeface="Tomorrow"/>
                <a:ea typeface="Tomorrow"/>
                <a:cs typeface="Tomorrow"/>
                <a:sym typeface="Tomorrow"/>
              </a:rPr>
              <a:t>Conclusion</a:t>
            </a:r>
            <a:endParaRPr/>
          </a:p>
        </p:txBody>
      </p:sp>
      <p:grpSp>
        <p:nvGrpSpPr>
          <p:cNvPr id="247" name="Google Shape;247;p23"/>
          <p:cNvGrpSpPr/>
          <p:nvPr/>
        </p:nvGrpSpPr>
        <p:grpSpPr>
          <a:xfrm>
            <a:off x="10031679" y="992535"/>
            <a:ext cx="7227621" cy="2648342"/>
            <a:chOff x="0" y="-9525"/>
            <a:chExt cx="1903571" cy="697506"/>
          </a:xfrm>
        </p:grpSpPr>
        <p:sp>
          <p:nvSpPr>
            <p:cNvPr id="248" name="Google Shape;248;p23"/>
            <p:cNvSpPr/>
            <p:nvPr/>
          </p:nvSpPr>
          <p:spPr>
            <a:xfrm>
              <a:off x="0" y="0"/>
              <a:ext cx="1903571" cy="687981"/>
            </a:xfrm>
            <a:custGeom>
              <a:rect b="b" l="l" r="r" t="t"/>
              <a:pathLst>
                <a:path extrusionOk="0" h="687981" w="1903571">
                  <a:moveTo>
                    <a:pt x="21423" y="0"/>
                  </a:moveTo>
                  <a:lnTo>
                    <a:pt x="1882148" y="0"/>
                  </a:lnTo>
                  <a:cubicBezTo>
                    <a:pt x="1893980" y="0"/>
                    <a:pt x="1903571" y="9591"/>
                    <a:pt x="1903571" y="21423"/>
                  </a:cubicBezTo>
                  <a:lnTo>
                    <a:pt x="1903571" y="666558"/>
                  </a:lnTo>
                  <a:cubicBezTo>
                    <a:pt x="1903571" y="678389"/>
                    <a:pt x="1893980" y="687981"/>
                    <a:pt x="1882148" y="687981"/>
                  </a:cubicBezTo>
                  <a:lnTo>
                    <a:pt x="21423" y="687981"/>
                  </a:lnTo>
                  <a:cubicBezTo>
                    <a:pt x="15741" y="687981"/>
                    <a:pt x="10292" y="685724"/>
                    <a:pt x="6275" y="681706"/>
                  </a:cubicBezTo>
                  <a:cubicBezTo>
                    <a:pt x="2257" y="677689"/>
                    <a:pt x="0" y="672239"/>
                    <a:pt x="0" y="666558"/>
                  </a:cubicBezTo>
                  <a:lnTo>
                    <a:pt x="0" y="21423"/>
                  </a:lnTo>
                  <a:cubicBezTo>
                    <a:pt x="0" y="9591"/>
                    <a:pt x="9591" y="0"/>
                    <a:pt x="21423" y="0"/>
                  </a:cubicBezTo>
                  <a:close/>
                </a:path>
              </a:pathLst>
            </a:custGeom>
            <a:solidFill>
              <a:srgbClr val="1AD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3"/>
            <p:cNvSpPr txBox="1"/>
            <p:nvPr/>
          </p:nvSpPr>
          <p:spPr>
            <a:xfrm>
              <a:off x="0" y="-9525"/>
              <a:ext cx="1903571" cy="6975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0" name="Google Shape;250;p23"/>
          <p:cNvGrpSpPr/>
          <p:nvPr/>
        </p:nvGrpSpPr>
        <p:grpSpPr>
          <a:xfrm>
            <a:off x="10031679" y="3802502"/>
            <a:ext cx="7227621" cy="2648342"/>
            <a:chOff x="0" y="-9525"/>
            <a:chExt cx="1903571" cy="697506"/>
          </a:xfrm>
        </p:grpSpPr>
        <p:sp>
          <p:nvSpPr>
            <p:cNvPr id="251" name="Google Shape;251;p23"/>
            <p:cNvSpPr/>
            <p:nvPr/>
          </p:nvSpPr>
          <p:spPr>
            <a:xfrm>
              <a:off x="0" y="0"/>
              <a:ext cx="1903571" cy="687981"/>
            </a:xfrm>
            <a:custGeom>
              <a:rect b="b" l="l" r="r" t="t"/>
              <a:pathLst>
                <a:path extrusionOk="0" h="687981" w="1903571">
                  <a:moveTo>
                    <a:pt x="21423" y="0"/>
                  </a:moveTo>
                  <a:lnTo>
                    <a:pt x="1882148" y="0"/>
                  </a:lnTo>
                  <a:cubicBezTo>
                    <a:pt x="1893980" y="0"/>
                    <a:pt x="1903571" y="9591"/>
                    <a:pt x="1903571" y="21423"/>
                  </a:cubicBezTo>
                  <a:lnTo>
                    <a:pt x="1903571" y="666558"/>
                  </a:lnTo>
                  <a:cubicBezTo>
                    <a:pt x="1903571" y="678389"/>
                    <a:pt x="1893980" y="687981"/>
                    <a:pt x="1882148" y="687981"/>
                  </a:cubicBezTo>
                  <a:lnTo>
                    <a:pt x="21423" y="687981"/>
                  </a:lnTo>
                  <a:cubicBezTo>
                    <a:pt x="15741" y="687981"/>
                    <a:pt x="10292" y="685724"/>
                    <a:pt x="6275" y="681706"/>
                  </a:cubicBezTo>
                  <a:cubicBezTo>
                    <a:pt x="2257" y="677689"/>
                    <a:pt x="0" y="672239"/>
                    <a:pt x="0" y="666558"/>
                  </a:cubicBezTo>
                  <a:lnTo>
                    <a:pt x="0" y="21423"/>
                  </a:lnTo>
                  <a:cubicBezTo>
                    <a:pt x="0" y="9591"/>
                    <a:pt x="9591" y="0"/>
                    <a:pt x="21423" y="0"/>
                  </a:cubicBezTo>
                  <a:close/>
                </a:path>
              </a:pathLst>
            </a:custGeom>
            <a:solidFill>
              <a:srgbClr val="131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3"/>
            <p:cNvSpPr txBox="1"/>
            <p:nvPr/>
          </p:nvSpPr>
          <p:spPr>
            <a:xfrm>
              <a:off x="0" y="-9525"/>
              <a:ext cx="1903571" cy="6975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3" name="Google Shape;253;p23"/>
          <p:cNvGrpSpPr/>
          <p:nvPr/>
        </p:nvGrpSpPr>
        <p:grpSpPr>
          <a:xfrm>
            <a:off x="10031679" y="6609958"/>
            <a:ext cx="7227621" cy="2648342"/>
            <a:chOff x="0" y="-9525"/>
            <a:chExt cx="1903571" cy="697506"/>
          </a:xfrm>
        </p:grpSpPr>
        <p:sp>
          <p:nvSpPr>
            <p:cNvPr id="254" name="Google Shape;254;p23"/>
            <p:cNvSpPr/>
            <p:nvPr/>
          </p:nvSpPr>
          <p:spPr>
            <a:xfrm>
              <a:off x="0" y="0"/>
              <a:ext cx="1903571" cy="687981"/>
            </a:xfrm>
            <a:custGeom>
              <a:rect b="b" l="l" r="r" t="t"/>
              <a:pathLst>
                <a:path extrusionOk="0" h="687981" w="1903571">
                  <a:moveTo>
                    <a:pt x="21423" y="0"/>
                  </a:moveTo>
                  <a:lnTo>
                    <a:pt x="1882148" y="0"/>
                  </a:lnTo>
                  <a:cubicBezTo>
                    <a:pt x="1893980" y="0"/>
                    <a:pt x="1903571" y="9591"/>
                    <a:pt x="1903571" y="21423"/>
                  </a:cubicBezTo>
                  <a:lnTo>
                    <a:pt x="1903571" y="666558"/>
                  </a:lnTo>
                  <a:cubicBezTo>
                    <a:pt x="1903571" y="678389"/>
                    <a:pt x="1893980" y="687981"/>
                    <a:pt x="1882148" y="687981"/>
                  </a:cubicBezTo>
                  <a:lnTo>
                    <a:pt x="21423" y="687981"/>
                  </a:lnTo>
                  <a:cubicBezTo>
                    <a:pt x="15741" y="687981"/>
                    <a:pt x="10292" y="685724"/>
                    <a:pt x="6275" y="681706"/>
                  </a:cubicBezTo>
                  <a:cubicBezTo>
                    <a:pt x="2257" y="677689"/>
                    <a:pt x="0" y="672239"/>
                    <a:pt x="0" y="666558"/>
                  </a:cubicBezTo>
                  <a:lnTo>
                    <a:pt x="0" y="21423"/>
                  </a:lnTo>
                  <a:cubicBezTo>
                    <a:pt x="0" y="9591"/>
                    <a:pt x="9591" y="0"/>
                    <a:pt x="21423" y="0"/>
                  </a:cubicBezTo>
                  <a:close/>
                </a:path>
              </a:pathLst>
            </a:custGeom>
            <a:solidFill>
              <a:srgbClr val="1AD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3"/>
            <p:cNvSpPr txBox="1"/>
            <p:nvPr/>
          </p:nvSpPr>
          <p:spPr>
            <a:xfrm>
              <a:off x="0" y="-9525"/>
              <a:ext cx="1903571" cy="6975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6" name="Google Shape;256;p23"/>
          <p:cNvSpPr txBox="1"/>
          <p:nvPr/>
        </p:nvSpPr>
        <p:spPr>
          <a:xfrm>
            <a:off x="11095714" y="1587060"/>
            <a:ext cx="5099551" cy="4190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99" u="none" cap="none" strike="noStrike">
                <a:solidFill>
                  <a:srgbClr val="13122D"/>
                </a:solidFill>
                <a:latin typeface="DM Sans"/>
                <a:ea typeface="DM Sans"/>
                <a:cs typeface="DM Sans"/>
                <a:sym typeface="DM Sans"/>
              </a:rPr>
              <a:t>Investment</a:t>
            </a:r>
            <a:endParaRPr/>
          </a:p>
        </p:txBody>
      </p:sp>
      <p:sp>
        <p:nvSpPr>
          <p:cNvPr id="257" name="Google Shape;257;p23"/>
          <p:cNvSpPr txBox="1"/>
          <p:nvPr/>
        </p:nvSpPr>
        <p:spPr>
          <a:xfrm>
            <a:off x="11095714" y="4395771"/>
            <a:ext cx="5099551" cy="4190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99" u="none" cap="none" strike="noStrike">
                <a:solidFill>
                  <a:srgbClr val="F0F9FF"/>
                </a:solidFill>
                <a:latin typeface="DM Sans"/>
                <a:ea typeface="DM Sans"/>
                <a:cs typeface="DM Sans"/>
                <a:sym typeface="DM Sans"/>
              </a:rPr>
              <a:t>Traditional Investments</a:t>
            </a:r>
            <a:endParaRPr/>
          </a:p>
        </p:txBody>
      </p:sp>
      <p:sp>
        <p:nvSpPr>
          <p:cNvPr id="258" name="Google Shape;258;p23"/>
          <p:cNvSpPr txBox="1"/>
          <p:nvPr/>
        </p:nvSpPr>
        <p:spPr>
          <a:xfrm>
            <a:off x="11296158" y="2129918"/>
            <a:ext cx="46986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rgbClr val="13122D"/>
                </a:solidFill>
                <a:latin typeface="DM Sans"/>
                <a:ea typeface="DM Sans"/>
                <a:cs typeface="DM Sans"/>
                <a:sym typeface="DM Sans"/>
              </a:rPr>
              <a:t>A process of allocating resources to other assets to generate income after a certain period</a:t>
            </a:r>
            <a:endParaRPr/>
          </a:p>
        </p:txBody>
      </p:sp>
      <p:sp>
        <p:nvSpPr>
          <p:cNvPr id="259" name="Google Shape;259;p23"/>
          <p:cNvSpPr txBox="1"/>
          <p:nvPr/>
        </p:nvSpPr>
        <p:spPr>
          <a:xfrm>
            <a:off x="10752096" y="4938630"/>
            <a:ext cx="57867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rgbClr val="F0F9FF"/>
                </a:solidFill>
                <a:latin typeface="DM Sans"/>
                <a:ea typeface="DM Sans"/>
                <a:cs typeface="DM Sans"/>
                <a:sym typeface="DM Sans"/>
              </a:rPr>
              <a:t>High liquidity and strictly regulated by institutions. Examples include stocks, bonds, and mutual funds.</a:t>
            </a:r>
            <a:endParaRPr/>
          </a:p>
        </p:txBody>
      </p:sp>
      <p:sp>
        <p:nvSpPr>
          <p:cNvPr id="260" name="Google Shape;260;p23"/>
          <p:cNvSpPr txBox="1"/>
          <p:nvPr/>
        </p:nvSpPr>
        <p:spPr>
          <a:xfrm>
            <a:off x="11095714" y="7047303"/>
            <a:ext cx="5099551" cy="4190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99" u="none" cap="none" strike="noStrike">
                <a:solidFill>
                  <a:srgbClr val="13122D"/>
                </a:solidFill>
                <a:latin typeface="DM Sans"/>
                <a:ea typeface="DM Sans"/>
                <a:cs typeface="DM Sans"/>
                <a:sym typeface="DM Sans"/>
              </a:rPr>
              <a:t>Alternative Investments</a:t>
            </a:r>
            <a:endParaRPr/>
          </a:p>
        </p:txBody>
      </p:sp>
      <p:sp>
        <p:nvSpPr>
          <p:cNvPr id="261" name="Google Shape;261;p23"/>
          <p:cNvSpPr txBox="1"/>
          <p:nvPr/>
        </p:nvSpPr>
        <p:spPr>
          <a:xfrm>
            <a:off x="10752096" y="7590162"/>
            <a:ext cx="5786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rgbClr val="13122D"/>
                </a:solidFill>
                <a:latin typeface="DM Sans"/>
                <a:ea typeface="DM Sans"/>
                <a:cs typeface="DM Sans"/>
                <a:sym typeface="DM Sans"/>
              </a:rPr>
              <a:t>Not as liquid as traditional investments, but has higher potential return. Examples include hedge funds, structured products, commodities, private equity, etc.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9FF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24"/>
          <p:cNvPicPr preferRelativeResize="0"/>
          <p:nvPr/>
        </p:nvPicPr>
        <p:blipFill rotWithShape="1">
          <a:blip r:embed="rId3">
            <a:alphaModFix/>
          </a:blip>
          <a:srcRect b="0" l="28227" r="24393" t="0"/>
          <a:stretch/>
        </p:blipFill>
        <p:spPr>
          <a:xfrm>
            <a:off x="10972800" y="0"/>
            <a:ext cx="73152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4"/>
          <p:cNvSpPr txBox="1"/>
          <p:nvPr/>
        </p:nvSpPr>
        <p:spPr>
          <a:xfrm>
            <a:off x="1028700" y="1190625"/>
            <a:ext cx="8115300" cy="22903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799" u="none" cap="none" strike="noStrike">
                <a:solidFill>
                  <a:srgbClr val="13122D"/>
                </a:solidFill>
                <a:latin typeface="Tomorrow"/>
                <a:ea typeface="Tomorrow"/>
                <a:cs typeface="Tomorrow"/>
                <a:sym typeface="Tomorrow"/>
              </a:rPr>
              <a:t>LOOK FURTHER</a:t>
            </a:r>
            <a:endParaRPr/>
          </a:p>
        </p:txBody>
      </p:sp>
      <p:sp>
        <p:nvSpPr>
          <p:cNvPr id="268" name="Google Shape;268;p24"/>
          <p:cNvSpPr txBox="1"/>
          <p:nvPr/>
        </p:nvSpPr>
        <p:spPr>
          <a:xfrm>
            <a:off x="1028700" y="4185853"/>
            <a:ext cx="8115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13122D"/>
                </a:solidFill>
                <a:latin typeface="DM Sans"/>
                <a:ea typeface="DM Sans"/>
                <a:cs typeface="DM Sans"/>
                <a:sym typeface="DM Sans"/>
              </a:rPr>
              <a:t>Select one type of investment and prepare a slide presentation on what to consider before investing in it.</a:t>
            </a:r>
            <a:endParaRPr/>
          </a:p>
        </p:txBody>
      </p:sp>
      <p:grpSp>
        <p:nvGrpSpPr>
          <p:cNvPr id="269" name="Google Shape;269;p24"/>
          <p:cNvGrpSpPr/>
          <p:nvPr/>
        </p:nvGrpSpPr>
        <p:grpSpPr>
          <a:xfrm>
            <a:off x="1028700" y="8775829"/>
            <a:ext cx="8115300" cy="482471"/>
            <a:chOff x="0" y="15886"/>
            <a:chExt cx="10820400" cy="643295"/>
          </a:xfrm>
        </p:grpSpPr>
        <p:sp>
          <p:nvSpPr>
            <p:cNvPr id="270" name="Google Shape;270;p24"/>
            <p:cNvSpPr/>
            <p:nvPr/>
          </p:nvSpPr>
          <p:spPr>
            <a:xfrm>
              <a:off x="0" y="15886"/>
              <a:ext cx="625127" cy="627409"/>
            </a:xfrm>
            <a:custGeom>
              <a:rect b="b" l="l" r="r" t="t"/>
              <a:pathLst>
                <a:path extrusionOk="0" h="627409" w="625127">
                  <a:moveTo>
                    <a:pt x="0" y="0"/>
                  </a:moveTo>
                  <a:lnTo>
                    <a:pt x="625127" y="0"/>
                  </a:lnTo>
                  <a:lnTo>
                    <a:pt x="625127" y="627409"/>
                  </a:lnTo>
                  <a:lnTo>
                    <a:pt x="0" y="62740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71" name="Google Shape;271;p24"/>
            <p:cNvSpPr txBox="1"/>
            <p:nvPr/>
          </p:nvSpPr>
          <p:spPr>
            <a:xfrm>
              <a:off x="753499" y="38100"/>
              <a:ext cx="1815522" cy="6210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795" u="none" cap="none" strike="noStrike">
                  <a:solidFill>
                    <a:srgbClr val="13122D"/>
                  </a:solidFill>
                  <a:latin typeface="DM Sans"/>
                  <a:ea typeface="DM Sans"/>
                  <a:cs typeface="DM Sans"/>
                  <a:sym typeface="DM Sans"/>
                </a:rPr>
                <a:t>CRIMSWEST UNIVERSITY</a:t>
              </a:r>
              <a:endParaRPr/>
            </a:p>
          </p:txBody>
        </p:sp>
        <p:cxnSp>
          <p:nvCxnSpPr>
            <p:cNvPr id="272" name="Google Shape;272;p24"/>
            <p:cNvCxnSpPr/>
            <p:nvPr/>
          </p:nvCxnSpPr>
          <p:spPr>
            <a:xfrm>
              <a:off x="2886525" y="310540"/>
              <a:ext cx="3294624" cy="0"/>
            </a:xfrm>
            <a:prstGeom prst="straightConnector1">
              <a:avLst/>
            </a:prstGeom>
            <a:noFill/>
            <a:ln cap="flat" cmpd="sng" w="43475">
              <a:solidFill>
                <a:srgbClr val="1AD079"/>
              </a:solidFill>
              <a:prstDash val="solid"/>
              <a:round/>
              <a:headEnd len="lg" w="lg" type="diamond"/>
              <a:tailEnd len="lg" w="lg" type="diamond"/>
            </a:ln>
          </p:spPr>
        </p:cxnSp>
        <p:sp>
          <p:nvSpPr>
            <p:cNvPr id="273" name="Google Shape;273;p24"/>
            <p:cNvSpPr txBox="1"/>
            <p:nvPr/>
          </p:nvSpPr>
          <p:spPr>
            <a:xfrm>
              <a:off x="6498651" y="93348"/>
              <a:ext cx="4321749" cy="3962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13122D"/>
                  </a:solidFill>
                  <a:latin typeface="DM Sans"/>
                  <a:ea typeface="DM Sans"/>
                  <a:cs typeface="DM Sans"/>
                  <a:sym typeface="DM Sans"/>
                </a:rPr>
                <a:t>Keynote by Prof. Luna Walberg</a:t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9FF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25"/>
          <p:cNvPicPr preferRelativeResize="0"/>
          <p:nvPr/>
        </p:nvPicPr>
        <p:blipFill rotWithShape="1">
          <a:blip r:embed="rId3">
            <a:alphaModFix/>
          </a:blip>
          <a:srcRect b="0" l="43145" r="1912" t="0"/>
          <a:stretch/>
        </p:blipFill>
        <p:spPr>
          <a:xfrm>
            <a:off x="1028700" y="1028700"/>
            <a:ext cx="6028556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25"/>
          <p:cNvSpPr txBox="1"/>
          <p:nvPr/>
        </p:nvSpPr>
        <p:spPr>
          <a:xfrm>
            <a:off x="9144000" y="1190625"/>
            <a:ext cx="8115300" cy="21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799" u="none" cap="none" strike="noStrike">
                <a:solidFill>
                  <a:srgbClr val="13122D"/>
                </a:solidFill>
                <a:latin typeface="Tomorrow"/>
                <a:ea typeface="Tomorrow"/>
                <a:cs typeface="Tomorrow"/>
                <a:sym typeface="Tomorrow"/>
              </a:rPr>
              <a:t>GOT ANY QUESTIONS?</a:t>
            </a:r>
            <a:endParaRPr/>
          </a:p>
        </p:txBody>
      </p:sp>
      <p:grpSp>
        <p:nvGrpSpPr>
          <p:cNvPr id="280" name="Google Shape;280;p25"/>
          <p:cNvGrpSpPr/>
          <p:nvPr/>
        </p:nvGrpSpPr>
        <p:grpSpPr>
          <a:xfrm>
            <a:off x="9144000" y="8775829"/>
            <a:ext cx="8115300" cy="482471"/>
            <a:chOff x="0" y="15886"/>
            <a:chExt cx="10820400" cy="643295"/>
          </a:xfrm>
        </p:grpSpPr>
        <p:sp>
          <p:nvSpPr>
            <p:cNvPr id="281" name="Google Shape;281;p25"/>
            <p:cNvSpPr/>
            <p:nvPr/>
          </p:nvSpPr>
          <p:spPr>
            <a:xfrm>
              <a:off x="0" y="15886"/>
              <a:ext cx="625127" cy="627409"/>
            </a:xfrm>
            <a:custGeom>
              <a:rect b="b" l="l" r="r" t="t"/>
              <a:pathLst>
                <a:path extrusionOk="0" h="627409" w="625127">
                  <a:moveTo>
                    <a:pt x="0" y="0"/>
                  </a:moveTo>
                  <a:lnTo>
                    <a:pt x="625127" y="0"/>
                  </a:lnTo>
                  <a:lnTo>
                    <a:pt x="625127" y="627409"/>
                  </a:lnTo>
                  <a:lnTo>
                    <a:pt x="0" y="62740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82" name="Google Shape;282;p25"/>
            <p:cNvSpPr txBox="1"/>
            <p:nvPr/>
          </p:nvSpPr>
          <p:spPr>
            <a:xfrm>
              <a:off x="753499" y="38100"/>
              <a:ext cx="1815522" cy="6210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795" u="none" cap="none" strike="noStrike">
                  <a:solidFill>
                    <a:srgbClr val="13122D"/>
                  </a:solidFill>
                  <a:latin typeface="DM Sans"/>
                  <a:ea typeface="DM Sans"/>
                  <a:cs typeface="DM Sans"/>
                  <a:sym typeface="DM Sans"/>
                </a:rPr>
                <a:t>CRIMSWEST UNIVERSITY</a:t>
              </a:r>
              <a:endParaRPr/>
            </a:p>
          </p:txBody>
        </p:sp>
        <p:cxnSp>
          <p:nvCxnSpPr>
            <p:cNvPr id="283" name="Google Shape;283;p25"/>
            <p:cNvCxnSpPr/>
            <p:nvPr/>
          </p:nvCxnSpPr>
          <p:spPr>
            <a:xfrm>
              <a:off x="2886525" y="310540"/>
              <a:ext cx="3294624" cy="0"/>
            </a:xfrm>
            <a:prstGeom prst="straightConnector1">
              <a:avLst/>
            </a:prstGeom>
            <a:noFill/>
            <a:ln cap="flat" cmpd="sng" w="43475">
              <a:solidFill>
                <a:srgbClr val="1AD079"/>
              </a:solidFill>
              <a:prstDash val="solid"/>
              <a:round/>
              <a:headEnd len="lg" w="lg" type="diamond"/>
              <a:tailEnd len="lg" w="lg" type="diamond"/>
            </a:ln>
          </p:spPr>
        </p:cxnSp>
        <p:sp>
          <p:nvSpPr>
            <p:cNvPr id="284" name="Google Shape;284;p25"/>
            <p:cNvSpPr txBox="1"/>
            <p:nvPr/>
          </p:nvSpPr>
          <p:spPr>
            <a:xfrm>
              <a:off x="6498651" y="93348"/>
              <a:ext cx="4321749" cy="3962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13122D"/>
                  </a:solidFill>
                  <a:latin typeface="DM Sans"/>
                  <a:ea typeface="DM Sans"/>
                  <a:cs typeface="DM Sans"/>
                  <a:sym typeface="DM Sans"/>
                </a:rPr>
                <a:t>Keynote by Prof. Luna Walberg</a:t>
              </a:r>
              <a:endParaRPr/>
            </a:p>
          </p:txBody>
        </p:sp>
      </p:grpSp>
      <p:sp>
        <p:nvSpPr>
          <p:cNvPr id="285" name="Google Shape;285;p25"/>
          <p:cNvSpPr txBox="1"/>
          <p:nvPr/>
        </p:nvSpPr>
        <p:spPr>
          <a:xfrm>
            <a:off x="9144000" y="4195378"/>
            <a:ext cx="8115300" cy="23602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00" u="none" cap="none" strike="noStrike">
                <a:solidFill>
                  <a:srgbClr val="13122D"/>
                </a:solidFill>
                <a:latin typeface="DM Sans"/>
                <a:ea typeface="DM Sans"/>
                <a:cs typeface="DM Sans"/>
                <a:sym typeface="DM Sans"/>
              </a:rPr>
              <a:t>Email:</a:t>
            </a:r>
            <a:endParaRPr/>
          </a:p>
          <a:p>
            <a:pPr indent="-291467" lvl="1" marL="582935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3122D"/>
              </a:buClr>
              <a:buSzPts val="2700"/>
              <a:buFont typeface="Arial"/>
              <a:buChar char="•"/>
            </a:pPr>
            <a:r>
              <a:rPr b="0" i="0" lang="en-US" sz="2700" u="none" cap="none" strike="noStrike">
                <a:solidFill>
                  <a:srgbClr val="13122D"/>
                </a:solidFill>
                <a:latin typeface="DM Sans"/>
                <a:ea typeface="DM Sans"/>
                <a:cs typeface="DM Sans"/>
                <a:sym typeface="DM Sans"/>
              </a:rPr>
              <a:t>hello@reallygreatsite.com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00" u="none" cap="none" strike="noStrike">
              <a:solidFill>
                <a:srgbClr val="13122D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00" u="none" cap="none" strike="noStrike">
                <a:solidFill>
                  <a:srgbClr val="13122D"/>
                </a:solidFill>
                <a:latin typeface="DM Sans"/>
                <a:ea typeface="DM Sans"/>
                <a:cs typeface="DM Sans"/>
                <a:sym typeface="DM Sans"/>
              </a:rPr>
              <a:t>Phone:</a:t>
            </a:r>
            <a:endParaRPr/>
          </a:p>
          <a:p>
            <a:pPr indent="-291467" lvl="1" marL="582935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3122D"/>
              </a:buClr>
              <a:buSzPts val="2700"/>
              <a:buFont typeface="Arial"/>
              <a:buChar char="•"/>
            </a:pPr>
            <a:r>
              <a:rPr b="0" i="0" lang="en-US" sz="2700" u="none" cap="none" strike="noStrike">
                <a:solidFill>
                  <a:srgbClr val="13122D"/>
                </a:solidFill>
                <a:latin typeface="DM Sans"/>
                <a:ea typeface="DM Sans"/>
                <a:cs typeface="DM Sans"/>
                <a:sym typeface="DM Sans"/>
              </a:rPr>
              <a:t>123-456-7890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9FF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oogle Shape;290;p26"/>
          <p:cNvGrpSpPr/>
          <p:nvPr/>
        </p:nvGrpSpPr>
        <p:grpSpPr>
          <a:xfrm>
            <a:off x="714865" y="2192041"/>
            <a:ext cx="5097641" cy="7508818"/>
            <a:chOff x="0" y="-28575"/>
            <a:chExt cx="1342589" cy="1977631"/>
          </a:xfrm>
        </p:grpSpPr>
        <p:sp>
          <p:nvSpPr>
            <p:cNvPr id="291" name="Google Shape;291;p26"/>
            <p:cNvSpPr/>
            <p:nvPr/>
          </p:nvSpPr>
          <p:spPr>
            <a:xfrm>
              <a:off x="0" y="0"/>
              <a:ext cx="1342589" cy="1949056"/>
            </a:xfrm>
            <a:custGeom>
              <a:rect b="b" l="l" r="r" t="t"/>
              <a:pathLst>
                <a:path extrusionOk="0" h="1949056" w="1342589">
                  <a:moveTo>
                    <a:pt x="30375" y="0"/>
                  </a:moveTo>
                  <a:lnTo>
                    <a:pt x="1312214" y="0"/>
                  </a:lnTo>
                  <a:cubicBezTo>
                    <a:pt x="1320270" y="0"/>
                    <a:pt x="1327996" y="3200"/>
                    <a:pt x="1333692" y="8896"/>
                  </a:cubicBezTo>
                  <a:cubicBezTo>
                    <a:pt x="1339388" y="14593"/>
                    <a:pt x="1342589" y="22319"/>
                    <a:pt x="1342589" y="30375"/>
                  </a:cubicBezTo>
                  <a:lnTo>
                    <a:pt x="1342589" y="1918682"/>
                  </a:lnTo>
                  <a:cubicBezTo>
                    <a:pt x="1342589" y="1935457"/>
                    <a:pt x="1328989" y="1949056"/>
                    <a:pt x="1312214" y="1949056"/>
                  </a:cubicBezTo>
                  <a:lnTo>
                    <a:pt x="30375" y="1949056"/>
                  </a:lnTo>
                  <a:cubicBezTo>
                    <a:pt x="22319" y="1949056"/>
                    <a:pt x="14593" y="1945856"/>
                    <a:pt x="8896" y="1940159"/>
                  </a:cubicBezTo>
                  <a:cubicBezTo>
                    <a:pt x="3200" y="1934463"/>
                    <a:pt x="0" y="1926737"/>
                    <a:pt x="0" y="1918682"/>
                  </a:cubicBezTo>
                  <a:lnTo>
                    <a:pt x="0" y="30375"/>
                  </a:lnTo>
                  <a:cubicBezTo>
                    <a:pt x="0" y="13599"/>
                    <a:pt x="13599" y="0"/>
                    <a:pt x="30375" y="0"/>
                  </a:cubicBezTo>
                  <a:close/>
                </a:path>
              </a:pathLst>
            </a:custGeom>
            <a:solidFill>
              <a:srgbClr val="FFFFFF"/>
            </a:solidFill>
            <a:ln cap="sq" cmpd="sng" w="19050">
              <a:solidFill>
                <a:srgbClr val="13122D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6"/>
            <p:cNvSpPr txBox="1"/>
            <p:nvPr/>
          </p:nvSpPr>
          <p:spPr>
            <a:xfrm>
              <a:off x="0" y="-28575"/>
              <a:ext cx="1342589" cy="19776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36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3" name="Google Shape;293;p26"/>
          <p:cNvGrpSpPr/>
          <p:nvPr/>
        </p:nvGrpSpPr>
        <p:grpSpPr>
          <a:xfrm>
            <a:off x="6060156" y="2192041"/>
            <a:ext cx="11512980" cy="7508818"/>
            <a:chOff x="0" y="-28575"/>
            <a:chExt cx="3032225" cy="1977631"/>
          </a:xfrm>
        </p:grpSpPr>
        <p:sp>
          <p:nvSpPr>
            <p:cNvPr id="294" name="Google Shape;294;p26"/>
            <p:cNvSpPr/>
            <p:nvPr/>
          </p:nvSpPr>
          <p:spPr>
            <a:xfrm>
              <a:off x="0" y="0"/>
              <a:ext cx="3032225" cy="1949056"/>
            </a:xfrm>
            <a:custGeom>
              <a:rect b="b" l="l" r="r" t="t"/>
              <a:pathLst>
                <a:path extrusionOk="0" h="1949056" w="3032225">
                  <a:moveTo>
                    <a:pt x="13449" y="0"/>
                  </a:moveTo>
                  <a:lnTo>
                    <a:pt x="3018776" y="0"/>
                  </a:lnTo>
                  <a:cubicBezTo>
                    <a:pt x="3022343" y="0"/>
                    <a:pt x="3025764" y="1417"/>
                    <a:pt x="3028286" y="3939"/>
                  </a:cubicBezTo>
                  <a:cubicBezTo>
                    <a:pt x="3030808" y="6461"/>
                    <a:pt x="3032225" y="9882"/>
                    <a:pt x="3032225" y="13449"/>
                  </a:cubicBezTo>
                  <a:lnTo>
                    <a:pt x="3032225" y="1935607"/>
                  </a:lnTo>
                  <a:cubicBezTo>
                    <a:pt x="3032225" y="1939174"/>
                    <a:pt x="3030808" y="1942595"/>
                    <a:pt x="3028286" y="1945117"/>
                  </a:cubicBezTo>
                  <a:cubicBezTo>
                    <a:pt x="3025764" y="1947639"/>
                    <a:pt x="3022343" y="1949056"/>
                    <a:pt x="3018776" y="1949056"/>
                  </a:cubicBezTo>
                  <a:lnTo>
                    <a:pt x="13449" y="1949056"/>
                  </a:lnTo>
                  <a:cubicBezTo>
                    <a:pt x="9882" y="1949056"/>
                    <a:pt x="6461" y="1947639"/>
                    <a:pt x="3939" y="1945117"/>
                  </a:cubicBezTo>
                  <a:cubicBezTo>
                    <a:pt x="1417" y="1942595"/>
                    <a:pt x="0" y="1939174"/>
                    <a:pt x="0" y="1935607"/>
                  </a:cubicBezTo>
                  <a:lnTo>
                    <a:pt x="0" y="13449"/>
                  </a:lnTo>
                  <a:cubicBezTo>
                    <a:pt x="0" y="9882"/>
                    <a:pt x="1417" y="6461"/>
                    <a:pt x="3939" y="3939"/>
                  </a:cubicBezTo>
                  <a:cubicBezTo>
                    <a:pt x="6461" y="1417"/>
                    <a:pt x="9882" y="0"/>
                    <a:pt x="13449" y="0"/>
                  </a:cubicBezTo>
                  <a:close/>
                </a:path>
              </a:pathLst>
            </a:custGeom>
            <a:solidFill>
              <a:srgbClr val="FFFFFF"/>
            </a:solidFill>
            <a:ln cap="sq" cmpd="sng" w="19050">
              <a:solidFill>
                <a:srgbClr val="13122D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6"/>
            <p:cNvSpPr txBox="1"/>
            <p:nvPr/>
          </p:nvSpPr>
          <p:spPr>
            <a:xfrm>
              <a:off x="0" y="-28575"/>
              <a:ext cx="3032225" cy="19776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36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6" name="Google Shape;296;p26"/>
          <p:cNvGrpSpPr/>
          <p:nvPr/>
        </p:nvGrpSpPr>
        <p:grpSpPr>
          <a:xfrm>
            <a:off x="1104558" y="2712744"/>
            <a:ext cx="4318255" cy="647237"/>
            <a:chOff x="0" y="0"/>
            <a:chExt cx="1137318" cy="170466"/>
          </a:xfrm>
        </p:grpSpPr>
        <p:sp>
          <p:nvSpPr>
            <p:cNvPr id="297" name="Google Shape;297;p26"/>
            <p:cNvSpPr/>
            <p:nvPr/>
          </p:nvSpPr>
          <p:spPr>
            <a:xfrm>
              <a:off x="0" y="0"/>
              <a:ext cx="1137318" cy="170466"/>
            </a:xfrm>
            <a:custGeom>
              <a:rect b="b" l="l" r="r" t="t"/>
              <a:pathLst>
                <a:path extrusionOk="0" h="170466" w="1137318">
                  <a:moveTo>
                    <a:pt x="35857" y="0"/>
                  </a:moveTo>
                  <a:lnTo>
                    <a:pt x="1101462" y="0"/>
                  </a:lnTo>
                  <a:cubicBezTo>
                    <a:pt x="1121265" y="0"/>
                    <a:pt x="1137318" y="16054"/>
                    <a:pt x="1137318" y="35857"/>
                  </a:cubicBezTo>
                  <a:lnTo>
                    <a:pt x="1137318" y="134609"/>
                  </a:lnTo>
                  <a:cubicBezTo>
                    <a:pt x="1137318" y="144119"/>
                    <a:pt x="1133540" y="153239"/>
                    <a:pt x="1126816" y="159964"/>
                  </a:cubicBezTo>
                  <a:cubicBezTo>
                    <a:pt x="1120092" y="166688"/>
                    <a:pt x="1110971" y="170466"/>
                    <a:pt x="1101462" y="170466"/>
                  </a:cubicBezTo>
                  <a:lnTo>
                    <a:pt x="35857" y="170466"/>
                  </a:lnTo>
                  <a:cubicBezTo>
                    <a:pt x="26347" y="170466"/>
                    <a:pt x="17227" y="166688"/>
                    <a:pt x="10502" y="159964"/>
                  </a:cubicBezTo>
                  <a:cubicBezTo>
                    <a:pt x="3778" y="153239"/>
                    <a:pt x="0" y="144119"/>
                    <a:pt x="0" y="134609"/>
                  </a:cubicBezTo>
                  <a:lnTo>
                    <a:pt x="0" y="35857"/>
                  </a:lnTo>
                  <a:cubicBezTo>
                    <a:pt x="0" y="26347"/>
                    <a:pt x="3778" y="17227"/>
                    <a:pt x="10502" y="10502"/>
                  </a:cubicBezTo>
                  <a:cubicBezTo>
                    <a:pt x="17227" y="3778"/>
                    <a:pt x="26347" y="0"/>
                    <a:pt x="35857" y="0"/>
                  </a:cubicBezTo>
                  <a:close/>
                </a:path>
              </a:pathLst>
            </a:custGeom>
            <a:solidFill>
              <a:srgbClr val="131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6"/>
            <p:cNvSpPr txBox="1"/>
            <p:nvPr/>
          </p:nvSpPr>
          <p:spPr>
            <a:xfrm>
              <a:off x="0" y="0"/>
              <a:ext cx="1137318" cy="1704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2000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99" u="none" cap="none" strike="noStrike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Fonts</a:t>
              </a:r>
              <a:endParaRPr/>
            </a:p>
          </p:txBody>
        </p:sp>
      </p:grpSp>
      <p:grpSp>
        <p:nvGrpSpPr>
          <p:cNvPr id="299" name="Google Shape;299;p26"/>
          <p:cNvGrpSpPr/>
          <p:nvPr/>
        </p:nvGrpSpPr>
        <p:grpSpPr>
          <a:xfrm>
            <a:off x="9623087" y="2712744"/>
            <a:ext cx="4368067" cy="647237"/>
            <a:chOff x="0" y="0"/>
            <a:chExt cx="1150437" cy="170466"/>
          </a:xfrm>
        </p:grpSpPr>
        <p:sp>
          <p:nvSpPr>
            <p:cNvPr id="300" name="Google Shape;300;p26"/>
            <p:cNvSpPr/>
            <p:nvPr/>
          </p:nvSpPr>
          <p:spPr>
            <a:xfrm>
              <a:off x="0" y="0"/>
              <a:ext cx="1150437" cy="170466"/>
            </a:xfrm>
            <a:custGeom>
              <a:rect b="b" l="l" r="r" t="t"/>
              <a:pathLst>
                <a:path extrusionOk="0" h="170466" w="1150437">
                  <a:moveTo>
                    <a:pt x="35448" y="0"/>
                  </a:moveTo>
                  <a:lnTo>
                    <a:pt x="1114989" y="0"/>
                  </a:lnTo>
                  <a:cubicBezTo>
                    <a:pt x="1124391" y="0"/>
                    <a:pt x="1133407" y="3735"/>
                    <a:pt x="1140055" y="10382"/>
                  </a:cubicBezTo>
                  <a:cubicBezTo>
                    <a:pt x="1146703" y="17030"/>
                    <a:pt x="1150437" y="26046"/>
                    <a:pt x="1150437" y="35448"/>
                  </a:cubicBezTo>
                  <a:lnTo>
                    <a:pt x="1150437" y="135018"/>
                  </a:lnTo>
                  <a:cubicBezTo>
                    <a:pt x="1150437" y="144419"/>
                    <a:pt x="1146703" y="153436"/>
                    <a:pt x="1140055" y="160083"/>
                  </a:cubicBezTo>
                  <a:cubicBezTo>
                    <a:pt x="1133407" y="166731"/>
                    <a:pt x="1124391" y="170466"/>
                    <a:pt x="1114989" y="170466"/>
                  </a:cubicBezTo>
                  <a:lnTo>
                    <a:pt x="35448" y="170466"/>
                  </a:lnTo>
                  <a:cubicBezTo>
                    <a:pt x="26046" y="170466"/>
                    <a:pt x="17030" y="166731"/>
                    <a:pt x="10382" y="160083"/>
                  </a:cubicBezTo>
                  <a:cubicBezTo>
                    <a:pt x="3735" y="153436"/>
                    <a:pt x="0" y="144419"/>
                    <a:pt x="0" y="135018"/>
                  </a:cubicBezTo>
                  <a:lnTo>
                    <a:pt x="0" y="35448"/>
                  </a:lnTo>
                  <a:cubicBezTo>
                    <a:pt x="0" y="26046"/>
                    <a:pt x="3735" y="17030"/>
                    <a:pt x="10382" y="10382"/>
                  </a:cubicBezTo>
                  <a:cubicBezTo>
                    <a:pt x="17030" y="3735"/>
                    <a:pt x="26046" y="0"/>
                    <a:pt x="35448" y="0"/>
                  </a:cubicBezTo>
                  <a:close/>
                </a:path>
              </a:pathLst>
            </a:custGeom>
            <a:solidFill>
              <a:srgbClr val="131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6"/>
            <p:cNvSpPr txBox="1"/>
            <p:nvPr/>
          </p:nvSpPr>
          <p:spPr>
            <a:xfrm>
              <a:off x="0" y="0"/>
              <a:ext cx="1150437" cy="1704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2000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99" u="none" cap="none" strike="noStrike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Design Elements / Icons</a:t>
              </a:r>
              <a:endParaRPr/>
            </a:p>
          </p:txBody>
        </p:sp>
      </p:grpSp>
      <p:grpSp>
        <p:nvGrpSpPr>
          <p:cNvPr id="302" name="Google Shape;302;p26"/>
          <p:cNvGrpSpPr/>
          <p:nvPr/>
        </p:nvGrpSpPr>
        <p:grpSpPr>
          <a:xfrm>
            <a:off x="1104558" y="7347143"/>
            <a:ext cx="4318255" cy="647237"/>
            <a:chOff x="0" y="0"/>
            <a:chExt cx="1137318" cy="170466"/>
          </a:xfrm>
        </p:grpSpPr>
        <p:sp>
          <p:nvSpPr>
            <p:cNvPr id="303" name="Google Shape;303;p26"/>
            <p:cNvSpPr/>
            <p:nvPr/>
          </p:nvSpPr>
          <p:spPr>
            <a:xfrm>
              <a:off x="0" y="0"/>
              <a:ext cx="1137318" cy="170466"/>
            </a:xfrm>
            <a:custGeom>
              <a:rect b="b" l="l" r="r" t="t"/>
              <a:pathLst>
                <a:path extrusionOk="0" h="170466" w="1137318">
                  <a:moveTo>
                    <a:pt x="35857" y="0"/>
                  </a:moveTo>
                  <a:lnTo>
                    <a:pt x="1101462" y="0"/>
                  </a:lnTo>
                  <a:cubicBezTo>
                    <a:pt x="1121265" y="0"/>
                    <a:pt x="1137318" y="16054"/>
                    <a:pt x="1137318" y="35857"/>
                  </a:cubicBezTo>
                  <a:lnTo>
                    <a:pt x="1137318" y="134609"/>
                  </a:lnTo>
                  <a:cubicBezTo>
                    <a:pt x="1137318" y="144119"/>
                    <a:pt x="1133540" y="153239"/>
                    <a:pt x="1126816" y="159964"/>
                  </a:cubicBezTo>
                  <a:cubicBezTo>
                    <a:pt x="1120092" y="166688"/>
                    <a:pt x="1110971" y="170466"/>
                    <a:pt x="1101462" y="170466"/>
                  </a:cubicBezTo>
                  <a:lnTo>
                    <a:pt x="35857" y="170466"/>
                  </a:lnTo>
                  <a:cubicBezTo>
                    <a:pt x="26347" y="170466"/>
                    <a:pt x="17227" y="166688"/>
                    <a:pt x="10502" y="159964"/>
                  </a:cubicBezTo>
                  <a:cubicBezTo>
                    <a:pt x="3778" y="153239"/>
                    <a:pt x="0" y="144119"/>
                    <a:pt x="0" y="134609"/>
                  </a:cubicBezTo>
                  <a:lnTo>
                    <a:pt x="0" y="35857"/>
                  </a:lnTo>
                  <a:cubicBezTo>
                    <a:pt x="0" y="26347"/>
                    <a:pt x="3778" y="17227"/>
                    <a:pt x="10502" y="10502"/>
                  </a:cubicBezTo>
                  <a:cubicBezTo>
                    <a:pt x="17227" y="3778"/>
                    <a:pt x="26347" y="0"/>
                    <a:pt x="35857" y="0"/>
                  </a:cubicBezTo>
                  <a:close/>
                </a:path>
              </a:pathLst>
            </a:custGeom>
            <a:solidFill>
              <a:srgbClr val="131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6"/>
            <p:cNvSpPr txBox="1"/>
            <p:nvPr/>
          </p:nvSpPr>
          <p:spPr>
            <a:xfrm>
              <a:off x="0" y="0"/>
              <a:ext cx="1137318" cy="1704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2000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99" u="none" cap="none" strike="noStrike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Colors</a:t>
              </a:r>
              <a:endParaRPr/>
            </a:p>
          </p:txBody>
        </p:sp>
      </p:grpSp>
      <p:grpSp>
        <p:nvGrpSpPr>
          <p:cNvPr id="305" name="Google Shape;305;p26"/>
          <p:cNvGrpSpPr/>
          <p:nvPr/>
        </p:nvGrpSpPr>
        <p:grpSpPr>
          <a:xfrm>
            <a:off x="1249355" y="8261080"/>
            <a:ext cx="725897" cy="725897"/>
            <a:chOff x="0" y="0"/>
            <a:chExt cx="812800" cy="812800"/>
          </a:xfrm>
        </p:grpSpPr>
        <p:sp>
          <p:nvSpPr>
            <p:cNvPr id="306" name="Google Shape;306;p2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cap="sq" cmpd="sng" w="19050">
              <a:solidFill>
                <a:srgbClr val="13122D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6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36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8" name="Google Shape;308;p26"/>
          <p:cNvGrpSpPr/>
          <p:nvPr/>
        </p:nvGrpSpPr>
        <p:grpSpPr>
          <a:xfrm>
            <a:off x="2064714" y="8261080"/>
            <a:ext cx="725897" cy="725897"/>
            <a:chOff x="0" y="0"/>
            <a:chExt cx="812800" cy="812800"/>
          </a:xfrm>
        </p:grpSpPr>
        <p:sp>
          <p:nvSpPr>
            <p:cNvPr id="309" name="Google Shape;309;p2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0F9FF"/>
            </a:solidFill>
            <a:ln cap="sq" cmpd="sng" w="19050">
              <a:solidFill>
                <a:srgbClr val="13122D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6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36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1" name="Google Shape;311;p26"/>
          <p:cNvGrpSpPr/>
          <p:nvPr/>
        </p:nvGrpSpPr>
        <p:grpSpPr>
          <a:xfrm>
            <a:off x="2943011" y="8261080"/>
            <a:ext cx="725897" cy="725897"/>
            <a:chOff x="0" y="0"/>
            <a:chExt cx="812800" cy="812800"/>
          </a:xfrm>
        </p:grpSpPr>
        <p:sp>
          <p:nvSpPr>
            <p:cNvPr id="312" name="Google Shape;312;p2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9D9D9"/>
            </a:solidFill>
            <a:ln cap="sq" cmpd="sng" w="19050">
              <a:solidFill>
                <a:srgbClr val="13122D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6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36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4" name="Google Shape;314;p26"/>
          <p:cNvGrpSpPr/>
          <p:nvPr/>
        </p:nvGrpSpPr>
        <p:grpSpPr>
          <a:xfrm>
            <a:off x="3819515" y="8261080"/>
            <a:ext cx="725897" cy="725897"/>
            <a:chOff x="0" y="0"/>
            <a:chExt cx="812800" cy="812800"/>
          </a:xfrm>
        </p:grpSpPr>
        <p:sp>
          <p:nvSpPr>
            <p:cNvPr id="315" name="Google Shape;315;p2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AD079"/>
            </a:solidFill>
            <a:ln cap="sq" cmpd="sng" w="19050">
              <a:solidFill>
                <a:srgbClr val="13122D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6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36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7" name="Google Shape;317;p26"/>
          <p:cNvGrpSpPr/>
          <p:nvPr/>
        </p:nvGrpSpPr>
        <p:grpSpPr>
          <a:xfrm>
            <a:off x="4696916" y="8261080"/>
            <a:ext cx="725897" cy="725897"/>
            <a:chOff x="0" y="0"/>
            <a:chExt cx="812800" cy="812800"/>
          </a:xfrm>
        </p:grpSpPr>
        <p:sp>
          <p:nvSpPr>
            <p:cNvPr id="318" name="Google Shape;318;p2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2D"/>
            </a:solidFill>
            <a:ln cap="sq" cmpd="sng" w="19050">
              <a:solidFill>
                <a:srgbClr val="13122D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6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36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0" name="Google Shape;320;p26"/>
          <p:cNvSpPr txBox="1"/>
          <p:nvPr/>
        </p:nvSpPr>
        <p:spPr>
          <a:xfrm>
            <a:off x="1173043" y="3677619"/>
            <a:ext cx="4181285" cy="5099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13122D"/>
                </a:solidFill>
                <a:latin typeface="DM Sans"/>
                <a:ea typeface="DM Sans"/>
                <a:cs typeface="DM Sans"/>
                <a:sym typeface="DM Sans"/>
              </a:rPr>
              <a:t>This presentation template</a:t>
            </a:r>
            <a:endParaRPr/>
          </a:p>
          <a:p>
            <a:pPr indent="0" lvl="0" marL="0" marR="0" rtl="0" algn="ctr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13122D"/>
                </a:solidFill>
                <a:latin typeface="DM Sans"/>
                <a:ea typeface="DM Sans"/>
                <a:cs typeface="DM Sans"/>
                <a:sym typeface="DM Sans"/>
              </a:rPr>
              <a:t>uses the following free fonts:</a:t>
            </a:r>
            <a:endParaRPr/>
          </a:p>
        </p:txBody>
      </p:sp>
      <p:sp>
        <p:nvSpPr>
          <p:cNvPr id="321" name="Google Shape;321;p26"/>
          <p:cNvSpPr txBox="1"/>
          <p:nvPr/>
        </p:nvSpPr>
        <p:spPr>
          <a:xfrm>
            <a:off x="1116102" y="6770397"/>
            <a:ext cx="4368067" cy="2528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13122D"/>
                </a:solidFill>
                <a:latin typeface="DM Sans"/>
                <a:ea typeface="DM Sans"/>
                <a:cs typeface="DM Sans"/>
                <a:sym typeface="DM Sans"/>
              </a:rPr>
              <a:t>You can find these fonts online too.</a:t>
            </a:r>
            <a:endParaRPr/>
          </a:p>
        </p:txBody>
      </p:sp>
      <p:sp>
        <p:nvSpPr>
          <p:cNvPr id="322" name="Google Shape;322;p26"/>
          <p:cNvSpPr txBox="1"/>
          <p:nvPr/>
        </p:nvSpPr>
        <p:spPr>
          <a:xfrm>
            <a:off x="1688417" y="5005735"/>
            <a:ext cx="3150536" cy="3725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3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97" u="none" cap="none" strike="noStrike">
                <a:solidFill>
                  <a:srgbClr val="13122D"/>
                </a:solidFill>
                <a:latin typeface="Tomorrow"/>
                <a:ea typeface="Tomorrow"/>
                <a:cs typeface="Tomorrow"/>
                <a:sym typeface="Tomorrow"/>
              </a:rPr>
              <a:t>Tomorrow Regular</a:t>
            </a:r>
            <a:endParaRPr/>
          </a:p>
        </p:txBody>
      </p:sp>
      <p:sp>
        <p:nvSpPr>
          <p:cNvPr id="323" name="Google Shape;323;p26"/>
          <p:cNvSpPr txBox="1"/>
          <p:nvPr/>
        </p:nvSpPr>
        <p:spPr>
          <a:xfrm>
            <a:off x="1523971" y="5994577"/>
            <a:ext cx="3479429" cy="2834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3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97" u="none" cap="none" strike="noStrike">
                <a:solidFill>
                  <a:srgbClr val="13122D"/>
                </a:solidFill>
                <a:latin typeface="DM Sans"/>
                <a:ea typeface="DM Sans"/>
                <a:cs typeface="DM Sans"/>
                <a:sym typeface="DM Sans"/>
              </a:rPr>
              <a:t>DM Sans Regular</a:t>
            </a:r>
            <a:endParaRPr/>
          </a:p>
        </p:txBody>
      </p:sp>
      <p:sp>
        <p:nvSpPr>
          <p:cNvPr id="324" name="Google Shape;324;p26"/>
          <p:cNvSpPr txBox="1"/>
          <p:nvPr/>
        </p:nvSpPr>
        <p:spPr>
          <a:xfrm>
            <a:off x="2319155" y="4702150"/>
            <a:ext cx="1889061" cy="2155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3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97" u="none" cap="none" strike="noStrike">
                <a:solidFill>
                  <a:srgbClr val="13122D"/>
                </a:solidFill>
                <a:latin typeface="DM Sans"/>
                <a:ea typeface="DM Sans"/>
                <a:cs typeface="DM Sans"/>
                <a:sym typeface="DM Sans"/>
              </a:rPr>
              <a:t>TITLES:</a:t>
            </a:r>
            <a:endParaRPr/>
          </a:p>
        </p:txBody>
      </p:sp>
      <p:sp>
        <p:nvSpPr>
          <p:cNvPr id="325" name="Google Shape;325;p26"/>
          <p:cNvSpPr txBox="1"/>
          <p:nvPr/>
        </p:nvSpPr>
        <p:spPr>
          <a:xfrm>
            <a:off x="2319155" y="5702842"/>
            <a:ext cx="1889061" cy="2155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3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97" u="none" cap="none" strike="noStrike">
                <a:solidFill>
                  <a:srgbClr val="13122D"/>
                </a:solidFill>
                <a:latin typeface="DM Sans"/>
                <a:ea typeface="DM Sans"/>
                <a:cs typeface="DM Sans"/>
                <a:sym typeface="DM Sans"/>
              </a:rPr>
              <a:t>BODY TEXT:</a:t>
            </a:r>
            <a:endParaRPr/>
          </a:p>
        </p:txBody>
      </p:sp>
      <p:sp>
        <p:nvSpPr>
          <p:cNvPr id="326" name="Google Shape;326;p26"/>
          <p:cNvSpPr txBox="1"/>
          <p:nvPr/>
        </p:nvSpPr>
        <p:spPr>
          <a:xfrm>
            <a:off x="1249355" y="9106880"/>
            <a:ext cx="725897" cy="1619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13122D"/>
                </a:solidFill>
                <a:latin typeface="DM Sans"/>
                <a:ea typeface="DM Sans"/>
                <a:cs typeface="DM Sans"/>
                <a:sym typeface="DM Sans"/>
              </a:rPr>
              <a:t>#FFFFFF</a:t>
            </a:r>
            <a:endParaRPr/>
          </a:p>
        </p:txBody>
      </p:sp>
      <p:sp>
        <p:nvSpPr>
          <p:cNvPr id="327" name="Google Shape;327;p26"/>
          <p:cNvSpPr txBox="1"/>
          <p:nvPr/>
        </p:nvSpPr>
        <p:spPr>
          <a:xfrm>
            <a:off x="2064714" y="9106880"/>
            <a:ext cx="725897" cy="1619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13122D"/>
                </a:solidFill>
                <a:latin typeface="DM Sans"/>
                <a:ea typeface="DM Sans"/>
                <a:cs typeface="DM Sans"/>
                <a:sym typeface="DM Sans"/>
              </a:rPr>
              <a:t>#F0F9FF</a:t>
            </a:r>
            <a:endParaRPr/>
          </a:p>
        </p:txBody>
      </p:sp>
      <p:sp>
        <p:nvSpPr>
          <p:cNvPr id="328" name="Google Shape;328;p26"/>
          <p:cNvSpPr txBox="1"/>
          <p:nvPr/>
        </p:nvSpPr>
        <p:spPr>
          <a:xfrm>
            <a:off x="2943011" y="9106880"/>
            <a:ext cx="725897" cy="1619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13122D"/>
                </a:solidFill>
                <a:latin typeface="DM Sans"/>
                <a:ea typeface="DM Sans"/>
                <a:cs typeface="DM Sans"/>
                <a:sym typeface="DM Sans"/>
              </a:rPr>
              <a:t>#D9D9D9</a:t>
            </a:r>
            <a:endParaRPr/>
          </a:p>
        </p:txBody>
      </p:sp>
      <p:sp>
        <p:nvSpPr>
          <p:cNvPr id="329" name="Google Shape;329;p26"/>
          <p:cNvSpPr txBox="1"/>
          <p:nvPr/>
        </p:nvSpPr>
        <p:spPr>
          <a:xfrm>
            <a:off x="3819515" y="9106880"/>
            <a:ext cx="725897" cy="1619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13122D"/>
                </a:solidFill>
                <a:latin typeface="DM Sans"/>
                <a:ea typeface="DM Sans"/>
                <a:cs typeface="DM Sans"/>
                <a:sym typeface="DM Sans"/>
              </a:rPr>
              <a:t>#1AD079</a:t>
            </a:r>
            <a:endParaRPr/>
          </a:p>
        </p:txBody>
      </p:sp>
      <p:sp>
        <p:nvSpPr>
          <p:cNvPr id="330" name="Google Shape;330;p26"/>
          <p:cNvSpPr txBox="1"/>
          <p:nvPr/>
        </p:nvSpPr>
        <p:spPr>
          <a:xfrm>
            <a:off x="4696916" y="9106880"/>
            <a:ext cx="725897" cy="1619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13122D"/>
                </a:solidFill>
                <a:latin typeface="DM Sans"/>
                <a:ea typeface="DM Sans"/>
                <a:cs typeface="DM Sans"/>
                <a:sym typeface="DM Sans"/>
              </a:rPr>
              <a:t>#13122D</a:t>
            </a:r>
            <a:endParaRPr/>
          </a:p>
        </p:txBody>
      </p:sp>
      <p:sp>
        <p:nvSpPr>
          <p:cNvPr id="331" name="Google Shape;331;p26"/>
          <p:cNvSpPr txBox="1"/>
          <p:nvPr/>
        </p:nvSpPr>
        <p:spPr>
          <a:xfrm>
            <a:off x="3800933" y="1709954"/>
            <a:ext cx="10686133" cy="323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rgbClr val="13122D"/>
                </a:solidFill>
                <a:latin typeface="DM Sans"/>
                <a:ea typeface="DM Sans"/>
                <a:cs typeface="DM Sans"/>
                <a:sym typeface="DM Sans"/>
              </a:rPr>
              <a:t>Use these in your presentation. Delete or hide this page before presenting. </a:t>
            </a:r>
            <a:endParaRPr/>
          </a:p>
        </p:txBody>
      </p:sp>
      <p:sp>
        <p:nvSpPr>
          <p:cNvPr id="332" name="Google Shape;332;p26"/>
          <p:cNvSpPr txBox="1"/>
          <p:nvPr/>
        </p:nvSpPr>
        <p:spPr>
          <a:xfrm>
            <a:off x="5469973" y="700441"/>
            <a:ext cx="7348055" cy="8578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399" u="none" cap="none" strike="noStrike">
                <a:solidFill>
                  <a:srgbClr val="13122D"/>
                </a:solidFill>
                <a:latin typeface="Tomorrow"/>
                <a:ea typeface="Tomorrow"/>
                <a:cs typeface="Tomorrow"/>
                <a:sym typeface="Tomorrow"/>
              </a:rPr>
              <a:t>RESOURCE PAGE</a:t>
            </a:r>
            <a:endParaRPr/>
          </a:p>
        </p:txBody>
      </p:sp>
      <p:sp>
        <p:nvSpPr>
          <p:cNvPr id="333" name="Google Shape;333;p26"/>
          <p:cNvSpPr/>
          <p:nvPr/>
        </p:nvSpPr>
        <p:spPr>
          <a:xfrm>
            <a:off x="6776678" y="8060278"/>
            <a:ext cx="412781" cy="766992"/>
          </a:xfrm>
          <a:custGeom>
            <a:rect b="b" l="l" r="r" t="t"/>
            <a:pathLst>
              <a:path extrusionOk="0" h="766992" w="412781">
                <a:moveTo>
                  <a:pt x="0" y="0"/>
                </a:moveTo>
                <a:lnTo>
                  <a:pt x="412782" y="0"/>
                </a:lnTo>
                <a:lnTo>
                  <a:pt x="412782" y="766993"/>
                </a:lnTo>
                <a:lnTo>
                  <a:pt x="0" y="76699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34" name="Google Shape;334;p26"/>
          <p:cNvSpPr/>
          <p:nvPr/>
        </p:nvSpPr>
        <p:spPr>
          <a:xfrm>
            <a:off x="15014085" y="5418549"/>
            <a:ext cx="724812" cy="623339"/>
          </a:xfrm>
          <a:custGeom>
            <a:rect b="b" l="l" r="r" t="t"/>
            <a:pathLst>
              <a:path extrusionOk="0" h="623339" w="724812">
                <a:moveTo>
                  <a:pt x="0" y="0"/>
                </a:moveTo>
                <a:lnTo>
                  <a:pt x="724812" y="0"/>
                </a:lnTo>
                <a:lnTo>
                  <a:pt x="724812" y="623339"/>
                </a:lnTo>
                <a:lnTo>
                  <a:pt x="0" y="62333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35" name="Google Shape;335;p26"/>
          <p:cNvSpPr/>
          <p:nvPr/>
        </p:nvSpPr>
        <p:spPr>
          <a:xfrm>
            <a:off x="16396329" y="6705292"/>
            <a:ext cx="515154" cy="711896"/>
          </a:xfrm>
          <a:custGeom>
            <a:rect b="b" l="l" r="r" t="t"/>
            <a:pathLst>
              <a:path extrusionOk="0" h="711896" w="515154">
                <a:moveTo>
                  <a:pt x="0" y="0"/>
                </a:moveTo>
                <a:lnTo>
                  <a:pt x="515154" y="0"/>
                </a:lnTo>
                <a:lnTo>
                  <a:pt x="515154" y="711895"/>
                </a:lnTo>
                <a:lnTo>
                  <a:pt x="0" y="71189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36" name="Google Shape;336;p26"/>
          <p:cNvSpPr/>
          <p:nvPr/>
        </p:nvSpPr>
        <p:spPr>
          <a:xfrm>
            <a:off x="15520057" y="6743214"/>
            <a:ext cx="424419" cy="636051"/>
          </a:xfrm>
          <a:custGeom>
            <a:rect b="b" l="l" r="r" t="t"/>
            <a:pathLst>
              <a:path extrusionOk="0" h="636051" w="424419">
                <a:moveTo>
                  <a:pt x="0" y="0"/>
                </a:moveTo>
                <a:lnTo>
                  <a:pt x="424419" y="0"/>
                </a:lnTo>
                <a:lnTo>
                  <a:pt x="424419" y="636051"/>
                </a:lnTo>
                <a:lnTo>
                  <a:pt x="0" y="63605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37" name="Google Shape;337;p26"/>
          <p:cNvSpPr/>
          <p:nvPr/>
        </p:nvSpPr>
        <p:spPr>
          <a:xfrm>
            <a:off x="16264368" y="8125749"/>
            <a:ext cx="703879" cy="636051"/>
          </a:xfrm>
          <a:custGeom>
            <a:rect b="b" l="l" r="r" t="t"/>
            <a:pathLst>
              <a:path extrusionOk="0" h="636051" w="703879">
                <a:moveTo>
                  <a:pt x="0" y="0"/>
                </a:moveTo>
                <a:lnTo>
                  <a:pt x="703879" y="0"/>
                </a:lnTo>
                <a:lnTo>
                  <a:pt x="703879" y="636051"/>
                </a:lnTo>
                <a:lnTo>
                  <a:pt x="0" y="63605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38" name="Google Shape;338;p26"/>
          <p:cNvSpPr/>
          <p:nvPr/>
        </p:nvSpPr>
        <p:spPr>
          <a:xfrm>
            <a:off x="16264368" y="4077675"/>
            <a:ext cx="636051" cy="636051"/>
          </a:xfrm>
          <a:custGeom>
            <a:rect b="b" l="l" r="r" t="t"/>
            <a:pathLst>
              <a:path extrusionOk="0" h="636051" w="636051">
                <a:moveTo>
                  <a:pt x="0" y="0"/>
                </a:moveTo>
                <a:lnTo>
                  <a:pt x="636051" y="0"/>
                </a:lnTo>
                <a:lnTo>
                  <a:pt x="636051" y="636051"/>
                </a:lnTo>
                <a:lnTo>
                  <a:pt x="0" y="63605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39" name="Google Shape;339;p26"/>
          <p:cNvSpPr/>
          <p:nvPr/>
        </p:nvSpPr>
        <p:spPr>
          <a:xfrm>
            <a:off x="15023624" y="4128310"/>
            <a:ext cx="870206" cy="534781"/>
          </a:xfrm>
          <a:custGeom>
            <a:rect b="b" l="l" r="r" t="t"/>
            <a:pathLst>
              <a:path extrusionOk="0" h="534781" w="870206">
                <a:moveTo>
                  <a:pt x="0" y="0"/>
                </a:moveTo>
                <a:lnTo>
                  <a:pt x="870206" y="0"/>
                </a:lnTo>
                <a:lnTo>
                  <a:pt x="870206" y="534781"/>
                </a:lnTo>
                <a:lnTo>
                  <a:pt x="0" y="5347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40" name="Google Shape;340;p26"/>
          <p:cNvSpPr/>
          <p:nvPr/>
        </p:nvSpPr>
        <p:spPr>
          <a:xfrm>
            <a:off x="16199587" y="5374271"/>
            <a:ext cx="711896" cy="711896"/>
          </a:xfrm>
          <a:custGeom>
            <a:rect b="b" l="l" r="r" t="t"/>
            <a:pathLst>
              <a:path extrusionOk="0" h="711896" w="711896">
                <a:moveTo>
                  <a:pt x="0" y="0"/>
                </a:moveTo>
                <a:lnTo>
                  <a:pt x="711896" y="0"/>
                </a:lnTo>
                <a:lnTo>
                  <a:pt x="711896" y="711896"/>
                </a:lnTo>
                <a:lnTo>
                  <a:pt x="0" y="7118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41" name="Google Shape;341;p26"/>
          <p:cNvSpPr/>
          <p:nvPr/>
        </p:nvSpPr>
        <p:spPr>
          <a:xfrm>
            <a:off x="15268076" y="8087827"/>
            <a:ext cx="495738" cy="711896"/>
          </a:xfrm>
          <a:custGeom>
            <a:rect b="b" l="l" r="r" t="t"/>
            <a:pathLst>
              <a:path extrusionOk="0" h="711896" w="495738">
                <a:moveTo>
                  <a:pt x="0" y="0"/>
                </a:moveTo>
                <a:lnTo>
                  <a:pt x="495739" y="0"/>
                </a:lnTo>
                <a:lnTo>
                  <a:pt x="495739" y="711895"/>
                </a:lnTo>
                <a:lnTo>
                  <a:pt x="0" y="71189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42" name="Google Shape;342;p26"/>
          <p:cNvSpPr/>
          <p:nvPr/>
        </p:nvSpPr>
        <p:spPr>
          <a:xfrm>
            <a:off x="11791902" y="4039753"/>
            <a:ext cx="625174" cy="711896"/>
          </a:xfrm>
          <a:custGeom>
            <a:rect b="b" l="l" r="r" t="t"/>
            <a:pathLst>
              <a:path extrusionOk="0" h="711896" w="625174">
                <a:moveTo>
                  <a:pt x="0" y="0"/>
                </a:moveTo>
                <a:lnTo>
                  <a:pt x="625174" y="0"/>
                </a:lnTo>
                <a:lnTo>
                  <a:pt x="625174" y="711896"/>
                </a:lnTo>
                <a:lnTo>
                  <a:pt x="0" y="7118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43" name="Google Shape;343;p26"/>
          <p:cNvSpPr/>
          <p:nvPr/>
        </p:nvSpPr>
        <p:spPr>
          <a:xfrm>
            <a:off x="13827692" y="4150333"/>
            <a:ext cx="825395" cy="490735"/>
          </a:xfrm>
          <a:custGeom>
            <a:rect b="b" l="l" r="r" t="t"/>
            <a:pathLst>
              <a:path extrusionOk="0" h="490735" w="825395">
                <a:moveTo>
                  <a:pt x="0" y="0"/>
                </a:moveTo>
                <a:lnTo>
                  <a:pt x="825394" y="0"/>
                </a:lnTo>
                <a:lnTo>
                  <a:pt x="825394" y="490735"/>
                </a:lnTo>
                <a:lnTo>
                  <a:pt x="0" y="49073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44" name="Google Shape;344;p26"/>
          <p:cNvSpPr/>
          <p:nvPr/>
        </p:nvSpPr>
        <p:spPr>
          <a:xfrm>
            <a:off x="7671632" y="4077675"/>
            <a:ext cx="636051" cy="636051"/>
          </a:xfrm>
          <a:custGeom>
            <a:rect b="b" l="l" r="r" t="t"/>
            <a:pathLst>
              <a:path extrusionOk="0" h="636051" w="636051">
                <a:moveTo>
                  <a:pt x="0" y="0"/>
                </a:moveTo>
                <a:lnTo>
                  <a:pt x="636051" y="0"/>
                </a:lnTo>
                <a:lnTo>
                  <a:pt x="636051" y="636051"/>
                </a:lnTo>
                <a:lnTo>
                  <a:pt x="0" y="63605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45" name="Google Shape;345;p26"/>
          <p:cNvSpPr/>
          <p:nvPr/>
        </p:nvSpPr>
        <p:spPr>
          <a:xfrm>
            <a:off x="6665044" y="4077675"/>
            <a:ext cx="636051" cy="636051"/>
          </a:xfrm>
          <a:custGeom>
            <a:rect b="b" l="l" r="r" t="t"/>
            <a:pathLst>
              <a:path extrusionOk="0" h="636051" w="636051">
                <a:moveTo>
                  <a:pt x="0" y="0"/>
                </a:moveTo>
                <a:lnTo>
                  <a:pt x="636050" y="0"/>
                </a:lnTo>
                <a:lnTo>
                  <a:pt x="636050" y="636051"/>
                </a:lnTo>
                <a:lnTo>
                  <a:pt x="0" y="63605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46" name="Google Shape;346;p26"/>
          <p:cNvSpPr/>
          <p:nvPr/>
        </p:nvSpPr>
        <p:spPr>
          <a:xfrm>
            <a:off x="10715505" y="4058813"/>
            <a:ext cx="705859" cy="673775"/>
          </a:xfrm>
          <a:custGeom>
            <a:rect b="b" l="l" r="r" t="t"/>
            <a:pathLst>
              <a:path extrusionOk="0" h="673775" w="705859">
                <a:moveTo>
                  <a:pt x="0" y="0"/>
                </a:moveTo>
                <a:lnTo>
                  <a:pt x="705859" y="0"/>
                </a:lnTo>
                <a:lnTo>
                  <a:pt x="705859" y="673775"/>
                </a:lnTo>
                <a:lnTo>
                  <a:pt x="0" y="67377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47" name="Google Shape;347;p26"/>
          <p:cNvSpPr/>
          <p:nvPr/>
        </p:nvSpPr>
        <p:spPr>
          <a:xfrm>
            <a:off x="8678221" y="4039753"/>
            <a:ext cx="706718" cy="711896"/>
          </a:xfrm>
          <a:custGeom>
            <a:rect b="b" l="l" r="r" t="t"/>
            <a:pathLst>
              <a:path extrusionOk="0" h="711896" w="706718">
                <a:moveTo>
                  <a:pt x="0" y="0"/>
                </a:moveTo>
                <a:lnTo>
                  <a:pt x="706718" y="0"/>
                </a:lnTo>
                <a:lnTo>
                  <a:pt x="706718" y="711896"/>
                </a:lnTo>
                <a:lnTo>
                  <a:pt x="0" y="7118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48" name="Google Shape;348;p26"/>
          <p:cNvSpPr/>
          <p:nvPr/>
        </p:nvSpPr>
        <p:spPr>
          <a:xfrm>
            <a:off x="9755477" y="4036256"/>
            <a:ext cx="589490" cy="718890"/>
          </a:xfrm>
          <a:custGeom>
            <a:rect b="b" l="l" r="r" t="t"/>
            <a:pathLst>
              <a:path extrusionOk="0" h="718890" w="589490">
                <a:moveTo>
                  <a:pt x="0" y="0"/>
                </a:moveTo>
                <a:lnTo>
                  <a:pt x="589490" y="0"/>
                </a:lnTo>
                <a:lnTo>
                  <a:pt x="589490" y="718890"/>
                </a:lnTo>
                <a:lnTo>
                  <a:pt x="0" y="7188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49" name="Google Shape;349;p26"/>
          <p:cNvSpPr/>
          <p:nvPr/>
        </p:nvSpPr>
        <p:spPr>
          <a:xfrm>
            <a:off x="12787614" y="4059095"/>
            <a:ext cx="669540" cy="673212"/>
          </a:xfrm>
          <a:custGeom>
            <a:rect b="b" l="l" r="r" t="t"/>
            <a:pathLst>
              <a:path extrusionOk="0" h="673212" w="669540">
                <a:moveTo>
                  <a:pt x="0" y="0"/>
                </a:moveTo>
                <a:lnTo>
                  <a:pt x="669540" y="0"/>
                </a:lnTo>
                <a:lnTo>
                  <a:pt x="669540" y="673212"/>
                </a:lnTo>
                <a:lnTo>
                  <a:pt x="0" y="6732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50" name="Google Shape;350;p26"/>
          <p:cNvSpPr/>
          <p:nvPr/>
        </p:nvSpPr>
        <p:spPr>
          <a:xfrm>
            <a:off x="12704470" y="5374271"/>
            <a:ext cx="574694" cy="711896"/>
          </a:xfrm>
          <a:custGeom>
            <a:rect b="b" l="l" r="r" t="t"/>
            <a:pathLst>
              <a:path extrusionOk="0" h="711896" w="574694">
                <a:moveTo>
                  <a:pt x="0" y="0"/>
                </a:moveTo>
                <a:lnTo>
                  <a:pt x="574694" y="0"/>
                </a:lnTo>
                <a:lnTo>
                  <a:pt x="574694" y="711896"/>
                </a:lnTo>
                <a:lnTo>
                  <a:pt x="0" y="7118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0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51" name="Google Shape;351;p26"/>
          <p:cNvSpPr/>
          <p:nvPr/>
        </p:nvSpPr>
        <p:spPr>
          <a:xfrm>
            <a:off x="11469981" y="5374271"/>
            <a:ext cx="773800" cy="711896"/>
          </a:xfrm>
          <a:custGeom>
            <a:rect b="b" l="l" r="r" t="t"/>
            <a:pathLst>
              <a:path extrusionOk="0" h="711896" w="773800">
                <a:moveTo>
                  <a:pt x="0" y="0"/>
                </a:moveTo>
                <a:lnTo>
                  <a:pt x="773800" y="0"/>
                </a:lnTo>
                <a:lnTo>
                  <a:pt x="773800" y="711896"/>
                </a:lnTo>
                <a:lnTo>
                  <a:pt x="0" y="7118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1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52" name="Google Shape;352;p26"/>
          <p:cNvSpPr/>
          <p:nvPr/>
        </p:nvSpPr>
        <p:spPr>
          <a:xfrm>
            <a:off x="13739854" y="5496510"/>
            <a:ext cx="813542" cy="467417"/>
          </a:xfrm>
          <a:custGeom>
            <a:rect b="b" l="l" r="r" t="t"/>
            <a:pathLst>
              <a:path extrusionOk="0" h="467417" w="813542">
                <a:moveTo>
                  <a:pt x="0" y="0"/>
                </a:moveTo>
                <a:lnTo>
                  <a:pt x="813542" y="0"/>
                </a:lnTo>
                <a:lnTo>
                  <a:pt x="813542" y="467417"/>
                </a:lnTo>
                <a:lnTo>
                  <a:pt x="0" y="46741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2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53" name="Google Shape;353;p26"/>
          <p:cNvSpPr/>
          <p:nvPr/>
        </p:nvSpPr>
        <p:spPr>
          <a:xfrm>
            <a:off x="9126105" y="5374271"/>
            <a:ext cx="711896" cy="711896"/>
          </a:xfrm>
          <a:custGeom>
            <a:rect b="b" l="l" r="r" t="t"/>
            <a:pathLst>
              <a:path extrusionOk="0" h="711896" w="711896">
                <a:moveTo>
                  <a:pt x="0" y="0"/>
                </a:moveTo>
                <a:lnTo>
                  <a:pt x="711895" y="0"/>
                </a:lnTo>
                <a:lnTo>
                  <a:pt x="711895" y="711896"/>
                </a:lnTo>
                <a:lnTo>
                  <a:pt x="0" y="7118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54" name="Google Shape;354;p26"/>
          <p:cNvSpPr/>
          <p:nvPr/>
        </p:nvSpPr>
        <p:spPr>
          <a:xfrm>
            <a:off x="6665044" y="5374271"/>
            <a:ext cx="827786" cy="711896"/>
          </a:xfrm>
          <a:custGeom>
            <a:rect b="b" l="l" r="r" t="t"/>
            <a:pathLst>
              <a:path extrusionOk="0" h="711896" w="827786">
                <a:moveTo>
                  <a:pt x="0" y="0"/>
                </a:moveTo>
                <a:lnTo>
                  <a:pt x="827786" y="0"/>
                </a:lnTo>
                <a:lnTo>
                  <a:pt x="827786" y="711896"/>
                </a:lnTo>
                <a:lnTo>
                  <a:pt x="0" y="7118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55" name="Google Shape;355;p26"/>
          <p:cNvSpPr/>
          <p:nvPr/>
        </p:nvSpPr>
        <p:spPr>
          <a:xfrm>
            <a:off x="10298690" y="5374271"/>
            <a:ext cx="710601" cy="711896"/>
          </a:xfrm>
          <a:custGeom>
            <a:rect b="b" l="l" r="r" t="t"/>
            <a:pathLst>
              <a:path extrusionOk="0" h="711896" w="710601">
                <a:moveTo>
                  <a:pt x="0" y="0"/>
                </a:moveTo>
                <a:lnTo>
                  <a:pt x="710601" y="0"/>
                </a:lnTo>
                <a:lnTo>
                  <a:pt x="710601" y="711896"/>
                </a:lnTo>
                <a:lnTo>
                  <a:pt x="0" y="7118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56" name="Google Shape;356;p26"/>
          <p:cNvSpPr/>
          <p:nvPr/>
        </p:nvSpPr>
        <p:spPr>
          <a:xfrm>
            <a:off x="7953519" y="5374271"/>
            <a:ext cx="711896" cy="711896"/>
          </a:xfrm>
          <a:custGeom>
            <a:rect b="b" l="l" r="r" t="t"/>
            <a:pathLst>
              <a:path extrusionOk="0" h="711896" w="711896">
                <a:moveTo>
                  <a:pt x="0" y="0"/>
                </a:moveTo>
                <a:lnTo>
                  <a:pt x="711896" y="0"/>
                </a:lnTo>
                <a:lnTo>
                  <a:pt x="711896" y="711896"/>
                </a:lnTo>
                <a:lnTo>
                  <a:pt x="0" y="7118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57" name="Google Shape;357;p26"/>
          <p:cNvSpPr/>
          <p:nvPr/>
        </p:nvSpPr>
        <p:spPr>
          <a:xfrm>
            <a:off x="12152999" y="6753415"/>
            <a:ext cx="780201" cy="615650"/>
          </a:xfrm>
          <a:custGeom>
            <a:rect b="b" l="l" r="r" t="t"/>
            <a:pathLst>
              <a:path extrusionOk="0" h="615650" w="780201">
                <a:moveTo>
                  <a:pt x="0" y="0"/>
                </a:moveTo>
                <a:lnTo>
                  <a:pt x="780201" y="0"/>
                </a:lnTo>
                <a:lnTo>
                  <a:pt x="780201" y="615649"/>
                </a:lnTo>
                <a:lnTo>
                  <a:pt x="0" y="61564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58" name="Google Shape;358;p26"/>
          <p:cNvSpPr/>
          <p:nvPr/>
        </p:nvSpPr>
        <p:spPr>
          <a:xfrm>
            <a:off x="10896513" y="6819118"/>
            <a:ext cx="804633" cy="484243"/>
          </a:xfrm>
          <a:custGeom>
            <a:rect b="b" l="l" r="r" t="t"/>
            <a:pathLst>
              <a:path extrusionOk="0" h="484243" w="804633">
                <a:moveTo>
                  <a:pt x="0" y="0"/>
                </a:moveTo>
                <a:lnTo>
                  <a:pt x="804633" y="0"/>
                </a:lnTo>
                <a:lnTo>
                  <a:pt x="804633" y="484243"/>
                </a:lnTo>
                <a:lnTo>
                  <a:pt x="0" y="48424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59" name="Google Shape;359;p26"/>
          <p:cNvSpPr/>
          <p:nvPr/>
        </p:nvSpPr>
        <p:spPr>
          <a:xfrm>
            <a:off x="8880726" y="6708377"/>
            <a:ext cx="662098" cy="705725"/>
          </a:xfrm>
          <a:custGeom>
            <a:rect b="b" l="l" r="r" t="t"/>
            <a:pathLst>
              <a:path extrusionOk="0" h="705725" w="662098">
                <a:moveTo>
                  <a:pt x="0" y="0"/>
                </a:moveTo>
                <a:lnTo>
                  <a:pt x="662098" y="0"/>
                </a:lnTo>
                <a:lnTo>
                  <a:pt x="662098" y="705725"/>
                </a:lnTo>
                <a:lnTo>
                  <a:pt x="0" y="7057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60" name="Google Shape;360;p26"/>
          <p:cNvSpPr/>
          <p:nvPr/>
        </p:nvSpPr>
        <p:spPr>
          <a:xfrm>
            <a:off x="9994676" y="6753415"/>
            <a:ext cx="449984" cy="615650"/>
          </a:xfrm>
          <a:custGeom>
            <a:rect b="b" l="l" r="r" t="t"/>
            <a:pathLst>
              <a:path extrusionOk="0" h="615650" w="449984">
                <a:moveTo>
                  <a:pt x="0" y="0"/>
                </a:moveTo>
                <a:lnTo>
                  <a:pt x="449984" y="0"/>
                </a:lnTo>
                <a:lnTo>
                  <a:pt x="449984" y="615649"/>
                </a:lnTo>
                <a:lnTo>
                  <a:pt x="0" y="61564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0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61" name="Google Shape;361;p26"/>
          <p:cNvSpPr/>
          <p:nvPr/>
        </p:nvSpPr>
        <p:spPr>
          <a:xfrm>
            <a:off x="7914336" y="6708377"/>
            <a:ext cx="514537" cy="705725"/>
          </a:xfrm>
          <a:custGeom>
            <a:rect b="b" l="l" r="r" t="t"/>
            <a:pathLst>
              <a:path extrusionOk="0" h="705725" w="514537">
                <a:moveTo>
                  <a:pt x="0" y="0"/>
                </a:moveTo>
                <a:lnTo>
                  <a:pt x="514537" y="0"/>
                </a:lnTo>
                <a:lnTo>
                  <a:pt x="514537" y="705725"/>
                </a:lnTo>
                <a:lnTo>
                  <a:pt x="0" y="7057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1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62" name="Google Shape;362;p26"/>
          <p:cNvSpPr/>
          <p:nvPr/>
        </p:nvSpPr>
        <p:spPr>
          <a:xfrm>
            <a:off x="14452555" y="6753415"/>
            <a:ext cx="615650" cy="615650"/>
          </a:xfrm>
          <a:custGeom>
            <a:rect b="b" l="l" r="r" t="t"/>
            <a:pathLst>
              <a:path extrusionOk="0" h="615650" w="615650">
                <a:moveTo>
                  <a:pt x="0" y="0"/>
                </a:moveTo>
                <a:lnTo>
                  <a:pt x="615650" y="0"/>
                </a:lnTo>
                <a:lnTo>
                  <a:pt x="615650" y="615649"/>
                </a:lnTo>
                <a:lnTo>
                  <a:pt x="0" y="61564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2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63" name="Google Shape;363;p26"/>
          <p:cNvSpPr/>
          <p:nvPr/>
        </p:nvSpPr>
        <p:spPr>
          <a:xfrm>
            <a:off x="13385053" y="6753415"/>
            <a:ext cx="615650" cy="615650"/>
          </a:xfrm>
          <a:custGeom>
            <a:rect b="b" l="l" r="r" t="t"/>
            <a:pathLst>
              <a:path extrusionOk="0" h="615650" w="615650">
                <a:moveTo>
                  <a:pt x="0" y="0"/>
                </a:moveTo>
                <a:lnTo>
                  <a:pt x="615649" y="0"/>
                </a:lnTo>
                <a:lnTo>
                  <a:pt x="615649" y="615649"/>
                </a:lnTo>
                <a:lnTo>
                  <a:pt x="0" y="61564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64" name="Google Shape;364;p26"/>
          <p:cNvSpPr/>
          <p:nvPr/>
        </p:nvSpPr>
        <p:spPr>
          <a:xfrm>
            <a:off x="6665044" y="6705292"/>
            <a:ext cx="797439" cy="711896"/>
          </a:xfrm>
          <a:custGeom>
            <a:rect b="b" l="l" r="r" t="t"/>
            <a:pathLst>
              <a:path extrusionOk="0" h="711896" w="797439">
                <a:moveTo>
                  <a:pt x="0" y="0"/>
                </a:moveTo>
                <a:lnTo>
                  <a:pt x="797439" y="0"/>
                </a:lnTo>
                <a:lnTo>
                  <a:pt x="797439" y="711895"/>
                </a:lnTo>
                <a:lnTo>
                  <a:pt x="0" y="71189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65" name="Google Shape;365;p26"/>
          <p:cNvSpPr/>
          <p:nvPr/>
        </p:nvSpPr>
        <p:spPr>
          <a:xfrm>
            <a:off x="14158058" y="8095328"/>
            <a:ext cx="609464" cy="696893"/>
          </a:xfrm>
          <a:custGeom>
            <a:rect b="b" l="l" r="r" t="t"/>
            <a:pathLst>
              <a:path extrusionOk="0" h="696893" w="609464">
                <a:moveTo>
                  <a:pt x="0" y="0"/>
                </a:moveTo>
                <a:lnTo>
                  <a:pt x="609465" y="0"/>
                </a:lnTo>
                <a:lnTo>
                  <a:pt x="609465" y="696893"/>
                </a:lnTo>
                <a:lnTo>
                  <a:pt x="0" y="69689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66" name="Google Shape;366;p26"/>
          <p:cNvSpPr/>
          <p:nvPr/>
        </p:nvSpPr>
        <p:spPr>
          <a:xfrm>
            <a:off x="12923756" y="8186963"/>
            <a:ext cx="733749" cy="513624"/>
          </a:xfrm>
          <a:custGeom>
            <a:rect b="b" l="l" r="r" t="t"/>
            <a:pathLst>
              <a:path extrusionOk="0" h="513624" w="733749">
                <a:moveTo>
                  <a:pt x="0" y="0"/>
                </a:moveTo>
                <a:lnTo>
                  <a:pt x="733749" y="0"/>
                </a:lnTo>
                <a:lnTo>
                  <a:pt x="733749" y="513624"/>
                </a:lnTo>
                <a:lnTo>
                  <a:pt x="0" y="51362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67" name="Google Shape;367;p26"/>
          <p:cNvSpPr/>
          <p:nvPr/>
        </p:nvSpPr>
        <p:spPr>
          <a:xfrm>
            <a:off x="11795440" y="8186963"/>
            <a:ext cx="627763" cy="513624"/>
          </a:xfrm>
          <a:custGeom>
            <a:rect b="b" l="l" r="r" t="t"/>
            <a:pathLst>
              <a:path extrusionOk="0" h="513624" w="627763">
                <a:moveTo>
                  <a:pt x="0" y="0"/>
                </a:moveTo>
                <a:lnTo>
                  <a:pt x="627762" y="0"/>
                </a:lnTo>
                <a:lnTo>
                  <a:pt x="627762" y="513624"/>
                </a:lnTo>
                <a:lnTo>
                  <a:pt x="0" y="51362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68" name="Google Shape;368;p26"/>
          <p:cNvSpPr/>
          <p:nvPr/>
        </p:nvSpPr>
        <p:spPr>
          <a:xfrm>
            <a:off x="9929728" y="8095328"/>
            <a:ext cx="350981" cy="696893"/>
          </a:xfrm>
          <a:custGeom>
            <a:rect b="b" l="l" r="r" t="t"/>
            <a:pathLst>
              <a:path extrusionOk="0" h="696893" w="350981">
                <a:moveTo>
                  <a:pt x="0" y="0"/>
                </a:moveTo>
                <a:lnTo>
                  <a:pt x="350980" y="0"/>
                </a:lnTo>
                <a:lnTo>
                  <a:pt x="350980" y="696893"/>
                </a:lnTo>
                <a:lnTo>
                  <a:pt x="0" y="69689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69" name="Google Shape;369;p26"/>
          <p:cNvSpPr/>
          <p:nvPr/>
        </p:nvSpPr>
        <p:spPr>
          <a:xfrm>
            <a:off x="10781262" y="8186963"/>
            <a:ext cx="513624" cy="513624"/>
          </a:xfrm>
          <a:custGeom>
            <a:rect b="b" l="l" r="r" t="t"/>
            <a:pathLst>
              <a:path extrusionOk="0" h="513624" w="513624">
                <a:moveTo>
                  <a:pt x="0" y="0"/>
                </a:moveTo>
                <a:lnTo>
                  <a:pt x="513624" y="0"/>
                </a:lnTo>
                <a:lnTo>
                  <a:pt x="513624" y="513624"/>
                </a:lnTo>
                <a:lnTo>
                  <a:pt x="0" y="51362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70" name="Google Shape;370;p26"/>
          <p:cNvSpPr/>
          <p:nvPr/>
        </p:nvSpPr>
        <p:spPr>
          <a:xfrm>
            <a:off x="7690013" y="8032730"/>
            <a:ext cx="636745" cy="822089"/>
          </a:xfrm>
          <a:custGeom>
            <a:rect b="b" l="l" r="r" t="t"/>
            <a:pathLst>
              <a:path extrusionOk="0" h="822089" w="636745">
                <a:moveTo>
                  <a:pt x="0" y="0"/>
                </a:moveTo>
                <a:lnTo>
                  <a:pt x="636746" y="0"/>
                </a:lnTo>
                <a:lnTo>
                  <a:pt x="636746" y="822089"/>
                </a:lnTo>
                <a:lnTo>
                  <a:pt x="0" y="8220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0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71" name="Google Shape;371;p26"/>
          <p:cNvSpPr/>
          <p:nvPr/>
        </p:nvSpPr>
        <p:spPr>
          <a:xfrm>
            <a:off x="8827312" y="8095328"/>
            <a:ext cx="601862" cy="696893"/>
          </a:xfrm>
          <a:custGeom>
            <a:rect b="b" l="l" r="r" t="t"/>
            <a:pathLst>
              <a:path extrusionOk="0" h="696893" w="601862">
                <a:moveTo>
                  <a:pt x="0" y="0"/>
                </a:moveTo>
                <a:lnTo>
                  <a:pt x="601862" y="0"/>
                </a:lnTo>
                <a:lnTo>
                  <a:pt x="601862" y="696893"/>
                </a:lnTo>
                <a:lnTo>
                  <a:pt x="0" y="69689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1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9FF"/>
        </a:solid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Google Shape;376;p27"/>
          <p:cNvGrpSpPr/>
          <p:nvPr/>
        </p:nvGrpSpPr>
        <p:grpSpPr>
          <a:xfrm>
            <a:off x="714865" y="485203"/>
            <a:ext cx="16858270" cy="9208098"/>
            <a:chOff x="0" y="-28575"/>
            <a:chExt cx="4440038" cy="2425178"/>
          </a:xfrm>
        </p:grpSpPr>
        <p:sp>
          <p:nvSpPr>
            <p:cNvPr id="377" name="Google Shape;377;p27"/>
            <p:cNvSpPr/>
            <p:nvPr/>
          </p:nvSpPr>
          <p:spPr>
            <a:xfrm>
              <a:off x="0" y="0"/>
              <a:ext cx="4440038" cy="2396603"/>
            </a:xfrm>
            <a:custGeom>
              <a:rect b="b" l="l" r="r" t="t"/>
              <a:pathLst>
                <a:path extrusionOk="0" h="2396603" w="4440038">
                  <a:moveTo>
                    <a:pt x="9185" y="0"/>
                  </a:moveTo>
                  <a:lnTo>
                    <a:pt x="4430854" y="0"/>
                  </a:lnTo>
                  <a:cubicBezTo>
                    <a:pt x="4435926" y="0"/>
                    <a:pt x="4440038" y="4112"/>
                    <a:pt x="4440038" y="9185"/>
                  </a:cubicBezTo>
                  <a:lnTo>
                    <a:pt x="4440038" y="2387418"/>
                  </a:lnTo>
                  <a:cubicBezTo>
                    <a:pt x="4440038" y="2389854"/>
                    <a:pt x="4439071" y="2392190"/>
                    <a:pt x="4437348" y="2393913"/>
                  </a:cubicBezTo>
                  <a:cubicBezTo>
                    <a:pt x="4435626" y="2395635"/>
                    <a:pt x="4433289" y="2396603"/>
                    <a:pt x="4430854" y="2396603"/>
                  </a:cubicBezTo>
                  <a:lnTo>
                    <a:pt x="9185" y="2396603"/>
                  </a:lnTo>
                  <a:cubicBezTo>
                    <a:pt x="6749" y="2396603"/>
                    <a:pt x="4413" y="2395635"/>
                    <a:pt x="2690" y="2393913"/>
                  </a:cubicBezTo>
                  <a:cubicBezTo>
                    <a:pt x="968" y="2392190"/>
                    <a:pt x="0" y="2389854"/>
                    <a:pt x="0" y="2387418"/>
                  </a:cubicBezTo>
                  <a:lnTo>
                    <a:pt x="0" y="9185"/>
                  </a:lnTo>
                  <a:cubicBezTo>
                    <a:pt x="0" y="6749"/>
                    <a:pt x="968" y="4413"/>
                    <a:pt x="2690" y="2690"/>
                  </a:cubicBezTo>
                  <a:cubicBezTo>
                    <a:pt x="4413" y="968"/>
                    <a:pt x="6749" y="0"/>
                    <a:pt x="9185" y="0"/>
                  </a:cubicBezTo>
                  <a:close/>
                </a:path>
              </a:pathLst>
            </a:custGeom>
            <a:solidFill>
              <a:srgbClr val="FFFFFF"/>
            </a:solidFill>
            <a:ln cap="sq" cmpd="sng" w="19050">
              <a:solidFill>
                <a:srgbClr val="13122D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7"/>
            <p:cNvSpPr txBox="1"/>
            <p:nvPr/>
          </p:nvSpPr>
          <p:spPr>
            <a:xfrm>
              <a:off x="0" y="-28575"/>
              <a:ext cx="4440038" cy="24251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36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9" name="Google Shape;379;p27"/>
          <p:cNvSpPr txBox="1"/>
          <p:nvPr/>
        </p:nvSpPr>
        <p:spPr>
          <a:xfrm>
            <a:off x="3377480" y="2482841"/>
            <a:ext cx="11533039" cy="3142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13122D"/>
                </a:solidFill>
                <a:latin typeface="DM Sans"/>
                <a:ea typeface="DM Sans"/>
                <a:cs typeface="DM Sans"/>
                <a:sym typeface="DM Sans"/>
              </a:rPr>
              <a:t>This presentation template is free for everyone to use, thanks to the following:</a:t>
            </a:r>
            <a:endParaRPr/>
          </a:p>
        </p:txBody>
      </p:sp>
      <p:sp>
        <p:nvSpPr>
          <p:cNvPr id="380" name="Google Shape;380;p27"/>
          <p:cNvSpPr txBox="1"/>
          <p:nvPr/>
        </p:nvSpPr>
        <p:spPr>
          <a:xfrm>
            <a:off x="3377480" y="5260322"/>
            <a:ext cx="11533039" cy="3142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13122D"/>
                </a:solidFill>
                <a:latin typeface="DM Sans"/>
                <a:ea typeface="DM Sans"/>
                <a:cs typeface="DM Sans"/>
                <a:sym typeface="DM Sans"/>
              </a:rPr>
              <a:t>for this presentation template</a:t>
            </a:r>
            <a:endParaRPr/>
          </a:p>
        </p:txBody>
      </p:sp>
      <p:sp>
        <p:nvSpPr>
          <p:cNvPr id="381" name="Google Shape;381;p27"/>
          <p:cNvSpPr txBox="1"/>
          <p:nvPr/>
        </p:nvSpPr>
        <p:spPr>
          <a:xfrm>
            <a:off x="3377480" y="7317689"/>
            <a:ext cx="11533039" cy="3142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13122D"/>
                </a:solidFill>
                <a:latin typeface="DM Sans"/>
                <a:ea typeface="DM Sans"/>
                <a:cs typeface="DM Sans"/>
                <a:sym typeface="DM Sans"/>
              </a:rPr>
              <a:t>for the photos, graphics, and elements</a:t>
            </a:r>
            <a:endParaRPr/>
          </a:p>
        </p:txBody>
      </p:sp>
      <p:sp>
        <p:nvSpPr>
          <p:cNvPr id="382" name="Google Shape;382;p27"/>
          <p:cNvSpPr txBox="1"/>
          <p:nvPr/>
        </p:nvSpPr>
        <p:spPr>
          <a:xfrm>
            <a:off x="7108732" y="8470181"/>
            <a:ext cx="4070535" cy="5061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ctr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13122D"/>
                </a:solidFill>
                <a:latin typeface="DM Sans"/>
                <a:ea typeface="DM Sans"/>
                <a:cs typeface="DM Sans"/>
                <a:sym typeface="DM Sans"/>
              </a:rPr>
              <a:t>Happy designing!</a:t>
            </a:r>
            <a:endParaRPr/>
          </a:p>
        </p:txBody>
      </p:sp>
      <p:sp>
        <p:nvSpPr>
          <p:cNvPr id="383" name="Google Shape;383;p27"/>
          <p:cNvSpPr txBox="1"/>
          <p:nvPr/>
        </p:nvSpPr>
        <p:spPr>
          <a:xfrm>
            <a:off x="5469973" y="1424930"/>
            <a:ext cx="7348055" cy="8578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399" u="none" cap="none" strike="noStrike">
                <a:solidFill>
                  <a:srgbClr val="13122D"/>
                </a:solidFill>
                <a:latin typeface="Tomorrow"/>
                <a:ea typeface="Tomorrow"/>
                <a:cs typeface="Tomorrow"/>
                <a:sym typeface="Tomorrow"/>
              </a:rPr>
              <a:t>CREDITS</a:t>
            </a:r>
            <a:endParaRPr/>
          </a:p>
        </p:txBody>
      </p:sp>
      <p:sp>
        <p:nvSpPr>
          <p:cNvPr id="384" name="Google Shape;384;p27"/>
          <p:cNvSpPr txBox="1"/>
          <p:nvPr/>
        </p:nvSpPr>
        <p:spPr>
          <a:xfrm>
            <a:off x="5004582" y="6508064"/>
            <a:ext cx="8278835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500" u="none" cap="none" strike="noStrike">
                <a:solidFill>
                  <a:srgbClr val="13122D"/>
                </a:solidFill>
                <a:latin typeface="DM Sans"/>
                <a:ea typeface="DM Sans"/>
                <a:cs typeface="DM Sans"/>
                <a:sym typeface="DM Sans"/>
              </a:rPr>
              <a:t>Pexels, Pixabay, Sketchify</a:t>
            </a:r>
            <a:endParaRPr/>
          </a:p>
        </p:txBody>
      </p:sp>
      <p:pic>
        <p:nvPicPr>
          <p:cNvPr id="385" name="Google Shape;38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0000" y="3340225"/>
            <a:ext cx="5508000" cy="137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122D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14"/>
          <p:cNvCxnSpPr/>
          <p:nvPr/>
        </p:nvCxnSpPr>
        <p:spPr>
          <a:xfrm>
            <a:off x="1028700" y="1620871"/>
            <a:ext cx="4198009" cy="0"/>
          </a:xfrm>
          <a:prstGeom prst="straightConnector1">
            <a:avLst/>
          </a:prstGeom>
          <a:noFill/>
          <a:ln cap="flat" cmpd="sng" w="28575">
            <a:solidFill>
              <a:srgbClr val="1AD079"/>
            </a:solidFill>
            <a:prstDash val="solid"/>
            <a:round/>
            <a:headEnd len="lg" w="lg" type="diamond"/>
            <a:tailEnd len="lg" w="lg" type="diamond"/>
          </a:ln>
        </p:spPr>
      </p:cxnSp>
      <p:cxnSp>
        <p:nvCxnSpPr>
          <p:cNvPr id="98" name="Google Shape;98;p14"/>
          <p:cNvCxnSpPr/>
          <p:nvPr/>
        </p:nvCxnSpPr>
        <p:spPr>
          <a:xfrm>
            <a:off x="13061291" y="1620871"/>
            <a:ext cx="4198009" cy="0"/>
          </a:xfrm>
          <a:prstGeom prst="straightConnector1">
            <a:avLst/>
          </a:prstGeom>
          <a:noFill/>
          <a:ln cap="flat" cmpd="sng" w="28575">
            <a:solidFill>
              <a:srgbClr val="1AD079"/>
            </a:solidFill>
            <a:prstDash val="solid"/>
            <a:round/>
            <a:headEnd len="lg" w="lg" type="diamond"/>
            <a:tailEnd len="lg" w="lg" type="diamond"/>
          </a:ln>
        </p:spPr>
      </p:cxnSp>
      <p:grpSp>
        <p:nvGrpSpPr>
          <p:cNvPr id="99" name="Google Shape;99;p14"/>
          <p:cNvGrpSpPr/>
          <p:nvPr/>
        </p:nvGrpSpPr>
        <p:grpSpPr>
          <a:xfrm>
            <a:off x="869291" y="2856832"/>
            <a:ext cx="4920570" cy="6401472"/>
            <a:chOff x="0" y="-47625"/>
            <a:chExt cx="1295953" cy="1685984"/>
          </a:xfrm>
        </p:grpSpPr>
        <p:sp>
          <p:nvSpPr>
            <p:cNvPr id="100" name="Google Shape;100;p14"/>
            <p:cNvSpPr/>
            <p:nvPr/>
          </p:nvSpPr>
          <p:spPr>
            <a:xfrm>
              <a:off x="0" y="0"/>
              <a:ext cx="1295953" cy="1638359"/>
            </a:xfrm>
            <a:custGeom>
              <a:rect b="b" l="l" r="r" t="t"/>
              <a:pathLst>
                <a:path extrusionOk="0" h="1638359" w="1295953">
                  <a:moveTo>
                    <a:pt x="31468" y="0"/>
                  </a:moveTo>
                  <a:lnTo>
                    <a:pt x="1264485" y="0"/>
                  </a:lnTo>
                  <a:cubicBezTo>
                    <a:pt x="1272831" y="0"/>
                    <a:pt x="1280835" y="3315"/>
                    <a:pt x="1286736" y="9217"/>
                  </a:cubicBezTo>
                  <a:cubicBezTo>
                    <a:pt x="1292637" y="15118"/>
                    <a:pt x="1295953" y="23122"/>
                    <a:pt x="1295953" y="31468"/>
                  </a:cubicBezTo>
                  <a:lnTo>
                    <a:pt x="1295953" y="1606891"/>
                  </a:lnTo>
                  <a:cubicBezTo>
                    <a:pt x="1295953" y="1624270"/>
                    <a:pt x="1281864" y="1638359"/>
                    <a:pt x="1264485" y="1638359"/>
                  </a:cubicBezTo>
                  <a:lnTo>
                    <a:pt x="31468" y="1638359"/>
                  </a:lnTo>
                  <a:cubicBezTo>
                    <a:pt x="23122" y="1638359"/>
                    <a:pt x="15118" y="1635043"/>
                    <a:pt x="9217" y="1629142"/>
                  </a:cubicBezTo>
                  <a:cubicBezTo>
                    <a:pt x="3315" y="1623241"/>
                    <a:pt x="0" y="1615237"/>
                    <a:pt x="0" y="1606891"/>
                  </a:cubicBezTo>
                  <a:lnTo>
                    <a:pt x="0" y="31468"/>
                  </a:lnTo>
                  <a:cubicBezTo>
                    <a:pt x="0" y="14089"/>
                    <a:pt x="14089" y="0"/>
                    <a:pt x="31468" y="0"/>
                  </a:cubicBezTo>
                  <a:close/>
                </a:path>
              </a:pathLst>
            </a:custGeom>
            <a:solidFill>
              <a:srgbClr val="1AD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4"/>
            <p:cNvSpPr txBox="1"/>
            <p:nvPr/>
          </p:nvSpPr>
          <p:spPr>
            <a:xfrm>
              <a:off x="0" y="-47625"/>
              <a:ext cx="1295953" cy="16859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" name="Google Shape;102;p14"/>
          <p:cNvGrpSpPr/>
          <p:nvPr/>
        </p:nvGrpSpPr>
        <p:grpSpPr>
          <a:xfrm>
            <a:off x="6683715" y="2856832"/>
            <a:ext cx="4920570" cy="6401472"/>
            <a:chOff x="0" y="-47625"/>
            <a:chExt cx="1295953" cy="1685984"/>
          </a:xfrm>
        </p:grpSpPr>
        <p:sp>
          <p:nvSpPr>
            <p:cNvPr id="103" name="Google Shape;103;p14"/>
            <p:cNvSpPr/>
            <p:nvPr/>
          </p:nvSpPr>
          <p:spPr>
            <a:xfrm>
              <a:off x="0" y="0"/>
              <a:ext cx="1295953" cy="1638359"/>
            </a:xfrm>
            <a:custGeom>
              <a:rect b="b" l="l" r="r" t="t"/>
              <a:pathLst>
                <a:path extrusionOk="0" h="1638359" w="1295953">
                  <a:moveTo>
                    <a:pt x="31468" y="0"/>
                  </a:moveTo>
                  <a:lnTo>
                    <a:pt x="1264485" y="0"/>
                  </a:lnTo>
                  <a:cubicBezTo>
                    <a:pt x="1272831" y="0"/>
                    <a:pt x="1280835" y="3315"/>
                    <a:pt x="1286736" y="9217"/>
                  </a:cubicBezTo>
                  <a:cubicBezTo>
                    <a:pt x="1292637" y="15118"/>
                    <a:pt x="1295953" y="23122"/>
                    <a:pt x="1295953" y="31468"/>
                  </a:cubicBezTo>
                  <a:lnTo>
                    <a:pt x="1295953" y="1606891"/>
                  </a:lnTo>
                  <a:cubicBezTo>
                    <a:pt x="1295953" y="1624270"/>
                    <a:pt x="1281864" y="1638359"/>
                    <a:pt x="1264485" y="1638359"/>
                  </a:cubicBezTo>
                  <a:lnTo>
                    <a:pt x="31468" y="1638359"/>
                  </a:lnTo>
                  <a:cubicBezTo>
                    <a:pt x="23122" y="1638359"/>
                    <a:pt x="15118" y="1635043"/>
                    <a:pt x="9217" y="1629142"/>
                  </a:cubicBezTo>
                  <a:cubicBezTo>
                    <a:pt x="3315" y="1623241"/>
                    <a:pt x="0" y="1615237"/>
                    <a:pt x="0" y="1606891"/>
                  </a:cubicBezTo>
                  <a:lnTo>
                    <a:pt x="0" y="31468"/>
                  </a:lnTo>
                  <a:cubicBezTo>
                    <a:pt x="0" y="14089"/>
                    <a:pt x="14089" y="0"/>
                    <a:pt x="31468" y="0"/>
                  </a:cubicBezTo>
                  <a:close/>
                </a:path>
              </a:pathLst>
            </a:custGeom>
            <a:solidFill>
              <a:srgbClr val="F0F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4"/>
            <p:cNvSpPr txBox="1"/>
            <p:nvPr/>
          </p:nvSpPr>
          <p:spPr>
            <a:xfrm>
              <a:off x="0" y="-47625"/>
              <a:ext cx="1295953" cy="16859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" name="Google Shape;105;p14"/>
          <p:cNvGrpSpPr/>
          <p:nvPr/>
        </p:nvGrpSpPr>
        <p:grpSpPr>
          <a:xfrm>
            <a:off x="12338730" y="2856832"/>
            <a:ext cx="4920570" cy="6401472"/>
            <a:chOff x="0" y="-47625"/>
            <a:chExt cx="1295953" cy="1685984"/>
          </a:xfrm>
        </p:grpSpPr>
        <p:sp>
          <p:nvSpPr>
            <p:cNvPr id="106" name="Google Shape;106;p14"/>
            <p:cNvSpPr/>
            <p:nvPr/>
          </p:nvSpPr>
          <p:spPr>
            <a:xfrm>
              <a:off x="0" y="0"/>
              <a:ext cx="1295953" cy="1638359"/>
            </a:xfrm>
            <a:custGeom>
              <a:rect b="b" l="l" r="r" t="t"/>
              <a:pathLst>
                <a:path extrusionOk="0" h="1638359" w="1295953">
                  <a:moveTo>
                    <a:pt x="31468" y="0"/>
                  </a:moveTo>
                  <a:lnTo>
                    <a:pt x="1264485" y="0"/>
                  </a:lnTo>
                  <a:cubicBezTo>
                    <a:pt x="1272831" y="0"/>
                    <a:pt x="1280835" y="3315"/>
                    <a:pt x="1286736" y="9217"/>
                  </a:cubicBezTo>
                  <a:cubicBezTo>
                    <a:pt x="1292637" y="15118"/>
                    <a:pt x="1295953" y="23122"/>
                    <a:pt x="1295953" y="31468"/>
                  </a:cubicBezTo>
                  <a:lnTo>
                    <a:pt x="1295953" y="1606891"/>
                  </a:lnTo>
                  <a:cubicBezTo>
                    <a:pt x="1295953" y="1624270"/>
                    <a:pt x="1281864" y="1638359"/>
                    <a:pt x="1264485" y="1638359"/>
                  </a:cubicBezTo>
                  <a:lnTo>
                    <a:pt x="31468" y="1638359"/>
                  </a:lnTo>
                  <a:cubicBezTo>
                    <a:pt x="23122" y="1638359"/>
                    <a:pt x="15118" y="1635043"/>
                    <a:pt x="9217" y="1629142"/>
                  </a:cubicBezTo>
                  <a:cubicBezTo>
                    <a:pt x="3315" y="1623241"/>
                    <a:pt x="0" y="1615237"/>
                    <a:pt x="0" y="1606891"/>
                  </a:cubicBezTo>
                  <a:lnTo>
                    <a:pt x="0" y="31468"/>
                  </a:lnTo>
                  <a:cubicBezTo>
                    <a:pt x="0" y="14089"/>
                    <a:pt x="14089" y="0"/>
                    <a:pt x="31468" y="0"/>
                  </a:cubicBezTo>
                  <a:close/>
                </a:path>
              </a:pathLst>
            </a:custGeom>
            <a:solidFill>
              <a:srgbClr val="1AD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4"/>
            <p:cNvSpPr txBox="1"/>
            <p:nvPr/>
          </p:nvSpPr>
          <p:spPr>
            <a:xfrm>
              <a:off x="0" y="-47625"/>
              <a:ext cx="1295953" cy="16859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8" name="Google Shape;108;p14"/>
          <p:cNvSpPr/>
          <p:nvPr/>
        </p:nvSpPr>
        <p:spPr>
          <a:xfrm>
            <a:off x="13591970" y="5968153"/>
            <a:ext cx="2414090" cy="2573158"/>
          </a:xfrm>
          <a:custGeom>
            <a:rect b="b" l="l" r="r" t="t"/>
            <a:pathLst>
              <a:path extrusionOk="0" h="2573158" w="2414090">
                <a:moveTo>
                  <a:pt x="0" y="0"/>
                </a:moveTo>
                <a:lnTo>
                  <a:pt x="2414090" y="0"/>
                </a:lnTo>
                <a:lnTo>
                  <a:pt x="2414090" y="2573159"/>
                </a:lnTo>
                <a:lnTo>
                  <a:pt x="0" y="257315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9" name="Google Shape;109;p14"/>
          <p:cNvSpPr/>
          <p:nvPr/>
        </p:nvSpPr>
        <p:spPr>
          <a:xfrm>
            <a:off x="7622240" y="5968153"/>
            <a:ext cx="3043521" cy="2573158"/>
          </a:xfrm>
          <a:custGeom>
            <a:rect b="b" l="l" r="r" t="t"/>
            <a:pathLst>
              <a:path extrusionOk="0" h="2573158" w="3043521">
                <a:moveTo>
                  <a:pt x="0" y="0"/>
                </a:moveTo>
                <a:lnTo>
                  <a:pt x="3043520" y="0"/>
                </a:lnTo>
                <a:lnTo>
                  <a:pt x="3043520" y="2573159"/>
                </a:lnTo>
                <a:lnTo>
                  <a:pt x="0" y="257315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0" name="Google Shape;110;p14"/>
          <p:cNvSpPr txBox="1"/>
          <p:nvPr/>
        </p:nvSpPr>
        <p:spPr>
          <a:xfrm>
            <a:off x="5889717" y="1162050"/>
            <a:ext cx="6508565" cy="10795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F0F9FF"/>
                </a:solidFill>
                <a:latin typeface="Tomorrow"/>
                <a:ea typeface="Tomorrow"/>
                <a:cs typeface="Tomorrow"/>
                <a:sym typeface="Tomorrow"/>
              </a:rPr>
              <a:t>OVERVIEW</a:t>
            </a:r>
            <a:endParaRPr/>
          </a:p>
        </p:txBody>
      </p:sp>
      <p:sp>
        <p:nvSpPr>
          <p:cNvPr id="111" name="Google Shape;111;p14"/>
          <p:cNvSpPr txBox="1"/>
          <p:nvPr/>
        </p:nvSpPr>
        <p:spPr>
          <a:xfrm>
            <a:off x="1622499" y="3745125"/>
            <a:ext cx="341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13122D"/>
                </a:solidFill>
                <a:latin typeface="DM Sans"/>
                <a:ea typeface="DM Sans"/>
                <a:cs typeface="DM Sans"/>
                <a:sym typeface="DM Sans"/>
              </a:rPr>
              <a:t>Part 1</a:t>
            </a:r>
            <a:endParaRPr/>
          </a:p>
        </p:txBody>
      </p:sp>
      <p:sp>
        <p:nvSpPr>
          <p:cNvPr id="112" name="Google Shape;112;p14"/>
          <p:cNvSpPr txBox="1"/>
          <p:nvPr/>
        </p:nvSpPr>
        <p:spPr>
          <a:xfrm>
            <a:off x="7175800" y="3745125"/>
            <a:ext cx="3936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13122D"/>
                </a:solidFill>
                <a:latin typeface="DM Sans"/>
                <a:ea typeface="DM Sans"/>
                <a:cs typeface="DM Sans"/>
                <a:sym typeface="DM Sans"/>
              </a:rPr>
              <a:t>Part 2</a:t>
            </a:r>
            <a:endParaRPr/>
          </a:p>
        </p:txBody>
      </p:sp>
      <p:sp>
        <p:nvSpPr>
          <p:cNvPr id="113" name="Google Shape;113;p14"/>
          <p:cNvSpPr txBox="1"/>
          <p:nvPr/>
        </p:nvSpPr>
        <p:spPr>
          <a:xfrm>
            <a:off x="13277258" y="3745125"/>
            <a:ext cx="304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13122D"/>
                </a:solidFill>
                <a:latin typeface="DM Sans"/>
                <a:ea typeface="DM Sans"/>
                <a:cs typeface="DM Sans"/>
                <a:sym typeface="DM Sans"/>
              </a:rPr>
              <a:t>Part 3</a:t>
            </a:r>
            <a:endParaRPr/>
          </a:p>
        </p:txBody>
      </p:sp>
      <p:sp>
        <p:nvSpPr>
          <p:cNvPr id="114" name="Google Shape;114;p14"/>
          <p:cNvSpPr txBox="1"/>
          <p:nvPr/>
        </p:nvSpPr>
        <p:spPr>
          <a:xfrm>
            <a:off x="1900322" y="4656139"/>
            <a:ext cx="2858508" cy="72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13122D"/>
                </a:solidFill>
                <a:latin typeface="DM Sans"/>
                <a:ea typeface="DM Sans"/>
                <a:cs typeface="DM Sans"/>
                <a:sym typeface="DM Sans"/>
              </a:rPr>
              <a:t>Introduction to Investment</a:t>
            </a:r>
            <a:endParaRPr/>
          </a:p>
        </p:txBody>
      </p:sp>
      <p:sp>
        <p:nvSpPr>
          <p:cNvPr id="115" name="Google Shape;115;p14"/>
          <p:cNvSpPr txBox="1"/>
          <p:nvPr/>
        </p:nvSpPr>
        <p:spPr>
          <a:xfrm>
            <a:off x="6865246" y="4656139"/>
            <a:ext cx="4557507" cy="72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13122D"/>
                </a:solidFill>
                <a:latin typeface="DM Sans"/>
                <a:ea typeface="DM Sans"/>
                <a:cs typeface="DM Sans"/>
                <a:sym typeface="DM Sans"/>
              </a:rPr>
              <a:t>Types of Investment: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13122D"/>
                </a:solidFill>
                <a:latin typeface="DM Sans"/>
                <a:ea typeface="DM Sans"/>
                <a:cs typeface="DM Sans"/>
                <a:sym typeface="DM Sans"/>
              </a:rPr>
              <a:t>Traditional, Alternative</a:t>
            </a:r>
            <a:endParaRPr/>
          </a:p>
        </p:txBody>
      </p:sp>
      <p:sp>
        <p:nvSpPr>
          <p:cNvPr id="116" name="Google Shape;116;p14"/>
          <p:cNvSpPr txBox="1"/>
          <p:nvPr/>
        </p:nvSpPr>
        <p:spPr>
          <a:xfrm>
            <a:off x="13369761" y="4656139"/>
            <a:ext cx="2858508" cy="72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13122D"/>
                </a:solidFill>
                <a:latin typeface="DM Sans"/>
                <a:ea typeface="DM Sans"/>
                <a:cs typeface="DM Sans"/>
                <a:sym typeface="DM Sans"/>
              </a:rPr>
              <a:t>Summary and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13122D"/>
                </a:solidFill>
                <a:latin typeface="DM Sans"/>
                <a:ea typeface="DM Sans"/>
                <a:cs typeface="DM Sans"/>
                <a:sym typeface="DM Sans"/>
              </a:rPr>
              <a:t>Conclusion</a:t>
            </a:r>
            <a:endParaRPr/>
          </a:p>
        </p:txBody>
      </p:sp>
      <p:sp>
        <p:nvSpPr>
          <p:cNvPr id="117" name="Google Shape;117;p14"/>
          <p:cNvSpPr/>
          <p:nvPr/>
        </p:nvSpPr>
        <p:spPr>
          <a:xfrm>
            <a:off x="2073407" y="5968153"/>
            <a:ext cx="2512338" cy="2573158"/>
          </a:xfrm>
          <a:custGeom>
            <a:rect b="b" l="l" r="r" t="t"/>
            <a:pathLst>
              <a:path extrusionOk="0" h="2573158" w="2512338">
                <a:moveTo>
                  <a:pt x="0" y="0"/>
                </a:moveTo>
                <a:lnTo>
                  <a:pt x="2512338" y="0"/>
                </a:lnTo>
                <a:lnTo>
                  <a:pt x="2512338" y="2573159"/>
                </a:lnTo>
                <a:lnTo>
                  <a:pt x="0" y="257315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122D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5"/>
          <p:cNvPicPr preferRelativeResize="0"/>
          <p:nvPr/>
        </p:nvPicPr>
        <p:blipFill rotWithShape="1">
          <a:blip r:embed="rId3">
            <a:alphaModFix/>
          </a:blip>
          <a:srcRect b="0" l="28164" r="24456" t="0"/>
          <a:stretch/>
        </p:blipFill>
        <p:spPr>
          <a:xfrm>
            <a:off x="10972800" y="0"/>
            <a:ext cx="73152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5"/>
          <p:cNvSpPr txBox="1"/>
          <p:nvPr/>
        </p:nvSpPr>
        <p:spPr>
          <a:xfrm>
            <a:off x="1028700" y="1190625"/>
            <a:ext cx="8115300" cy="21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799" u="none" cap="none" strike="noStrike">
                <a:solidFill>
                  <a:srgbClr val="F0F9FF"/>
                </a:solidFill>
                <a:latin typeface="Tomorrow"/>
                <a:ea typeface="Tomorrow"/>
                <a:cs typeface="Tomorrow"/>
                <a:sym typeface="Tomorrow"/>
              </a:rPr>
              <a:t>WHAT IS INVESTMENT? </a:t>
            </a:r>
            <a:endParaRPr/>
          </a:p>
        </p:txBody>
      </p:sp>
      <p:sp>
        <p:nvSpPr>
          <p:cNvPr id="124" name="Google Shape;124;p15"/>
          <p:cNvSpPr txBox="1"/>
          <p:nvPr/>
        </p:nvSpPr>
        <p:spPr>
          <a:xfrm>
            <a:off x="1028700" y="4185853"/>
            <a:ext cx="81153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F0F9FF"/>
                </a:solidFill>
                <a:latin typeface="DM Sans"/>
                <a:ea typeface="DM Sans"/>
                <a:cs typeface="DM Sans"/>
                <a:sym typeface="DM Sans"/>
              </a:rPr>
              <a:t>It involves allocating resources into assets with the hope of generating income or profit over a certain period.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F0F9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F0F9FF"/>
                </a:solidFill>
                <a:latin typeface="DM Sans"/>
                <a:ea typeface="DM Sans"/>
                <a:cs typeface="DM Sans"/>
                <a:sym typeface="DM Sans"/>
              </a:rPr>
              <a:t>We can group investments into two: traditional and alternative.</a:t>
            </a:r>
            <a:endParaRPr/>
          </a:p>
        </p:txBody>
      </p:sp>
      <p:grpSp>
        <p:nvGrpSpPr>
          <p:cNvPr id="125" name="Google Shape;125;p15"/>
          <p:cNvGrpSpPr/>
          <p:nvPr/>
        </p:nvGrpSpPr>
        <p:grpSpPr>
          <a:xfrm>
            <a:off x="1028700" y="8775829"/>
            <a:ext cx="8347551" cy="482410"/>
            <a:chOff x="0" y="15886"/>
            <a:chExt cx="11130068" cy="643214"/>
          </a:xfrm>
        </p:grpSpPr>
        <p:sp>
          <p:nvSpPr>
            <p:cNvPr id="126" name="Google Shape;126;p15"/>
            <p:cNvSpPr/>
            <p:nvPr/>
          </p:nvSpPr>
          <p:spPr>
            <a:xfrm>
              <a:off x="0" y="15886"/>
              <a:ext cx="625127" cy="627409"/>
            </a:xfrm>
            <a:custGeom>
              <a:rect b="b" l="l" r="r" t="t"/>
              <a:pathLst>
                <a:path extrusionOk="0" h="627409" w="625127">
                  <a:moveTo>
                    <a:pt x="0" y="0"/>
                  </a:moveTo>
                  <a:lnTo>
                    <a:pt x="625127" y="0"/>
                  </a:lnTo>
                  <a:lnTo>
                    <a:pt x="625127" y="627409"/>
                  </a:lnTo>
                  <a:lnTo>
                    <a:pt x="0" y="62740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27" name="Google Shape;127;p15"/>
            <p:cNvSpPr txBox="1"/>
            <p:nvPr/>
          </p:nvSpPr>
          <p:spPr>
            <a:xfrm>
              <a:off x="753499" y="38100"/>
              <a:ext cx="1815600" cy="6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795" u="none" cap="none" strike="noStrike">
                  <a:solidFill>
                    <a:srgbClr val="F0F9FF"/>
                  </a:solidFill>
                  <a:latin typeface="DM Sans"/>
                  <a:ea typeface="DM Sans"/>
                  <a:cs typeface="DM Sans"/>
                  <a:sym typeface="DM Sans"/>
                </a:rPr>
                <a:t>CRIMSWEST UNIVERSITY</a:t>
              </a:r>
              <a:endParaRPr/>
            </a:p>
          </p:txBody>
        </p:sp>
        <p:cxnSp>
          <p:nvCxnSpPr>
            <p:cNvPr id="128" name="Google Shape;128;p15"/>
            <p:cNvCxnSpPr/>
            <p:nvPr/>
          </p:nvCxnSpPr>
          <p:spPr>
            <a:xfrm>
              <a:off x="2886525" y="310540"/>
              <a:ext cx="3294624" cy="0"/>
            </a:xfrm>
            <a:prstGeom prst="straightConnector1">
              <a:avLst/>
            </a:prstGeom>
            <a:noFill/>
            <a:ln cap="flat" cmpd="sng" w="43475">
              <a:solidFill>
                <a:srgbClr val="1AD079"/>
              </a:solidFill>
              <a:prstDash val="solid"/>
              <a:round/>
              <a:headEnd len="lg" w="lg" type="diamond"/>
              <a:tailEnd len="lg" w="lg" type="diamond"/>
            </a:ln>
          </p:spPr>
        </p:cxnSp>
        <p:sp>
          <p:nvSpPr>
            <p:cNvPr id="129" name="Google Shape;129;p15"/>
            <p:cNvSpPr txBox="1"/>
            <p:nvPr/>
          </p:nvSpPr>
          <p:spPr>
            <a:xfrm>
              <a:off x="6498668" y="93347"/>
              <a:ext cx="4631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F0F9FF"/>
                  </a:solidFill>
                  <a:latin typeface="DM Sans"/>
                  <a:ea typeface="DM Sans"/>
                  <a:cs typeface="DM Sans"/>
                  <a:sym typeface="DM Sans"/>
                </a:rPr>
                <a:t>Keynote by Prof. Luna Walberg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122D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6"/>
          <p:cNvPicPr preferRelativeResize="0"/>
          <p:nvPr/>
        </p:nvPicPr>
        <p:blipFill rotWithShape="1">
          <a:blip r:embed="rId3">
            <a:alphaModFix/>
          </a:blip>
          <a:srcRect b="0" l="29396" r="29397" t="0"/>
          <a:stretch/>
        </p:blipFill>
        <p:spPr>
          <a:xfrm>
            <a:off x="1028700" y="1028700"/>
            <a:ext cx="6028556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6"/>
          <p:cNvSpPr txBox="1"/>
          <p:nvPr/>
        </p:nvSpPr>
        <p:spPr>
          <a:xfrm>
            <a:off x="9144000" y="1190625"/>
            <a:ext cx="8115300" cy="21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799" u="none" cap="none" strike="noStrike">
                <a:solidFill>
                  <a:srgbClr val="F0F9FF"/>
                </a:solidFill>
                <a:latin typeface="Tomorrow"/>
                <a:ea typeface="Tomorrow"/>
                <a:cs typeface="Tomorrow"/>
                <a:sym typeface="Tomorrow"/>
              </a:rPr>
              <a:t>TRADITIONAL INVESTMENTS</a:t>
            </a:r>
            <a:endParaRPr/>
          </a:p>
        </p:txBody>
      </p:sp>
      <p:grpSp>
        <p:nvGrpSpPr>
          <p:cNvPr id="136" name="Google Shape;136;p16"/>
          <p:cNvGrpSpPr/>
          <p:nvPr/>
        </p:nvGrpSpPr>
        <p:grpSpPr>
          <a:xfrm>
            <a:off x="9144000" y="8775829"/>
            <a:ext cx="8665027" cy="482471"/>
            <a:chOff x="0" y="15886"/>
            <a:chExt cx="11553369" cy="643295"/>
          </a:xfrm>
        </p:grpSpPr>
        <p:sp>
          <p:nvSpPr>
            <p:cNvPr id="137" name="Google Shape;137;p16"/>
            <p:cNvSpPr/>
            <p:nvPr/>
          </p:nvSpPr>
          <p:spPr>
            <a:xfrm>
              <a:off x="0" y="15886"/>
              <a:ext cx="625127" cy="627409"/>
            </a:xfrm>
            <a:custGeom>
              <a:rect b="b" l="l" r="r" t="t"/>
              <a:pathLst>
                <a:path extrusionOk="0" h="627409" w="625127">
                  <a:moveTo>
                    <a:pt x="0" y="0"/>
                  </a:moveTo>
                  <a:lnTo>
                    <a:pt x="625127" y="0"/>
                  </a:lnTo>
                  <a:lnTo>
                    <a:pt x="625127" y="627409"/>
                  </a:lnTo>
                  <a:lnTo>
                    <a:pt x="0" y="62740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38" name="Google Shape;138;p16"/>
            <p:cNvSpPr txBox="1"/>
            <p:nvPr/>
          </p:nvSpPr>
          <p:spPr>
            <a:xfrm>
              <a:off x="753499" y="38100"/>
              <a:ext cx="1815522" cy="6210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795" u="none" cap="none" strike="noStrike">
                  <a:solidFill>
                    <a:srgbClr val="F0F9FF"/>
                  </a:solidFill>
                  <a:latin typeface="DM Sans"/>
                  <a:ea typeface="DM Sans"/>
                  <a:cs typeface="DM Sans"/>
                  <a:sym typeface="DM Sans"/>
                </a:rPr>
                <a:t>CRIMSWEST UNIVERSITY</a:t>
              </a:r>
              <a:endParaRPr/>
            </a:p>
          </p:txBody>
        </p:sp>
        <p:cxnSp>
          <p:nvCxnSpPr>
            <p:cNvPr id="139" name="Google Shape;139;p16"/>
            <p:cNvCxnSpPr/>
            <p:nvPr/>
          </p:nvCxnSpPr>
          <p:spPr>
            <a:xfrm>
              <a:off x="2886525" y="310540"/>
              <a:ext cx="3294624" cy="0"/>
            </a:xfrm>
            <a:prstGeom prst="straightConnector1">
              <a:avLst/>
            </a:prstGeom>
            <a:noFill/>
            <a:ln cap="flat" cmpd="sng" w="43475">
              <a:solidFill>
                <a:srgbClr val="1AD079"/>
              </a:solidFill>
              <a:prstDash val="solid"/>
              <a:round/>
              <a:headEnd len="lg" w="lg" type="diamond"/>
              <a:tailEnd len="lg" w="lg" type="diamond"/>
            </a:ln>
          </p:spPr>
        </p:cxnSp>
        <p:sp>
          <p:nvSpPr>
            <p:cNvPr id="140" name="Google Shape;140;p16"/>
            <p:cNvSpPr txBox="1"/>
            <p:nvPr/>
          </p:nvSpPr>
          <p:spPr>
            <a:xfrm>
              <a:off x="6498669" y="93347"/>
              <a:ext cx="5054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F0F9FF"/>
                  </a:solidFill>
                  <a:latin typeface="DM Sans"/>
                  <a:ea typeface="DM Sans"/>
                  <a:cs typeface="DM Sans"/>
                  <a:sym typeface="DM Sans"/>
                </a:rPr>
                <a:t>Keynote by Prof. Luna Walberg</a:t>
              </a:r>
              <a:endParaRPr/>
            </a:p>
          </p:txBody>
        </p:sp>
      </p:grpSp>
      <p:sp>
        <p:nvSpPr>
          <p:cNvPr id="141" name="Google Shape;141;p16"/>
          <p:cNvSpPr txBox="1"/>
          <p:nvPr/>
        </p:nvSpPr>
        <p:spPr>
          <a:xfrm>
            <a:off x="9144000" y="4195378"/>
            <a:ext cx="81153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91467" lvl="1" marL="5829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9FF"/>
              </a:buClr>
              <a:buSzPts val="2700"/>
              <a:buFont typeface="Arial"/>
              <a:buChar char="•"/>
            </a:pPr>
            <a:r>
              <a:rPr b="0" i="0" lang="en-US" sz="2700" u="none" cap="none" strike="noStrike">
                <a:solidFill>
                  <a:srgbClr val="F0F9FF"/>
                </a:solidFill>
                <a:latin typeface="DM Sans"/>
                <a:ea typeface="DM Sans"/>
                <a:cs typeface="DM Sans"/>
                <a:sym typeface="DM Sans"/>
              </a:rPr>
              <a:t>Well-known assets</a:t>
            </a:r>
            <a:endParaRPr/>
          </a:p>
          <a:p>
            <a:pPr indent="-291467" lvl="1" marL="5829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9FF"/>
              </a:buClr>
              <a:buSzPts val="2700"/>
              <a:buFont typeface="Arial"/>
              <a:buChar char="•"/>
            </a:pPr>
            <a:r>
              <a:rPr b="0" i="0" lang="en-US" sz="2700" u="none" cap="none" strike="noStrike">
                <a:solidFill>
                  <a:srgbClr val="F0F9FF"/>
                </a:solidFill>
                <a:latin typeface="DM Sans"/>
                <a:ea typeface="DM Sans"/>
                <a:cs typeface="DM Sans"/>
                <a:sym typeface="DM Sans"/>
              </a:rPr>
              <a:t>Highly liquid and can be sold or bought quickly</a:t>
            </a:r>
            <a:endParaRPr/>
          </a:p>
          <a:p>
            <a:pPr indent="-291467" lvl="1" marL="5829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9FF"/>
              </a:buClr>
              <a:buSzPts val="2700"/>
              <a:buFont typeface="Arial"/>
              <a:buChar char="•"/>
            </a:pPr>
            <a:r>
              <a:rPr b="0" i="0" lang="en-US" sz="2700" u="none" cap="none" strike="noStrike">
                <a:solidFill>
                  <a:srgbClr val="F0F9FF"/>
                </a:solidFill>
                <a:latin typeface="DM Sans"/>
                <a:ea typeface="DM Sans"/>
                <a:cs typeface="DM Sans"/>
                <a:sym typeface="DM Sans"/>
              </a:rPr>
              <a:t>Typically have lower entry barriers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122D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"/>
          <p:cNvSpPr txBox="1"/>
          <p:nvPr/>
        </p:nvSpPr>
        <p:spPr>
          <a:xfrm>
            <a:off x="1009650" y="3522077"/>
            <a:ext cx="7953036" cy="3404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799" u="none" cap="none" strike="noStrike">
                <a:solidFill>
                  <a:srgbClr val="F0F9FF"/>
                </a:solidFill>
                <a:latin typeface="Tomorrow"/>
                <a:ea typeface="Tomorrow"/>
                <a:cs typeface="Tomorrow"/>
                <a:sym typeface="Tomorrow"/>
              </a:rPr>
              <a:t>EXAMPLES OF TRADITIONAL INVESTMENTS</a:t>
            </a:r>
            <a:endParaRPr/>
          </a:p>
        </p:txBody>
      </p:sp>
      <p:grpSp>
        <p:nvGrpSpPr>
          <p:cNvPr id="147" name="Google Shape;147;p17"/>
          <p:cNvGrpSpPr/>
          <p:nvPr/>
        </p:nvGrpSpPr>
        <p:grpSpPr>
          <a:xfrm>
            <a:off x="10031679" y="992535"/>
            <a:ext cx="7227621" cy="2648342"/>
            <a:chOff x="0" y="-9525"/>
            <a:chExt cx="1903571" cy="697506"/>
          </a:xfrm>
        </p:grpSpPr>
        <p:sp>
          <p:nvSpPr>
            <p:cNvPr id="148" name="Google Shape;148;p17"/>
            <p:cNvSpPr/>
            <p:nvPr/>
          </p:nvSpPr>
          <p:spPr>
            <a:xfrm>
              <a:off x="0" y="0"/>
              <a:ext cx="1903571" cy="687981"/>
            </a:xfrm>
            <a:custGeom>
              <a:rect b="b" l="l" r="r" t="t"/>
              <a:pathLst>
                <a:path extrusionOk="0" h="687981" w="1903571">
                  <a:moveTo>
                    <a:pt x="21423" y="0"/>
                  </a:moveTo>
                  <a:lnTo>
                    <a:pt x="1882148" y="0"/>
                  </a:lnTo>
                  <a:cubicBezTo>
                    <a:pt x="1893980" y="0"/>
                    <a:pt x="1903571" y="9591"/>
                    <a:pt x="1903571" y="21423"/>
                  </a:cubicBezTo>
                  <a:lnTo>
                    <a:pt x="1903571" y="666558"/>
                  </a:lnTo>
                  <a:cubicBezTo>
                    <a:pt x="1903571" y="678389"/>
                    <a:pt x="1893980" y="687981"/>
                    <a:pt x="1882148" y="687981"/>
                  </a:cubicBezTo>
                  <a:lnTo>
                    <a:pt x="21423" y="687981"/>
                  </a:lnTo>
                  <a:cubicBezTo>
                    <a:pt x="15741" y="687981"/>
                    <a:pt x="10292" y="685724"/>
                    <a:pt x="6275" y="681706"/>
                  </a:cubicBezTo>
                  <a:cubicBezTo>
                    <a:pt x="2257" y="677689"/>
                    <a:pt x="0" y="672239"/>
                    <a:pt x="0" y="666558"/>
                  </a:cubicBezTo>
                  <a:lnTo>
                    <a:pt x="0" y="21423"/>
                  </a:lnTo>
                  <a:cubicBezTo>
                    <a:pt x="0" y="9591"/>
                    <a:pt x="9591" y="0"/>
                    <a:pt x="21423" y="0"/>
                  </a:cubicBezTo>
                  <a:close/>
                </a:path>
              </a:pathLst>
            </a:custGeom>
            <a:solidFill>
              <a:srgbClr val="1AD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7"/>
            <p:cNvSpPr txBox="1"/>
            <p:nvPr/>
          </p:nvSpPr>
          <p:spPr>
            <a:xfrm>
              <a:off x="0" y="-9525"/>
              <a:ext cx="1903571" cy="6975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" name="Google Shape;150;p17"/>
          <p:cNvGrpSpPr/>
          <p:nvPr/>
        </p:nvGrpSpPr>
        <p:grpSpPr>
          <a:xfrm>
            <a:off x="10031679" y="3802502"/>
            <a:ext cx="7227621" cy="2648342"/>
            <a:chOff x="0" y="-9525"/>
            <a:chExt cx="1903571" cy="697506"/>
          </a:xfrm>
        </p:grpSpPr>
        <p:sp>
          <p:nvSpPr>
            <p:cNvPr id="151" name="Google Shape;151;p17"/>
            <p:cNvSpPr/>
            <p:nvPr/>
          </p:nvSpPr>
          <p:spPr>
            <a:xfrm>
              <a:off x="0" y="0"/>
              <a:ext cx="1903571" cy="687981"/>
            </a:xfrm>
            <a:custGeom>
              <a:rect b="b" l="l" r="r" t="t"/>
              <a:pathLst>
                <a:path extrusionOk="0" h="687981" w="1903571">
                  <a:moveTo>
                    <a:pt x="21423" y="0"/>
                  </a:moveTo>
                  <a:lnTo>
                    <a:pt x="1882148" y="0"/>
                  </a:lnTo>
                  <a:cubicBezTo>
                    <a:pt x="1893980" y="0"/>
                    <a:pt x="1903571" y="9591"/>
                    <a:pt x="1903571" y="21423"/>
                  </a:cubicBezTo>
                  <a:lnTo>
                    <a:pt x="1903571" y="666558"/>
                  </a:lnTo>
                  <a:cubicBezTo>
                    <a:pt x="1903571" y="678389"/>
                    <a:pt x="1893980" y="687981"/>
                    <a:pt x="1882148" y="687981"/>
                  </a:cubicBezTo>
                  <a:lnTo>
                    <a:pt x="21423" y="687981"/>
                  </a:lnTo>
                  <a:cubicBezTo>
                    <a:pt x="15741" y="687981"/>
                    <a:pt x="10292" y="685724"/>
                    <a:pt x="6275" y="681706"/>
                  </a:cubicBezTo>
                  <a:cubicBezTo>
                    <a:pt x="2257" y="677689"/>
                    <a:pt x="0" y="672239"/>
                    <a:pt x="0" y="666558"/>
                  </a:cubicBezTo>
                  <a:lnTo>
                    <a:pt x="0" y="21423"/>
                  </a:lnTo>
                  <a:cubicBezTo>
                    <a:pt x="0" y="9591"/>
                    <a:pt x="9591" y="0"/>
                    <a:pt x="21423" y="0"/>
                  </a:cubicBezTo>
                  <a:close/>
                </a:path>
              </a:pathLst>
            </a:custGeom>
            <a:solidFill>
              <a:srgbClr val="F0F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7"/>
            <p:cNvSpPr txBox="1"/>
            <p:nvPr/>
          </p:nvSpPr>
          <p:spPr>
            <a:xfrm>
              <a:off x="0" y="-9525"/>
              <a:ext cx="1903571" cy="6975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" name="Google Shape;153;p17"/>
          <p:cNvGrpSpPr/>
          <p:nvPr/>
        </p:nvGrpSpPr>
        <p:grpSpPr>
          <a:xfrm>
            <a:off x="10031679" y="6609958"/>
            <a:ext cx="7227621" cy="2648342"/>
            <a:chOff x="0" y="-9525"/>
            <a:chExt cx="1903571" cy="697506"/>
          </a:xfrm>
        </p:grpSpPr>
        <p:sp>
          <p:nvSpPr>
            <p:cNvPr id="154" name="Google Shape;154;p17"/>
            <p:cNvSpPr/>
            <p:nvPr/>
          </p:nvSpPr>
          <p:spPr>
            <a:xfrm>
              <a:off x="0" y="0"/>
              <a:ext cx="1903571" cy="687981"/>
            </a:xfrm>
            <a:custGeom>
              <a:rect b="b" l="l" r="r" t="t"/>
              <a:pathLst>
                <a:path extrusionOk="0" h="687981" w="1903571">
                  <a:moveTo>
                    <a:pt x="21423" y="0"/>
                  </a:moveTo>
                  <a:lnTo>
                    <a:pt x="1882148" y="0"/>
                  </a:lnTo>
                  <a:cubicBezTo>
                    <a:pt x="1893980" y="0"/>
                    <a:pt x="1903571" y="9591"/>
                    <a:pt x="1903571" y="21423"/>
                  </a:cubicBezTo>
                  <a:lnTo>
                    <a:pt x="1903571" y="666558"/>
                  </a:lnTo>
                  <a:cubicBezTo>
                    <a:pt x="1903571" y="678389"/>
                    <a:pt x="1893980" y="687981"/>
                    <a:pt x="1882148" y="687981"/>
                  </a:cubicBezTo>
                  <a:lnTo>
                    <a:pt x="21423" y="687981"/>
                  </a:lnTo>
                  <a:cubicBezTo>
                    <a:pt x="15741" y="687981"/>
                    <a:pt x="10292" y="685724"/>
                    <a:pt x="6275" y="681706"/>
                  </a:cubicBezTo>
                  <a:cubicBezTo>
                    <a:pt x="2257" y="677689"/>
                    <a:pt x="0" y="672239"/>
                    <a:pt x="0" y="666558"/>
                  </a:cubicBezTo>
                  <a:lnTo>
                    <a:pt x="0" y="21423"/>
                  </a:lnTo>
                  <a:cubicBezTo>
                    <a:pt x="0" y="9591"/>
                    <a:pt x="9591" y="0"/>
                    <a:pt x="21423" y="0"/>
                  </a:cubicBezTo>
                  <a:close/>
                </a:path>
              </a:pathLst>
            </a:custGeom>
            <a:solidFill>
              <a:srgbClr val="1AD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7"/>
            <p:cNvSpPr txBox="1"/>
            <p:nvPr/>
          </p:nvSpPr>
          <p:spPr>
            <a:xfrm>
              <a:off x="0" y="-9525"/>
              <a:ext cx="1903571" cy="6975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6" name="Google Shape;156;p17"/>
          <p:cNvSpPr txBox="1"/>
          <p:nvPr/>
        </p:nvSpPr>
        <p:spPr>
          <a:xfrm>
            <a:off x="11095714" y="1587060"/>
            <a:ext cx="5099700" cy="3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99" u="none" cap="none" strike="noStrike">
                <a:solidFill>
                  <a:srgbClr val="13122D"/>
                </a:solidFill>
                <a:latin typeface="DM Sans"/>
                <a:ea typeface="DM Sans"/>
                <a:cs typeface="DM Sans"/>
                <a:sym typeface="DM Sans"/>
              </a:rPr>
              <a:t>Stocks</a:t>
            </a:r>
            <a:endParaRPr/>
          </a:p>
        </p:txBody>
      </p:sp>
      <p:sp>
        <p:nvSpPr>
          <p:cNvPr id="157" name="Google Shape;157;p17"/>
          <p:cNvSpPr txBox="1"/>
          <p:nvPr/>
        </p:nvSpPr>
        <p:spPr>
          <a:xfrm>
            <a:off x="11095714" y="4186254"/>
            <a:ext cx="50997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99" u="none" cap="none" strike="noStrike">
                <a:solidFill>
                  <a:srgbClr val="13122D"/>
                </a:solidFill>
                <a:latin typeface="DM Sans"/>
                <a:ea typeface="DM Sans"/>
                <a:cs typeface="DM Sans"/>
                <a:sym typeface="DM Sans"/>
              </a:rPr>
              <a:t>Bonds and other fixed-income investments</a:t>
            </a:r>
            <a:endParaRPr/>
          </a:p>
        </p:txBody>
      </p:sp>
      <p:sp>
        <p:nvSpPr>
          <p:cNvPr id="158" name="Google Shape;158;p17"/>
          <p:cNvSpPr txBox="1"/>
          <p:nvPr/>
        </p:nvSpPr>
        <p:spPr>
          <a:xfrm>
            <a:off x="11296158" y="2129918"/>
            <a:ext cx="46986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rgbClr val="13122D"/>
                </a:solidFill>
                <a:latin typeface="DM Sans"/>
                <a:ea typeface="DM Sans"/>
                <a:cs typeface="DM Sans"/>
                <a:sym typeface="DM Sans"/>
              </a:rPr>
              <a:t>Shares of ownership in publicly traded companies and are bought by the general public</a:t>
            </a:r>
            <a:endParaRPr/>
          </a:p>
        </p:txBody>
      </p:sp>
      <p:sp>
        <p:nvSpPr>
          <p:cNvPr id="159" name="Google Shape;159;p17"/>
          <p:cNvSpPr txBox="1"/>
          <p:nvPr/>
        </p:nvSpPr>
        <p:spPr>
          <a:xfrm>
            <a:off x="10752096" y="5148147"/>
            <a:ext cx="57867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rgbClr val="13122D"/>
                </a:solidFill>
                <a:latin typeface="DM Sans"/>
                <a:ea typeface="DM Sans"/>
                <a:cs typeface="DM Sans"/>
                <a:sym typeface="DM Sans"/>
              </a:rPr>
              <a:t>Debt instruments issued by governments or corporations where a bondholder lends money in exchange for a fixed interest rate</a:t>
            </a:r>
            <a:endParaRPr/>
          </a:p>
        </p:txBody>
      </p:sp>
      <p:sp>
        <p:nvSpPr>
          <p:cNvPr id="160" name="Google Shape;160;p17"/>
          <p:cNvSpPr txBox="1"/>
          <p:nvPr/>
        </p:nvSpPr>
        <p:spPr>
          <a:xfrm>
            <a:off x="11095714" y="7016207"/>
            <a:ext cx="5099700" cy="3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99" u="none" cap="none" strike="noStrike">
                <a:solidFill>
                  <a:srgbClr val="13122D"/>
                </a:solidFill>
                <a:latin typeface="DM Sans"/>
                <a:ea typeface="DM Sans"/>
                <a:cs typeface="DM Sans"/>
                <a:sym typeface="DM Sans"/>
              </a:rPr>
              <a:t>Mutual funds</a:t>
            </a:r>
            <a:endParaRPr/>
          </a:p>
        </p:txBody>
      </p:sp>
      <p:sp>
        <p:nvSpPr>
          <p:cNvPr id="161" name="Google Shape;161;p17"/>
          <p:cNvSpPr txBox="1"/>
          <p:nvPr/>
        </p:nvSpPr>
        <p:spPr>
          <a:xfrm>
            <a:off x="10752096" y="7559066"/>
            <a:ext cx="5786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rgbClr val="13122D"/>
                </a:solidFill>
                <a:latin typeface="DM Sans"/>
                <a:ea typeface="DM Sans"/>
                <a:cs typeface="DM Sans"/>
                <a:sym typeface="DM Sans"/>
              </a:rPr>
              <a:t>Professionally-managed investments that pool money from multiple investors to “mutually” buy stocks, bonds, and other investments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122D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/>
        </p:nvSpPr>
        <p:spPr>
          <a:xfrm>
            <a:off x="1028700" y="1162050"/>
            <a:ext cx="16230600" cy="17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200" u="none" cap="none" strike="noStrike">
                <a:solidFill>
                  <a:srgbClr val="F0F9FF"/>
                </a:solidFill>
                <a:latin typeface="Tomorrow"/>
                <a:ea typeface="Tomorrow"/>
                <a:cs typeface="Tomorrow"/>
                <a:sym typeface="Tomorrow"/>
              </a:rPr>
              <a:t>BENEFITS OF TRADITIONAL INVESTMENTS</a:t>
            </a:r>
            <a:endParaRPr/>
          </a:p>
        </p:txBody>
      </p:sp>
      <p:sp>
        <p:nvSpPr>
          <p:cNvPr id="167" name="Google Shape;167;p18"/>
          <p:cNvSpPr txBox="1"/>
          <p:nvPr/>
        </p:nvSpPr>
        <p:spPr>
          <a:xfrm>
            <a:off x="1322061" y="8077200"/>
            <a:ext cx="4353710" cy="4190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99" u="none" cap="none" strike="noStrike">
                <a:solidFill>
                  <a:srgbClr val="F0F9FF"/>
                </a:solidFill>
                <a:latin typeface="DM Sans"/>
                <a:ea typeface="DM Sans"/>
                <a:cs typeface="DM Sans"/>
                <a:sym typeface="DM Sans"/>
              </a:rPr>
              <a:t>Accessibility</a:t>
            </a:r>
            <a:endParaRPr/>
          </a:p>
        </p:txBody>
      </p:sp>
      <p:sp>
        <p:nvSpPr>
          <p:cNvPr id="168" name="Google Shape;168;p18"/>
          <p:cNvSpPr txBox="1"/>
          <p:nvPr/>
        </p:nvSpPr>
        <p:spPr>
          <a:xfrm>
            <a:off x="6967145" y="8077200"/>
            <a:ext cx="4353710" cy="4190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99" u="none" cap="none" strike="noStrike">
                <a:solidFill>
                  <a:srgbClr val="F0F9FF"/>
                </a:solidFill>
                <a:latin typeface="DM Sans"/>
                <a:ea typeface="DM Sans"/>
                <a:cs typeface="DM Sans"/>
                <a:sym typeface="DM Sans"/>
              </a:rPr>
              <a:t>Liquidity</a:t>
            </a:r>
            <a:endParaRPr/>
          </a:p>
        </p:txBody>
      </p:sp>
      <p:sp>
        <p:nvSpPr>
          <p:cNvPr id="169" name="Google Shape;169;p18"/>
          <p:cNvSpPr txBox="1"/>
          <p:nvPr/>
        </p:nvSpPr>
        <p:spPr>
          <a:xfrm>
            <a:off x="12612428" y="8077200"/>
            <a:ext cx="4353710" cy="4190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99" u="none" cap="none" strike="noStrike">
                <a:solidFill>
                  <a:srgbClr val="F0F9FF"/>
                </a:solidFill>
                <a:latin typeface="DM Sans"/>
                <a:ea typeface="DM Sans"/>
                <a:cs typeface="DM Sans"/>
                <a:sym typeface="DM Sans"/>
              </a:rPr>
              <a:t>Regulation</a:t>
            </a:r>
            <a:endParaRPr/>
          </a:p>
        </p:txBody>
      </p:sp>
      <p:sp>
        <p:nvSpPr>
          <p:cNvPr id="170" name="Google Shape;170;p18"/>
          <p:cNvSpPr txBox="1"/>
          <p:nvPr/>
        </p:nvSpPr>
        <p:spPr>
          <a:xfrm>
            <a:off x="1028700" y="8620059"/>
            <a:ext cx="4940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rgbClr val="F0F9FF"/>
                </a:solidFill>
                <a:latin typeface="DM Sans"/>
                <a:ea typeface="DM Sans"/>
                <a:cs typeface="DM Sans"/>
                <a:sym typeface="DM Sans"/>
              </a:rPr>
              <a:t>Anyone with a brokerage account can buy and sell traditional assets easily.</a:t>
            </a:r>
            <a:endParaRPr/>
          </a:p>
        </p:txBody>
      </p:sp>
      <p:sp>
        <p:nvSpPr>
          <p:cNvPr id="171" name="Google Shape;171;p18"/>
          <p:cNvSpPr txBox="1"/>
          <p:nvPr/>
        </p:nvSpPr>
        <p:spPr>
          <a:xfrm>
            <a:off x="6673784" y="8620059"/>
            <a:ext cx="4940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rgbClr val="F0F9FF"/>
                </a:solidFill>
                <a:latin typeface="DM Sans"/>
                <a:ea typeface="DM Sans"/>
                <a:cs typeface="DM Sans"/>
                <a:sym typeface="DM Sans"/>
              </a:rPr>
              <a:t>Investors can quickly convert their assets into cash when needed.</a:t>
            </a:r>
            <a:endParaRPr/>
          </a:p>
        </p:txBody>
      </p:sp>
      <p:sp>
        <p:nvSpPr>
          <p:cNvPr id="172" name="Google Shape;172;p18"/>
          <p:cNvSpPr txBox="1"/>
          <p:nvPr/>
        </p:nvSpPr>
        <p:spPr>
          <a:xfrm>
            <a:off x="12319066" y="8620059"/>
            <a:ext cx="4940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rgbClr val="F0F9FF"/>
                </a:solidFill>
                <a:latin typeface="DM Sans"/>
                <a:ea typeface="DM Sans"/>
                <a:cs typeface="DM Sans"/>
                <a:sym typeface="DM Sans"/>
              </a:rPr>
              <a:t>Government agencies heavily regulate traditional investments.</a:t>
            </a:r>
            <a:endParaRPr/>
          </a:p>
        </p:txBody>
      </p:sp>
      <p:pic>
        <p:nvPicPr>
          <p:cNvPr id="173" name="Google Shape;173;p18"/>
          <p:cNvPicPr preferRelativeResize="0"/>
          <p:nvPr/>
        </p:nvPicPr>
        <p:blipFill rotWithShape="1">
          <a:blip r:embed="rId3">
            <a:alphaModFix/>
          </a:blip>
          <a:srcRect b="0" l="8168" r="8168" t="0"/>
          <a:stretch/>
        </p:blipFill>
        <p:spPr>
          <a:xfrm>
            <a:off x="1028899" y="3591669"/>
            <a:ext cx="4940433" cy="3934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8"/>
          <p:cNvPicPr preferRelativeResize="0"/>
          <p:nvPr/>
        </p:nvPicPr>
        <p:blipFill rotWithShape="1">
          <a:blip r:embed="rId4">
            <a:alphaModFix/>
          </a:blip>
          <a:srcRect b="12564" l="24407" r="2794" t="422"/>
          <a:stretch/>
        </p:blipFill>
        <p:spPr>
          <a:xfrm>
            <a:off x="6673983" y="3591669"/>
            <a:ext cx="4940433" cy="3934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8"/>
          <p:cNvPicPr preferRelativeResize="0"/>
          <p:nvPr/>
        </p:nvPicPr>
        <p:blipFill rotWithShape="1">
          <a:blip r:embed="rId5">
            <a:alphaModFix/>
          </a:blip>
          <a:srcRect b="23470" l="0" r="0" t="23471"/>
          <a:stretch/>
        </p:blipFill>
        <p:spPr>
          <a:xfrm>
            <a:off x="12319066" y="3591669"/>
            <a:ext cx="4940433" cy="3934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AD079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19"/>
          <p:cNvPicPr preferRelativeResize="0"/>
          <p:nvPr/>
        </p:nvPicPr>
        <p:blipFill rotWithShape="1">
          <a:blip r:embed="rId3">
            <a:alphaModFix/>
          </a:blip>
          <a:srcRect b="4439" l="0" r="0" t="4439"/>
          <a:stretch/>
        </p:blipFill>
        <p:spPr>
          <a:xfrm>
            <a:off x="1028700" y="1028700"/>
            <a:ext cx="6028556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9"/>
          <p:cNvSpPr txBox="1"/>
          <p:nvPr/>
        </p:nvSpPr>
        <p:spPr>
          <a:xfrm>
            <a:off x="9334899" y="1190625"/>
            <a:ext cx="7924500" cy="21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799" u="none" cap="none" strike="noStrike">
                <a:solidFill>
                  <a:srgbClr val="13122D"/>
                </a:solidFill>
                <a:latin typeface="Tomorrow"/>
                <a:ea typeface="Tomorrow"/>
                <a:cs typeface="Tomorrow"/>
                <a:sym typeface="Tomorrow"/>
              </a:rPr>
              <a:t>ALTERNATIVE INVESTMENTS</a:t>
            </a:r>
            <a:endParaRPr/>
          </a:p>
        </p:txBody>
      </p:sp>
      <p:sp>
        <p:nvSpPr>
          <p:cNvPr id="182" name="Google Shape;182;p19"/>
          <p:cNvSpPr txBox="1"/>
          <p:nvPr/>
        </p:nvSpPr>
        <p:spPr>
          <a:xfrm>
            <a:off x="9334899" y="4195378"/>
            <a:ext cx="7924500" cy="20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91467" lvl="1" marL="5829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22D"/>
              </a:buClr>
              <a:buSzPts val="2700"/>
              <a:buFont typeface="Arial"/>
              <a:buChar char="•"/>
            </a:pPr>
            <a:r>
              <a:rPr b="0" i="0" lang="en-US" sz="2700" u="none" cap="none" strike="noStrike">
                <a:solidFill>
                  <a:srgbClr val="13122D"/>
                </a:solidFill>
                <a:latin typeface="DM Sans"/>
                <a:ea typeface="DM Sans"/>
                <a:cs typeface="DM Sans"/>
                <a:sym typeface="DM Sans"/>
              </a:rPr>
              <a:t>Not publicly traded</a:t>
            </a:r>
            <a:endParaRPr/>
          </a:p>
          <a:p>
            <a:pPr indent="-291467" lvl="1" marL="5829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22D"/>
              </a:buClr>
              <a:buSzPts val="2700"/>
              <a:buFont typeface="Arial"/>
              <a:buChar char="•"/>
            </a:pPr>
            <a:r>
              <a:rPr b="0" i="0" lang="en-US" sz="2700" u="none" cap="none" strike="noStrike">
                <a:solidFill>
                  <a:srgbClr val="13122D"/>
                </a:solidFill>
                <a:latin typeface="DM Sans"/>
                <a:ea typeface="DM Sans"/>
                <a:cs typeface="DM Sans"/>
                <a:sym typeface="DM Sans"/>
              </a:rPr>
              <a:t>Have lower liquidity and can’t be easily sold or converted into cash</a:t>
            </a:r>
            <a:endParaRPr/>
          </a:p>
          <a:p>
            <a:pPr indent="-291467" lvl="1" marL="5829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22D"/>
              </a:buClr>
              <a:buSzPts val="2700"/>
              <a:buFont typeface="Arial"/>
              <a:buChar char="•"/>
            </a:pPr>
            <a:r>
              <a:rPr b="0" i="0" lang="en-US" sz="2700" u="none" cap="none" strike="noStrike">
                <a:solidFill>
                  <a:srgbClr val="13122D"/>
                </a:solidFill>
                <a:latin typeface="DM Sans"/>
                <a:ea typeface="DM Sans"/>
                <a:cs typeface="DM Sans"/>
                <a:sym typeface="DM Sans"/>
              </a:rPr>
              <a:t>Often restricted to accredited or institutional investors only</a:t>
            </a:r>
            <a:endParaRPr/>
          </a:p>
        </p:txBody>
      </p:sp>
      <p:grpSp>
        <p:nvGrpSpPr>
          <p:cNvPr id="183" name="Google Shape;183;p19"/>
          <p:cNvGrpSpPr/>
          <p:nvPr/>
        </p:nvGrpSpPr>
        <p:grpSpPr>
          <a:xfrm>
            <a:off x="9144000" y="8775829"/>
            <a:ext cx="8349576" cy="482471"/>
            <a:chOff x="0" y="15886"/>
            <a:chExt cx="11132768" cy="643295"/>
          </a:xfrm>
        </p:grpSpPr>
        <p:sp>
          <p:nvSpPr>
            <p:cNvPr id="184" name="Google Shape;184;p19"/>
            <p:cNvSpPr/>
            <p:nvPr/>
          </p:nvSpPr>
          <p:spPr>
            <a:xfrm>
              <a:off x="0" y="15886"/>
              <a:ext cx="625127" cy="627409"/>
            </a:xfrm>
            <a:custGeom>
              <a:rect b="b" l="l" r="r" t="t"/>
              <a:pathLst>
                <a:path extrusionOk="0" h="627409" w="625127">
                  <a:moveTo>
                    <a:pt x="0" y="0"/>
                  </a:moveTo>
                  <a:lnTo>
                    <a:pt x="625127" y="0"/>
                  </a:lnTo>
                  <a:lnTo>
                    <a:pt x="625127" y="627409"/>
                  </a:lnTo>
                  <a:lnTo>
                    <a:pt x="0" y="62740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85" name="Google Shape;185;p19"/>
            <p:cNvSpPr txBox="1"/>
            <p:nvPr/>
          </p:nvSpPr>
          <p:spPr>
            <a:xfrm>
              <a:off x="753499" y="38100"/>
              <a:ext cx="1815522" cy="6210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795" u="none" cap="none" strike="noStrike">
                  <a:solidFill>
                    <a:srgbClr val="13122D"/>
                  </a:solidFill>
                  <a:latin typeface="DM Sans"/>
                  <a:ea typeface="DM Sans"/>
                  <a:cs typeface="DM Sans"/>
                  <a:sym typeface="DM Sans"/>
                </a:rPr>
                <a:t>CRIMSWEST UNIVERSITY</a:t>
              </a:r>
              <a:endParaRPr/>
            </a:p>
          </p:txBody>
        </p:sp>
        <p:cxnSp>
          <p:nvCxnSpPr>
            <p:cNvPr id="186" name="Google Shape;186;p19"/>
            <p:cNvCxnSpPr/>
            <p:nvPr/>
          </p:nvCxnSpPr>
          <p:spPr>
            <a:xfrm>
              <a:off x="2886525" y="310540"/>
              <a:ext cx="3294624" cy="0"/>
            </a:xfrm>
            <a:prstGeom prst="straightConnector1">
              <a:avLst/>
            </a:prstGeom>
            <a:noFill/>
            <a:ln cap="flat" cmpd="sng" w="43475">
              <a:solidFill>
                <a:srgbClr val="13122D"/>
              </a:solidFill>
              <a:prstDash val="solid"/>
              <a:round/>
              <a:headEnd len="lg" w="lg" type="diamond"/>
              <a:tailEnd len="lg" w="lg" type="diamond"/>
            </a:ln>
          </p:spPr>
        </p:cxnSp>
        <p:sp>
          <p:nvSpPr>
            <p:cNvPr id="187" name="Google Shape;187;p19"/>
            <p:cNvSpPr txBox="1"/>
            <p:nvPr/>
          </p:nvSpPr>
          <p:spPr>
            <a:xfrm>
              <a:off x="6498668" y="93347"/>
              <a:ext cx="4634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13122D"/>
                  </a:solidFill>
                  <a:latin typeface="DM Sans"/>
                  <a:ea typeface="DM Sans"/>
                  <a:cs typeface="DM Sans"/>
                  <a:sym typeface="DM Sans"/>
                </a:rPr>
                <a:t>Keynote by Prof. Luna Walberg</a:t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AD079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 txBox="1"/>
          <p:nvPr/>
        </p:nvSpPr>
        <p:spPr>
          <a:xfrm>
            <a:off x="1009650" y="3522077"/>
            <a:ext cx="7953036" cy="3404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799" u="none" cap="none" strike="noStrike">
                <a:solidFill>
                  <a:srgbClr val="13122D"/>
                </a:solidFill>
                <a:latin typeface="Tomorrow"/>
                <a:ea typeface="Tomorrow"/>
                <a:cs typeface="Tomorrow"/>
                <a:sym typeface="Tomorrow"/>
              </a:rPr>
              <a:t>EXAMPLES OF ALTERNATIVE INVESTMENTS</a:t>
            </a:r>
            <a:endParaRPr/>
          </a:p>
        </p:txBody>
      </p:sp>
      <p:grpSp>
        <p:nvGrpSpPr>
          <p:cNvPr id="193" name="Google Shape;193;p20"/>
          <p:cNvGrpSpPr/>
          <p:nvPr/>
        </p:nvGrpSpPr>
        <p:grpSpPr>
          <a:xfrm>
            <a:off x="10031679" y="1028700"/>
            <a:ext cx="7227621" cy="2612177"/>
            <a:chOff x="0" y="0"/>
            <a:chExt cx="1903571" cy="687981"/>
          </a:xfrm>
        </p:grpSpPr>
        <p:sp>
          <p:nvSpPr>
            <p:cNvPr id="194" name="Google Shape;194;p20"/>
            <p:cNvSpPr/>
            <p:nvPr/>
          </p:nvSpPr>
          <p:spPr>
            <a:xfrm>
              <a:off x="0" y="0"/>
              <a:ext cx="1903571" cy="687981"/>
            </a:xfrm>
            <a:custGeom>
              <a:rect b="b" l="l" r="r" t="t"/>
              <a:pathLst>
                <a:path extrusionOk="0" h="687981" w="1903571">
                  <a:moveTo>
                    <a:pt x="21423" y="0"/>
                  </a:moveTo>
                  <a:lnTo>
                    <a:pt x="1882148" y="0"/>
                  </a:lnTo>
                  <a:cubicBezTo>
                    <a:pt x="1893980" y="0"/>
                    <a:pt x="1903571" y="9591"/>
                    <a:pt x="1903571" y="21423"/>
                  </a:cubicBezTo>
                  <a:lnTo>
                    <a:pt x="1903571" y="666558"/>
                  </a:lnTo>
                  <a:cubicBezTo>
                    <a:pt x="1903571" y="678389"/>
                    <a:pt x="1893980" y="687981"/>
                    <a:pt x="1882148" y="687981"/>
                  </a:cubicBezTo>
                  <a:lnTo>
                    <a:pt x="21423" y="687981"/>
                  </a:lnTo>
                  <a:cubicBezTo>
                    <a:pt x="15741" y="687981"/>
                    <a:pt x="10292" y="685724"/>
                    <a:pt x="6275" y="681706"/>
                  </a:cubicBezTo>
                  <a:cubicBezTo>
                    <a:pt x="2257" y="677689"/>
                    <a:pt x="0" y="672239"/>
                    <a:pt x="0" y="666558"/>
                  </a:cubicBezTo>
                  <a:lnTo>
                    <a:pt x="0" y="21423"/>
                  </a:lnTo>
                  <a:cubicBezTo>
                    <a:pt x="0" y="9591"/>
                    <a:pt x="9591" y="0"/>
                    <a:pt x="21423" y="0"/>
                  </a:cubicBezTo>
                  <a:close/>
                </a:path>
              </a:pathLst>
            </a:custGeom>
            <a:solidFill>
              <a:srgbClr val="F0F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0"/>
            <p:cNvSpPr txBox="1"/>
            <p:nvPr/>
          </p:nvSpPr>
          <p:spPr>
            <a:xfrm>
              <a:off x="0" y="28575"/>
              <a:ext cx="1903571" cy="6594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20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6" name="Google Shape;196;p20"/>
          <p:cNvGrpSpPr/>
          <p:nvPr/>
        </p:nvGrpSpPr>
        <p:grpSpPr>
          <a:xfrm>
            <a:off x="10031679" y="3838667"/>
            <a:ext cx="7227621" cy="2612177"/>
            <a:chOff x="0" y="0"/>
            <a:chExt cx="1903571" cy="687981"/>
          </a:xfrm>
        </p:grpSpPr>
        <p:sp>
          <p:nvSpPr>
            <p:cNvPr id="197" name="Google Shape;197;p20"/>
            <p:cNvSpPr/>
            <p:nvPr/>
          </p:nvSpPr>
          <p:spPr>
            <a:xfrm>
              <a:off x="0" y="0"/>
              <a:ext cx="1903571" cy="687981"/>
            </a:xfrm>
            <a:custGeom>
              <a:rect b="b" l="l" r="r" t="t"/>
              <a:pathLst>
                <a:path extrusionOk="0" h="687981" w="1903571">
                  <a:moveTo>
                    <a:pt x="21423" y="0"/>
                  </a:moveTo>
                  <a:lnTo>
                    <a:pt x="1882148" y="0"/>
                  </a:lnTo>
                  <a:cubicBezTo>
                    <a:pt x="1893980" y="0"/>
                    <a:pt x="1903571" y="9591"/>
                    <a:pt x="1903571" y="21423"/>
                  </a:cubicBezTo>
                  <a:lnTo>
                    <a:pt x="1903571" y="666558"/>
                  </a:lnTo>
                  <a:cubicBezTo>
                    <a:pt x="1903571" y="678389"/>
                    <a:pt x="1893980" y="687981"/>
                    <a:pt x="1882148" y="687981"/>
                  </a:cubicBezTo>
                  <a:lnTo>
                    <a:pt x="21423" y="687981"/>
                  </a:lnTo>
                  <a:cubicBezTo>
                    <a:pt x="15741" y="687981"/>
                    <a:pt x="10292" y="685724"/>
                    <a:pt x="6275" y="681706"/>
                  </a:cubicBezTo>
                  <a:cubicBezTo>
                    <a:pt x="2257" y="677689"/>
                    <a:pt x="0" y="672239"/>
                    <a:pt x="0" y="666558"/>
                  </a:cubicBezTo>
                  <a:lnTo>
                    <a:pt x="0" y="21423"/>
                  </a:lnTo>
                  <a:cubicBezTo>
                    <a:pt x="0" y="9591"/>
                    <a:pt x="9591" y="0"/>
                    <a:pt x="21423" y="0"/>
                  </a:cubicBezTo>
                  <a:close/>
                </a:path>
              </a:pathLst>
            </a:custGeom>
            <a:solidFill>
              <a:srgbClr val="131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0"/>
            <p:cNvSpPr txBox="1"/>
            <p:nvPr/>
          </p:nvSpPr>
          <p:spPr>
            <a:xfrm>
              <a:off x="0" y="28575"/>
              <a:ext cx="1903571" cy="6594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20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9" name="Google Shape;199;p20"/>
          <p:cNvGrpSpPr/>
          <p:nvPr/>
        </p:nvGrpSpPr>
        <p:grpSpPr>
          <a:xfrm>
            <a:off x="10031679" y="6646123"/>
            <a:ext cx="7227621" cy="2612177"/>
            <a:chOff x="0" y="0"/>
            <a:chExt cx="1903571" cy="687981"/>
          </a:xfrm>
        </p:grpSpPr>
        <p:sp>
          <p:nvSpPr>
            <p:cNvPr id="200" name="Google Shape;200;p20"/>
            <p:cNvSpPr/>
            <p:nvPr/>
          </p:nvSpPr>
          <p:spPr>
            <a:xfrm>
              <a:off x="0" y="0"/>
              <a:ext cx="1903571" cy="687981"/>
            </a:xfrm>
            <a:custGeom>
              <a:rect b="b" l="l" r="r" t="t"/>
              <a:pathLst>
                <a:path extrusionOk="0" h="687981" w="1903571">
                  <a:moveTo>
                    <a:pt x="21423" y="0"/>
                  </a:moveTo>
                  <a:lnTo>
                    <a:pt x="1882148" y="0"/>
                  </a:lnTo>
                  <a:cubicBezTo>
                    <a:pt x="1893980" y="0"/>
                    <a:pt x="1903571" y="9591"/>
                    <a:pt x="1903571" y="21423"/>
                  </a:cubicBezTo>
                  <a:lnTo>
                    <a:pt x="1903571" y="666558"/>
                  </a:lnTo>
                  <a:cubicBezTo>
                    <a:pt x="1903571" y="678389"/>
                    <a:pt x="1893980" y="687981"/>
                    <a:pt x="1882148" y="687981"/>
                  </a:cubicBezTo>
                  <a:lnTo>
                    <a:pt x="21423" y="687981"/>
                  </a:lnTo>
                  <a:cubicBezTo>
                    <a:pt x="15741" y="687981"/>
                    <a:pt x="10292" y="685724"/>
                    <a:pt x="6275" y="681706"/>
                  </a:cubicBezTo>
                  <a:cubicBezTo>
                    <a:pt x="2257" y="677689"/>
                    <a:pt x="0" y="672239"/>
                    <a:pt x="0" y="666558"/>
                  </a:cubicBezTo>
                  <a:lnTo>
                    <a:pt x="0" y="21423"/>
                  </a:lnTo>
                  <a:cubicBezTo>
                    <a:pt x="0" y="9591"/>
                    <a:pt x="9591" y="0"/>
                    <a:pt x="21423" y="0"/>
                  </a:cubicBezTo>
                  <a:close/>
                </a:path>
              </a:pathLst>
            </a:custGeom>
            <a:solidFill>
              <a:srgbClr val="F0F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0"/>
            <p:cNvSpPr txBox="1"/>
            <p:nvPr/>
          </p:nvSpPr>
          <p:spPr>
            <a:xfrm>
              <a:off x="0" y="28575"/>
              <a:ext cx="1903571" cy="6594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20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" name="Google Shape;202;p20"/>
          <p:cNvSpPr txBox="1"/>
          <p:nvPr/>
        </p:nvSpPr>
        <p:spPr>
          <a:xfrm>
            <a:off x="11095714" y="1744239"/>
            <a:ext cx="5099551" cy="4190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99" u="none" cap="none" strike="noStrike">
                <a:solidFill>
                  <a:srgbClr val="13122D"/>
                </a:solidFill>
                <a:latin typeface="DM Sans"/>
                <a:ea typeface="DM Sans"/>
                <a:cs typeface="DM Sans"/>
                <a:sym typeface="DM Sans"/>
              </a:rPr>
              <a:t>Private equity</a:t>
            </a:r>
            <a:endParaRPr/>
          </a:p>
        </p:txBody>
      </p:sp>
      <p:sp>
        <p:nvSpPr>
          <p:cNvPr id="203" name="Google Shape;203;p20"/>
          <p:cNvSpPr txBox="1"/>
          <p:nvPr/>
        </p:nvSpPr>
        <p:spPr>
          <a:xfrm>
            <a:off x="11095714" y="4337146"/>
            <a:ext cx="50997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99" u="none" cap="none" strike="noStrike">
                <a:solidFill>
                  <a:srgbClr val="F0F9FF"/>
                </a:solidFill>
                <a:latin typeface="DM Sans"/>
                <a:ea typeface="DM Sans"/>
                <a:cs typeface="DM Sans"/>
                <a:sym typeface="DM Sans"/>
              </a:rPr>
              <a:t>Hedge funds</a:t>
            </a:r>
            <a:endParaRPr/>
          </a:p>
        </p:txBody>
      </p:sp>
      <p:sp>
        <p:nvSpPr>
          <p:cNvPr id="204" name="Google Shape;204;p20"/>
          <p:cNvSpPr txBox="1"/>
          <p:nvPr/>
        </p:nvSpPr>
        <p:spPr>
          <a:xfrm>
            <a:off x="11296158" y="2287097"/>
            <a:ext cx="4698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rgbClr val="13122D"/>
                </a:solidFill>
                <a:latin typeface="DM Sans"/>
                <a:ea typeface="DM Sans"/>
                <a:cs typeface="DM Sans"/>
                <a:sym typeface="DM Sans"/>
              </a:rPr>
              <a:t>Investments in private companies or buyouts of public companies</a:t>
            </a:r>
            <a:endParaRPr/>
          </a:p>
        </p:txBody>
      </p:sp>
      <p:sp>
        <p:nvSpPr>
          <p:cNvPr id="205" name="Google Shape;205;p20"/>
          <p:cNvSpPr txBox="1"/>
          <p:nvPr/>
        </p:nvSpPr>
        <p:spPr>
          <a:xfrm>
            <a:off x="10752096" y="4880005"/>
            <a:ext cx="57867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rgbClr val="F0F9FF"/>
                </a:solidFill>
                <a:latin typeface="DM Sans"/>
                <a:ea typeface="DM Sans"/>
                <a:cs typeface="DM Sans"/>
                <a:sym typeface="DM Sans"/>
              </a:rPr>
              <a:t>Pooled funds (endowments, pension funds, and mutual funds) that use diverse and high-risk strategies to generate high return</a:t>
            </a:r>
            <a:endParaRPr/>
          </a:p>
        </p:txBody>
      </p:sp>
      <p:sp>
        <p:nvSpPr>
          <p:cNvPr id="206" name="Google Shape;206;p20"/>
          <p:cNvSpPr txBox="1"/>
          <p:nvPr/>
        </p:nvSpPr>
        <p:spPr>
          <a:xfrm>
            <a:off x="11095714" y="7253161"/>
            <a:ext cx="50997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99" u="none" cap="none" strike="noStrike">
                <a:solidFill>
                  <a:srgbClr val="13122D"/>
                </a:solidFill>
                <a:latin typeface="DM Sans"/>
                <a:ea typeface="DM Sans"/>
                <a:cs typeface="DM Sans"/>
                <a:sym typeface="DM Sans"/>
              </a:rPr>
              <a:t>Private debt</a:t>
            </a:r>
            <a:endParaRPr/>
          </a:p>
        </p:txBody>
      </p:sp>
      <p:sp>
        <p:nvSpPr>
          <p:cNvPr id="207" name="Google Shape;207;p20"/>
          <p:cNvSpPr txBox="1"/>
          <p:nvPr/>
        </p:nvSpPr>
        <p:spPr>
          <a:xfrm>
            <a:off x="10752096" y="7796020"/>
            <a:ext cx="5786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rgbClr val="13122D"/>
                </a:solidFill>
                <a:latin typeface="DM Sans"/>
                <a:ea typeface="DM Sans"/>
                <a:cs typeface="DM Sans"/>
                <a:sym typeface="DM Sans"/>
              </a:rPr>
              <a:t>Involves lending companies or projects outside of traditional banking institutions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AD079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/>
          <p:cNvSpPr txBox="1"/>
          <p:nvPr/>
        </p:nvSpPr>
        <p:spPr>
          <a:xfrm>
            <a:off x="9306264" y="2927971"/>
            <a:ext cx="7953000" cy="48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799" u="none" cap="none" strike="noStrike">
                <a:solidFill>
                  <a:srgbClr val="13122D"/>
                </a:solidFill>
                <a:latin typeface="Tomorrow"/>
                <a:ea typeface="Tomorrow"/>
                <a:cs typeface="Tomorrow"/>
                <a:sym typeface="Tomorrow"/>
              </a:rPr>
              <a:t>MORE EXAMPLES OF ALTERNATIVE INVESTMENTS</a:t>
            </a:r>
            <a:endParaRPr/>
          </a:p>
        </p:txBody>
      </p:sp>
      <p:grpSp>
        <p:nvGrpSpPr>
          <p:cNvPr id="213" name="Google Shape;213;p21"/>
          <p:cNvGrpSpPr/>
          <p:nvPr/>
        </p:nvGrpSpPr>
        <p:grpSpPr>
          <a:xfrm>
            <a:off x="1028700" y="1028700"/>
            <a:ext cx="7227621" cy="2612177"/>
            <a:chOff x="0" y="0"/>
            <a:chExt cx="1903571" cy="687981"/>
          </a:xfrm>
        </p:grpSpPr>
        <p:sp>
          <p:nvSpPr>
            <p:cNvPr id="214" name="Google Shape;214;p21"/>
            <p:cNvSpPr/>
            <p:nvPr/>
          </p:nvSpPr>
          <p:spPr>
            <a:xfrm>
              <a:off x="0" y="0"/>
              <a:ext cx="1903571" cy="687981"/>
            </a:xfrm>
            <a:custGeom>
              <a:rect b="b" l="l" r="r" t="t"/>
              <a:pathLst>
                <a:path extrusionOk="0" h="687981" w="1903571">
                  <a:moveTo>
                    <a:pt x="21423" y="0"/>
                  </a:moveTo>
                  <a:lnTo>
                    <a:pt x="1882148" y="0"/>
                  </a:lnTo>
                  <a:cubicBezTo>
                    <a:pt x="1893980" y="0"/>
                    <a:pt x="1903571" y="9591"/>
                    <a:pt x="1903571" y="21423"/>
                  </a:cubicBezTo>
                  <a:lnTo>
                    <a:pt x="1903571" y="666558"/>
                  </a:lnTo>
                  <a:cubicBezTo>
                    <a:pt x="1903571" y="678389"/>
                    <a:pt x="1893980" y="687981"/>
                    <a:pt x="1882148" y="687981"/>
                  </a:cubicBezTo>
                  <a:lnTo>
                    <a:pt x="21423" y="687981"/>
                  </a:lnTo>
                  <a:cubicBezTo>
                    <a:pt x="15741" y="687981"/>
                    <a:pt x="10292" y="685724"/>
                    <a:pt x="6275" y="681706"/>
                  </a:cubicBezTo>
                  <a:cubicBezTo>
                    <a:pt x="2257" y="677689"/>
                    <a:pt x="0" y="672239"/>
                    <a:pt x="0" y="666558"/>
                  </a:cubicBezTo>
                  <a:lnTo>
                    <a:pt x="0" y="21423"/>
                  </a:lnTo>
                  <a:cubicBezTo>
                    <a:pt x="0" y="9591"/>
                    <a:pt x="9591" y="0"/>
                    <a:pt x="21423" y="0"/>
                  </a:cubicBezTo>
                  <a:close/>
                </a:path>
              </a:pathLst>
            </a:custGeom>
            <a:solidFill>
              <a:srgbClr val="131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1"/>
            <p:cNvSpPr txBox="1"/>
            <p:nvPr/>
          </p:nvSpPr>
          <p:spPr>
            <a:xfrm>
              <a:off x="0" y="28575"/>
              <a:ext cx="1903571" cy="6594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20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6" name="Google Shape;216;p21"/>
          <p:cNvGrpSpPr/>
          <p:nvPr/>
        </p:nvGrpSpPr>
        <p:grpSpPr>
          <a:xfrm>
            <a:off x="1028700" y="3838667"/>
            <a:ext cx="7227621" cy="2612177"/>
            <a:chOff x="0" y="0"/>
            <a:chExt cx="1903571" cy="687981"/>
          </a:xfrm>
        </p:grpSpPr>
        <p:sp>
          <p:nvSpPr>
            <p:cNvPr id="217" name="Google Shape;217;p21"/>
            <p:cNvSpPr/>
            <p:nvPr/>
          </p:nvSpPr>
          <p:spPr>
            <a:xfrm>
              <a:off x="0" y="0"/>
              <a:ext cx="1903571" cy="687981"/>
            </a:xfrm>
            <a:custGeom>
              <a:rect b="b" l="l" r="r" t="t"/>
              <a:pathLst>
                <a:path extrusionOk="0" h="687981" w="1903571">
                  <a:moveTo>
                    <a:pt x="21423" y="0"/>
                  </a:moveTo>
                  <a:lnTo>
                    <a:pt x="1882148" y="0"/>
                  </a:lnTo>
                  <a:cubicBezTo>
                    <a:pt x="1893980" y="0"/>
                    <a:pt x="1903571" y="9591"/>
                    <a:pt x="1903571" y="21423"/>
                  </a:cubicBezTo>
                  <a:lnTo>
                    <a:pt x="1903571" y="666558"/>
                  </a:lnTo>
                  <a:cubicBezTo>
                    <a:pt x="1903571" y="678389"/>
                    <a:pt x="1893980" y="687981"/>
                    <a:pt x="1882148" y="687981"/>
                  </a:cubicBezTo>
                  <a:lnTo>
                    <a:pt x="21423" y="687981"/>
                  </a:lnTo>
                  <a:cubicBezTo>
                    <a:pt x="15741" y="687981"/>
                    <a:pt x="10292" y="685724"/>
                    <a:pt x="6275" y="681706"/>
                  </a:cubicBezTo>
                  <a:cubicBezTo>
                    <a:pt x="2257" y="677689"/>
                    <a:pt x="0" y="672239"/>
                    <a:pt x="0" y="666558"/>
                  </a:cubicBezTo>
                  <a:lnTo>
                    <a:pt x="0" y="21423"/>
                  </a:lnTo>
                  <a:cubicBezTo>
                    <a:pt x="0" y="9591"/>
                    <a:pt x="9591" y="0"/>
                    <a:pt x="21423" y="0"/>
                  </a:cubicBezTo>
                  <a:close/>
                </a:path>
              </a:pathLst>
            </a:custGeom>
            <a:solidFill>
              <a:srgbClr val="F0F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1"/>
            <p:cNvSpPr txBox="1"/>
            <p:nvPr/>
          </p:nvSpPr>
          <p:spPr>
            <a:xfrm>
              <a:off x="0" y="28575"/>
              <a:ext cx="1903571" cy="6594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20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9" name="Google Shape;219;p21"/>
          <p:cNvGrpSpPr/>
          <p:nvPr/>
        </p:nvGrpSpPr>
        <p:grpSpPr>
          <a:xfrm>
            <a:off x="1028700" y="6646123"/>
            <a:ext cx="7227621" cy="2612177"/>
            <a:chOff x="0" y="0"/>
            <a:chExt cx="1903571" cy="687981"/>
          </a:xfrm>
        </p:grpSpPr>
        <p:sp>
          <p:nvSpPr>
            <p:cNvPr id="220" name="Google Shape;220;p21"/>
            <p:cNvSpPr/>
            <p:nvPr/>
          </p:nvSpPr>
          <p:spPr>
            <a:xfrm>
              <a:off x="0" y="0"/>
              <a:ext cx="1903571" cy="687981"/>
            </a:xfrm>
            <a:custGeom>
              <a:rect b="b" l="l" r="r" t="t"/>
              <a:pathLst>
                <a:path extrusionOk="0" h="687981" w="1903571">
                  <a:moveTo>
                    <a:pt x="21423" y="0"/>
                  </a:moveTo>
                  <a:lnTo>
                    <a:pt x="1882148" y="0"/>
                  </a:lnTo>
                  <a:cubicBezTo>
                    <a:pt x="1893980" y="0"/>
                    <a:pt x="1903571" y="9591"/>
                    <a:pt x="1903571" y="21423"/>
                  </a:cubicBezTo>
                  <a:lnTo>
                    <a:pt x="1903571" y="666558"/>
                  </a:lnTo>
                  <a:cubicBezTo>
                    <a:pt x="1903571" y="678389"/>
                    <a:pt x="1893980" y="687981"/>
                    <a:pt x="1882148" y="687981"/>
                  </a:cubicBezTo>
                  <a:lnTo>
                    <a:pt x="21423" y="687981"/>
                  </a:lnTo>
                  <a:cubicBezTo>
                    <a:pt x="15741" y="687981"/>
                    <a:pt x="10292" y="685724"/>
                    <a:pt x="6275" y="681706"/>
                  </a:cubicBezTo>
                  <a:cubicBezTo>
                    <a:pt x="2257" y="677689"/>
                    <a:pt x="0" y="672239"/>
                    <a:pt x="0" y="666558"/>
                  </a:cubicBezTo>
                  <a:lnTo>
                    <a:pt x="0" y="21423"/>
                  </a:lnTo>
                  <a:cubicBezTo>
                    <a:pt x="0" y="9591"/>
                    <a:pt x="9591" y="0"/>
                    <a:pt x="21423" y="0"/>
                  </a:cubicBezTo>
                  <a:close/>
                </a:path>
              </a:pathLst>
            </a:custGeom>
            <a:solidFill>
              <a:srgbClr val="131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1"/>
            <p:cNvSpPr txBox="1"/>
            <p:nvPr/>
          </p:nvSpPr>
          <p:spPr>
            <a:xfrm>
              <a:off x="0" y="28575"/>
              <a:ext cx="1903571" cy="6594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20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" name="Google Shape;222;p21"/>
          <p:cNvSpPr txBox="1"/>
          <p:nvPr/>
        </p:nvSpPr>
        <p:spPr>
          <a:xfrm>
            <a:off x="2092735" y="1587060"/>
            <a:ext cx="5099551" cy="4190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99" u="none" cap="none" strike="noStrike">
                <a:solidFill>
                  <a:srgbClr val="F0F9FF"/>
                </a:solidFill>
                <a:latin typeface="DM Sans"/>
                <a:ea typeface="DM Sans"/>
                <a:cs typeface="DM Sans"/>
                <a:sym typeface="DM Sans"/>
              </a:rPr>
              <a:t>Structured products</a:t>
            </a:r>
            <a:endParaRPr/>
          </a:p>
        </p:txBody>
      </p:sp>
      <p:sp>
        <p:nvSpPr>
          <p:cNvPr id="223" name="Google Shape;223;p21"/>
          <p:cNvSpPr txBox="1"/>
          <p:nvPr/>
        </p:nvSpPr>
        <p:spPr>
          <a:xfrm>
            <a:off x="2092735" y="4554205"/>
            <a:ext cx="5099551" cy="4190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99" u="none" cap="none" strike="noStrike">
                <a:solidFill>
                  <a:srgbClr val="13122D"/>
                </a:solidFill>
                <a:latin typeface="DM Sans"/>
                <a:ea typeface="DM Sans"/>
                <a:cs typeface="DM Sans"/>
                <a:sym typeface="DM Sans"/>
              </a:rPr>
              <a:t>Commodities</a:t>
            </a:r>
            <a:endParaRPr/>
          </a:p>
        </p:txBody>
      </p:sp>
      <p:sp>
        <p:nvSpPr>
          <p:cNvPr id="224" name="Google Shape;224;p21"/>
          <p:cNvSpPr txBox="1"/>
          <p:nvPr/>
        </p:nvSpPr>
        <p:spPr>
          <a:xfrm>
            <a:off x="2025920" y="2129918"/>
            <a:ext cx="52332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rgbClr val="F0F9FF"/>
                </a:solidFill>
                <a:latin typeface="DM Sans"/>
                <a:ea typeface="DM Sans"/>
                <a:cs typeface="DM Sans"/>
                <a:sym typeface="DM Sans"/>
              </a:rPr>
              <a:t>Potential of earning high return depends on the </a:t>
            </a:r>
            <a:r>
              <a:rPr lang="en-US" sz="2100">
                <a:solidFill>
                  <a:srgbClr val="F0F9FF"/>
                </a:solidFill>
                <a:latin typeface="DM Sans"/>
                <a:ea typeface="DM Sans"/>
                <a:cs typeface="DM Sans"/>
                <a:sym typeface="DM Sans"/>
              </a:rPr>
              <a:t>performance</a:t>
            </a:r>
            <a:r>
              <a:rPr b="0" i="0" lang="en-US" sz="2100" u="none" cap="none" strike="noStrike">
                <a:solidFill>
                  <a:srgbClr val="F0F9FF"/>
                </a:solidFill>
                <a:latin typeface="DM Sans"/>
                <a:ea typeface="DM Sans"/>
                <a:cs typeface="DM Sans"/>
                <a:sym typeface="DM Sans"/>
              </a:rPr>
              <a:t> or value of an underlying index or basket of securities</a:t>
            </a:r>
            <a:endParaRPr/>
          </a:p>
        </p:txBody>
      </p:sp>
      <p:sp>
        <p:nvSpPr>
          <p:cNvPr id="225" name="Google Shape;225;p21"/>
          <p:cNvSpPr txBox="1"/>
          <p:nvPr/>
        </p:nvSpPr>
        <p:spPr>
          <a:xfrm>
            <a:off x="1749117" y="5097064"/>
            <a:ext cx="5786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rgbClr val="13122D"/>
                </a:solidFill>
                <a:latin typeface="DM Sans"/>
                <a:ea typeface="DM Sans"/>
                <a:cs typeface="DM Sans"/>
                <a:sym typeface="DM Sans"/>
              </a:rPr>
              <a:t>Raw materials or primary agricultural products that can be bought or sold</a:t>
            </a:r>
            <a:endParaRPr/>
          </a:p>
        </p:txBody>
      </p:sp>
      <p:sp>
        <p:nvSpPr>
          <p:cNvPr id="226" name="Google Shape;226;p21"/>
          <p:cNvSpPr txBox="1"/>
          <p:nvPr/>
        </p:nvSpPr>
        <p:spPr>
          <a:xfrm>
            <a:off x="2092735" y="7125582"/>
            <a:ext cx="50997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99" u="none" cap="none" strike="noStrike">
                <a:solidFill>
                  <a:srgbClr val="F0F9FF"/>
                </a:solidFill>
                <a:latin typeface="DM Sans"/>
                <a:ea typeface="DM Sans"/>
                <a:cs typeface="DM Sans"/>
                <a:sym typeface="DM Sans"/>
              </a:rPr>
              <a:t>Real estate</a:t>
            </a:r>
            <a:endParaRPr/>
          </a:p>
        </p:txBody>
      </p:sp>
      <p:sp>
        <p:nvSpPr>
          <p:cNvPr id="227" name="Google Shape;227;p21"/>
          <p:cNvSpPr txBox="1"/>
          <p:nvPr/>
        </p:nvSpPr>
        <p:spPr>
          <a:xfrm>
            <a:off x="1749117" y="7668441"/>
            <a:ext cx="57867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rgbClr val="F0F9FF"/>
                </a:solidFill>
                <a:latin typeface="DM Sans"/>
                <a:ea typeface="DM Sans"/>
                <a:cs typeface="DM Sans"/>
                <a:sym typeface="DM Sans"/>
              </a:rPr>
              <a:t>Involves investments in residential and commercial properties and Real Estate Investment Trusts (REITs)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