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Average"/>
      <p:regular r:id="rId13"/>
    </p:embeddedFont>
    <p:embeddedFont>
      <p:font typeface="Oswald"/>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Average-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bold.fntdata"/><Relationship Id="rId14"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0040c1e633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0040c1e633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0040c1e633_0_6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0040c1e633_0_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0040c1e633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0040c1e633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0040c1e633_0_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0040c1e633_0_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0040c1e633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0040c1e633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0040c1e633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0040c1e633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Big Mountain Ski Resort</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Abhik Giri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Identification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7028" lvl="0" marL="457200" rtl="0" algn="l">
              <a:lnSpc>
                <a:spcPct val="80000"/>
              </a:lnSpc>
              <a:spcBef>
                <a:spcPts val="0"/>
              </a:spcBef>
              <a:spcAft>
                <a:spcPts val="0"/>
              </a:spcAft>
              <a:buClr>
                <a:srgbClr val="000000"/>
              </a:buClr>
              <a:buSzPts val="2023"/>
              <a:buFont typeface="Arial"/>
              <a:buChar char="●"/>
            </a:pPr>
            <a:r>
              <a:rPr lang="en" sz="2022">
                <a:solidFill>
                  <a:srgbClr val="000000"/>
                </a:solidFill>
                <a:latin typeface="Arial"/>
                <a:ea typeface="Arial"/>
                <a:cs typeface="Arial"/>
                <a:sym typeface="Arial"/>
              </a:rPr>
              <a:t>What types of changes should Big Mountain Resort make to select a better value for their ticket prices so that their revenue increases by 10% within a year?</a:t>
            </a:r>
            <a:endParaRPr sz="2022">
              <a:solidFill>
                <a:schemeClr val="lt1"/>
              </a:solidFill>
              <a:latin typeface="Arial"/>
              <a:ea typeface="Arial"/>
              <a:cs typeface="Arial"/>
              <a:sym typeface="Arial"/>
            </a:endParaRPr>
          </a:p>
          <a:p>
            <a:pPr indent="-357028" lvl="0" marL="457200" rtl="0" algn="l">
              <a:lnSpc>
                <a:spcPct val="80000"/>
              </a:lnSpc>
              <a:spcBef>
                <a:spcPts val="0"/>
              </a:spcBef>
              <a:spcAft>
                <a:spcPts val="0"/>
              </a:spcAft>
              <a:buClr>
                <a:srgbClr val="000000"/>
              </a:buClr>
              <a:buSzPts val="2023"/>
              <a:buFont typeface="Arial"/>
              <a:buChar char="●"/>
            </a:pPr>
            <a:r>
              <a:rPr lang="en" sz="2022">
                <a:solidFill>
                  <a:srgbClr val="000000"/>
                </a:solidFill>
                <a:latin typeface="Arial"/>
                <a:ea typeface="Arial"/>
                <a:cs typeface="Arial"/>
                <a:sym typeface="Arial"/>
              </a:rPr>
              <a:t>Come up with a pricing model for ski resort tickets in Big Mountain’s market segment. </a:t>
            </a:r>
            <a:endParaRPr sz="2022">
              <a:solidFill>
                <a:srgbClr val="000000"/>
              </a:solidFill>
              <a:latin typeface="Arial"/>
              <a:ea typeface="Arial"/>
              <a:cs typeface="Arial"/>
              <a:sym typeface="Arial"/>
            </a:endParaRPr>
          </a:p>
          <a:p>
            <a:pPr indent="-357028" lvl="0" marL="457200" rtl="0" algn="l">
              <a:lnSpc>
                <a:spcPct val="95000"/>
              </a:lnSpc>
              <a:spcBef>
                <a:spcPts val="0"/>
              </a:spcBef>
              <a:spcAft>
                <a:spcPts val="0"/>
              </a:spcAft>
              <a:buClr>
                <a:srgbClr val="000000"/>
              </a:buClr>
              <a:buSzPts val="2023"/>
              <a:buFont typeface="Arial"/>
              <a:buChar char="●"/>
            </a:pPr>
            <a:r>
              <a:rPr lang="en" sz="2022">
                <a:solidFill>
                  <a:srgbClr val="000000"/>
                </a:solidFill>
                <a:latin typeface="Arial"/>
                <a:ea typeface="Arial"/>
                <a:cs typeface="Arial"/>
                <a:sym typeface="Arial"/>
              </a:rPr>
              <a:t>This project aims to build a predictive model for ticket price based on a number of facilities, or properties, boasted by resorts. </a:t>
            </a:r>
            <a:endParaRPr sz="2022">
              <a:solidFill>
                <a:srgbClr val="000000"/>
              </a:solidFill>
              <a:latin typeface="Arial"/>
              <a:ea typeface="Arial"/>
              <a:cs typeface="Arial"/>
              <a:sym typeface="Arial"/>
            </a:endParaRPr>
          </a:p>
          <a:p>
            <a:pPr indent="-357028" lvl="0" marL="457200" rtl="0" algn="l">
              <a:lnSpc>
                <a:spcPct val="95000"/>
              </a:lnSpc>
              <a:spcBef>
                <a:spcPts val="0"/>
              </a:spcBef>
              <a:spcAft>
                <a:spcPts val="0"/>
              </a:spcAft>
              <a:buClr>
                <a:srgbClr val="000000"/>
              </a:buClr>
              <a:buSzPts val="2023"/>
              <a:buFont typeface="Arial"/>
              <a:buChar char="●"/>
            </a:pPr>
            <a:r>
              <a:rPr lang="en" sz="2022">
                <a:solidFill>
                  <a:srgbClr val="000000"/>
                </a:solidFill>
                <a:latin typeface="Arial"/>
                <a:ea typeface="Arial"/>
                <a:cs typeface="Arial"/>
                <a:sym typeface="Arial"/>
              </a:rPr>
              <a:t>This model will be used to provide guidance for Big Mountain's pricing and future facility investment plans.</a:t>
            </a:r>
            <a:endParaRPr sz="113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 and Key Findings</a:t>
            </a:r>
            <a:endParaRPr/>
          </a:p>
        </p:txBody>
      </p:sp>
      <p:sp>
        <p:nvSpPr>
          <p:cNvPr id="72" name="Google Shape;72;p15"/>
          <p:cNvSpPr txBox="1"/>
          <p:nvPr>
            <p:ph idx="1" type="body"/>
          </p:nvPr>
        </p:nvSpPr>
        <p:spPr>
          <a:xfrm>
            <a:off x="311700" y="1152475"/>
            <a:ext cx="5145000" cy="3322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Currently, Big Mountain charges $81 per ticket.</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According to the model the suggested ticket price should be $95. </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Based on features that affect ticket prices the most Big Mountain is near the top compared to other ski resorts, while their ticket price is not near the top compared to other ski resorts.</a:t>
            </a:r>
            <a:endParaRPr>
              <a:solidFill>
                <a:srgbClr val="000000"/>
              </a:solidFill>
              <a:latin typeface="Arial"/>
              <a:ea typeface="Arial"/>
              <a:cs typeface="Arial"/>
              <a:sym typeface="Arial"/>
            </a:endParaRPr>
          </a:p>
        </p:txBody>
      </p:sp>
      <p:pic>
        <p:nvPicPr>
          <p:cNvPr id="73" name="Google Shape;73;p15"/>
          <p:cNvPicPr preferRelativeResize="0"/>
          <p:nvPr/>
        </p:nvPicPr>
        <p:blipFill>
          <a:blip r:embed="rId3">
            <a:alphaModFix/>
          </a:blip>
          <a:stretch>
            <a:fillRect/>
          </a:stretch>
        </p:blipFill>
        <p:spPr>
          <a:xfrm>
            <a:off x="5562250" y="1618213"/>
            <a:ext cx="3434900" cy="1907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p:txBody>
      </p:sp>
      <p:sp>
        <p:nvSpPr>
          <p:cNvPr id="79" name="Google Shape;79;p16"/>
          <p:cNvSpPr txBox="1"/>
          <p:nvPr>
            <p:ph idx="1" type="body"/>
          </p:nvPr>
        </p:nvSpPr>
        <p:spPr>
          <a:xfrm>
            <a:off x="311700" y="1152475"/>
            <a:ext cx="4640100" cy="3726600"/>
          </a:xfrm>
          <a:prstGeom prst="rect">
            <a:avLst/>
          </a:prstGeom>
        </p:spPr>
        <p:txBody>
          <a:bodyPr anchorCtr="0" anchor="t" bIns="91425" lIns="91425" spcFirstLastPara="1" rIns="91425" wrap="square" tIns="91425">
            <a:normAutofit/>
          </a:bodyPr>
          <a:lstStyle/>
          <a:p>
            <a:pPr indent="-323850" lvl="0" marL="457200" rtl="0" algn="l">
              <a:lnSpc>
                <a:spcPct val="95000"/>
              </a:lnSpc>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Cleaned up our data set by dropping columns, like number of fast </a:t>
            </a:r>
            <a:r>
              <a:rPr lang="en" sz="1500">
                <a:solidFill>
                  <a:srgbClr val="000000"/>
                </a:solidFill>
                <a:latin typeface="Arial"/>
                <a:ea typeface="Arial"/>
                <a:cs typeface="Arial"/>
                <a:sym typeface="Arial"/>
              </a:rPr>
              <a:t>eight</a:t>
            </a:r>
            <a:r>
              <a:rPr lang="en" sz="1500">
                <a:solidFill>
                  <a:srgbClr val="000000"/>
                </a:solidFill>
                <a:latin typeface="Arial"/>
                <a:ea typeface="Arial"/>
                <a:cs typeface="Arial"/>
                <a:sym typeface="Arial"/>
              </a:rPr>
              <a:t> chairs and adult weekday ticket prices.</a:t>
            </a:r>
            <a:endParaRPr sz="1500">
              <a:solidFill>
                <a:srgbClr val="000000"/>
              </a:solidFill>
              <a:latin typeface="Arial"/>
              <a:ea typeface="Arial"/>
              <a:cs typeface="Arial"/>
              <a:sym typeface="Arial"/>
            </a:endParaRPr>
          </a:p>
          <a:p>
            <a:pPr indent="-323850" lvl="0" marL="457200" rtl="0" algn="l">
              <a:lnSpc>
                <a:spcPct val="95000"/>
              </a:lnSpc>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While looking at other data, like state population and state sq. miles, we did not find any patterns, so we treated each state as the same. </a:t>
            </a:r>
            <a:endParaRPr sz="1500">
              <a:solidFill>
                <a:srgbClr val="000000"/>
              </a:solidFill>
              <a:latin typeface="Arial"/>
              <a:ea typeface="Arial"/>
              <a:cs typeface="Arial"/>
              <a:sym typeface="Arial"/>
            </a:endParaRPr>
          </a:p>
          <a:p>
            <a:pPr indent="-323850" lvl="0" marL="457200" rtl="0" algn="l">
              <a:lnSpc>
                <a:spcPct val="95000"/>
              </a:lnSpc>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The features that had the highest correlation with adult weekend ticket prices were: </a:t>
            </a:r>
            <a:endParaRPr sz="1500">
              <a:solidFill>
                <a:srgbClr val="000000"/>
              </a:solidFill>
              <a:latin typeface="Arial"/>
              <a:ea typeface="Arial"/>
              <a:cs typeface="Arial"/>
              <a:sym typeface="Arial"/>
            </a:endParaRPr>
          </a:p>
          <a:p>
            <a:pPr indent="-323850" lvl="1" marL="914400" rtl="0" algn="l">
              <a:lnSpc>
                <a:spcPct val="95000"/>
              </a:lnSpc>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Number of fast four chairs</a:t>
            </a:r>
            <a:endParaRPr sz="1500">
              <a:solidFill>
                <a:srgbClr val="000000"/>
              </a:solidFill>
              <a:latin typeface="Arial"/>
              <a:ea typeface="Arial"/>
              <a:cs typeface="Arial"/>
              <a:sym typeface="Arial"/>
            </a:endParaRPr>
          </a:p>
          <a:p>
            <a:pPr indent="-323850" lvl="1" marL="914400" rtl="0" algn="l">
              <a:lnSpc>
                <a:spcPct val="95000"/>
              </a:lnSpc>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Number of runs </a:t>
            </a:r>
            <a:endParaRPr sz="1500">
              <a:solidFill>
                <a:srgbClr val="000000"/>
              </a:solidFill>
              <a:latin typeface="Arial"/>
              <a:ea typeface="Arial"/>
              <a:cs typeface="Arial"/>
              <a:sym typeface="Arial"/>
            </a:endParaRPr>
          </a:p>
          <a:p>
            <a:pPr indent="-323850" lvl="1" marL="914400" rtl="0" algn="l">
              <a:lnSpc>
                <a:spcPct val="95000"/>
              </a:lnSpc>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Total area </a:t>
            </a:r>
            <a:r>
              <a:rPr lang="en" sz="1500">
                <a:solidFill>
                  <a:srgbClr val="000000"/>
                </a:solidFill>
                <a:latin typeface="Arial"/>
                <a:ea typeface="Arial"/>
                <a:cs typeface="Arial"/>
                <a:sym typeface="Arial"/>
              </a:rPr>
              <a:t>covered</a:t>
            </a:r>
            <a:r>
              <a:rPr lang="en" sz="1500">
                <a:solidFill>
                  <a:srgbClr val="000000"/>
                </a:solidFill>
                <a:latin typeface="Arial"/>
                <a:ea typeface="Arial"/>
                <a:cs typeface="Arial"/>
                <a:sym typeface="Arial"/>
              </a:rPr>
              <a:t> by snow making machines </a:t>
            </a:r>
            <a:endParaRPr sz="1500">
              <a:solidFill>
                <a:srgbClr val="000000"/>
              </a:solidFill>
              <a:latin typeface="Arial"/>
              <a:ea typeface="Arial"/>
              <a:cs typeface="Arial"/>
              <a:sym typeface="Arial"/>
            </a:endParaRPr>
          </a:p>
          <a:p>
            <a:pPr indent="-323850" lvl="1" marL="914400" rtl="0" algn="l">
              <a:lnSpc>
                <a:spcPct val="95000"/>
              </a:lnSpc>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Total number of chair lifts</a:t>
            </a:r>
            <a:endParaRPr sz="1500">
              <a:solidFill>
                <a:srgbClr val="000000"/>
              </a:solidFill>
              <a:latin typeface="Arial"/>
              <a:ea typeface="Arial"/>
              <a:cs typeface="Arial"/>
              <a:sym typeface="Arial"/>
            </a:endParaRPr>
          </a:p>
          <a:p>
            <a:pPr indent="-323850" lvl="1" marL="914400" rtl="0" algn="l">
              <a:lnSpc>
                <a:spcPct val="95000"/>
              </a:lnSpc>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Vertical change in elevation from summit to base</a:t>
            </a:r>
            <a:endParaRPr sz="1500">
              <a:solidFill>
                <a:srgbClr val="000000"/>
              </a:solidFill>
              <a:latin typeface="Arial"/>
              <a:ea typeface="Arial"/>
              <a:cs typeface="Arial"/>
              <a:sym typeface="Arial"/>
            </a:endParaRPr>
          </a:p>
        </p:txBody>
      </p:sp>
      <p:pic>
        <p:nvPicPr>
          <p:cNvPr id="80" name="Google Shape;80;p16"/>
          <p:cNvPicPr preferRelativeResize="0"/>
          <p:nvPr/>
        </p:nvPicPr>
        <p:blipFill>
          <a:blip r:embed="rId3">
            <a:alphaModFix/>
          </a:blip>
          <a:stretch>
            <a:fillRect/>
          </a:stretch>
        </p:blipFill>
        <p:spPr>
          <a:xfrm>
            <a:off x="5158125" y="1291325"/>
            <a:ext cx="3042897" cy="2743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 Model</a:t>
            </a:r>
            <a:endParaRPr/>
          </a:p>
        </p:txBody>
      </p:sp>
      <p:sp>
        <p:nvSpPr>
          <p:cNvPr id="86" name="Google Shape;86;p17"/>
          <p:cNvSpPr txBox="1"/>
          <p:nvPr>
            <p:ph idx="1" type="body"/>
          </p:nvPr>
        </p:nvSpPr>
        <p:spPr>
          <a:xfrm>
            <a:off x="311700" y="1152475"/>
            <a:ext cx="5466600" cy="35613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Out of the two models tested, the Random Forest Model has a lower cross-validation mean absolute error by almost $1. It also exhibits less variability. Verifying performance on the test set produces performance consistent with the cross-validation results.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Using the Random Forest Model and found that the top 4 features using this model are:</a:t>
            </a:r>
            <a:endParaRPr sz="1400">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Number of fast four person chairs</a:t>
            </a:r>
            <a:endParaRPr sz="1400">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Number of r</a:t>
            </a:r>
            <a:r>
              <a:rPr lang="en" sz="1400">
                <a:solidFill>
                  <a:srgbClr val="000000"/>
                </a:solidFill>
                <a:latin typeface="Arial"/>
                <a:ea typeface="Arial"/>
                <a:cs typeface="Arial"/>
                <a:sym typeface="Arial"/>
              </a:rPr>
              <a:t>uns </a:t>
            </a:r>
            <a:endParaRPr sz="1400">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Total area covered by s</a:t>
            </a:r>
            <a:r>
              <a:rPr lang="en" sz="1400">
                <a:solidFill>
                  <a:srgbClr val="000000"/>
                </a:solidFill>
                <a:latin typeface="Arial"/>
                <a:ea typeface="Arial"/>
                <a:cs typeface="Arial"/>
                <a:sym typeface="Arial"/>
              </a:rPr>
              <a:t>now </a:t>
            </a:r>
            <a:r>
              <a:rPr lang="en">
                <a:solidFill>
                  <a:srgbClr val="000000"/>
                </a:solidFill>
                <a:latin typeface="Arial"/>
                <a:ea typeface="Arial"/>
                <a:cs typeface="Arial"/>
                <a:sym typeface="Arial"/>
              </a:rPr>
              <a:t>m</a:t>
            </a:r>
            <a:r>
              <a:rPr lang="en" sz="1400">
                <a:solidFill>
                  <a:srgbClr val="000000"/>
                </a:solidFill>
                <a:latin typeface="Arial"/>
                <a:ea typeface="Arial"/>
                <a:cs typeface="Arial"/>
                <a:sym typeface="Arial"/>
              </a:rPr>
              <a:t>aking machines</a:t>
            </a:r>
            <a:endParaRPr>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V</a:t>
            </a:r>
            <a:r>
              <a:rPr lang="en" sz="1400">
                <a:solidFill>
                  <a:srgbClr val="000000"/>
                </a:solidFill>
                <a:latin typeface="Arial"/>
                <a:ea typeface="Arial"/>
                <a:cs typeface="Arial"/>
                <a:sym typeface="Arial"/>
              </a:rPr>
              <a:t>ertical</a:t>
            </a:r>
            <a:r>
              <a:rPr lang="en">
                <a:solidFill>
                  <a:srgbClr val="000000"/>
                </a:solidFill>
                <a:latin typeface="Arial"/>
                <a:ea typeface="Arial"/>
                <a:cs typeface="Arial"/>
                <a:sym typeface="Arial"/>
              </a:rPr>
              <a:t> change in elevation from summit to base</a:t>
            </a: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estimated performance via cross validation for random forest was found to be %9.6 for the mean absolute error which is consistent with the test set. </a:t>
            </a:r>
            <a:endParaRPr sz="1400">
              <a:solidFill>
                <a:srgbClr val="000000"/>
              </a:solidFill>
              <a:latin typeface="Arial"/>
              <a:ea typeface="Arial"/>
              <a:cs typeface="Arial"/>
              <a:sym typeface="Arial"/>
            </a:endParaRPr>
          </a:p>
        </p:txBody>
      </p:sp>
      <p:pic>
        <p:nvPicPr>
          <p:cNvPr id="87" name="Google Shape;87;p17"/>
          <p:cNvPicPr preferRelativeResize="0"/>
          <p:nvPr/>
        </p:nvPicPr>
        <p:blipFill>
          <a:blip r:embed="rId3">
            <a:alphaModFix/>
          </a:blip>
          <a:stretch>
            <a:fillRect/>
          </a:stretch>
        </p:blipFill>
        <p:spPr>
          <a:xfrm>
            <a:off x="5778300" y="1293888"/>
            <a:ext cx="3148651" cy="25557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Big Mountain’s Features Compared to Other Ski Resorts</a:t>
            </a:r>
            <a:endParaRPr/>
          </a:p>
        </p:txBody>
      </p:sp>
      <p:sp>
        <p:nvSpPr>
          <p:cNvPr id="93" name="Google Shape;93;p18"/>
          <p:cNvSpPr txBox="1"/>
          <p:nvPr>
            <p:ph idx="1" type="body"/>
          </p:nvPr>
        </p:nvSpPr>
        <p:spPr>
          <a:xfrm>
            <a:off x="311700" y="1152475"/>
            <a:ext cx="8359800" cy="617400"/>
          </a:xfrm>
          <a:prstGeom prst="rect">
            <a:avLst/>
          </a:prstGeom>
        </p:spPr>
        <p:txBody>
          <a:bodyPr anchorCtr="0" anchor="t" bIns="91425" lIns="91425" spcFirstLastPara="1" rIns="91425" wrap="square" tIns="91425">
            <a:normAutofit lnSpcReduction="10000"/>
          </a:bodyPr>
          <a:lstStyle/>
          <a:p>
            <a:pPr indent="0" lvl="0" marL="0" rtl="0" algn="l">
              <a:lnSpc>
                <a:spcPct val="95000"/>
              </a:lnSpc>
              <a:spcBef>
                <a:spcPts val="0"/>
              </a:spcBef>
              <a:spcAft>
                <a:spcPts val="1200"/>
              </a:spcAft>
              <a:buNone/>
            </a:pPr>
            <a:r>
              <a:rPr lang="en" sz="1600">
                <a:solidFill>
                  <a:srgbClr val="000000"/>
                </a:solidFill>
                <a:latin typeface="Arial"/>
                <a:ea typeface="Arial"/>
                <a:cs typeface="Arial"/>
                <a:sym typeface="Arial"/>
              </a:rPr>
              <a:t>In all of the top 4 features that predict ticket prices, Big Mountain is near the top compared to other ski resorts, while their ticket price is not near the top compared to other ski resorts</a:t>
            </a:r>
            <a:endParaRPr sz="1600">
              <a:solidFill>
                <a:srgbClr val="000000"/>
              </a:solidFill>
              <a:latin typeface="Arial"/>
              <a:ea typeface="Arial"/>
              <a:cs typeface="Arial"/>
              <a:sym typeface="Arial"/>
            </a:endParaRPr>
          </a:p>
        </p:txBody>
      </p:sp>
      <p:pic>
        <p:nvPicPr>
          <p:cNvPr id="94" name="Google Shape;94;p18"/>
          <p:cNvPicPr preferRelativeResize="0"/>
          <p:nvPr/>
        </p:nvPicPr>
        <p:blipFill>
          <a:blip r:embed="rId3">
            <a:alphaModFix/>
          </a:blip>
          <a:stretch>
            <a:fillRect/>
          </a:stretch>
        </p:blipFill>
        <p:spPr>
          <a:xfrm>
            <a:off x="1369151" y="1769875"/>
            <a:ext cx="2696700" cy="1493552"/>
          </a:xfrm>
          <a:prstGeom prst="rect">
            <a:avLst/>
          </a:prstGeom>
          <a:noFill/>
          <a:ln>
            <a:noFill/>
          </a:ln>
        </p:spPr>
      </p:pic>
      <p:pic>
        <p:nvPicPr>
          <p:cNvPr id="95" name="Google Shape;95;p18"/>
          <p:cNvPicPr preferRelativeResize="0"/>
          <p:nvPr/>
        </p:nvPicPr>
        <p:blipFill>
          <a:blip r:embed="rId4">
            <a:alphaModFix/>
          </a:blip>
          <a:stretch>
            <a:fillRect/>
          </a:stretch>
        </p:blipFill>
        <p:spPr>
          <a:xfrm>
            <a:off x="4997797" y="1770426"/>
            <a:ext cx="2696702" cy="1492450"/>
          </a:xfrm>
          <a:prstGeom prst="rect">
            <a:avLst/>
          </a:prstGeom>
          <a:noFill/>
          <a:ln>
            <a:noFill/>
          </a:ln>
        </p:spPr>
      </p:pic>
      <p:pic>
        <p:nvPicPr>
          <p:cNvPr id="96" name="Google Shape;96;p18"/>
          <p:cNvPicPr preferRelativeResize="0"/>
          <p:nvPr/>
        </p:nvPicPr>
        <p:blipFill>
          <a:blip r:embed="rId5">
            <a:alphaModFix/>
          </a:blip>
          <a:stretch>
            <a:fillRect/>
          </a:stretch>
        </p:blipFill>
        <p:spPr>
          <a:xfrm>
            <a:off x="1369150" y="3333777"/>
            <a:ext cx="2696700" cy="1503923"/>
          </a:xfrm>
          <a:prstGeom prst="rect">
            <a:avLst/>
          </a:prstGeom>
          <a:noFill/>
          <a:ln>
            <a:noFill/>
          </a:ln>
        </p:spPr>
      </p:pic>
      <p:pic>
        <p:nvPicPr>
          <p:cNvPr id="97" name="Google Shape;97;p18"/>
          <p:cNvPicPr preferRelativeResize="0"/>
          <p:nvPr/>
        </p:nvPicPr>
        <p:blipFill>
          <a:blip r:embed="rId6">
            <a:alphaModFix/>
          </a:blip>
          <a:stretch>
            <a:fillRect/>
          </a:stretch>
        </p:blipFill>
        <p:spPr>
          <a:xfrm>
            <a:off x="4997800" y="3312384"/>
            <a:ext cx="2696700" cy="147819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and Conclusion</a:t>
            </a:r>
            <a:endParaRPr/>
          </a:p>
        </p:txBody>
      </p:sp>
      <p:sp>
        <p:nvSpPr>
          <p:cNvPr id="103" name="Google Shape;10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Big Mountain Ski Resort should increase their ticket prices by at least 10%.</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This is supported by the fact that based on the features Big Mountain has it is not maximizing its returns relative to its position in the market.</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If we could get more information on what the overall maintenance costs are and what the payroll costs are for every ski resort, we could be better able to predict ticket prices. </a:t>
            </a:r>
            <a:endParaRPr>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