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80" autoAdjust="0"/>
  </p:normalViewPr>
  <p:slideViewPr>
    <p:cSldViewPr>
      <p:cViewPr varScale="1">
        <p:scale>
          <a:sx n="92" d="100"/>
          <a:sy n="92" d="100"/>
        </p:scale>
        <p:origin x="1624" y="4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9314" y="596019"/>
            <a:ext cx="7510506" cy="3213982"/>
          </a:xfrm>
        </p:spPr>
        <p:txBody>
          <a:bodyPr anchor="b">
            <a:normAutofit/>
          </a:bodyPr>
          <a:lstStyle>
            <a:lvl1pPr algn="ctr">
              <a:defRPr sz="40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819314" y="3886200"/>
            <a:ext cx="7510506" cy="2219108"/>
          </a:xfrm>
        </p:spPr>
        <p:txBody>
          <a:bodyPr anchor="t">
            <a:normAutofit/>
          </a:bodyPr>
          <a:lstStyle>
            <a:lvl1pPr marL="0" indent="0" algn="ctr">
              <a:buNone/>
              <a:defRPr sz="1800">
                <a:gradFill flip="none" rotWithShape="1">
                  <a:gsLst>
                    <a:gs pos="0">
                      <a:schemeClr val="tx1"/>
                    </a:gs>
                    <a:gs pos="100000">
                      <a:schemeClr val="tx1">
                        <a:lumMod val="75000"/>
                      </a:schemeClr>
                    </a:gs>
                  </a:gsLst>
                  <a:lin ang="0" scaled="1"/>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525A30-A893-49CA-B7D6-8808CEEEAB22}"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D2D292-7AE1-44C2-89D9-39B46BD1ECC1}" type="slidenum">
              <a:rPr lang="en-IN" smtClean="0"/>
              <a:t>‹#›</a:t>
            </a:fld>
            <a:endParaRPr lang="en-IN"/>
          </a:p>
        </p:txBody>
      </p:sp>
    </p:spTree>
    <p:extLst>
      <p:ext uri="{BB962C8B-B14F-4D97-AF65-F5344CB8AC3E}">
        <p14:creationId xmlns:p14="http://schemas.microsoft.com/office/powerpoint/2010/main" val="2419641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677" y="4377485"/>
            <a:ext cx="7413007" cy="907505"/>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7678" y="996188"/>
            <a:ext cx="7301427" cy="298112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7677" y="5284990"/>
            <a:ext cx="7413007" cy="81707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525A30-A893-49CA-B7D6-8808CEEEAB22}" type="datetimeFigureOut">
              <a:rPr lang="en-IN" smtClean="0"/>
              <a:t>06-09-2023</a:t>
            </a:fld>
            <a:endParaRPr lang="en-IN"/>
          </a:p>
        </p:txBody>
      </p:sp>
      <p:sp>
        <p:nvSpPr>
          <p:cNvPr id="6" name="Footer Placeholder 5"/>
          <p:cNvSpPr>
            <a:spLocks noGrp="1"/>
          </p:cNvSpPr>
          <p:nvPr>
            <p:ph type="ftr" sz="quarter" idx="11"/>
          </p:nvPr>
        </p:nvSpPr>
        <p:spPr>
          <a:xfrm>
            <a:off x="917678" y="6181344"/>
            <a:ext cx="5337278" cy="365125"/>
          </a:xfrm>
        </p:spPr>
        <p:txBody>
          <a:bodyPr/>
          <a:lstStyle/>
          <a:p>
            <a:endParaRPr lang="en-IN"/>
          </a:p>
        </p:txBody>
      </p:sp>
      <p:sp>
        <p:nvSpPr>
          <p:cNvPr id="7" name="Slide Number Placeholder 6"/>
          <p:cNvSpPr>
            <a:spLocks noGrp="1"/>
          </p:cNvSpPr>
          <p:nvPr>
            <p:ph type="sldNum" sz="quarter" idx="12"/>
          </p:nvPr>
        </p:nvSpPr>
        <p:spPr/>
        <p:txBody>
          <a:bodyPr/>
          <a:lstStyle/>
          <a:p>
            <a:fld id="{31D2D292-7AE1-44C2-89D9-39B46BD1ECC1}" type="slidenum">
              <a:rPr lang="en-IN" smtClean="0"/>
              <a:t>‹#›</a:t>
            </a:fld>
            <a:endParaRPr lang="en-IN"/>
          </a:p>
        </p:txBody>
      </p:sp>
    </p:spTree>
    <p:extLst>
      <p:ext uri="{BB962C8B-B14F-4D97-AF65-F5344CB8AC3E}">
        <p14:creationId xmlns:p14="http://schemas.microsoft.com/office/powerpoint/2010/main" val="1180404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4" cy="3137782"/>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818347" y="4343400"/>
            <a:ext cx="7511474" cy="1758660"/>
          </a:xfrm>
        </p:spPr>
        <p:txBody>
          <a:bodyPr anchor="ctr">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525A30-A893-49CA-B7D6-8808CEEEAB22}"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D2D292-7AE1-44C2-89D9-39B46BD1ECC1}" type="slidenum">
              <a:rPr lang="en-IN" smtClean="0"/>
              <a:t>‹#›</a:t>
            </a:fld>
            <a:endParaRPr lang="en-IN"/>
          </a:p>
        </p:txBody>
      </p:sp>
    </p:spTree>
    <p:extLst>
      <p:ext uri="{BB962C8B-B14F-4D97-AF65-F5344CB8AC3E}">
        <p14:creationId xmlns:p14="http://schemas.microsoft.com/office/powerpoint/2010/main" val="2208914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583818" y="860276"/>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7888822" y="29859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3044079"/>
          </a:xfrm>
        </p:spPr>
        <p:txBody>
          <a:bodyPr anchor="ctr">
            <a:normAutofit/>
          </a:bodyPr>
          <a:lstStyle>
            <a:lvl1pPr algn="l">
              <a:defRPr sz="28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436" y="3650606"/>
            <a:ext cx="6631128" cy="381000"/>
          </a:xfrm>
        </p:spPr>
        <p:txBody>
          <a:bodyPr anchor="ctr">
            <a:normAutofit/>
          </a:bodyPr>
          <a:lstStyle>
            <a:lvl1pPr marL="0" indent="0">
              <a:buFontTx/>
              <a:buNone/>
              <a:defRPr sz="1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818347" y="4641206"/>
            <a:ext cx="7511473" cy="1447800"/>
          </a:xfrm>
        </p:spPr>
        <p:txBody>
          <a:bodyPr anchor="ctr">
            <a:normAutofit/>
          </a:bodyPr>
          <a:lstStyle>
            <a:lvl1pPr marL="0" indent="0" algn="l">
              <a:buNone/>
              <a:defRPr sz="1800">
                <a:gradFill flip="none" rotWithShape="1">
                  <a:gsLst>
                    <a:gs pos="0">
                      <a:schemeClr val="tx1"/>
                    </a:gs>
                    <a:gs pos="100000">
                      <a:schemeClr val="tx1">
                        <a:lumMod val="75000"/>
                      </a:schemeClr>
                    </a:gs>
                  </a:gsLst>
                  <a:lin ang="0" scaled="1"/>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525A30-A893-49CA-B7D6-8808CEEEAB22}"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D2D292-7AE1-44C2-89D9-39B46BD1ECC1}" type="slidenum">
              <a:rPr lang="en-IN" smtClean="0"/>
              <a:t>‹#›</a:t>
            </a:fld>
            <a:endParaRPr lang="en-IN"/>
          </a:p>
        </p:txBody>
      </p:sp>
    </p:spTree>
    <p:extLst>
      <p:ext uri="{BB962C8B-B14F-4D97-AF65-F5344CB8AC3E}">
        <p14:creationId xmlns:p14="http://schemas.microsoft.com/office/powerpoint/2010/main" val="727785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8347" y="3603566"/>
            <a:ext cx="7512338" cy="14688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821015" y="5072366"/>
            <a:ext cx="7512339" cy="1029694"/>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525A30-A893-49CA-B7D6-8808CEEEAB22}"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D2D292-7AE1-44C2-89D9-39B46BD1ECC1}" type="slidenum">
              <a:rPr lang="en-IN" smtClean="0"/>
              <a:t>‹#›</a:t>
            </a:fld>
            <a:endParaRPr lang="en-IN"/>
          </a:p>
        </p:txBody>
      </p:sp>
    </p:spTree>
    <p:extLst>
      <p:ext uri="{BB962C8B-B14F-4D97-AF65-F5344CB8AC3E}">
        <p14:creationId xmlns:p14="http://schemas.microsoft.com/office/powerpoint/2010/main" val="11161222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extBox 12"/>
          <p:cNvSpPr txBox="1"/>
          <p:nvPr/>
        </p:nvSpPr>
        <p:spPr>
          <a:xfrm>
            <a:off x="583818" y="75385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6" name="TextBox 15"/>
          <p:cNvSpPr txBox="1"/>
          <p:nvPr/>
        </p:nvSpPr>
        <p:spPr>
          <a:xfrm>
            <a:off x="7887556" y="2879498"/>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2844369"/>
          </a:xfrm>
        </p:spPr>
        <p:txBody>
          <a:bodyPr anchor="ctr">
            <a:normAutofit/>
          </a:bodyPr>
          <a:lstStyle>
            <a:lvl1pPr algn="l">
              <a:defRPr sz="28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18347" y="3886200"/>
            <a:ext cx="7512338" cy="1053662"/>
          </a:xfrm>
        </p:spPr>
        <p:txBody>
          <a:bodyPr vert="horz" lIns="91440" tIns="45720" rIns="91440" bIns="45720" rtlCol="0" anchor="b">
            <a:normAutofit/>
          </a:bodyPr>
          <a:lstStyle>
            <a:lvl1pPr>
              <a:buNone/>
              <a:defRPr lang="en-US" sz="2000" b="0" cap="all" dirty="0">
                <a:ln w="3175" cmpd="sng">
                  <a:noFill/>
                </a:ln>
                <a:gradFill flip="none" rotWithShape="1">
                  <a:gsLst>
                    <a:gs pos="0">
                      <a:schemeClr val="tx1"/>
                    </a:gs>
                    <a:gs pos="100000">
                      <a:schemeClr val="tx1">
                        <a:lumMod val="75000"/>
                      </a:schemeClr>
                    </a:gs>
                  </a:gsLst>
                  <a:lin ang="0" scaled="1"/>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18347" y="4939862"/>
            <a:ext cx="7512338" cy="1162198"/>
          </a:xfrm>
        </p:spPr>
        <p:txBody>
          <a:bodyPr anchor="t">
            <a:normAutofit/>
          </a:bodyPr>
          <a:lstStyle>
            <a:lvl1pPr marL="0" indent="0" algn="l">
              <a:buNone/>
              <a:defRPr sz="1600">
                <a:gradFill flip="none" rotWithShape="1">
                  <a:gsLst>
                    <a:gs pos="0">
                      <a:schemeClr val="tx1"/>
                    </a:gs>
                    <a:gs pos="100000">
                      <a:schemeClr val="tx1">
                        <a:lumMod val="75000"/>
                      </a:schemeClr>
                    </a:gs>
                  </a:gsLst>
                  <a:lin ang="5400000" scaled="0"/>
                  <a:tileRect/>
                </a:gra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525A30-A893-49CA-B7D6-8808CEEEAB22}"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D2D292-7AE1-44C2-89D9-39B46BD1ECC1}" type="slidenum">
              <a:rPr lang="en-IN" smtClean="0"/>
              <a:t>‹#›</a:t>
            </a:fld>
            <a:endParaRPr lang="en-IN"/>
          </a:p>
        </p:txBody>
      </p:sp>
    </p:spTree>
    <p:extLst>
      <p:ext uri="{BB962C8B-B14F-4D97-AF65-F5344CB8AC3E}">
        <p14:creationId xmlns:p14="http://schemas.microsoft.com/office/powerpoint/2010/main" val="14173302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18346" y="596018"/>
            <a:ext cx="7511473" cy="2756783"/>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818346" y="3682941"/>
            <a:ext cx="7511473" cy="1049283"/>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18347" y="4732224"/>
            <a:ext cx="7511472" cy="1369836"/>
          </a:xfrm>
        </p:spPr>
        <p:txBody>
          <a:bodyPr anchor="t">
            <a:normAutofit/>
          </a:bodyPr>
          <a:lstStyle>
            <a:lvl1pPr marL="0" indent="0" algn="l">
              <a:buNone/>
              <a:defRPr sz="1600">
                <a:gradFill flip="none" rotWithShape="1">
                  <a:gsLst>
                    <a:gs pos="0">
                      <a:schemeClr val="tx1"/>
                    </a:gs>
                    <a:gs pos="100000">
                      <a:schemeClr val="tx1">
                        <a:lumMod val="75000"/>
                      </a:schemeClr>
                    </a:gs>
                  </a:gsLst>
                  <a:lin ang="5400000" scaled="0"/>
                  <a:tileRect/>
                </a:gra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525A30-A893-49CA-B7D6-8808CEEEAB22}"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D2D292-7AE1-44C2-89D9-39B46BD1ECC1}" type="slidenum">
              <a:rPr lang="en-IN" smtClean="0"/>
              <a:t>‹#›</a:t>
            </a:fld>
            <a:endParaRPr lang="en-IN"/>
          </a:p>
        </p:txBody>
      </p:sp>
    </p:spTree>
    <p:extLst>
      <p:ext uri="{BB962C8B-B14F-4D97-AF65-F5344CB8AC3E}">
        <p14:creationId xmlns:p14="http://schemas.microsoft.com/office/powerpoint/2010/main" val="22200612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18347" y="596018"/>
            <a:ext cx="7511473" cy="131248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525A30-A893-49CA-B7D6-8808CEEEAB22}"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D2D292-7AE1-44C2-89D9-39B46BD1ECC1}" type="slidenum">
              <a:rPr lang="en-IN" smtClean="0"/>
              <a:t>‹#›</a:t>
            </a:fld>
            <a:endParaRPr lang="en-IN"/>
          </a:p>
        </p:txBody>
      </p:sp>
    </p:spTree>
    <p:extLst>
      <p:ext uri="{BB962C8B-B14F-4D97-AF65-F5344CB8AC3E}">
        <p14:creationId xmlns:p14="http://schemas.microsoft.com/office/powerpoint/2010/main" val="5896881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1708" y="596018"/>
            <a:ext cx="1778112" cy="550604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8347" y="596018"/>
            <a:ext cx="5624137" cy="550604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525A30-A893-49CA-B7D6-8808CEEEAB22}"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D2D292-7AE1-44C2-89D9-39B46BD1ECC1}" type="slidenum">
              <a:rPr lang="en-IN" smtClean="0"/>
              <a:t>‹#›</a:t>
            </a:fld>
            <a:endParaRPr lang="en-IN"/>
          </a:p>
        </p:txBody>
      </p:sp>
    </p:spTree>
    <p:extLst>
      <p:ext uri="{BB962C8B-B14F-4D97-AF65-F5344CB8AC3E}">
        <p14:creationId xmlns:p14="http://schemas.microsoft.com/office/powerpoint/2010/main" val="2123369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525A30-A893-49CA-B7D6-8808CEEEAB22}"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D2D292-7AE1-44C2-89D9-39B46BD1ECC1}" type="slidenum">
              <a:rPr lang="en-IN" smtClean="0"/>
              <a:t>‹#›</a:t>
            </a:fld>
            <a:endParaRPr lang="en-IN"/>
          </a:p>
        </p:txBody>
      </p:sp>
    </p:spTree>
    <p:extLst>
      <p:ext uri="{BB962C8B-B14F-4D97-AF65-F5344CB8AC3E}">
        <p14:creationId xmlns:p14="http://schemas.microsoft.com/office/powerpoint/2010/main" val="4122226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9314" y="3270698"/>
            <a:ext cx="7510506" cy="1823305"/>
          </a:xfrm>
        </p:spPr>
        <p:txBody>
          <a:bodyPr anchor="b">
            <a:normAutofit/>
          </a:bodyPr>
          <a:lstStyle>
            <a:lvl1pPr algn="r">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819314" y="5103810"/>
            <a:ext cx="7510506" cy="998250"/>
          </a:xfrm>
        </p:spPr>
        <p:txBody>
          <a:bodyPr anchor="t">
            <a:normAutofit/>
          </a:bodyPr>
          <a:lstStyle>
            <a:lvl1pPr marL="0" indent="0" algn="r">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525A30-A893-49CA-B7D6-8808CEEEAB22}"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D2D292-7AE1-44C2-89D9-39B46BD1ECC1}" type="slidenum">
              <a:rPr lang="en-IN" smtClean="0"/>
              <a:t>‹#›</a:t>
            </a:fld>
            <a:endParaRPr lang="en-IN"/>
          </a:p>
        </p:txBody>
      </p:sp>
    </p:spTree>
    <p:extLst>
      <p:ext uri="{BB962C8B-B14F-4D97-AF65-F5344CB8AC3E}">
        <p14:creationId xmlns:p14="http://schemas.microsoft.com/office/powerpoint/2010/main" val="2921615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347" y="2060898"/>
            <a:ext cx="3685073" cy="4031331"/>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0" y="2060898"/>
            <a:ext cx="3689239" cy="403133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525A30-A893-49CA-B7D6-8808CEEEAB22}" type="datetimeFigureOut">
              <a:rPr lang="en-IN" smtClean="0"/>
              <a:t>06-09-2023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D2D292-7AE1-44C2-89D9-39B46BD1ECC1}" type="slidenum">
              <a:rPr lang="en-IN" smtClean="0"/>
              <a:t>‹#›</a:t>
            </a:fld>
            <a:endParaRPr lang="en-IN"/>
          </a:p>
        </p:txBody>
      </p:sp>
    </p:spTree>
    <p:extLst>
      <p:ext uri="{BB962C8B-B14F-4D97-AF65-F5344CB8AC3E}">
        <p14:creationId xmlns:p14="http://schemas.microsoft.com/office/powerpoint/2010/main" val="3309320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6306" y="2060898"/>
            <a:ext cx="3397113" cy="733596"/>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8347" y="2786027"/>
            <a:ext cx="3685073"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10150" y="2060898"/>
            <a:ext cx="3419670" cy="725129"/>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65" y="2786027"/>
            <a:ext cx="3701520"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525A30-A893-49CA-B7D6-8808CEEEAB22}" type="datetimeFigureOut">
              <a:rPr lang="en-IN" smtClean="0"/>
              <a:t>06-09-2023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D2D292-7AE1-44C2-89D9-39B46BD1ECC1}" type="slidenum">
              <a:rPr lang="en-IN" smtClean="0"/>
              <a:t>‹#›</a:t>
            </a:fld>
            <a:endParaRPr lang="en-IN"/>
          </a:p>
        </p:txBody>
      </p:sp>
    </p:spTree>
    <p:extLst>
      <p:ext uri="{BB962C8B-B14F-4D97-AF65-F5344CB8AC3E}">
        <p14:creationId xmlns:p14="http://schemas.microsoft.com/office/powerpoint/2010/main" val="2302978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6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525A30-A893-49CA-B7D6-8808CEEEAB22}" type="datetimeFigureOut">
              <a:rPr lang="en-IN" smtClean="0"/>
              <a:t>06-09-2023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D2D292-7AE1-44C2-89D9-39B46BD1ECC1}" type="slidenum">
              <a:rPr lang="en-IN" smtClean="0"/>
              <a:t>‹#›</a:t>
            </a:fld>
            <a:endParaRPr lang="en-IN"/>
          </a:p>
        </p:txBody>
      </p:sp>
    </p:spTree>
    <p:extLst>
      <p:ext uri="{BB962C8B-B14F-4D97-AF65-F5344CB8AC3E}">
        <p14:creationId xmlns:p14="http://schemas.microsoft.com/office/powerpoint/2010/main" val="1541943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525A30-A893-49CA-B7D6-8808CEEEAB22}" type="datetimeFigureOut">
              <a:rPr lang="en-IN" smtClean="0"/>
              <a:t>06-09-2023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D2D292-7AE1-44C2-89D9-39B46BD1ECC1}" type="slidenum">
              <a:rPr lang="en-IN" smtClean="0"/>
              <a:t>‹#›</a:t>
            </a:fld>
            <a:endParaRPr lang="en-IN"/>
          </a:p>
        </p:txBody>
      </p:sp>
    </p:spTree>
    <p:extLst>
      <p:ext uri="{BB962C8B-B14F-4D97-AF65-F5344CB8AC3E}">
        <p14:creationId xmlns:p14="http://schemas.microsoft.com/office/powerpoint/2010/main" val="1609949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754928"/>
            <a:ext cx="2729523" cy="1371600"/>
          </a:xfrm>
        </p:spPr>
        <p:txBody>
          <a:bodyPr anchor="b">
            <a:normAutofit/>
          </a:bodyPr>
          <a:lstStyle>
            <a:lvl1pPr algn="l">
              <a:defRPr sz="2200" b="0"/>
            </a:lvl1pPr>
          </a:lstStyle>
          <a:p>
            <a:r>
              <a:rPr lang="en-US"/>
              <a:t>Click to edit Master title style</a:t>
            </a:r>
            <a:endParaRPr lang="en-US" dirty="0"/>
          </a:p>
        </p:txBody>
      </p:sp>
      <p:sp>
        <p:nvSpPr>
          <p:cNvPr id="3" name="Content Placeholder 2"/>
          <p:cNvSpPr>
            <a:spLocks noGrp="1"/>
          </p:cNvSpPr>
          <p:nvPr>
            <p:ph idx="1"/>
          </p:nvPr>
        </p:nvSpPr>
        <p:spPr>
          <a:xfrm>
            <a:off x="3828856" y="596018"/>
            <a:ext cx="4500964" cy="5506041"/>
          </a:xfrm>
        </p:spPr>
        <p:txBody>
          <a:bodyPr anchor="ctr">
            <a:normAutofit/>
          </a:bodyPr>
          <a:lstStyle>
            <a:lvl1pPr>
              <a:defRPr sz="1800"/>
            </a:lvl1pPr>
            <a:lvl2pPr>
              <a:defRPr sz="1600"/>
            </a:lvl2pPr>
            <a:lvl3pPr>
              <a:defRPr sz="1400"/>
            </a:lvl3pPr>
            <a:lvl4pPr>
              <a:defRPr sz="12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8347" y="3126528"/>
            <a:ext cx="272952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525A30-A893-49CA-B7D6-8808CEEEAB22}" type="datetimeFigureOut">
              <a:rPr lang="en-IN" smtClean="0"/>
              <a:t>06-09-2023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D2D292-7AE1-44C2-89D9-39B46BD1ECC1}" type="slidenum">
              <a:rPr lang="en-IN" smtClean="0"/>
              <a:t>‹#›</a:t>
            </a:fld>
            <a:endParaRPr lang="en-IN"/>
          </a:p>
        </p:txBody>
      </p:sp>
    </p:spTree>
    <p:extLst>
      <p:ext uri="{BB962C8B-B14F-4D97-AF65-F5344CB8AC3E}">
        <p14:creationId xmlns:p14="http://schemas.microsoft.com/office/powerpoint/2010/main" val="4064128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898269"/>
            <a:ext cx="4423803"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515442" y="-18288"/>
            <a:ext cx="2500062"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17318" y="3269869"/>
            <a:ext cx="442380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23649" y="6181344"/>
            <a:ext cx="718502" cy="365125"/>
          </a:xfrm>
        </p:spPr>
        <p:txBody>
          <a:bodyPr/>
          <a:lstStyle/>
          <a:p>
            <a:fld id="{03525A30-A893-49CA-B7D6-8808CEEEAB22}" type="datetimeFigureOut">
              <a:rPr lang="en-IN" smtClean="0"/>
              <a:t>06-09-2023</a:t>
            </a:fld>
            <a:endParaRPr lang="en-IN"/>
          </a:p>
        </p:txBody>
      </p:sp>
      <p:sp>
        <p:nvSpPr>
          <p:cNvPr id="6" name="Footer Placeholder 5"/>
          <p:cNvSpPr>
            <a:spLocks noGrp="1"/>
          </p:cNvSpPr>
          <p:nvPr>
            <p:ph type="ftr" sz="quarter" idx="11"/>
          </p:nvPr>
        </p:nvSpPr>
        <p:spPr>
          <a:xfrm>
            <a:off x="818348" y="6181344"/>
            <a:ext cx="3705300" cy="365125"/>
          </a:xfrm>
        </p:spPr>
        <p:txBody>
          <a:bodyPr/>
          <a:lstStyle/>
          <a:p>
            <a:endParaRPr lang="en-IN"/>
          </a:p>
        </p:txBody>
      </p:sp>
      <p:sp>
        <p:nvSpPr>
          <p:cNvPr id="7" name="Slide Number Placeholder 6"/>
          <p:cNvSpPr>
            <a:spLocks noGrp="1"/>
          </p:cNvSpPr>
          <p:nvPr>
            <p:ph type="sldNum" sz="quarter" idx="12"/>
          </p:nvPr>
        </p:nvSpPr>
        <p:spPr>
          <a:xfrm>
            <a:off x="8024262" y="6181344"/>
            <a:ext cx="305186" cy="329250"/>
          </a:xfrm>
        </p:spPr>
        <p:txBody>
          <a:bodyPr/>
          <a:lstStyle/>
          <a:p>
            <a:fld id="{31D2D292-7AE1-44C2-89D9-39B46BD1ECC1}" type="slidenum">
              <a:rPr lang="en-IN" smtClean="0"/>
              <a:t>‹#›</a:t>
            </a:fld>
            <a:endParaRPr lang="en-IN"/>
          </a:p>
        </p:txBody>
      </p:sp>
    </p:spTree>
    <p:extLst>
      <p:ext uri="{BB962C8B-B14F-4D97-AF65-F5344CB8AC3E}">
        <p14:creationId xmlns:p14="http://schemas.microsoft.com/office/powerpoint/2010/main" val="4238235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8347" y="596018"/>
            <a:ext cx="7511473" cy="131248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8348" y="2060898"/>
            <a:ext cx="7511472" cy="404116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51708" y="6178260"/>
            <a:ext cx="1287464"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03525A30-A893-49CA-B7D6-8808CEEEAB22}" type="datetimeFigureOut">
              <a:rPr lang="en-IN" smtClean="0"/>
              <a:t>06-09-2023</a:t>
            </a:fld>
            <a:endParaRPr lang="en-IN"/>
          </a:p>
        </p:txBody>
      </p:sp>
      <p:sp>
        <p:nvSpPr>
          <p:cNvPr id="5" name="Footer Placeholder 4"/>
          <p:cNvSpPr>
            <a:spLocks noGrp="1"/>
          </p:cNvSpPr>
          <p:nvPr>
            <p:ph type="ftr" sz="quarter" idx="3"/>
          </p:nvPr>
        </p:nvSpPr>
        <p:spPr>
          <a:xfrm>
            <a:off x="818347" y="6178260"/>
            <a:ext cx="5624137" cy="365125"/>
          </a:xfrm>
          <a:prstGeom prst="rect">
            <a:avLst/>
          </a:prstGeom>
        </p:spPr>
        <p:txBody>
          <a:bodyPr vert="horz" lIns="91440" tIns="45720" rIns="91440" bIns="45720" rtlCol="0" anchor="ctr"/>
          <a:lstStyle>
            <a:lvl1pPr algn="l">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7917202" y="6178260"/>
            <a:ext cx="413483"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31D2D292-7AE1-44C2-89D9-39B46BD1ECC1}" type="slidenum">
              <a:rPr lang="en-IN" smtClean="0"/>
              <a:t>‹#›</a:t>
            </a:fld>
            <a:endParaRPr lang="en-IN"/>
          </a:p>
        </p:txBody>
      </p:sp>
    </p:spTree>
    <p:extLst>
      <p:ext uri="{BB962C8B-B14F-4D97-AF65-F5344CB8AC3E}">
        <p14:creationId xmlns:p14="http://schemas.microsoft.com/office/powerpoint/2010/main" val="110248787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2800" kern="1200" cap="all">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30000"/>
        <a:buFont typeface="Arial"/>
        <a:buChar char="•"/>
        <a:defRPr sz="18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30000"/>
        <a:buFont typeface="Arial"/>
        <a:buChar char="•"/>
        <a:defRPr sz="16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30000"/>
        <a:buFont typeface="Arial"/>
        <a:buChar char="•"/>
        <a:defRPr sz="12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c/house-prices-advanced-regression-techniques/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16633"/>
            <a:ext cx="8278688" cy="3168351"/>
          </a:xfrm>
        </p:spPr>
        <p:txBody>
          <a:bodyPr>
            <a:normAutofit fontScale="90000"/>
          </a:bodyPr>
          <a:lstStyle/>
          <a:p>
            <a:pPr algn="ctr"/>
            <a:br>
              <a:rPr lang="en-IN" dirty="0"/>
            </a:br>
            <a:br>
              <a:rPr lang="en-IN" dirty="0"/>
            </a:br>
            <a:br>
              <a:rPr lang="en-IN" dirty="0"/>
            </a:br>
            <a:br>
              <a:rPr lang="en-IN" dirty="0"/>
            </a:br>
            <a:br>
              <a:rPr lang="en-IN" dirty="0"/>
            </a:br>
            <a:br>
              <a:rPr lang="en-IN" dirty="0"/>
            </a:br>
            <a:br>
              <a:rPr lang="en-IN" dirty="0"/>
            </a:br>
            <a:br>
              <a:rPr lang="en-IN" dirty="0"/>
            </a:br>
            <a:br>
              <a:rPr lang="en-IN" dirty="0"/>
            </a:br>
            <a:r>
              <a:rPr lang="en-IN" dirty="0">
                <a:latin typeface="Algerian" pitchFamily="82" charset="0"/>
              </a:rPr>
              <a:t>HOUSE PRICE PREDICTION</a:t>
            </a:r>
            <a:br>
              <a:rPr lang="en-IN" dirty="0"/>
            </a:br>
            <a:endParaRPr lang="en-IN" sz="3600" dirty="0"/>
          </a:p>
        </p:txBody>
      </p:sp>
      <p:sp>
        <p:nvSpPr>
          <p:cNvPr id="3" name="Subtitle 2"/>
          <p:cNvSpPr>
            <a:spLocks noGrp="1"/>
          </p:cNvSpPr>
          <p:nvPr>
            <p:ph type="subTitle" idx="1"/>
          </p:nvPr>
        </p:nvSpPr>
        <p:spPr>
          <a:xfrm>
            <a:off x="539552" y="6093296"/>
            <a:ext cx="6296744" cy="337592"/>
          </a:xfrm>
        </p:spPr>
        <p:txBody>
          <a:bodyPr>
            <a:normAutofit fontScale="55000" lnSpcReduction="20000"/>
          </a:bodyPr>
          <a:lstStyle/>
          <a:p>
            <a:pPr algn="l"/>
            <a:r>
              <a:rPr lang="en-IN" dirty="0"/>
              <a:t>  </a:t>
            </a:r>
            <a:r>
              <a:rPr lang="en-IN" sz="3600" dirty="0">
                <a:latin typeface="Algerian" pitchFamily="82" charset="0"/>
              </a:rPr>
              <a:t>ABHIK GIRI</a:t>
            </a:r>
          </a:p>
        </p:txBody>
      </p:sp>
    </p:spTree>
    <p:extLst>
      <p:ext uri="{BB962C8B-B14F-4D97-AF65-F5344CB8AC3E}">
        <p14:creationId xmlns:p14="http://schemas.microsoft.com/office/powerpoint/2010/main" val="347758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 Engineering:</a:t>
            </a:r>
          </a:p>
        </p:txBody>
      </p:sp>
      <p:sp>
        <p:nvSpPr>
          <p:cNvPr id="3" name="Content Placeholder 2"/>
          <p:cNvSpPr>
            <a:spLocks noGrp="1"/>
          </p:cNvSpPr>
          <p:nvPr>
            <p:ph idx="1"/>
          </p:nvPr>
        </p:nvSpPr>
        <p:spPr/>
        <p:txBody>
          <a:bodyPr/>
          <a:lstStyle/>
          <a:p>
            <a:r>
              <a:rPr lang="en-IN" dirty="0"/>
              <a:t>Filter features which have  +ve or –ve  impact on target variable.</a:t>
            </a:r>
          </a:p>
          <a:p>
            <a:r>
              <a:rPr lang="en-IN" dirty="0"/>
              <a:t>Features impacting on target with same amount then we select one among them hence it reduces the feature size to 73.</a:t>
            </a:r>
          </a:p>
          <a:p>
            <a:r>
              <a:rPr lang="en-IN" dirty="0"/>
              <a:t>categorical features into dummy features which leads to 275 columns.</a:t>
            </a:r>
          </a:p>
          <a:p>
            <a:r>
              <a:rPr lang="en-IN" dirty="0"/>
              <a:t>Data Normalization.</a:t>
            </a:r>
          </a:p>
          <a:p>
            <a:pPr marL="114300" indent="0">
              <a:buNone/>
            </a:pPr>
            <a:r>
              <a:rPr lang="en-IN" dirty="0"/>
              <a:t>               transforming numeric columns to a common scale.</a:t>
            </a:r>
          </a:p>
          <a:p>
            <a:r>
              <a:rPr lang="en-IN" dirty="0"/>
              <a:t>Splitting dataset into training and testing dataset.</a:t>
            </a:r>
          </a:p>
          <a:p>
            <a:pPr marL="114300" indent="0">
              <a:buNone/>
            </a:pPr>
            <a:r>
              <a:rPr lang="en-IN" dirty="0"/>
              <a:t>                </a:t>
            </a:r>
          </a:p>
          <a:p>
            <a:endParaRPr lang="en-IN" dirty="0"/>
          </a:p>
        </p:txBody>
      </p:sp>
    </p:spTree>
    <p:extLst>
      <p:ext uri="{BB962C8B-B14F-4D97-AF65-F5344CB8AC3E}">
        <p14:creationId xmlns:p14="http://schemas.microsoft.com/office/powerpoint/2010/main" val="72693380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61079482"/>
              </p:ext>
            </p:extLst>
          </p:nvPr>
        </p:nvGraphicFramePr>
        <p:xfrm>
          <a:off x="395536" y="1844824"/>
          <a:ext cx="7848872" cy="2872391"/>
        </p:xfrm>
        <a:graphic>
          <a:graphicData uri="http://schemas.openxmlformats.org/drawingml/2006/table">
            <a:tbl>
              <a:tblPr>
                <a:tableStyleId>{5C22544A-7EE6-4342-B048-85BDC9FD1C3A}</a:tableStyleId>
              </a:tblPr>
              <a:tblGrid>
                <a:gridCol w="792088">
                  <a:extLst>
                    <a:ext uri="{9D8B030D-6E8A-4147-A177-3AD203B41FA5}">
                      <a16:colId xmlns:a16="http://schemas.microsoft.com/office/drawing/2014/main" val="20000"/>
                    </a:ext>
                  </a:extLst>
                </a:gridCol>
                <a:gridCol w="1480141">
                  <a:extLst>
                    <a:ext uri="{9D8B030D-6E8A-4147-A177-3AD203B41FA5}">
                      <a16:colId xmlns:a16="http://schemas.microsoft.com/office/drawing/2014/main" val="20001"/>
                    </a:ext>
                  </a:extLst>
                </a:gridCol>
                <a:gridCol w="1184155">
                  <a:extLst>
                    <a:ext uri="{9D8B030D-6E8A-4147-A177-3AD203B41FA5}">
                      <a16:colId xmlns:a16="http://schemas.microsoft.com/office/drawing/2014/main" val="20002"/>
                    </a:ext>
                  </a:extLst>
                </a:gridCol>
                <a:gridCol w="1133978">
                  <a:extLst>
                    <a:ext uri="{9D8B030D-6E8A-4147-A177-3AD203B41FA5}">
                      <a16:colId xmlns:a16="http://schemas.microsoft.com/office/drawing/2014/main" val="20003"/>
                    </a:ext>
                  </a:extLst>
                </a:gridCol>
                <a:gridCol w="1386302">
                  <a:extLst>
                    <a:ext uri="{9D8B030D-6E8A-4147-A177-3AD203B41FA5}">
                      <a16:colId xmlns:a16="http://schemas.microsoft.com/office/drawing/2014/main" val="20004"/>
                    </a:ext>
                  </a:extLst>
                </a:gridCol>
                <a:gridCol w="1872208">
                  <a:extLst>
                    <a:ext uri="{9D8B030D-6E8A-4147-A177-3AD203B41FA5}">
                      <a16:colId xmlns:a16="http://schemas.microsoft.com/office/drawing/2014/main" val="20005"/>
                    </a:ext>
                  </a:extLst>
                </a:gridCol>
              </a:tblGrid>
              <a:tr h="553747">
                <a:tc>
                  <a:txBody>
                    <a:bodyPr/>
                    <a:lstStyle/>
                    <a:p>
                      <a:pPr algn="ctr" fontAlgn="b"/>
                      <a:r>
                        <a:rPr lang="en-IN" sz="1400" u="none" strike="noStrike" dirty="0">
                          <a:effectLst/>
                          <a:latin typeface="+mj-lt"/>
                        </a:rPr>
                        <a:t>Column1</a:t>
                      </a:r>
                      <a:endParaRPr lang="en-IN" sz="1400" b="1" i="0" u="none" strike="noStrike" dirty="0">
                        <a:solidFill>
                          <a:srgbClr val="FFFFFF"/>
                        </a:solidFill>
                        <a:effectLst/>
                        <a:latin typeface="+mj-lt"/>
                      </a:endParaRPr>
                    </a:p>
                  </a:txBody>
                  <a:tcPr marL="6886" marR="6886" marT="6886" marB="0" anchor="ctr"/>
                </a:tc>
                <a:tc>
                  <a:txBody>
                    <a:bodyPr/>
                    <a:lstStyle/>
                    <a:p>
                      <a:pPr algn="ctr" fontAlgn="b"/>
                      <a:r>
                        <a:rPr lang="en-IN" sz="1400" u="none" strike="noStrike" dirty="0">
                          <a:effectLst/>
                          <a:latin typeface="+mj-lt"/>
                        </a:rPr>
                        <a:t>Column2</a:t>
                      </a:r>
                      <a:endParaRPr lang="en-IN" sz="1400" b="1" i="0" u="none" strike="noStrike" dirty="0">
                        <a:solidFill>
                          <a:srgbClr val="FFFFFF"/>
                        </a:solidFill>
                        <a:effectLst/>
                        <a:latin typeface="+mj-lt"/>
                      </a:endParaRPr>
                    </a:p>
                  </a:txBody>
                  <a:tcPr marL="6886" marR="6886" marT="6886" marB="0" anchor="ctr"/>
                </a:tc>
                <a:tc>
                  <a:txBody>
                    <a:bodyPr/>
                    <a:lstStyle/>
                    <a:p>
                      <a:pPr algn="ctr" fontAlgn="b"/>
                      <a:r>
                        <a:rPr lang="en-IN" sz="1400" u="none" strike="noStrike" dirty="0">
                          <a:effectLst/>
                          <a:latin typeface="+mj-lt"/>
                        </a:rPr>
                        <a:t>Column3</a:t>
                      </a:r>
                      <a:endParaRPr lang="en-IN" sz="1400" b="1" i="0" u="none" strike="noStrike" dirty="0">
                        <a:solidFill>
                          <a:srgbClr val="FFFFFF"/>
                        </a:solidFill>
                        <a:effectLst/>
                        <a:latin typeface="+mj-lt"/>
                      </a:endParaRPr>
                    </a:p>
                  </a:txBody>
                  <a:tcPr marL="6886" marR="6886" marT="6886" marB="0" anchor="ctr"/>
                </a:tc>
                <a:tc>
                  <a:txBody>
                    <a:bodyPr/>
                    <a:lstStyle/>
                    <a:p>
                      <a:pPr algn="ctr" fontAlgn="b"/>
                      <a:r>
                        <a:rPr lang="en-IN" sz="1400" u="none" strike="noStrike" dirty="0">
                          <a:effectLst/>
                          <a:latin typeface="+mj-lt"/>
                        </a:rPr>
                        <a:t>Column4</a:t>
                      </a:r>
                      <a:endParaRPr lang="en-IN" sz="1400" b="1" i="0" u="none" strike="noStrike" dirty="0">
                        <a:solidFill>
                          <a:srgbClr val="FFFFFF"/>
                        </a:solidFill>
                        <a:effectLst/>
                        <a:latin typeface="+mj-lt"/>
                      </a:endParaRPr>
                    </a:p>
                  </a:txBody>
                  <a:tcPr marL="6886" marR="6886" marT="6886" marB="0" anchor="ctr"/>
                </a:tc>
                <a:tc>
                  <a:txBody>
                    <a:bodyPr/>
                    <a:lstStyle/>
                    <a:p>
                      <a:pPr algn="ctr" fontAlgn="b"/>
                      <a:r>
                        <a:rPr lang="en-IN" sz="1400" u="none" strike="noStrike">
                          <a:effectLst/>
                          <a:latin typeface="+mj-lt"/>
                        </a:rPr>
                        <a:t>Column5</a:t>
                      </a:r>
                      <a:endParaRPr lang="en-IN" sz="1400" b="1" i="0" u="none" strike="noStrike">
                        <a:solidFill>
                          <a:srgbClr val="FFFFFF"/>
                        </a:solidFill>
                        <a:effectLst/>
                        <a:latin typeface="+mj-lt"/>
                      </a:endParaRPr>
                    </a:p>
                  </a:txBody>
                  <a:tcPr marL="6886" marR="6886" marT="6886" marB="0" anchor="ctr"/>
                </a:tc>
                <a:tc>
                  <a:txBody>
                    <a:bodyPr/>
                    <a:lstStyle/>
                    <a:p>
                      <a:pPr algn="ctr" fontAlgn="b"/>
                      <a:r>
                        <a:rPr lang="en-IN" sz="1400" u="none" strike="noStrike" dirty="0">
                          <a:effectLst/>
                          <a:latin typeface="+mj-lt"/>
                        </a:rPr>
                        <a:t>Column6</a:t>
                      </a:r>
                      <a:endParaRPr lang="en-IN" sz="1400" b="1" i="0" u="none" strike="noStrike" dirty="0">
                        <a:solidFill>
                          <a:srgbClr val="FFFFFF"/>
                        </a:solidFill>
                        <a:effectLst/>
                        <a:latin typeface="+mj-lt"/>
                      </a:endParaRPr>
                    </a:p>
                  </a:txBody>
                  <a:tcPr marL="6886" marR="6886" marT="6886" marB="0" anchor="ctr"/>
                </a:tc>
                <a:extLst>
                  <a:ext uri="{0D108BD9-81ED-4DB2-BD59-A6C34878D82A}">
                    <a16:rowId xmlns:a16="http://schemas.microsoft.com/office/drawing/2014/main" val="10000"/>
                  </a:ext>
                </a:extLst>
              </a:tr>
              <a:tr h="180409">
                <a:tc>
                  <a:txBody>
                    <a:bodyPr/>
                    <a:lstStyle/>
                    <a:p>
                      <a:pPr lvl="1" algn="ctr" fontAlgn="b"/>
                      <a:r>
                        <a:rPr lang="en-IN" sz="1400" u="none" strike="noStrike" dirty="0" err="1">
                          <a:effectLst/>
                          <a:latin typeface="+mj-lt"/>
                        </a:rPr>
                        <a:t>Sno</a:t>
                      </a:r>
                      <a:endParaRPr lang="en-IN" sz="1400" b="0" i="0" u="none" strike="noStrike" dirty="0">
                        <a:solidFill>
                          <a:srgbClr val="000000"/>
                        </a:solidFill>
                        <a:effectLst/>
                        <a:latin typeface="+mj-lt"/>
                      </a:endParaRPr>
                    </a:p>
                  </a:txBody>
                  <a:tcPr marL="6886" marR="6886" marT="6886" marB="0" anchor="ctr"/>
                </a:tc>
                <a:tc>
                  <a:txBody>
                    <a:bodyPr/>
                    <a:lstStyle/>
                    <a:p>
                      <a:pPr lvl="1" algn="ctr" fontAlgn="b">
                        <a:lnSpc>
                          <a:spcPct val="150000"/>
                        </a:lnSpc>
                      </a:pPr>
                      <a:r>
                        <a:rPr lang="en-IN" sz="1400" u="none" strike="noStrike" dirty="0">
                          <a:effectLst/>
                          <a:latin typeface="+mj-lt"/>
                        </a:rPr>
                        <a:t>Model</a:t>
                      </a:r>
                    </a:p>
                    <a:p>
                      <a:pPr lvl="1" algn="ctr" fontAlgn="b"/>
                      <a:endParaRPr lang="en-IN" sz="1400" b="0" i="0" u="none" strike="noStrike" dirty="0">
                        <a:solidFill>
                          <a:srgbClr val="000000"/>
                        </a:solidFill>
                        <a:effectLst/>
                        <a:latin typeface="+mj-lt"/>
                      </a:endParaRPr>
                    </a:p>
                  </a:txBody>
                  <a:tcPr marL="6886" marR="6886" marT="6886" marB="0" anchor="b"/>
                </a:tc>
                <a:tc>
                  <a:txBody>
                    <a:bodyPr/>
                    <a:lstStyle/>
                    <a:p>
                      <a:pPr lvl="1" algn="ctr" fontAlgn="b"/>
                      <a:r>
                        <a:rPr lang="en-IN" sz="1400" u="none" strike="noStrike" dirty="0">
                          <a:effectLst/>
                          <a:latin typeface="+mj-lt"/>
                        </a:rPr>
                        <a:t>RMSE</a:t>
                      </a:r>
                      <a:endParaRPr lang="en-IN" sz="1400" b="0" i="0" u="none" strike="noStrike" dirty="0">
                        <a:solidFill>
                          <a:srgbClr val="000000"/>
                        </a:solidFill>
                        <a:effectLst/>
                        <a:latin typeface="+mj-lt"/>
                      </a:endParaRPr>
                    </a:p>
                  </a:txBody>
                  <a:tcPr marL="6886" marR="6886" marT="6886" marB="0" anchor="ctr"/>
                </a:tc>
                <a:tc>
                  <a:txBody>
                    <a:bodyPr/>
                    <a:lstStyle/>
                    <a:p>
                      <a:pPr lvl="1" algn="ctr" fontAlgn="b"/>
                      <a:r>
                        <a:rPr lang="en-IN" sz="1400" u="none" strike="noStrike" dirty="0">
                          <a:effectLst/>
                          <a:latin typeface="+mj-lt"/>
                        </a:rPr>
                        <a:t>R^2</a:t>
                      </a:r>
                      <a:endParaRPr lang="en-IN" sz="1400" b="0" i="0" u="none" strike="noStrike" dirty="0">
                        <a:solidFill>
                          <a:srgbClr val="000000"/>
                        </a:solidFill>
                        <a:effectLst/>
                        <a:latin typeface="+mj-lt"/>
                      </a:endParaRPr>
                    </a:p>
                  </a:txBody>
                  <a:tcPr marL="6886" marR="6886" marT="6886" marB="0" anchor="ctr"/>
                </a:tc>
                <a:tc>
                  <a:txBody>
                    <a:bodyPr/>
                    <a:lstStyle/>
                    <a:p>
                      <a:pPr lvl="1" algn="ctr" fontAlgn="b"/>
                      <a:r>
                        <a:rPr lang="en-IN" sz="1400" u="none" strike="noStrike" dirty="0">
                          <a:effectLst/>
                          <a:latin typeface="+mj-lt"/>
                        </a:rPr>
                        <a:t>parameters</a:t>
                      </a:r>
                      <a:endParaRPr lang="en-IN" sz="1400" b="0" i="0" u="none" strike="noStrike" dirty="0">
                        <a:solidFill>
                          <a:srgbClr val="000000"/>
                        </a:solidFill>
                        <a:effectLst/>
                        <a:latin typeface="+mj-lt"/>
                      </a:endParaRPr>
                    </a:p>
                  </a:txBody>
                  <a:tcPr marL="6886" marR="6886" marT="6886" marB="0" anchor="ctr"/>
                </a:tc>
                <a:tc>
                  <a:txBody>
                    <a:bodyPr/>
                    <a:lstStyle/>
                    <a:p>
                      <a:pPr lvl="1" algn="ctr" fontAlgn="b"/>
                      <a:r>
                        <a:rPr lang="en-IN" sz="1400" u="none" strike="noStrike" dirty="0">
                          <a:effectLst/>
                          <a:latin typeface="+mj-lt"/>
                        </a:rPr>
                        <a:t>Reviews</a:t>
                      </a:r>
                      <a:endParaRPr lang="en-IN" sz="1400" b="0" i="0" u="none" strike="noStrike" dirty="0">
                        <a:solidFill>
                          <a:srgbClr val="000000"/>
                        </a:solidFill>
                        <a:effectLst/>
                        <a:latin typeface="+mj-lt"/>
                      </a:endParaRPr>
                    </a:p>
                  </a:txBody>
                  <a:tcPr marL="6886" marR="6886" marT="6886" marB="0" anchor="ctr"/>
                </a:tc>
                <a:extLst>
                  <a:ext uri="{0D108BD9-81ED-4DB2-BD59-A6C34878D82A}">
                    <a16:rowId xmlns:a16="http://schemas.microsoft.com/office/drawing/2014/main" val="10001"/>
                  </a:ext>
                </a:extLst>
              </a:tr>
              <a:tr h="452807">
                <a:tc>
                  <a:txBody>
                    <a:bodyPr/>
                    <a:lstStyle/>
                    <a:p>
                      <a:pPr algn="ctr" fontAlgn="b"/>
                      <a:r>
                        <a:rPr lang="en-IN" sz="1400" u="none" strike="noStrike">
                          <a:effectLst/>
                          <a:latin typeface="+mj-lt"/>
                        </a:rPr>
                        <a:t>1</a:t>
                      </a:r>
                      <a:endParaRPr lang="en-IN" sz="1400" b="0" i="0" u="none" strike="noStrike">
                        <a:solidFill>
                          <a:srgbClr val="000000"/>
                        </a:solidFill>
                        <a:effectLst/>
                        <a:latin typeface="+mj-lt"/>
                      </a:endParaRPr>
                    </a:p>
                  </a:txBody>
                  <a:tcPr marL="6886" marR="6886" marT="6886" marB="0" anchor="ctr"/>
                </a:tc>
                <a:tc>
                  <a:txBody>
                    <a:bodyPr/>
                    <a:lstStyle/>
                    <a:p>
                      <a:pPr algn="ctr" fontAlgn="b"/>
                      <a:r>
                        <a:rPr lang="en-IN" sz="1400" u="none" strike="noStrike" dirty="0">
                          <a:effectLst/>
                          <a:latin typeface="+mj-lt"/>
                        </a:rPr>
                        <a:t>Linear regression</a:t>
                      </a:r>
                      <a:endParaRPr lang="en-IN" sz="1400" b="0" i="0" u="none" strike="noStrike" dirty="0">
                        <a:solidFill>
                          <a:srgbClr val="000000"/>
                        </a:solidFill>
                        <a:effectLst/>
                        <a:latin typeface="+mj-lt"/>
                      </a:endParaRPr>
                    </a:p>
                  </a:txBody>
                  <a:tcPr marL="6886" marR="6886" marT="6886" marB="0" anchor="ctr"/>
                </a:tc>
                <a:tc>
                  <a:txBody>
                    <a:bodyPr/>
                    <a:lstStyle/>
                    <a:p>
                      <a:pPr algn="ctr" fontAlgn="b"/>
                      <a:r>
                        <a:rPr lang="en-IN" sz="1400" u="none" strike="noStrike" dirty="0">
                          <a:effectLst/>
                          <a:latin typeface="+mj-lt"/>
                        </a:rPr>
                        <a:t>6.08E+18</a:t>
                      </a:r>
                      <a:endParaRPr lang="en-IN" sz="1400" b="0" i="0" u="none" strike="noStrike" dirty="0">
                        <a:solidFill>
                          <a:srgbClr val="000000"/>
                        </a:solidFill>
                        <a:effectLst/>
                        <a:latin typeface="+mj-lt"/>
                      </a:endParaRPr>
                    </a:p>
                  </a:txBody>
                  <a:tcPr marL="6886" marR="6886" marT="6886" marB="0" anchor="ctr"/>
                </a:tc>
                <a:tc>
                  <a:txBody>
                    <a:bodyPr/>
                    <a:lstStyle/>
                    <a:p>
                      <a:pPr algn="ctr" fontAlgn="b"/>
                      <a:r>
                        <a:rPr lang="en-IN" sz="1400" u="none" strike="noStrike" dirty="0">
                          <a:effectLst/>
                          <a:latin typeface="+mj-lt"/>
                        </a:rPr>
                        <a:t>-3.57E+19</a:t>
                      </a:r>
                      <a:endParaRPr lang="en-IN" sz="1400" b="0" i="0" u="none" strike="noStrike" dirty="0">
                        <a:solidFill>
                          <a:srgbClr val="000000"/>
                        </a:solidFill>
                        <a:effectLst/>
                        <a:latin typeface="+mj-lt"/>
                      </a:endParaRPr>
                    </a:p>
                  </a:txBody>
                  <a:tcPr marL="6886" marR="6886" marT="6886" marB="0" anchor="ctr"/>
                </a:tc>
                <a:tc>
                  <a:txBody>
                    <a:bodyPr/>
                    <a:lstStyle/>
                    <a:p>
                      <a:pPr algn="ctr" fontAlgn="b"/>
                      <a:r>
                        <a:rPr lang="en-IN" sz="1400" u="none" strike="noStrike" dirty="0">
                          <a:effectLst/>
                          <a:latin typeface="+mj-lt"/>
                        </a:rPr>
                        <a:t>NA</a:t>
                      </a:r>
                      <a:endParaRPr lang="en-IN" sz="1400" b="0" i="0" u="none" strike="noStrike" dirty="0">
                        <a:solidFill>
                          <a:srgbClr val="000000"/>
                        </a:solidFill>
                        <a:effectLst/>
                        <a:latin typeface="+mj-lt"/>
                      </a:endParaRPr>
                    </a:p>
                  </a:txBody>
                  <a:tcPr marL="6886" marR="6886" marT="6886" marB="0" anchor="ctr"/>
                </a:tc>
                <a:tc>
                  <a:txBody>
                    <a:bodyPr/>
                    <a:lstStyle/>
                    <a:p>
                      <a:pPr algn="ctr" fontAlgn="b"/>
                      <a:r>
                        <a:rPr lang="en-IN" sz="1400" u="none" strike="noStrike" dirty="0">
                          <a:effectLst/>
                          <a:latin typeface="+mj-lt"/>
                        </a:rPr>
                        <a:t>Very bad performance</a:t>
                      </a:r>
                      <a:endParaRPr lang="en-IN" sz="1400" b="0" i="0" u="none" strike="noStrike" dirty="0">
                        <a:solidFill>
                          <a:srgbClr val="000000"/>
                        </a:solidFill>
                        <a:effectLst/>
                        <a:latin typeface="+mj-lt"/>
                      </a:endParaRPr>
                    </a:p>
                  </a:txBody>
                  <a:tcPr marL="6886" marR="6886" marT="6886" marB="0" anchor="ctr"/>
                </a:tc>
                <a:extLst>
                  <a:ext uri="{0D108BD9-81ED-4DB2-BD59-A6C34878D82A}">
                    <a16:rowId xmlns:a16="http://schemas.microsoft.com/office/drawing/2014/main" val="10002"/>
                  </a:ext>
                </a:extLst>
              </a:tr>
              <a:tr h="223808">
                <a:tc>
                  <a:txBody>
                    <a:bodyPr/>
                    <a:lstStyle/>
                    <a:p>
                      <a:pPr algn="ctr" fontAlgn="b"/>
                      <a:endParaRPr lang="en-IN" sz="1400" b="0" i="0" u="none" strike="noStrike" dirty="0">
                        <a:solidFill>
                          <a:srgbClr val="000000"/>
                        </a:solidFill>
                        <a:effectLst/>
                        <a:latin typeface="+mj-lt"/>
                      </a:endParaRPr>
                    </a:p>
                  </a:txBody>
                  <a:tcPr marL="6886" marR="6886" marT="6886" marB="0" anchor="ctr"/>
                </a:tc>
                <a:tc>
                  <a:txBody>
                    <a:bodyPr/>
                    <a:lstStyle/>
                    <a:p>
                      <a:pPr algn="ctr" fontAlgn="b"/>
                      <a:endParaRPr lang="en-IN" sz="1400" b="0" i="0" u="none" strike="noStrike">
                        <a:solidFill>
                          <a:srgbClr val="000000"/>
                        </a:solidFill>
                        <a:effectLst/>
                        <a:latin typeface="+mj-lt"/>
                      </a:endParaRPr>
                    </a:p>
                  </a:txBody>
                  <a:tcPr marL="6886" marR="6886" marT="6886" marB="0" anchor="ctr"/>
                </a:tc>
                <a:tc>
                  <a:txBody>
                    <a:bodyPr/>
                    <a:lstStyle/>
                    <a:p>
                      <a:pPr algn="ctr" fontAlgn="b"/>
                      <a:endParaRPr lang="en-IN" sz="1400" b="0" i="0" u="none" strike="noStrike">
                        <a:solidFill>
                          <a:srgbClr val="000000"/>
                        </a:solidFill>
                        <a:effectLst/>
                        <a:latin typeface="+mj-lt"/>
                      </a:endParaRPr>
                    </a:p>
                  </a:txBody>
                  <a:tcPr marL="6886" marR="6886" marT="6886" marB="0" anchor="ctr"/>
                </a:tc>
                <a:tc>
                  <a:txBody>
                    <a:bodyPr/>
                    <a:lstStyle/>
                    <a:p>
                      <a:pPr algn="ctr" fontAlgn="b"/>
                      <a:endParaRPr lang="en-IN" sz="1400" b="0" i="0" u="none" strike="noStrike" dirty="0">
                        <a:solidFill>
                          <a:srgbClr val="000000"/>
                        </a:solidFill>
                        <a:effectLst/>
                        <a:latin typeface="+mj-lt"/>
                      </a:endParaRPr>
                    </a:p>
                  </a:txBody>
                  <a:tcPr marL="6886" marR="6886" marT="6886" marB="0" anchor="ctr"/>
                </a:tc>
                <a:tc>
                  <a:txBody>
                    <a:bodyPr/>
                    <a:lstStyle/>
                    <a:p>
                      <a:pPr algn="ctr" fontAlgn="b"/>
                      <a:endParaRPr lang="en-IN" sz="1400" b="0" i="0" u="none" strike="noStrike">
                        <a:solidFill>
                          <a:srgbClr val="000000"/>
                        </a:solidFill>
                        <a:effectLst/>
                        <a:latin typeface="+mj-lt"/>
                      </a:endParaRPr>
                    </a:p>
                  </a:txBody>
                  <a:tcPr marL="6886" marR="6886" marT="6886" marB="0" anchor="ctr"/>
                </a:tc>
                <a:tc>
                  <a:txBody>
                    <a:bodyPr/>
                    <a:lstStyle/>
                    <a:p>
                      <a:pPr algn="ctr" fontAlgn="b"/>
                      <a:endParaRPr lang="en-IN" sz="1400" b="0" i="0" u="none" strike="noStrike" dirty="0">
                        <a:solidFill>
                          <a:srgbClr val="000000"/>
                        </a:solidFill>
                        <a:effectLst/>
                        <a:latin typeface="+mj-lt"/>
                      </a:endParaRPr>
                    </a:p>
                  </a:txBody>
                  <a:tcPr marL="6886" marR="6886" marT="6886" marB="0" anchor="ctr"/>
                </a:tc>
                <a:extLst>
                  <a:ext uri="{0D108BD9-81ED-4DB2-BD59-A6C34878D82A}">
                    <a16:rowId xmlns:a16="http://schemas.microsoft.com/office/drawing/2014/main" val="10003"/>
                  </a:ext>
                </a:extLst>
              </a:tr>
              <a:tr h="225511">
                <a:tc>
                  <a:txBody>
                    <a:bodyPr/>
                    <a:lstStyle/>
                    <a:p>
                      <a:pPr algn="ctr" fontAlgn="b"/>
                      <a:r>
                        <a:rPr lang="en-IN" sz="1400" u="none" strike="noStrike">
                          <a:effectLst/>
                          <a:latin typeface="+mj-lt"/>
                        </a:rPr>
                        <a:t>2</a:t>
                      </a:r>
                      <a:endParaRPr lang="en-IN" sz="1400" b="0" i="0" u="none" strike="noStrike">
                        <a:solidFill>
                          <a:srgbClr val="000000"/>
                        </a:solidFill>
                        <a:effectLst/>
                        <a:latin typeface="+mj-lt"/>
                      </a:endParaRPr>
                    </a:p>
                  </a:txBody>
                  <a:tcPr marL="6886" marR="6886" marT="6886" marB="0" anchor="ctr"/>
                </a:tc>
                <a:tc>
                  <a:txBody>
                    <a:bodyPr/>
                    <a:lstStyle/>
                    <a:p>
                      <a:pPr algn="ctr" fontAlgn="b"/>
                      <a:r>
                        <a:rPr lang="en-IN" sz="1400" u="none" strike="noStrike" dirty="0">
                          <a:effectLst/>
                          <a:latin typeface="+mj-lt"/>
                        </a:rPr>
                        <a:t>Ridge Regression</a:t>
                      </a:r>
                      <a:endParaRPr lang="en-IN" sz="1400" b="0" i="0" u="none" strike="noStrike" dirty="0">
                        <a:solidFill>
                          <a:srgbClr val="000000"/>
                        </a:solidFill>
                        <a:effectLst/>
                        <a:latin typeface="+mj-lt"/>
                      </a:endParaRPr>
                    </a:p>
                  </a:txBody>
                  <a:tcPr marL="6886" marR="6886" marT="6886" marB="0" anchor="ctr"/>
                </a:tc>
                <a:tc>
                  <a:txBody>
                    <a:bodyPr/>
                    <a:lstStyle/>
                    <a:p>
                      <a:pPr algn="ctr" fontAlgn="b"/>
                      <a:r>
                        <a:rPr lang="en-IN" sz="1400" u="none" strike="noStrike" dirty="0">
                          <a:effectLst/>
                          <a:latin typeface="+mj-lt"/>
                        </a:rPr>
                        <a:t>0.01486523</a:t>
                      </a:r>
                      <a:endParaRPr lang="en-IN" sz="1400" b="0" i="0" u="none" strike="noStrike" dirty="0">
                        <a:solidFill>
                          <a:srgbClr val="000000"/>
                        </a:solidFill>
                        <a:effectLst/>
                        <a:latin typeface="+mj-lt"/>
                      </a:endParaRPr>
                    </a:p>
                  </a:txBody>
                  <a:tcPr marL="6886" marR="6886" marT="6886" marB="0" anchor="ctr"/>
                </a:tc>
                <a:tc>
                  <a:txBody>
                    <a:bodyPr/>
                    <a:lstStyle/>
                    <a:p>
                      <a:pPr algn="ctr" fontAlgn="b"/>
                      <a:r>
                        <a:rPr lang="en-IN" sz="1400" u="none" strike="noStrike" dirty="0">
                          <a:effectLst/>
                          <a:latin typeface="+mj-lt"/>
                        </a:rPr>
                        <a:t>0.9127787</a:t>
                      </a:r>
                      <a:endParaRPr lang="en-IN" sz="1400" b="0" i="0" u="none" strike="noStrike" dirty="0">
                        <a:solidFill>
                          <a:srgbClr val="000000"/>
                        </a:solidFill>
                        <a:effectLst/>
                        <a:latin typeface="+mj-lt"/>
                      </a:endParaRPr>
                    </a:p>
                  </a:txBody>
                  <a:tcPr marL="6886" marR="6886" marT="6886" marB="0" anchor="ctr"/>
                </a:tc>
                <a:tc>
                  <a:txBody>
                    <a:bodyPr/>
                    <a:lstStyle/>
                    <a:p>
                      <a:pPr algn="ctr" fontAlgn="b"/>
                      <a:r>
                        <a:rPr lang="en-IN" sz="1400" u="none" strike="noStrike">
                          <a:effectLst/>
                          <a:latin typeface="+mj-lt"/>
                        </a:rPr>
                        <a:t>alpha =100</a:t>
                      </a:r>
                      <a:endParaRPr lang="en-IN" sz="1400" b="0" i="0" u="none" strike="noStrike">
                        <a:solidFill>
                          <a:srgbClr val="000000"/>
                        </a:solidFill>
                        <a:effectLst/>
                        <a:latin typeface="+mj-lt"/>
                      </a:endParaRPr>
                    </a:p>
                  </a:txBody>
                  <a:tcPr marL="6886" marR="6886" marT="6886" marB="0" anchor="ctr"/>
                </a:tc>
                <a:tc>
                  <a:txBody>
                    <a:bodyPr/>
                    <a:lstStyle/>
                    <a:p>
                      <a:pPr algn="ctr" fontAlgn="b"/>
                      <a:r>
                        <a:rPr lang="en-IN" sz="1400" u="none" strike="noStrike" dirty="0">
                          <a:effectLst/>
                          <a:latin typeface="+mj-lt"/>
                        </a:rPr>
                        <a:t>very good performance</a:t>
                      </a:r>
                      <a:endParaRPr lang="en-IN" sz="1400" b="0" i="0" u="none" strike="noStrike" dirty="0">
                        <a:solidFill>
                          <a:srgbClr val="000000"/>
                        </a:solidFill>
                        <a:effectLst/>
                        <a:latin typeface="+mj-lt"/>
                      </a:endParaRPr>
                    </a:p>
                  </a:txBody>
                  <a:tcPr marL="6886" marR="6886" marT="6886" marB="0" anchor="ctr"/>
                </a:tc>
                <a:extLst>
                  <a:ext uri="{0D108BD9-81ED-4DB2-BD59-A6C34878D82A}">
                    <a16:rowId xmlns:a16="http://schemas.microsoft.com/office/drawing/2014/main" val="10004"/>
                  </a:ext>
                </a:extLst>
              </a:tr>
              <a:tr h="668137">
                <a:tc>
                  <a:txBody>
                    <a:bodyPr/>
                    <a:lstStyle/>
                    <a:p>
                      <a:pPr algn="ctr" fontAlgn="b"/>
                      <a:r>
                        <a:rPr lang="en-IN" sz="1400" u="none" strike="noStrike" dirty="0">
                          <a:effectLst/>
                          <a:latin typeface="+mj-lt"/>
                        </a:rPr>
                        <a:t>3</a:t>
                      </a:r>
                      <a:endParaRPr lang="en-IN" sz="1400" b="0" i="0" u="none" strike="noStrike" dirty="0">
                        <a:solidFill>
                          <a:srgbClr val="000000"/>
                        </a:solidFill>
                        <a:effectLst/>
                        <a:latin typeface="+mj-lt"/>
                      </a:endParaRPr>
                    </a:p>
                  </a:txBody>
                  <a:tcPr marL="6886" marR="6886" marT="6886" marB="0" anchor="ctr"/>
                </a:tc>
                <a:tc>
                  <a:txBody>
                    <a:bodyPr/>
                    <a:lstStyle/>
                    <a:p>
                      <a:pPr algn="ctr" fontAlgn="b"/>
                      <a:r>
                        <a:rPr lang="en-IN" sz="1400" u="none" strike="noStrike" dirty="0">
                          <a:effectLst/>
                          <a:latin typeface="+mj-lt"/>
                        </a:rPr>
                        <a:t>Lasso GridSearchCV</a:t>
                      </a:r>
                      <a:endParaRPr lang="en-IN" sz="1400" b="0" i="0" u="none" strike="noStrike" dirty="0">
                        <a:solidFill>
                          <a:srgbClr val="000000"/>
                        </a:solidFill>
                        <a:effectLst/>
                        <a:latin typeface="+mj-lt"/>
                      </a:endParaRPr>
                    </a:p>
                  </a:txBody>
                  <a:tcPr marL="6886" marR="6886" marT="6886" marB="0" anchor="ctr"/>
                </a:tc>
                <a:tc>
                  <a:txBody>
                    <a:bodyPr/>
                    <a:lstStyle/>
                    <a:p>
                      <a:pPr algn="ctr" fontAlgn="b"/>
                      <a:r>
                        <a:rPr lang="en-IN" sz="1400" u="none" strike="noStrike" dirty="0">
                          <a:effectLst/>
                          <a:latin typeface="+mj-lt"/>
                        </a:rPr>
                        <a:t>0.015560653</a:t>
                      </a:r>
                      <a:endParaRPr lang="en-IN" sz="1400" b="0" i="0" u="none" strike="noStrike" dirty="0">
                        <a:solidFill>
                          <a:srgbClr val="000000"/>
                        </a:solidFill>
                        <a:effectLst/>
                        <a:latin typeface="+mj-lt"/>
                      </a:endParaRPr>
                    </a:p>
                  </a:txBody>
                  <a:tcPr marL="6886" marR="6886" marT="6886" marB="0" anchor="ctr"/>
                </a:tc>
                <a:tc>
                  <a:txBody>
                    <a:bodyPr/>
                    <a:lstStyle/>
                    <a:p>
                      <a:pPr algn="ctr" fontAlgn="b"/>
                      <a:r>
                        <a:rPr lang="en-IN" sz="1400" u="none" strike="noStrike" dirty="0">
                          <a:effectLst/>
                          <a:latin typeface="+mj-lt"/>
                        </a:rPr>
                        <a:t>0.908698427</a:t>
                      </a:r>
                      <a:endParaRPr lang="en-IN" sz="1400" b="0" i="0" u="none" strike="noStrike" dirty="0">
                        <a:solidFill>
                          <a:srgbClr val="000000"/>
                        </a:solidFill>
                        <a:effectLst/>
                        <a:latin typeface="+mj-lt"/>
                      </a:endParaRPr>
                    </a:p>
                  </a:txBody>
                  <a:tcPr marL="6886" marR="6886" marT="6886" marB="0" anchor="ctr"/>
                </a:tc>
                <a:tc>
                  <a:txBody>
                    <a:bodyPr/>
                    <a:lstStyle/>
                    <a:p>
                      <a:pPr algn="ctr" fontAlgn="b"/>
                      <a:r>
                        <a:rPr lang="en-IN" sz="1400" u="none" strike="noStrike">
                          <a:effectLst/>
                          <a:latin typeface="+mj-lt"/>
                        </a:rPr>
                        <a:t>alpha =0.01</a:t>
                      </a:r>
                      <a:endParaRPr lang="en-IN" sz="1400" b="0" i="0" u="none" strike="noStrike">
                        <a:solidFill>
                          <a:srgbClr val="000000"/>
                        </a:solidFill>
                        <a:effectLst/>
                        <a:latin typeface="+mj-lt"/>
                      </a:endParaRPr>
                    </a:p>
                  </a:txBody>
                  <a:tcPr marL="6886" marR="6886" marT="6886" marB="0" anchor="ctr"/>
                </a:tc>
                <a:tc>
                  <a:txBody>
                    <a:bodyPr/>
                    <a:lstStyle/>
                    <a:p>
                      <a:pPr algn="ctr" fontAlgn="b"/>
                      <a:r>
                        <a:rPr lang="en-IN" sz="1400" u="none" strike="noStrike" dirty="0">
                          <a:effectLst/>
                          <a:latin typeface="+mj-lt"/>
                        </a:rPr>
                        <a:t>good performance</a:t>
                      </a:r>
                      <a:endParaRPr lang="en-IN" sz="1400" b="0" i="0" u="none" strike="noStrike" dirty="0">
                        <a:solidFill>
                          <a:srgbClr val="000000"/>
                        </a:solidFill>
                        <a:effectLst/>
                        <a:latin typeface="+mj-lt"/>
                      </a:endParaRPr>
                    </a:p>
                  </a:txBody>
                  <a:tcPr marL="6886" marR="6886" marT="6886"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4491674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r>
              <a:rPr lang="en-IN" dirty="0"/>
              <a:t>Conclusion and Future Scope:</a:t>
            </a:r>
            <a:br>
              <a:rPr lang="en-IN" dirty="0"/>
            </a:br>
            <a:endParaRPr lang="en-IN" dirty="0"/>
          </a:p>
        </p:txBody>
      </p:sp>
      <p:sp>
        <p:nvSpPr>
          <p:cNvPr id="3" name="Content Placeholder 2"/>
          <p:cNvSpPr>
            <a:spLocks noGrp="1"/>
          </p:cNvSpPr>
          <p:nvPr>
            <p:ph idx="1"/>
          </p:nvPr>
        </p:nvSpPr>
        <p:spPr/>
        <p:txBody>
          <a:bodyPr/>
          <a:lstStyle/>
          <a:p>
            <a:r>
              <a:rPr lang="en-IN" dirty="0"/>
              <a:t>Analyse the dataset</a:t>
            </a:r>
          </a:p>
          <a:p>
            <a:r>
              <a:rPr lang="en-IN" dirty="0"/>
              <a:t>Filter the dataset and find correlated features </a:t>
            </a:r>
          </a:p>
          <a:p>
            <a:r>
              <a:rPr lang="en-IN" dirty="0"/>
              <a:t>Feed these futures to three algorithms</a:t>
            </a:r>
          </a:p>
          <a:p>
            <a:pPr marL="114300" indent="0">
              <a:buNone/>
            </a:pPr>
            <a:r>
              <a:rPr lang="en-IN" dirty="0"/>
              <a:t>         Linear Regression,  Ridge Regression,  Lasso GridSearchCV</a:t>
            </a:r>
          </a:p>
          <a:p>
            <a:r>
              <a:rPr lang="en-IN" dirty="0"/>
              <a:t>Ridge Regression model selected as final model based on its performance to train the data.</a:t>
            </a:r>
          </a:p>
          <a:p>
            <a:endParaRPr lang="en-IN" dirty="0"/>
          </a:p>
          <a:p>
            <a:pPr marL="114300" indent="0">
              <a:buNone/>
            </a:pPr>
            <a:r>
              <a:rPr lang="en-IN" dirty="0"/>
              <a:t>       Future Scope:</a:t>
            </a:r>
          </a:p>
          <a:p>
            <a:pPr marL="114300" indent="0">
              <a:buNone/>
            </a:pPr>
            <a:r>
              <a:rPr lang="en-IN" dirty="0"/>
              <a:t>              - work on large data set</a:t>
            </a:r>
          </a:p>
          <a:p>
            <a:pPr marL="114300" indent="0">
              <a:buNone/>
            </a:pPr>
            <a:r>
              <a:rPr lang="en-IN" dirty="0"/>
              <a:t>              - Make use of more algorithms </a:t>
            </a:r>
          </a:p>
        </p:txBody>
      </p:sp>
    </p:spTree>
    <p:extLst>
      <p:ext uri="{BB962C8B-B14F-4D97-AF65-F5344CB8AC3E}">
        <p14:creationId xmlns:p14="http://schemas.microsoft.com/office/powerpoint/2010/main" val="84334932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1000"/>
                                        <p:tgtEl>
                                          <p:spTgt spid="3">
                                            <p:txEl>
                                              <p:pRg st="8" end="8"/>
                                            </p:txEl>
                                          </p:spTgt>
                                        </p:tgtEl>
                                      </p:cBhvr>
                                    </p:animEffect>
                                    <p:anim calcmode="lin" valueType="num">
                                      <p:cBhvr>
                                        <p:cTn id="5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 </a:t>
            </a:r>
          </a:p>
        </p:txBody>
      </p:sp>
      <p:sp>
        <p:nvSpPr>
          <p:cNvPr id="3" name="Content Placeholder 2"/>
          <p:cNvSpPr>
            <a:spLocks noGrp="1"/>
          </p:cNvSpPr>
          <p:nvPr>
            <p:ph idx="1"/>
          </p:nvPr>
        </p:nvSpPr>
        <p:spPr/>
        <p:txBody>
          <a:bodyPr>
            <a:normAutofit/>
          </a:bodyPr>
          <a:lstStyle/>
          <a:p>
            <a:pPr marL="114300" indent="0">
              <a:buNone/>
            </a:pPr>
            <a:r>
              <a:rPr lang="en-US" dirty="0"/>
              <a:t>	To predict the final price of each home according to the market prices taking into account different features ranging from the basic amenities to that of its proximity to public transport hub.</a:t>
            </a:r>
          </a:p>
          <a:p>
            <a:pPr marL="114300" indent="0">
              <a:buNone/>
            </a:pPr>
            <a:r>
              <a:rPr lang="en-US" dirty="0"/>
              <a:t>	</a:t>
            </a:r>
          </a:p>
          <a:p>
            <a:pPr marL="114300" indent="0">
              <a:buNone/>
            </a:pPr>
            <a:endParaRPr lang="en-IN" sz="2400" b="1" dirty="0"/>
          </a:p>
        </p:txBody>
      </p:sp>
    </p:spTree>
    <p:extLst>
      <p:ext uri="{BB962C8B-B14F-4D97-AF65-F5344CB8AC3E}">
        <p14:creationId xmlns:p14="http://schemas.microsoft.com/office/powerpoint/2010/main" val="25709773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latin typeface="+mn-lt"/>
              </a:rPr>
              <a:t>   </a:t>
            </a:r>
            <a:br>
              <a:rPr lang="en-IN" sz="2400" dirty="0">
                <a:latin typeface="+mn-lt"/>
              </a:rPr>
            </a:br>
            <a:r>
              <a:rPr lang="en-IN" sz="2400" dirty="0">
                <a:latin typeface="+mn-lt"/>
              </a:rPr>
              <a:t>Scope of solution space:</a:t>
            </a:r>
          </a:p>
        </p:txBody>
      </p:sp>
      <p:sp>
        <p:nvSpPr>
          <p:cNvPr id="3" name="Content Placeholder 2"/>
          <p:cNvSpPr>
            <a:spLocks noGrp="1"/>
          </p:cNvSpPr>
          <p:nvPr>
            <p:ph idx="1"/>
          </p:nvPr>
        </p:nvSpPr>
        <p:spPr/>
        <p:txBody>
          <a:bodyPr>
            <a:normAutofit fontScale="70000" lnSpcReduction="20000"/>
          </a:bodyPr>
          <a:lstStyle/>
          <a:p>
            <a:pPr marL="114300" indent="0">
              <a:buNone/>
            </a:pPr>
            <a:r>
              <a:rPr lang="en-IN" dirty="0"/>
              <a:t>       - Find the actual Price of the house</a:t>
            </a:r>
          </a:p>
          <a:p>
            <a:pPr marL="114300" indent="0">
              <a:buNone/>
            </a:pPr>
            <a:r>
              <a:rPr lang="en-IN" dirty="0"/>
              <a:t>       - Save the Money from Middle Man </a:t>
            </a:r>
          </a:p>
          <a:p>
            <a:pPr marL="114300" indent="0">
              <a:buNone/>
            </a:pPr>
            <a:r>
              <a:rPr lang="en-IN" dirty="0"/>
              <a:t>      </a:t>
            </a:r>
          </a:p>
          <a:p>
            <a:pPr marL="114300" indent="0">
              <a:buNone/>
            </a:pPr>
            <a:r>
              <a:rPr lang="en-IN" dirty="0"/>
              <a:t> </a:t>
            </a:r>
          </a:p>
          <a:p>
            <a:pPr marL="114300" indent="0">
              <a:buNone/>
            </a:pPr>
            <a:r>
              <a:rPr lang="en-US" sz="2400" dirty="0"/>
              <a:t>Constraints within the solution space:</a:t>
            </a:r>
          </a:p>
          <a:p>
            <a:pPr marL="114300" indent="0">
              <a:buNone/>
            </a:pPr>
            <a:r>
              <a:rPr lang="en-US" sz="2400" dirty="0"/>
              <a:t>       - Predictions are not always correct</a:t>
            </a:r>
          </a:p>
          <a:p>
            <a:pPr marL="114300" indent="0">
              <a:buNone/>
            </a:pPr>
            <a:endParaRPr lang="en-US" sz="2400" dirty="0"/>
          </a:p>
          <a:p>
            <a:pPr marL="114300" indent="0">
              <a:buNone/>
            </a:pPr>
            <a:r>
              <a:rPr lang="en-IN" sz="2400" dirty="0"/>
              <a:t>Stakeholders:</a:t>
            </a:r>
          </a:p>
          <a:p>
            <a:pPr marL="114300" indent="0">
              <a:buNone/>
            </a:pPr>
            <a:r>
              <a:rPr lang="en-IN" sz="2400" dirty="0"/>
              <a:t>                - </a:t>
            </a:r>
            <a:r>
              <a:rPr lang="en-US" sz="2400" dirty="0"/>
              <a:t>House owners</a:t>
            </a:r>
          </a:p>
          <a:p>
            <a:pPr marL="114300" indent="0" fontAlgn="base">
              <a:buNone/>
            </a:pPr>
            <a:r>
              <a:rPr lang="en-US" sz="2400" dirty="0"/>
              <a:t>                - Buyers</a:t>
            </a:r>
          </a:p>
          <a:p>
            <a:pPr marL="114300" indent="0" fontAlgn="base">
              <a:buNone/>
            </a:pPr>
            <a:r>
              <a:rPr lang="en-US" sz="2400" dirty="0"/>
              <a:t>                - Investors</a:t>
            </a:r>
          </a:p>
          <a:p>
            <a:pPr marL="114300" indent="0" fontAlgn="base">
              <a:buNone/>
            </a:pPr>
            <a:r>
              <a:rPr lang="en-US" sz="2400" dirty="0"/>
              <a:t>                - Agents</a:t>
            </a:r>
          </a:p>
          <a:p>
            <a:pPr marL="114300" indent="0">
              <a:buNone/>
            </a:pPr>
            <a:endParaRPr lang="en-IN" sz="2400" dirty="0"/>
          </a:p>
        </p:txBody>
      </p:sp>
    </p:spTree>
    <p:extLst>
      <p:ext uri="{BB962C8B-B14F-4D97-AF65-F5344CB8AC3E}">
        <p14:creationId xmlns:p14="http://schemas.microsoft.com/office/powerpoint/2010/main" val="2063992675"/>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1000"/>
                                        <p:tgtEl>
                                          <p:spTgt spid="3">
                                            <p:txEl>
                                              <p:pRg st="9" end="9"/>
                                            </p:txEl>
                                          </p:spTgt>
                                        </p:tgtEl>
                                      </p:cBhvr>
                                    </p:animEffect>
                                    <p:anim calcmode="lin" valueType="num">
                                      <p:cBhvr>
                                        <p:cTn id="6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10" end="10"/>
                                            </p:txEl>
                                          </p:spTgt>
                                        </p:tgtEl>
                                        <p:attrNameLst>
                                          <p:attrName>style.visibility</p:attrName>
                                        </p:attrNameLst>
                                      </p:cBhvr>
                                      <p:to>
                                        <p:strVal val="visible"/>
                                      </p:to>
                                    </p:set>
                                    <p:animEffect transition="in" filter="fade">
                                      <p:cBhvr>
                                        <p:cTn id="70" dur="1000"/>
                                        <p:tgtEl>
                                          <p:spTgt spid="3">
                                            <p:txEl>
                                              <p:pRg st="10" end="10"/>
                                            </p:txEl>
                                          </p:spTgt>
                                        </p:tgtEl>
                                      </p:cBhvr>
                                    </p:animEffect>
                                    <p:anim calcmode="lin" valueType="num">
                                      <p:cBhvr>
                                        <p:cTn id="71"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3">
                                            <p:txEl>
                                              <p:pRg st="11" end="11"/>
                                            </p:txEl>
                                          </p:spTgt>
                                        </p:tgtEl>
                                        <p:attrNameLst>
                                          <p:attrName>style.visibility</p:attrName>
                                        </p:attrNameLst>
                                      </p:cBhvr>
                                      <p:to>
                                        <p:strVal val="visible"/>
                                      </p:to>
                                    </p:set>
                                    <p:animEffect transition="in" filter="fade">
                                      <p:cBhvr>
                                        <p:cTn id="77" dur="1000"/>
                                        <p:tgtEl>
                                          <p:spTgt spid="3">
                                            <p:txEl>
                                              <p:pRg st="11" end="11"/>
                                            </p:txEl>
                                          </p:spTgt>
                                        </p:tgtEl>
                                      </p:cBhvr>
                                    </p:animEffect>
                                    <p:anim calcmode="lin" valueType="num">
                                      <p:cBhvr>
                                        <p:cTn id="7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r>
              <a:rPr lang="en-IN" dirty="0"/>
              <a:t>Description of Dataset:</a:t>
            </a:r>
            <a:br>
              <a:rPr lang="en-IN" dirty="0"/>
            </a:br>
            <a:endParaRPr lang="en-IN" dirty="0"/>
          </a:p>
        </p:txBody>
      </p:sp>
      <p:sp>
        <p:nvSpPr>
          <p:cNvPr id="3" name="Content Placeholder 2"/>
          <p:cNvSpPr>
            <a:spLocks noGrp="1"/>
          </p:cNvSpPr>
          <p:nvPr>
            <p:ph idx="1"/>
          </p:nvPr>
        </p:nvSpPr>
        <p:spPr>
          <a:xfrm>
            <a:off x="467544" y="1556792"/>
            <a:ext cx="7620000" cy="4800600"/>
          </a:xfrm>
        </p:spPr>
        <p:txBody>
          <a:bodyPr/>
          <a:lstStyle/>
          <a:p>
            <a:pPr marL="114300" indent="0">
              <a:buNone/>
            </a:pPr>
            <a:r>
              <a:rPr lang="en-IN" dirty="0"/>
              <a:t>- Dataset is from Ames, Iowa  Housing dataset from Kaggle.com</a:t>
            </a:r>
          </a:p>
          <a:p>
            <a:pPr marL="114300" indent="0">
              <a:buNone/>
            </a:pPr>
            <a:endParaRPr lang="en-IN" dirty="0">
              <a:hlinkClick r:id="rId2"/>
            </a:endParaRPr>
          </a:p>
          <a:p>
            <a:pPr marL="114300" indent="0">
              <a:buNone/>
            </a:pPr>
            <a:r>
              <a:rPr lang="en-IN" dirty="0">
                <a:hlinkClick r:id="rId2"/>
              </a:rPr>
              <a:t>https://www.kaggle.com/c/house-prices-advanced-regression-techniques/data</a:t>
            </a:r>
            <a:endParaRPr lang="en-IN" dirty="0"/>
          </a:p>
          <a:p>
            <a:pPr marL="114300" indent="0">
              <a:buNone/>
            </a:pPr>
            <a:endParaRPr lang="en-IN" dirty="0"/>
          </a:p>
          <a:p>
            <a:pPr marL="114300" indent="0">
              <a:buNone/>
            </a:pPr>
            <a:r>
              <a:rPr lang="en-IN" dirty="0"/>
              <a:t>79 explanatory variables (features) </a:t>
            </a:r>
          </a:p>
          <a:p>
            <a:pPr marL="114300" indent="0">
              <a:buNone/>
            </a:pPr>
            <a:r>
              <a:rPr lang="en-IN" dirty="0"/>
              <a:t>1460 observations</a:t>
            </a:r>
          </a:p>
          <a:p>
            <a:pPr marL="114300" indent="0">
              <a:buNone/>
            </a:pPr>
            <a:r>
              <a:rPr lang="en-IN" dirty="0"/>
              <a:t>Target variable is </a:t>
            </a:r>
            <a:r>
              <a:rPr lang="en-IN" dirty="0" err="1"/>
              <a:t>SalePrice</a:t>
            </a:r>
            <a:endParaRPr lang="en-IN" dirty="0"/>
          </a:p>
          <a:p>
            <a:pPr marL="114300" indent="0">
              <a:buNone/>
            </a:pPr>
            <a:r>
              <a:rPr lang="en-IN" dirty="0" err="1"/>
              <a:t>Datatypes</a:t>
            </a:r>
            <a:r>
              <a:rPr lang="en-IN" dirty="0"/>
              <a:t>-  </a:t>
            </a:r>
            <a:r>
              <a:rPr lang="en-IN" dirty="0" err="1"/>
              <a:t>int,float</a:t>
            </a:r>
            <a:r>
              <a:rPr lang="en-IN" dirty="0"/>
              <a:t>, object with some null values</a:t>
            </a:r>
          </a:p>
        </p:txBody>
      </p:sp>
    </p:spTree>
    <p:extLst>
      <p:ext uri="{BB962C8B-B14F-4D97-AF65-F5344CB8AC3E}">
        <p14:creationId xmlns:p14="http://schemas.microsoft.com/office/powerpoint/2010/main" val="58179844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Wrangling:</a:t>
            </a:r>
          </a:p>
        </p:txBody>
      </p:sp>
      <p:sp>
        <p:nvSpPr>
          <p:cNvPr id="3" name="Content Placeholder 2"/>
          <p:cNvSpPr>
            <a:spLocks noGrp="1"/>
          </p:cNvSpPr>
          <p:nvPr>
            <p:ph idx="1"/>
          </p:nvPr>
        </p:nvSpPr>
        <p:spPr/>
        <p:txBody>
          <a:bodyPr/>
          <a:lstStyle/>
          <a:p>
            <a:r>
              <a:rPr lang="en-IN" dirty="0"/>
              <a:t>Feature columns with null values  &gt; 80%  removed</a:t>
            </a:r>
          </a:p>
          <a:p>
            <a:r>
              <a:rPr lang="en-IN" dirty="0"/>
              <a:t>Filling null values:</a:t>
            </a:r>
          </a:p>
          <a:p>
            <a:pPr marL="114300" indent="0">
              <a:buNone/>
            </a:pPr>
            <a:r>
              <a:rPr lang="en-IN" dirty="0"/>
              <a:t>        </a:t>
            </a:r>
            <a:r>
              <a:rPr lang="en-IN" dirty="0" err="1"/>
              <a:t>int</a:t>
            </a:r>
            <a:r>
              <a:rPr lang="en-IN" dirty="0"/>
              <a:t>/float features   -  </a:t>
            </a:r>
            <a:r>
              <a:rPr lang="en-IN" dirty="0" err="1"/>
              <a:t>averageg</a:t>
            </a:r>
            <a:r>
              <a:rPr lang="en-IN" dirty="0"/>
              <a:t> (mean) of the column</a:t>
            </a:r>
          </a:p>
          <a:p>
            <a:pPr marL="114300" indent="0">
              <a:buNone/>
            </a:pPr>
            <a:r>
              <a:rPr lang="en-IN" dirty="0"/>
              <a:t>        object/categorical features – frequently occurred category</a:t>
            </a:r>
          </a:p>
          <a:p>
            <a:pPr marL="114300" indent="0">
              <a:buNone/>
            </a:pPr>
            <a:endParaRPr lang="en-IN" dirty="0"/>
          </a:p>
          <a:p>
            <a:r>
              <a:rPr lang="en-IN" dirty="0"/>
              <a:t> Shape of dataset</a:t>
            </a:r>
          </a:p>
          <a:p>
            <a:pPr marL="114300" indent="0">
              <a:buNone/>
            </a:pPr>
            <a:r>
              <a:rPr lang="en-IN" dirty="0"/>
              <a:t>               1460 observations </a:t>
            </a:r>
          </a:p>
          <a:p>
            <a:pPr marL="114300" indent="0">
              <a:buNone/>
            </a:pPr>
            <a:r>
              <a:rPr lang="en-IN" dirty="0"/>
              <a:t>                    76 columns          =&gt; 3 columns removed </a:t>
            </a:r>
          </a:p>
        </p:txBody>
      </p:sp>
    </p:spTree>
    <p:extLst>
      <p:ext uri="{BB962C8B-B14F-4D97-AF65-F5344CB8AC3E}">
        <p14:creationId xmlns:p14="http://schemas.microsoft.com/office/powerpoint/2010/main" val="371689084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Effect transition="in" filter="fade">
                                      <p:cBhvr>
                                        <p:cTn id="54" dur="1000"/>
                                        <p:tgtEl>
                                          <p:spTgt spid="3">
                                            <p:txEl>
                                              <p:pRg st="7" end="7"/>
                                            </p:txEl>
                                          </p:spTgt>
                                        </p:tgtEl>
                                      </p:cBhvr>
                                    </p:animEffect>
                                    <p:anim calcmode="lin" valueType="num">
                                      <p:cBhvr>
                                        <p:cTn id="5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786210"/>
          </a:xfrm>
        </p:spPr>
        <p:txBody>
          <a:bodyPr/>
          <a:lstStyle/>
          <a:p>
            <a:r>
              <a:rPr lang="en-IN" dirty="0"/>
              <a:t>EDA:</a:t>
            </a:r>
            <a:br>
              <a:rPr lang="en-IN" dirty="0"/>
            </a:br>
            <a:r>
              <a:rPr lang="en-IN" sz="3200" dirty="0"/>
              <a:t>Histogram:</a:t>
            </a:r>
          </a:p>
        </p:txBody>
      </p:sp>
      <p:pic>
        <p:nvPicPr>
          <p:cNvPr id="4" name="Content Placeholder 3" descr="C:\Users\Admin\Desktop\downlod img\download 3.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2060848"/>
            <a:ext cx="7019745" cy="4195936"/>
          </a:xfrm>
          <a:prstGeom prst="rect">
            <a:avLst/>
          </a:prstGeom>
          <a:noFill/>
          <a:ln>
            <a:noFill/>
          </a:ln>
        </p:spPr>
      </p:pic>
    </p:spTree>
    <p:extLst>
      <p:ext uri="{BB962C8B-B14F-4D97-AF65-F5344CB8AC3E}">
        <p14:creationId xmlns:p14="http://schemas.microsoft.com/office/powerpoint/2010/main" val="72723544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t>Boxplot:</a:t>
            </a:r>
          </a:p>
        </p:txBody>
      </p:sp>
      <p:pic>
        <p:nvPicPr>
          <p:cNvPr id="4" name="Content Placeholder 3"/>
          <p:cNvPicPr>
            <a:picLocks noGrp="1"/>
          </p:cNvPicPr>
          <p:nvPr>
            <p:ph idx="1"/>
          </p:nvPr>
        </p:nvPicPr>
        <p:blipFill>
          <a:blip r:embed="rId2"/>
          <a:stretch>
            <a:fillRect/>
          </a:stretch>
        </p:blipFill>
        <p:spPr>
          <a:xfrm>
            <a:off x="457200" y="1412776"/>
            <a:ext cx="7620000" cy="3814863"/>
          </a:xfrm>
          <a:prstGeom prst="rect">
            <a:avLst/>
          </a:prstGeom>
        </p:spPr>
      </p:pic>
    </p:spTree>
    <p:extLst>
      <p:ext uri="{BB962C8B-B14F-4D97-AF65-F5344CB8AC3E}">
        <p14:creationId xmlns:p14="http://schemas.microsoft.com/office/powerpoint/2010/main" val="224169137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err="1"/>
              <a:t>heatmap</a:t>
            </a:r>
            <a:endParaRPr lang="en-IN" sz="3200" dirty="0"/>
          </a:p>
        </p:txBody>
      </p:sp>
      <p:pic>
        <p:nvPicPr>
          <p:cNvPr id="4" name="Content Placeholder 3"/>
          <p:cNvPicPr>
            <a:picLocks noGrp="1"/>
          </p:cNvPicPr>
          <p:nvPr>
            <p:ph idx="1"/>
          </p:nvPr>
        </p:nvPicPr>
        <p:blipFill>
          <a:blip r:embed="rId2"/>
          <a:stretch>
            <a:fillRect/>
          </a:stretch>
        </p:blipFill>
        <p:spPr>
          <a:xfrm>
            <a:off x="1868073" y="2060575"/>
            <a:ext cx="5411029" cy="4041775"/>
          </a:xfrm>
          <a:prstGeom prst="rect">
            <a:avLst/>
          </a:prstGeom>
        </p:spPr>
      </p:pic>
    </p:spTree>
    <p:extLst>
      <p:ext uri="{BB962C8B-B14F-4D97-AF65-F5344CB8AC3E}">
        <p14:creationId xmlns:p14="http://schemas.microsoft.com/office/powerpoint/2010/main" val="49860593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994122"/>
          </a:xfrm>
        </p:spPr>
        <p:txBody>
          <a:bodyPr/>
          <a:lstStyle/>
          <a:p>
            <a:r>
              <a:rPr lang="en-IN" sz="3200" dirty="0"/>
              <a:t>Scatter plot </a:t>
            </a:r>
          </a:p>
        </p:txBody>
      </p:sp>
      <p:sp>
        <p:nvSpPr>
          <p:cNvPr id="3" name="Content Placeholder 2"/>
          <p:cNvSpPr>
            <a:spLocks noGrp="1"/>
          </p:cNvSpPr>
          <p:nvPr>
            <p:ph idx="1"/>
          </p:nvPr>
        </p:nvSpPr>
        <p:spPr>
          <a:xfrm>
            <a:off x="457200" y="1340768"/>
            <a:ext cx="7620000" cy="5060032"/>
          </a:xfrm>
        </p:spPr>
        <p:txBody>
          <a:bodyPr/>
          <a:lstStyle/>
          <a:p>
            <a:pPr marL="114300" indent="0">
              <a:buNone/>
            </a:pPr>
            <a:endParaRPr lang="en-IN" dirty="0"/>
          </a:p>
        </p:txBody>
      </p:sp>
      <p:pic>
        <p:nvPicPr>
          <p:cNvPr id="4" name="Picture 3"/>
          <p:cNvPicPr/>
          <p:nvPr/>
        </p:nvPicPr>
        <p:blipFill>
          <a:blip r:embed="rId2"/>
          <a:stretch>
            <a:fillRect/>
          </a:stretch>
        </p:blipFill>
        <p:spPr>
          <a:xfrm>
            <a:off x="759025" y="1772816"/>
            <a:ext cx="6679956" cy="4519697"/>
          </a:xfrm>
          <a:prstGeom prst="rect">
            <a:avLst/>
          </a:prstGeom>
        </p:spPr>
      </p:pic>
    </p:spTree>
    <p:extLst>
      <p:ext uri="{BB962C8B-B14F-4D97-AF65-F5344CB8AC3E}">
        <p14:creationId xmlns:p14="http://schemas.microsoft.com/office/powerpoint/2010/main" val="375885866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4647</TotalTime>
  <Words>411</Words>
  <Application>Microsoft Office PowerPoint</Application>
  <PresentationFormat>On-screen Show (4:3)</PresentationFormat>
  <Paragraphs>89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Algerian</vt:lpstr>
      <vt:lpstr>Arial</vt:lpstr>
      <vt:lpstr>Century Gothic</vt:lpstr>
      <vt:lpstr>Mesh</vt:lpstr>
      <vt:lpstr>         HOUSE PRICE PREDICTION </vt:lpstr>
      <vt:lpstr>Problem Statement </vt:lpstr>
      <vt:lpstr>    Scope of solution space:</vt:lpstr>
      <vt:lpstr> Description of Dataset: </vt:lpstr>
      <vt:lpstr>Data Wrangling:</vt:lpstr>
      <vt:lpstr>EDA: Histogram:</vt:lpstr>
      <vt:lpstr>Boxplot:</vt:lpstr>
      <vt:lpstr>heatmap</vt:lpstr>
      <vt:lpstr>Scatter plot </vt:lpstr>
      <vt:lpstr>Feature Engineering:</vt:lpstr>
      <vt:lpstr>Modeling:</vt:lpstr>
      <vt:lpstr> Conclusion and Future Scope: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Abhik Giri</cp:lastModifiedBy>
  <cp:revision>23</cp:revision>
  <dcterms:created xsi:type="dcterms:W3CDTF">2020-12-18T10:00:23Z</dcterms:created>
  <dcterms:modified xsi:type="dcterms:W3CDTF">2023-09-06T22:48:05Z</dcterms:modified>
</cp:coreProperties>
</file>