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6" r:id="rId2"/>
    <p:sldId id="257" r:id="rId3"/>
    <p:sldId id="262" r:id="rId4"/>
    <p:sldId id="261" r:id="rId5"/>
    <p:sldId id="263" r:id="rId6"/>
    <p:sldId id="264" r:id="rId7"/>
    <p:sldId id="265" r:id="rId8"/>
    <p:sldId id="266" r:id="rId9"/>
    <p:sldId id="267" r:id="rId10"/>
    <p:sldId id="268" r:id="rId11"/>
    <p:sldId id="269" r:id="rId12"/>
    <p:sldId id="270" r:id="rId13"/>
    <p:sldId id="271" r:id="rId14"/>
    <p:sldId id="272" r:id="rId15"/>
    <p:sldId id="273" r:id="rId16"/>
    <p:sldId id="259" r:id="rId17"/>
    <p:sldId id="258" r:id="rId18"/>
    <p:sldId id="274" r:id="rId19"/>
    <p:sldId id="275" r:id="rId20"/>
    <p:sldId id="260" r:id="rId21"/>
    <p:sldId id="280"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D5FF"/>
    <a:srgbClr val="FF0D97"/>
    <a:srgbClr val="0000CC"/>
    <a:srgbClr val="003635"/>
    <a:srgbClr val="9EFF29"/>
    <a:srgbClr val="C80064"/>
    <a:srgbClr val="C33A1F"/>
    <a:srgbClr val="FF2549"/>
    <a:srgbClr val="007033"/>
    <a:srgbClr val="D63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9" d="100"/>
          <a:sy n="129" d="100"/>
        </p:scale>
        <p:origin x="-72" y="36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20</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2561" y="1319981"/>
            <a:ext cx="7978879" cy="159282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63679" y="3487992"/>
            <a:ext cx="8001000" cy="678426"/>
          </a:xfrm>
        </p:spPr>
        <p:txBody>
          <a:bodyPr>
            <a:normAutofit/>
          </a:bodyPr>
          <a:lstStyle>
            <a:lvl1pPr marL="0" indent="0" algn="r">
              <a:buNone/>
              <a:defRPr sz="2800" b="0" i="0">
                <a:solidFill>
                  <a:srgbClr val="5DD5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4" y="135848"/>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172498"/>
            <a:ext cx="8246070" cy="360597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4732" y="539273"/>
            <a:ext cx="6283782" cy="725349"/>
          </a:xfrm>
        </p:spPr>
        <p:txBody>
          <a:bodyPr>
            <a:normAutofit/>
          </a:bodyPr>
          <a:lstStyle>
            <a:lvl1pPr algn="l">
              <a:defRPr sz="3600">
                <a:solidFill>
                  <a:srgbClr val="5DD5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96613" y="1437968"/>
            <a:ext cx="6304935" cy="3383264"/>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227400"/>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7025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4265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7025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4265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9/21/2019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girishkumar/Docker_on_IoT"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9935" y="1290484"/>
            <a:ext cx="6975987" cy="1659188"/>
          </a:xfrm>
        </p:spPr>
        <p:txBody>
          <a:bodyPr>
            <a:normAutofit/>
          </a:bodyPr>
          <a:lstStyle/>
          <a:p>
            <a:r>
              <a:rPr lang="en-US" dirty="0" smtClean="0"/>
              <a:t>Intro to Docker on Raspberry </a:t>
            </a:r>
            <a:r>
              <a:rPr lang="en-US" dirty="0" smtClean="0"/>
              <a:t>pi3</a:t>
            </a:r>
            <a:endParaRPr lang="en-US" dirty="0"/>
          </a:p>
        </p:txBody>
      </p:sp>
      <p:sp>
        <p:nvSpPr>
          <p:cNvPr id="3" name="Subtitle 2"/>
          <p:cNvSpPr>
            <a:spLocks noGrp="1"/>
          </p:cNvSpPr>
          <p:nvPr>
            <p:ph type="subTitle" idx="1"/>
          </p:nvPr>
        </p:nvSpPr>
        <p:spPr>
          <a:xfrm>
            <a:off x="973394" y="3355252"/>
            <a:ext cx="7875639" cy="730043"/>
          </a:xfrm>
        </p:spPr>
        <p:txBody>
          <a:bodyPr>
            <a:noAutofit/>
          </a:bodyPr>
          <a:lstStyle/>
          <a:p>
            <a:r>
              <a:rPr lang="en-US" sz="1600" b="1" dirty="0" smtClean="0">
                <a:effectLst>
                  <a:outerShdw blurRad="38100" dist="38100" dir="2700000" algn="tl">
                    <a:srgbClr val="000000">
                      <a:alpha val="43137"/>
                    </a:srgbClr>
                  </a:outerShdw>
                </a:effectLst>
              </a:rPr>
              <a:t>Adari Girish Kumar</a:t>
            </a:r>
          </a:p>
          <a:p>
            <a:r>
              <a:rPr lang="en-US" sz="1600" b="1" dirty="0" smtClean="0">
                <a:effectLst>
                  <a:outerShdw blurRad="38100" dist="38100" dir="2700000" algn="tl">
                    <a:srgbClr val="000000">
                      <a:alpha val="43137"/>
                    </a:srgbClr>
                  </a:outerShdw>
                </a:effectLst>
              </a:rPr>
              <a:t>21</a:t>
            </a:r>
            <a:r>
              <a:rPr lang="en-US" sz="1600" b="1" baseline="30000" dirty="0" smtClean="0">
                <a:effectLst>
                  <a:outerShdw blurRad="38100" dist="38100" dir="2700000" algn="tl">
                    <a:srgbClr val="000000">
                      <a:alpha val="43137"/>
                    </a:srgbClr>
                  </a:outerShdw>
                </a:effectLst>
              </a:rPr>
              <a:t>st</a:t>
            </a:r>
            <a:r>
              <a:rPr lang="en-US" sz="1600" b="1" dirty="0" smtClean="0">
                <a:effectLst>
                  <a:outerShdw blurRad="38100" dist="38100" dir="2700000" algn="tl">
                    <a:srgbClr val="000000">
                      <a:alpha val="43137"/>
                    </a:srgbClr>
                  </a:outerShdw>
                </a:effectLst>
              </a:rPr>
              <a:t> September 2019</a:t>
            </a:r>
          </a:p>
          <a:p>
            <a:r>
              <a:rPr lang="en-US" sz="1600" b="1" dirty="0" smtClean="0">
                <a:effectLst>
                  <a:outerShdw blurRad="38100" dist="38100" dir="2700000" algn="tl">
                    <a:srgbClr val="000000">
                      <a:alpha val="43137"/>
                    </a:srgbClr>
                  </a:outerShdw>
                </a:effectLst>
              </a:rPr>
              <a:t>Chennai</a:t>
            </a:r>
            <a:endParaRPr lang="en-US"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Architecture</a:t>
            </a:r>
          </a:p>
        </p:txBody>
      </p:sp>
      <p:sp>
        <p:nvSpPr>
          <p:cNvPr id="3" name="Content Placeholder 2"/>
          <p:cNvSpPr>
            <a:spLocks noGrp="1"/>
          </p:cNvSpPr>
          <p:nvPr>
            <p:ph idx="1"/>
          </p:nvPr>
        </p:nvSpPr>
        <p:spPr>
          <a:xfrm>
            <a:off x="463714" y="1172498"/>
            <a:ext cx="4250895" cy="2308121"/>
          </a:xfrm>
        </p:spPr>
        <p:txBody>
          <a:bodyPr>
            <a:noAutofit/>
          </a:bodyPr>
          <a:lstStyle/>
          <a:p>
            <a:pPr marL="228600" indent="-228600">
              <a:lnSpc>
                <a:spcPct val="90000"/>
              </a:lnSpc>
              <a:spcBef>
                <a:spcPts val="1200"/>
              </a:spcBef>
              <a:buClr>
                <a:schemeClr val="tx1">
                  <a:lumMod val="60000"/>
                  <a:lumOff val="40000"/>
                </a:schemeClr>
              </a:buClr>
              <a:defRPr/>
            </a:pPr>
            <a:r>
              <a:rPr lang="en-US" sz="1400" dirty="0"/>
              <a:t>Docker client – Command Line Interface (CLI) for interfacing with the Docker</a:t>
            </a:r>
          </a:p>
          <a:p>
            <a:pPr marL="228600" lvl="0" indent="-228600">
              <a:lnSpc>
                <a:spcPct val="90000"/>
              </a:lnSpc>
              <a:spcBef>
                <a:spcPts val="1200"/>
              </a:spcBef>
              <a:buClr>
                <a:schemeClr val="tx1">
                  <a:lumMod val="60000"/>
                  <a:lumOff val="40000"/>
                </a:schemeClr>
              </a:buClr>
              <a:defRPr/>
            </a:pPr>
            <a:r>
              <a:rPr lang="en-US" sz="1400" dirty="0" err="1"/>
              <a:t>Dockerfile</a:t>
            </a:r>
            <a:r>
              <a:rPr lang="en-US" sz="1400" dirty="0"/>
              <a:t> – Text file of Docker instructions used to assemble a Docker Image</a:t>
            </a:r>
          </a:p>
          <a:p>
            <a:pPr marL="228600" lvl="0" indent="-228600">
              <a:lnSpc>
                <a:spcPct val="90000"/>
              </a:lnSpc>
              <a:spcBef>
                <a:spcPts val="1200"/>
              </a:spcBef>
              <a:buClr>
                <a:schemeClr val="tx1">
                  <a:lumMod val="60000"/>
                  <a:lumOff val="40000"/>
                </a:schemeClr>
              </a:buClr>
              <a:defRPr/>
            </a:pPr>
            <a:r>
              <a:rPr lang="en-US" sz="1400" dirty="0"/>
              <a:t>Image – Hierarchies of files built from a </a:t>
            </a:r>
            <a:r>
              <a:rPr lang="en-US" sz="1400" dirty="0" err="1"/>
              <a:t>Dockerfile</a:t>
            </a:r>
            <a:r>
              <a:rPr lang="en-US" sz="1400" dirty="0"/>
              <a:t>, the file used as input to the docker build command</a:t>
            </a:r>
          </a:p>
          <a:p>
            <a:pPr marL="228600" lvl="0" indent="-228600">
              <a:lnSpc>
                <a:spcPct val="90000"/>
              </a:lnSpc>
              <a:spcBef>
                <a:spcPts val="1200"/>
              </a:spcBef>
              <a:buClr>
                <a:schemeClr val="tx1">
                  <a:lumMod val="60000"/>
                  <a:lumOff val="40000"/>
                </a:schemeClr>
              </a:buClr>
              <a:defRPr/>
            </a:pPr>
            <a:r>
              <a:rPr lang="en-US" sz="1400" dirty="0"/>
              <a:t>Container – Running instance of an Image using the docker run command</a:t>
            </a:r>
          </a:p>
          <a:p>
            <a:pPr marL="228600" indent="-228600">
              <a:lnSpc>
                <a:spcPct val="90000"/>
              </a:lnSpc>
              <a:spcBef>
                <a:spcPts val="1200"/>
              </a:spcBef>
              <a:buClr>
                <a:schemeClr val="tx1">
                  <a:lumMod val="60000"/>
                  <a:lumOff val="40000"/>
                </a:schemeClr>
              </a:buClr>
              <a:defRPr/>
            </a:pPr>
            <a:r>
              <a:rPr lang="en-US" sz="1400" dirty="0"/>
              <a:t>Registry – Image repository </a:t>
            </a:r>
          </a:p>
          <a:p>
            <a:endParaRPr lang="en-US" sz="1400" dirty="0"/>
          </a:p>
        </p:txBody>
      </p:sp>
      <p:pic>
        <p:nvPicPr>
          <p:cNvPr id="4" name="Picture 2"/>
          <p:cNvPicPr>
            <a:picLocks noChangeAspect="1" noChangeArrowheads="1"/>
          </p:cNvPicPr>
          <p:nvPr/>
        </p:nvPicPr>
        <p:blipFill>
          <a:blip r:embed="rId2" cstate="print"/>
          <a:srcRect/>
          <a:stretch>
            <a:fillRect/>
          </a:stretch>
        </p:blipFill>
        <p:spPr bwMode="auto">
          <a:xfrm>
            <a:off x="4714609" y="1176072"/>
            <a:ext cx="4057612" cy="2157064"/>
          </a:xfrm>
          <a:prstGeom prst="rect">
            <a:avLst/>
          </a:prstGeom>
          <a:noFill/>
          <a:ln w="9525">
            <a:noFill/>
            <a:miter lim="800000"/>
            <a:headEnd/>
            <a:tailEnd/>
          </a:ln>
        </p:spPr>
      </p:pic>
    </p:spTree>
    <p:extLst>
      <p:ext uri="{BB962C8B-B14F-4D97-AF65-F5344CB8AC3E}">
        <p14:creationId xmlns:p14="http://schemas.microsoft.com/office/powerpoint/2010/main" val="2967789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solidFill>
                  <a:schemeClr val="bg1"/>
                </a:solidFill>
                <a:effectLst>
                  <a:outerShdw blurRad="38100" dist="38100" dir="2700000" algn="tl">
                    <a:srgbClr val="000000">
                      <a:alpha val="43137"/>
                    </a:srgbClr>
                  </a:outerShdw>
                </a:effectLst>
              </a:rPr>
              <a:t>Docker Engine</a:t>
            </a:r>
          </a:p>
        </p:txBody>
      </p:sp>
      <p:sp>
        <p:nvSpPr>
          <p:cNvPr id="3" name="Content Placeholder 7"/>
          <p:cNvSpPr txBox="1">
            <a:spLocks/>
          </p:cNvSpPr>
          <p:nvPr/>
        </p:nvSpPr>
        <p:spPr>
          <a:xfrm>
            <a:off x="531151" y="1524001"/>
            <a:ext cx="3900739" cy="4419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Container execution and admin</a:t>
            </a:r>
          </a:p>
          <a:p>
            <a:r>
              <a:rPr lang="en-US" sz="1800" dirty="0" smtClean="0"/>
              <a:t>Uses Linux Kernel namespaces and control groups</a:t>
            </a:r>
          </a:p>
          <a:p>
            <a:r>
              <a:rPr lang="en-US" sz="1800" dirty="0" smtClean="0"/>
              <a:t>Namespaces provide for isolated workspace</a:t>
            </a:r>
            <a:endParaRPr lang="en-US" sz="1800" dirty="0"/>
          </a:p>
        </p:txBody>
      </p:sp>
      <p:pic>
        <p:nvPicPr>
          <p:cNvPr id="4" name="Picture 3"/>
          <p:cNvPicPr>
            <a:picLocks noChangeAspect="1" noChangeArrowheads="1"/>
          </p:cNvPicPr>
          <p:nvPr/>
        </p:nvPicPr>
        <p:blipFill>
          <a:blip r:embed="rId2" cstate="print"/>
          <a:srcRect/>
          <a:stretch>
            <a:fillRect/>
          </a:stretch>
        </p:blipFill>
        <p:spPr bwMode="auto">
          <a:xfrm>
            <a:off x="4670422" y="1310719"/>
            <a:ext cx="3640294" cy="2956281"/>
          </a:xfrm>
          <a:prstGeom prst="rect">
            <a:avLst/>
          </a:prstGeom>
          <a:noFill/>
          <a:ln w="9525">
            <a:noFill/>
            <a:miter lim="800000"/>
            <a:headEnd/>
            <a:tailEnd/>
          </a:ln>
        </p:spPr>
      </p:pic>
    </p:spTree>
    <p:extLst>
      <p:ext uri="{BB962C8B-B14F-4D97-AF65-F5344CB8AC3E}">
        <p14:creationId xmlns:p14="http://schemas.microsoft.com/office/powerpoint/2010/main" val="2327846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Docker Features</a:t>
            </a:r>
            <a:endParaRPr lang="en-US" dirty="0"/>
          </a:p>
        </p:txBody>
      </p:sp>
      <p:sp>
        <p:nvSpPr>
          <p:cNvPr id="3" name="Content Placeholder 2"/>
          <p:cNvSpPr>
            <a:spLocks noGrp="1"/>
          </p:cNvSpPr>
          <p:nvPr>
            <p:ph idx="1"/>
          </p:nvPr>
        </p:nvSpPr>
        <p:spPr/>
        <p:txBody>
          <a:bodyPr>
            <a:normAutofit fontScale="62500" lnSpcReduction="20000"/>
          </a:bodyPr>
          <a:lstStyle/>
          <a:p>
            <a:pPr>
              <a:defRPr/>
            </a:pPr>
            <a:r>
              <a:rPr lang="en-US" dirty="0"/>
              <a:t>Light-Weight</a:t>
            </a:r>
          </a:p>
          <a:p>
            <a:pPr lvl="3">
              <a:defRPr/>
            </a:pPr>
            <a:r>
              <a:rPr lang="en-US" dirty="0"/>
              <a:t>Minimal overhead (</a:t>
            </a:r>
            <a:r>
              <a:rPr lang="en-US" dirty="0" err="1"/>
              <a:t>cpu</a:t>
            </a:r>
            <a:r>
              <a:rPr lang="en-US" dirty="0"/>
              <a:t>/</a:t>
            </a:r>
            <a:r>
              <a:rPr lang="en-US" dirty="0" err="1"/>
              <a:t>io</a:t>
            </a:r>
            <a:r>
              <a:rPr lang="en-US" dirty="0"/>
              <a:t>/network)</a:t>
            </a:r>
          </a:p>
          <a:p>
            <a:pPr lvl="3">
              <a:defRPr/>
            </a:pPr>
            <a:r>
              <a:rPr lang="en-US" dirty="0"/>
              <a:t>Based on Linux containers</a:t>
            </a:r>
          </a:p>
          <a:p>
            <a:pPr lvl="3">
              <a:defRPr/>
            </a:pPr>
            <a:r>
              <a:rPr lang="en-US" dirty="0"/>
              <a:t>Decrease storage consumption</a:t>
            </a:r>
          </a:p>
          <a:p>
            <a:pPr lvl="3">
              <a:defRPr/>
            </a:pPr>
            <a:r>
              <a:rPr lang="en-US" dirty="0"/>
              <a:t>Uses layered </a:t>
            </a:r>
            <a:r>
              <a:rPr lang="en-US" dirty="0" err="1"/>
              <a:t>filesystem</a:t>
            </a:r>
            <a:r>
              <a:rPr lang="en-US" dirty="0"/>
              <a:t> to save space (AUFS/LVM)</a:t>
            </a:r>
          </a:p>
          <a:p>
            <a:pPr>
              <a:defRPr/>
            </a:pPr>
            <a:r>
              <a:rPr lang="en-US" dirty="0"/>
              <a:t>Portable</a:t>
            </a:r>
          </a:p>
          <a:p>
            <a:pPr lvl="3">
              <a:defRPr/>
            </a:pPr>
            <a:r>
              <a:rPr lang="en-US" dirty="0"/>
              <a:t>Run it Everywhere! -  Linux, Mac OS or Windows operating system that has Docker installed.</a:t>
            </a:r>
          </a:p>
          <a:p>
            <a:pPr lvl="3">
              <a:defRPr/>
            </a:pPr>
            <a:r>
              <a:rPr lang="en-US" dirty="0"/>
              <a:t>Raspberry pi support.</a:t>
            </a:r>
          </a:p>
          <a:p>
            <a:pPr lvl="3">
              <a:defRPr/>
            </a:pPr>
            <a:r>
              <a:rPr lang="en-US" dirty="0"/>
              <a:t>Move from one environment to another by using the same Docker technology.</a:t>
            </a:r>
          </a:p>
          <a:p>
            <a:pPr>
              <a:defRPr/>
            </a:pPr>
            <a:r>
              <a:rPr lang="en-US" dirty="0"/>
              <a:t>Self-sufficient</a:t>
            </a:r>
          </a:p>
          <a:p>
            <a:pPr lvl="3">
              <a:defRPr/>
            </a:pPr>
            <a:r>
              <a:rPr lang="en-US" dirty="0"/>
              <a:t>A Docker container contains everything it needs to run</a:t>
            </a:r>
          </a:p>
          <a:p>
            <a:pPr lvl="3">
              <a:defRPr/>
            </a:pPr>
            <a:r>
              <a:rPr lang="en-US" dirty="0"/>
              <a:t>Minimal Base OS</a:t>
            </a:r>
          </a:p>
          <a:p>
            <a:pPr lvl="3">
              <a:defRPr/>
            </a:pPr>
            <a:r>
              <a:rPr lang="en-US" dirty="0"/>
              <a:t>Libraries and frameworks</a:t>
            </a:r>
          </a:p>
          <a:p>
            <a:pPr lvl="3">
              <a:defRPr/>
            </a:pPr>
            <a:r>
              <a:rPr lang="en-US" dirty="0"/>
              <a:t>Application code</a:t>
            </a:r>
          </a:p>
          <a:p>
            <a:pPr lvl="3">
              <a:defRPr/>
            </a:pPr>
            <a:r>
              <a:rPr lang="en-US" dirty="0"/>
              <a:t>A Docker container should be able to run anywhere that Docker can run. </a:t>
            </a:r>
          </a:p>
          <a:p>
            <a:endParaRPr lang="en-US" dirty="0"/>
          </a:p>
        </p:txBody>
      </p:sp>
    </p:spTree>
    <p:extLst>
      <p:ext uri="{BB962C8B-B14F-4D97-AF65-F5344CB8AC3E}">
        <p14:creationId xmlns:p14="http://schemas.microsoft.com/office/powerpoint/2010/main" val="3300239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CLI – Common </a:t>
            </a:r>
            <a:r>
              <a:rPr lang="en-US" dirty="0" smtClean="0"/>
              <a:t>commands</a:t>
            </a:r>
            <a:endParaRPr lang="en-US" dirty="0"/>
          </a:p>
        </p:txBody>
      </p:sp>
      <p:sp>
        <p:nvSpPr>
          <p:cNvPr id="3" name="Content Placeholder 2"/>
          <p:cNvSpPr>
            <a:spLocks noGrp="1"/>
          </p:cNvSpPr>
          <p:nvPr>
            <p:ph idx="1"/>
          </p:nvPr>
        </p:nvSpPr>
        <p:spPr/>
        <p:txBody>
          <a:bodyPr>
            <a:normAutofit fontScale="62500" lnSpcReduction="20000"/>
          </a:bodyPr>
          <a:lstStyle/>
          <a:p>
            <a:r>
              <a:rPr lang="en-US" dirty="0"/>
              <a:t>docker build : build docker image from </a:t>
            </a:r>
            <a:r>
              <a:rPr lang="en-US" dirty="0" err="1"/>
              <a:t>Dockerfile</a:t>
            </a:r>
            <a:endParaRPr lang="en-US" dirty="0"/>
          </a:p>
          <a:p>
            <a:r>
              <a:rPr lang="en-US" dirty="0"/>
              <a:t>docker run : run docker image</a:t>
            </a:r>
          </a:p>
          <a:p>
            <a:r>
              <a:rPr lang="en-US" dirty="0"/>
              <a:t>docker logs : show log data for a running or stopped container</a:t>
            </a:r>
          </a:p>
          <a:p>
            <a:r>
              <a:rPr lang="en-US" dirty="0"/>
              <a:t>docker </a:t>
            </a:r>
            <a:r>
              <a:rPr lang="en-US" dirty="0" err="1"/>
              <a:t>ps</a:t>
            </a:r>
            <a:r>
              <a:rPr lang="en-US" dirty="0"/>
              <a:t> : list running docker containers (analogous to </a:t>
            </a:r>
            <a:r>
              <a:rPr lang="en-US" dirty="0" err="1"/>
              <a:t>ps</a:t>
            </a:r>
            <a:r>
              <a:rPr lang="en-US" dirty="0"/>
              <a:t>)</a:t>
            </a:r>
          </a:p>
          <a:p>
            <a:r>
              <a:rPr lang="en-US" dirty="0"/>
              <a:t>docker </a:t>
            </a:r>
            <a:r>
              <a:rPr lang="en-US" dirty="0" err="1"/>
              <a:t>ps</a:t>
            </a:r>
            <a:r>
              <a:rPr lang="en-US" dirty="0"/>
              <a:t> –a : list all containers including not running</a:t>
            </a:r>
          </a:p>
          <a:p>
            <a:r>
              <a:rPr lang="en-US" dirty="0"/>
              <a:t>docker images : list all images on the local volume</a:t>
            </a:r>
          </a:p>
          <a:p>
            <a:r>
              <a:rPr lang="en-US" dirty="0"/>
              <a:t>docker </a:t>
            </a:r>
            <a:r>
              <a:rPr lang="en-US" dirty="0" err="1"/>
              <a:t>rm</a:t>
            </a:r>
            <a:r>
              <a:rPr lang="en-US" dirty="0"/>
              <a:t> : remove/delete a container  |  docker </a:t>
            </a:r>
            <a:r>
              <a:rPr lang="en-US" dirty="0" err="1"/>
              <a:t>rmi</a:t>
            </a:r>
            <a:r>
              <a:rPr lang="en-US" dirty="0"/>
              <a:t> : remove/delete an image</a:t>
            </a:r>
          </a:p>
          <a:p>
            <a:r>
              <a:rPr lang="en-US" dirty="0"/>
              <a:t>docker tag : name a docker image </a:t>
            </a:r>
          </a:p>
          <a:p>
            <a:r>
              <a:rPr lang="en-US" dirty="0"/>
              <a:t>docker login : login to registry</a:t>
            </a:r>
          </a:p>
          <a:p>
            <a:r>
              <a:rPr lang="en-US" dirty="0"/>
              <a:t>docker push/pull : push or pull volumes to/from Docker Registries</a:t>
            </a:r>
          </a:p>
          <a:p>
            <a:r>
              <a:rPr lang="en-US" dirty="0"/>
              <a:t>docker inspect : return container run time configuration  parameter </a:t>
            </a:r>
            <a:r>
              <a:rPr lang="en-US" dirty="0" smtClean="0"/>
              <a:t>metadata</a:t>
            </a:r>
            <a:endParaRPr lang="en-US" dirty="0"/>
          </a:p>
        </p:txBody>
      </p:sp>
    </p:spTree>
    <p:extLst>
      <p:ext uri="{BB962C8B-B14F-4D97-AF65-F5344CB8AC3E}">
        <p14:creationId xmlns:p14="http://schemas.microsoft.com/office/powerpoint/2010/main" val="638095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indent="0">
              <a:lnSpc>
                <a:spcPct val="90000"/>
              </a:lnSpc>
              <a:spcBef>
                <a:spcPts val="1200"/>
              </a:spcBef>
              <a:buClr>
                <a:schemeClr val="tx1">
                  <a:lumMod val="60000"/>
                  <a:lumOff val="40000"/>
                </a:schemeClr>
              </a:buClr>
              <a:buNone/>
              <a:defRPr/>
            </a:pPr>
            <a:r>
              <a:rPr lang="en-US" sz="2400" dirty="0"/>
              <a:t>Advanced Functions </a:t>
            </a:r>
          </a:p>
          <a:p>
            <a:pPr marL="228600" indent="-228600">
              <a:lnSpc>
                <a:spcPct val="90000"/>
              </a:lnSpc>
              <a:spcBef>
                <a:spcPts val="1200"/>
              </a:spcBef>
              <a:buClr>
                <a:schemeClr val="tx1">
                  <a:lumMod val="60000"/>
                  <a:lumOff val="40000"/>
                </a:schemeClr>
              </a:buClr>
              <a:defRPr/>
            </a:pPr>
            <a:r>
              <a:rPr lang="en-US" sz="1800" dirty="0"/>
              <a:t>Orchestration, Monitoring, Operations, Service Discovery</a:t>
            </a:r>
          </a:p>
          <a:p>
            <a:pPr marL="228600" indent="-228600">
              <a:lnSpc>
                <a:spcPct val="90000"/>
              </a:lnSpc>
              <a:spcBef>
                <a:spcPts val="1200"/>
              </a:spcBef>
              <a:buClr>
                <a:schemeClr val="tx1">
                  <a:lumMod val="60000"/>
                  <a:lumOff val="40000"/>
                </a:schemeClr>
              </a:buClr>
              <a:defRPr/>
            </a:pPr>
            <a:r>
              <a:rPr lang="en-US" sz="1800" dirty="0"/>
              <a:t>Docker Environment Provisioning</a:t>
            </a:r>
          </a:p>
          <a:p>
            <a:pPr marL="0" indent="0">
              <a:lnSpc>
                <a:spcPct val="90000"/>
              </a:lnSpc>
              <a:spcBef>
                <a:spcPts val="1200"/>
              </a:spcBef>
              <a:buClr>
                <a:schemeClr val="tx1">
                  <a:lumMod val="60000"/>
                  <a:lumOff val="40000"/>
                </a:schemeClr>
              </a:buClr>
              <a:buNone/>
              <a:defRPr/>
            </a:pPr>
            <a:r>
              <a:rPr lang="en-US" sz="2400" dirty="0"/>
              <a:t>Fragmented Market Solutions</a:t>
            </a:r>
          </a:p>
          <a:p>
            <a:pPr marL="285750" indent="-285750">
              <a:lnSpc>
                <a:spcPct val="90000"/>
              </a:lnSpc>
              <a:spcBef>
                <a:spcPts val="1200"/>
              </a:spcBef>
              <a:buClr>
                <a:schemeClr val="tx1">
                  <a:lumMod val="60000"/>
                  <a:lumOff val="40000"/>
                </a:schemeClr>
              </a:buClr>
              <a:defRPr/>
            </a:pPr>
            <a:r>
              <a:rPr lang="en-US" sz="1900" dirty="0"/>
              <a:t>Kubernetes</a:t>
            </a:r>
          </a:p>
          <a:p>
            <a:pPr marL="285750" indent="-285750">
              <a:lnSpc>
                <a:spcPct val="90000"/>
              </a:lnSpc>
              <a:spcBef>
                <a:spcPts val="1200"/>
              </a:spcBef>
              <a:buClr>
                <a:schemeClr val="tx1">
                  <a:lumMod val="60000"/>
                  <a:lumOff val="40000"/>
                </a:schemeClr>
              </a:buClr>
              <a:defRPr/>
            </a:pPr>
            <a:r>
              <a:rPr lang="en-US" sz="1900" dirty="0"/>
              <a:t>Swarm, Docker Data Center, Docker Cloud</a:t>
            </a:r>
          </a:p>
          <a:p>
            <a:pPr marL="285750" indent="-285750">
              <a:lnSpc>
                <a:spcPct val="90000"/>
              </a:lnSpc>
              <a:spcBef>
                <a:spcPts val="1200"/>
              </a:spcBef>
              <a:buClr>
                <a:schemeClr val="tx1">
                  <a:lumMod val="60000"/>
                  <a:lumOff val="40000"/>
                </a:schemeClr>
              </a:buClr>
              <a:defRPr/>
            </a:pPr>
            <a:r>
              <a:rPr lang="en-US" sz="1900" dirty="0" smtClean="0"/>
              <a:t>ETCD</a:t>
            </a:r>
            <a:r>
              <a:rPr lang="en-US" sz="1900" dirty="0"/>
              <a:t>, Docker Networking</a:t>
            </a:r>
          </a:p>
          <a:p>
            <a:pPr marL="228600" lvl="0" indent="-228600">
              <a:lnSpc>
                <a:spcPct val="90000"/>
              </a:lnSpc>
              <a:spcBef>
                <a:spcPts val="1200"/>
              </a:spcBef>
              <a:buClr>
                <a:schemeClr val="tx1">
                  <a:lumMod val="60000"/>
                  <a:lumOff val="40000"/>
                </a:schemeClr>
              </a:buClr>
              <a:defRPr/>
            </a:pPr>
            <a:endParaRPr lang="en-US" sz="4800" dirty="0"/>
          </a:p>
          <a:p>
            <a:pPr marL="228600" lvl="0" indent="-228600">
              <a:lnSpc>
                <a:spcPct val="90000"/>
              </a:lnSpc>
              <a:spcBef>
                <a:spcPts val="1200"/>
              </a:spcBef>
              <a:buClr>
                <a:schemeClr val="tx1">
                  <a:lumMod val="60000"/>
                  <a:lumOff val="40000"/>
                </a:schemeClr>
              </a:buClr>
              <a:buNone/>
              <a:defRPr/>
            </a:pPr>
            <a:endParaRPr lang="en-US" sz="4800" dirty="0"/>
          </a:p>
          <a:p>
            <a:endParaRPr lang="en-US" dirty="0"/>
          </a:p>
        </p:txBody>
      </p:sp>
    </p:spTree>
    <p:extLst>
      <p:ext uri="{BB962C8B-B14F-4D97-AF65-F5344CB8AC3E}">
        <p14:creationId xmlns:p14="http://schemas.microsoft.com/office/powerpoint/2010/main" val="3583779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8"/>
          <p:cNvSpPr txBox="1">
            <a:spLocks/>
          </p:cNvSpPr>
          <p:nvPr/>
        </p:nvSpPr>
        <p:spPr>
          <a:xfrm>
            <a:off x="774293" y="1498208"/>
            <a:ext cx="3775585" cy="1275697"/>
          </a:xfrm>
          <a:prstGeom prst="rect">
            <a:avLst/>
          </a:prstGeom>
          <a:ln>
            <a:solidFill>
              <a:schemeClr val="accent1"/>
            </a:solidFill>
          </a:ln>
        </p:spPr>
        <p:txBody>
          <a:bodyPr vert="horz" lIns="0" tIns="0" rIns="0" bIns="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t> Ready to Run Application Stacks</a:t>
            </a:r>
          </a:p>
          <a:p>
            <a:pPr lvl="1"/>
            <a:r>
              <a:rPr lang="en-US" sz="1400" dirty="0" smtClean="0"/>
              <a:t>Excellent for </a:t>
            </a:r>
            <a:r>
              <a:rPr lang="en-US" sz="1400" dirty="0" err="1" smtClean="0"/>
              <a:t>Dev</a:t>
            </a:r>
            <a:r>
              <a:rPr lang="en-US" sz="1400" dirty="0" smtClean="0"/>
              <a:t>/Test setups</a:t>
            </a:r>
          </a:p>
          <a:p>
            <a:pPr lvl="1"/>
            <a:r>
              <a:rPr lang="en-US" sz="1400" dirty="0" smtClean="0"/>
              <a:t>Deployment in Seconds, not Hours/Days</a:t>
            </a:r>
          </a:p>
          <a:p>
            <a:pPr lvl="1"/>
            <a:r>
              <a:rPr lang="en-US" sz="1400" dirty="0" smtClean="0"/>
              <a:t>Start Up, Tear Down Quickly</a:t>
            </a:r>
            <a:endParaRPr lang="en-US" sz="1400" dirty="0"/>
          </a:p>
        </p:txBody>
      </p:sp>
      <p:sp>
        <p:nvSpPr>
          <p:cNvPr id="3" name="Content Placeholder 8"/>
          <p:cNvSpPr txBox="1">
            <a:spLocks/>
          </p:cNvSpPr>
          <p:nvPr/>
        </p:nvSpPr>
        <p:spPr>
          <a:xfrm>
            <a:off x="774391" y="3686081"/>
            <a:ext cx="3775586" cy="843790"/>
          </a:xfrm>
          <a:prstGeom prst="rect">
            <a:avLst/>
          </a:prstGeom>
          <a:ln>
            <a:solidFill>
              <a:schemeClr val="accent1"/>
            </a:solidFill>
          </a:ln>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dirty="0" smtClean="0"/>
              <a:t> One-Time Run Jobs and Analytics</a:t>
            </a:r>
          </a:p>
          <a:p>
            <a:pPr lvl="1"/>
            <a:r>
              <a:rPr lang="en-US" sz="1400" dirty="0" smtClean="0"/>
              <a:t>Run the Job / Analysis and quit</a:t>
            </a:r>
          </a:p>
          <a:p>
            <a:pPr marL="274320" lvl="1" indent="0">
              <a:buFont typeface="Arial" panose="020B0604020202020204" pitchFamily="34" charset="0"/>
              <a:buNone/>
            </a:pPr>
            <a:endParaRPr lang="en-US" sz="1600" dirty="0" smtClean="0"/>
          </a:p>
        </p:txBody>
      </p:sp>
      <p:sp>
        <p:nvSpPr>
          <p:cNvPr id="4" name="Content Placeholder 8"/>
          <p:cNvSpPr txBox="1">
            <a:spLocks/>
          </p:cNvSpPr>
          <p:nvPr/>
        </p:nvSpPr>
        <p:spPr>
          <a:xfrm>
            <a:off x="4551241" y="1498208"/>
            <a:ext cx="3761829" cy="1787299"/>
          </a:xfrm>
          <a:prstGeom prst="rect">
            <a:avLst/>
          </a:prstGeom>
          <a:ln>
            <a:solidFill>
              <a:schemeClr val="accent1"/>
            </a:solidFill>
          </a:ln>
        </p:spPr>
        <p:txBody>
          <a:bodyPr vert="horz" lIns="0" tIns="0" rIns="0" bIns="0" rtlCol="0">
            <a:noAutofit/>
          </a:bodyPr>
          <a:lstStyle>
            <a:lvl1pPr marL="228600" indent="-228600">
              <a:lnSpc>
                <a:spcPct val="90000"/>
              </a:lnSpc>
              <a:spcBef>
                <a:spcPts val="1200"/>
              </a:spcBef>
              <a:buClr>
                <a:schemeClr val="tx1">
                  <a:lumMod val="60000"/>
                  <a:lumOff val="40000"/>
                </a:schemeClr>
              </a:buClr>
              <a:buFont typeface="Arial" panose="020B0604020202020204" pitchFamily="34" charset="0"/>
              <a:buChar char="•"/>
              <a:defRPr sz="2800"/>
            </a:lvl1pPr>
            <a:lvl2pPr marL="502920" lvl="1" indent="-228600">
              <a:lnSpc>
                <a:spcPct val="90000"/>
              </a:lnSpc>
              <a:spcBef>
                <a:spcPts val="800"/>
              </a:spcBef>
              <a:buClr>
                <a:schemeClr val="tx1">
                  <a:lumMod val="60000"/>
                  <a:lumOff val="40000"/>
                </a:schemeClr>
              </a:buClr>
              <a:buFont typeface="Arial" panose="020B0604020202020204" pitchFamily="34" charset="0"/>
              <a:buChar char="–"/>
              <a:defRPr sz="2400"/>
            </a:lvl2pPr>
            <a:lvl3pPr marL="731520" indent="-182880">
              <a:lnSpc>
                <a:spcPct val="90000"/>
              </a:lnSpc>
              <a:spcBef>
                <a:spcPts val="600"/>
              </a:spcBef>
              <a:buClr>
                <a:schemeClr val="tx1">
                  <a:lumMod val="60000"/>
                  <a:lumOff val="40000"/>
                </a:schemeClr>
              </a:buClr>
              <a:buFont typeface="Arial" panose="020B0604020202020204" pitchFamily="34" charset="0"/>
              <a:buChar char="•"/>
              <a:defRPr sz="2000"/>
            </a:lvl3pPr>
            <a:lvl4pPr marL="960120" indent="-182880">
              <a:lnSpc>
                <a:spcPct val="90000"/>
              </a:lnSpc>
              <a:spcBef>
                <a:spcPts val="600"/>
              </a:spcBef>
              <a:buClr>
                <a:schemeClr val="tx1">
                  <a:lumMod val="60000"/>
                  <a:lumOff val="40000"/>
                </a:schemeClr>
              </a:buClr>
              <a:buFont typeface="Arial" panose="020B0604020202020204" pitchFamily="34" charset="0"/>
              <a:buChar char="–"/>
            </a:lvl4pPr>
            <a:lvl5pPr marL="1188720" indent="-182880">
              <a:lnSpc>
                <a:spcPct val="90000"/>
              </a:lnSpc>
              <a:spcBef>
                <a:spcPts val="600"/>
              </a:spcBef>
              <a:buClr>
                <a:schemeClr val="tx1">
                  <a:lumMod val="60000"/>
                  <a:lumOff val="40000"/>
                </a:schemeClr>
              </a:buClr>
              <a:buFont typeface="Arial" panose="020B0604020202020204" pitchFamily="34" charset="0"/>
              <a:buChar char="•"/>
              <a:defRPr sz="1600"/>
            </a:lvl5pPr>
            <a:lvl6pPr marL="1417320" indent="-182880">
              <a:lnSpc>
                <a:spcPct val="90000"/>
              </a:lnSpc>
              <a:spcBef>
                <a:spcPts val="600"/>
              </a:spcBef>
              <a:buClr>
                <a:schemeClr val="tx1">
                  <a:lumMod val="60000"/>
                  <a:lumOff val="40000"/>
                </a:schemeClr>
              </a:buClr>
              <a:buFont typeface="Arial" panose="020B0604020202020204" pitchFamily="34" charset="0"/>
              <a:buChar char="–"/>
              <a:defRPr sz="1600"/>
            </a:lvl6pPr>
            <a:lvl7pPr marL="1645920" indent="-182880">
              <a:lnSpc>
                <a:spcPct val="90000"/>
              </a:lnSpc>
              <a:spcBef>
                <a:spcPts val="600"/>
              </a:spcBef>
              <a:buClr>
                <a:schemeClr val="tx1">
                  <a:lumMod val="60000"/>
                  <a:lumOff val="40000"/>
                </a:schemeClr>
              </a:buClr>
              <a:buFont typeface="Arial" panose="020B0604020202020204" pitchFamily="34" charset="0"/>
              <a:buChar char="•"/>
              <a:defRPr sz="1600"/>
            </a:lvl7pPr>
            <a:lvl8pPr marL="1874520" indent="-182880">
              <a:lnSpc>
                <a:spcPct val="90000"/>
              </a:lnSpc>
              <a:spcBef>
                <a:spcPts val="600"/>
              </a:spcBef>
              <a:buClr>
                <a:schemeClr val="tx1">
                  <a:lumMod val="60000"/>
                  <a:lumOff val="40000"/>
                </a:schemeClr>
              </a:buClr>
              <a:buFont typeface="Arial" panose="020B0604020202020204" pitchFamily="34" charset="0"/>
              <a:buChar char="–"/>
              <a:defRPr sz="1600"/>
            </a:lvl8pPr>
            <a:lvl9pPr marL="2103120" indent="-182880">
              <a:lnSpc>
                <a:spcPct val="90000"/>
              </a:lnSpc>
              <a:spcBef>
                <a:spcPts val="600"/>
              </a:spcBef>
              <a:buClr>
                <a:schemeClr val="tx1">
                  <a:lumMod val="60000"/>
                  <a:lumOff val="40000"/>
                </a:schemeClr>
              </a:buClr>
              <a:buFont typeface="Arial" panose="020B0604020202020204" pitchFamily="34" charset="0"/>
              <a:buChar char="•"/>
              <a:defRPr sz="1600"/>
            </a:lvl9pPr>
          </a:lstStyle>
          <a:p>
            <a:pPr marL="0" indent="0">
              <a:buNone/>
            </a:pPr>
            <a:r>
              <a:rPr lang="en-US" sz="1800" dirty="0" smtClean="0"/>
              <a:t> Front-End </a:t>
            </a:r>
            <a:r>
              <a:rPr lang="en-US" sz="1800" dirty="0"/>
              <a:t>App Servers</a:t>
            </a:r>
          </a:p>
          <a:p>
            <a:pPr lvl="1"/>
            <a:r>
              <a:rPr lang="en-US" sz="1400" dirty="0"/>
              <a:t>Highly horizontally scalable</a:t>
            </a:r>
          </a:p>
          <a:p>
            <a:pPr lvl="1"/>
            <a:r>
              <a:rPr lang="en-US" sz="1400" dirty="0"/>
              <a:t>Cattle Not Pets</a:t>
            </a:r>
          </a:p>
          <a:p>
            <a:pPr lvl="1"/>
            <a:r>
              <a:rPr lang="en-US" sz="1400" dirty="0"/>
              <a:t>Fast A/B, Rolling Deployments</a:t>
            </a:r>
          </a:p>
          <a:p>
            <a:pPr lvl="1"/>
            <a:r>
              <a:rPr lang="en-US" sz="1400" dirty="0"/>
              <a:t>Optimize CX</a:t>
            </a:r>
          </a:p>
          <a:p>
            <a:pPr lvl="1"/>
            <a:r>
              <a:rPr lang="en-US" sz="1400" dirty="0"/>
              <a:t>Traditional Technologies </a:t>
            </a:r>
            <a:r>
              <a:rPr lang="en-US" sz="1400" dirty="0" smtClean="0"/>
              <a:t>- MW/Backend</a:t>
            </a:r>
            <a:endParaRPr lang="en-US" sz="1400" dirty="0"/>
          </a:p>
          <a:p>
            <a:pPr marL="274320" lvl="1" indent="0">
              <a:buNone/>
            </a:pPr>
            <a:endParaRPr lang="en-US" sz="1600" dirty="0"/>
          </a:p>
          <a:p>
            <a:pPr marL="274320" lvl="1" indent="0">
              <a:buNone/>
            </a:pPr>
            <a:endParaRPr lang="en-US" sz="1600" dirty="0"/>
          </a:p>
        </p:txBody>
      </p:sp>
      <p:sp>
        <p:nvSpPr>
          <p:cNvPr id="5" name="Content Placeholder 8"/>
          <p:cNvSpPr txBox="1">
            <a:spLocks/>
          </p:cNvSpPr>
          <p:nvPr/>
        </p:nvSpPr>
        <p:spPr>
          <a:xfrm>
            <a:off x="774391" y="2773905"/>
            <a:ext cx="3776850" cy="912176"/>
          </a:xfrm>
          <a:prstGeom prst="rect">
            <a:avLst/>
          </a:prstGeom>
          <a:ln>
            <a:solidFill>
              <a:schemeClr val="accent1"/>
            </a:solidFill>
          </a:ln>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dirty="0" smtClean="0"/>
              <a:t> New App Dev &amp; </a:t>
            </a:r>
            <a:r>
              <a:rPr lang="en-US" sz="1800" dirty="0" err="1"/>
              <a:t>Microservices</a:t>
            </a:r>
            <a:endParaRPr lang="en-US" sz="1800" dirty="0"/>
          </a:p>
          <a:p>
            <a:pPr lvl="1"/>
            <a:r>
              <a:rPr lang="en-US" sz="1400" dirty="0" smtClean="0"/>
              <a:t>Refactor all or part of legacy app</a:t>
            </a:r>
          </a:p>
          <a:p>
            <a:pPr lvl="1"/>
            <a:r>
              <a:rPr lang="en-US" sz="1400" dirty="0" smtClean="0"/>
              <a:t>Containers are great for </a:t>
            </a:r>
            <a:r>
              <a:rPr lang="en-US" sz="1400" dirty="0" err="1" smtClean="0"/>
              <a:t>Microservices</a:t>
            </a:r>
            <a:endParaRPr lang="en-US" sz="1400" dirty="0" smtClean="0"/>
          </a:p>
        </p:txBody>
      </p:sp>
      <p:sp>
        <p:nvSpPr>
          <p:cNvPr id="6" name="Content Placeholder 8"/>
          <p:cNvSpPr txBox="1">
            <a:spLocks/>
          </p:cNvSpPr>
          <p:nvPr/>
        </p:nvSpPr>
        <p:spPr>
          <a:xfrm>
            <a:off x="4549877" y="3285507"/>
            <a:ext cx="3758877" cy="1244365"/>
          </a:xfrm>
          <a:prstGeom prst="rect">
            <a:avLst/>
          </a:prstGeom>
          <a:ln>
            <a:solidFill>
              <a:schemeClr val="accent1"/>
            </a:solidFill>
          </a:ln>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dirty="0" smtClean="0"/>
              <a:t> Server Density</a:t>
            </a:r>
            <a:endParaRPr lang="en-US" sz="1600" dirty="0"/>
          </a:p>
          <a:p>
            <a:pPr lvl="1"/>
            <a:r>
              <a:rPr lang="en-US" sz="1400" dirty="0" smtClean="0"/>
              <a:t>Containers can use dynamic ports</a:t>
            </a:r>
          </a:p>
          <a:p>
            <a:pPr lvl="1"/>
            <a:r>
              <a:rPr lang="en-US" sz="1400" dirty="0" smtClean="0"/>
              <a:t>Run many of the same app on a server</a:t>
            </a:r>
          </a:p>
          <a:p>
            <a:pPr lvl="2"/>
            <a:r>
              <a:rPr lang="en-US" sz="1100" dirty="0" smtClean="0"/>
              <a:t>instead of one per VM</a:t>
            </a:r>
          </a:p>
          <a:p>
            <a:pPr marL="0" indent="0">
              <a:buFont typeface="Arial" panose="020B0604020202020204" pitchFamily="34" charset="0"/>
              <a:buNone/>
            </a:pPr>
            <a:endParaRPr lang="en-US" sz="1800" dirty="0" smtClean="0"/>
          </a:p>
        </p:txBody>
      </p:sp>
      <p:sp>
        <p:nvSpPr>
          <p:cNvPr id="7" name="Title 6"/>
          <p:cNvSpPr>
            <a:spLocks noGrp="1"/>
          </p:cNvSpPr>
          <p:nvPr>
            <p:ph type="title"/>
          </p:nvPr>
        </p:nvSpPr>
        <p:spPr/>
        <p:txBody>
          <a:bodyPr/>
          <a:lstStyle/>
          <a:p>
            <a:r>
              <a:rPr lang="en-US" dirty="0" smtClean="0"/>
              <a:t>Use Cases</a:t>
            </a:r>
            <a:endParaRPr lang="en-US" dirty="0"/>
          </a:p>
        </p:txBody>
      </p:sp>
    </p:spTree>
    <p:extLst>
      <p:ext uri="{BB962C8B-B14F-4D97-AF65-F5344CB8AC3E}">
        <p14:creationId xmlns:p14="http://schemas.microsoft.com/office/powerpoint/2010/main" val="2073550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Why Docker for IoT?</a:t>
            </a:r>
            <a:endParaRPr lang="en-US" dirty="0"/>
          </a:p>
        </p:txBody>
      </p:sp>
      <p:sp>
        <p:nvSpPr>
          <p:cNvPr id="5" name="Content Placeholder 4"/>
          <p:cNvSpPr>
            <a:spLocks noGrp="1"/>
          </p:cNvSpPr>
          <p:nvPr>
            <p:ph idx="1"/>
          </p:nvPr>
        </p:nvSpPr>
        <p:spPr/>
        <p:txBody>
          <a:bodyPr>
            <a:normAutofit fontScale="40000" lnSpcReduction="20000"/>
          </a:bodyPr>
          <a:lstStyle/>
          <a:p>
            <a:pPr marL="0" indent="0" fontAlgn="base">
              <a:buNone/>
            </a:pPr>
            <a:r>
              <a:rPr lang="en-US" b="1" dirty="0"/>
              <a:t>Why the IoT Needs Docker</a:t>
            </a:r>
            <a:endParaRPr lang="en-US" dirty="0"/>
          </a:p>
          <a:p>
            <a:pPr marL="0" indent="0" fontAlgn="base">
              <a:buNone/>
            </a:pPr>
            <a:r>
              <a:rPr lang="en-US" dirty="0" smtClean="0"/>
              <a:t>Containers </a:t>
            </a:r>
            <a:r>
              <a:rPr lang="en-US" dirty="0"/>
              <a:t>are well-positioned to address some of the main challenges that developers face when deploying software to IoT devices:</a:t>
            </a:r>
          </a:p>
          <a:p>
            <a:pPr fontAlgn="base"/>
            <a:r>
              <a:rPr lang="en-US" b="1" i="1" dirty="0"/>
              <a:t>Minimal hardware resources</a:t>
            </a:r>
            <a:r>
              <a:rPr lang="en-US" b="1" dirty="0"/>
              <a:t>.</a:t>
            </a:r>
            <a:r>
              <a:rPr lang="en-US" dirty="0"/>
              <a:t> Many IoT devices lack powerful computing and memory resources. Their ability to process software updates is therefore limited. Containers can help on this front because installing a new container image does not require much computing power. An IoT device needs simply to download an image, put it wherever it’s going to live and remove the old image. Configuration processing is minimal.</a:t>
            </a:r>
          </a:p>
          <a:p>
            <a:pPr fontAlgn="base"/>
            <a:r>
              <a:rPr lang="en-US" b="1" i="1" dirty="0"/>
              <a:t>Geographic distribution</a:t>
            </a:r>
            <a:r>
              <a:rPr lang="en-US" b="1" dirty="0"/>
              <a:t>.</a:t>
            </a:r>
            <a:r>
              <a:rPr lang="en-US" dirty="0"/>
              <a:t> In some use cases, IoT devices are spread across a large geographic area. Delivering software to them from a single central repository may not work well. With Docker, it’s easy to spin up image registries in multiple locations to serve the entire network well.</a:t>
            </a:r>
          </a:p>
          <a:p>
            <a:pPr fontAlgn="base"/>
            <a:r>
              <a:rPr lang="en-US" b="1" i="1" dirty="0"/>
              <a:t>Limited or sporadic network access.</a:t>
            </a:r>
            <a:r>
              <a:rPr lang="en-US" dirty="0"/>
              <a:t> </a:t>
            </a:r>
            <a:r>
              <a:rPr lang="en-US" dirty="0" smtClean="0"/>
              <a:t>They </a:t>
            </a:r>
            <a:r>
              <a:rPr lang="en-US" dirty="0"/>
              <a:t>may have limited network bandwidth, or be online only occasionally. Docker can help to deliver software updates under these circumstances because when container images are updated, Docker downloads only the parts of the image that have </a:t>
            </a:r>
            <a:r>
              <a:rPr lang="en-US" dirty="0" smtClean="0"/>
              <a:t>changed.</a:t>
            </a:r>
          </a:p>
          <a:p>
            <a:pPr fontAlgn="base"/>
            <a:r>
              <a:rPr lang="en-US" b="1" i="1" dirty="0" smtClean="0"/>
              <a:t>Widely </a:t>
            </a:r>
            <a:r>
              <a:rPr lang="en-US" b="1" i="1" dirty="0"/>
              <a:t>varying device environments</a:t>
            </a:r>
            <a:r>
              <a:rPr lang="en-US" b="1" dirty="0"/>
              <a:t>.</a:t>
            </a:r>
            <a:r>
              <a:rPr lang="en-US" dirty="0"/>
              <a:t> The software that runs on an IoT device could be almost anything. The diversity of software configurations on IoT devices would normally make application installation difficult, because applications would have to be configured for each type of environment if installed via traditional methods. With containers, however, the operating system version and other software variables are much less important. As long as the device runs some kind of Linux distribution and has a container runtime, you can install a containerized application on it without special configuration.</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About Raspberry pi 3</a:t>
            </a:r>
            <a:endParaRPr lang="en-US" dirty="0"/>
          </a:p>
        </p:txBody>
      </p:sp>
      <p:sp>
        <p:nvSpPr>
          <p:cNvPr id="11" name="Content Placeholder 10"/>
          <p:cNvSpPr>
            <a:spLocks noGrp="1"/>
          </p:cNvSpPr>
          <p:nvPr>
            <p:ph idx="1"/>
          </p:nvPr>
        </p:nvSpPr>
        <p:spPr>
          <a:xfrm>
            <a:off x="463714" y="1172498"/>
            <a:ext cx="4617105" cy="3605978"/>
          </a:xfrm>
        </p:spPr>
        <p:txBody>
          <a:bodyPr>
            <a:normAutofit fontScale="55000" lnSpcReduction="20000"/>
          </a:bodyPr>
          <a:lstStyle/>
          <a:p>
            <a:r>
              <a:rPr lang="en-US" dirty="0"/>
              <a:t>The Raspberry Pi is a very cheap computer that runs Linux, but it also provides a set of GPIO (general purpose input/output) pins that allow you to control electronic components for physical computing and explore the Internet of Things (IoT</a:t>
            </a:r>
            <a:r>
              <a:rPr lang="en-US" dirty="0" smtClean="0"/>
              <a:t>).</a:t>
            </a:r>
          </a:p>
          <a:p>
            <a:r>
              <a:rPr lang="en-US" dirty="0"/>
              <a:t>All over the world, people use Raspberry </a:t>
            </a:r>
            <a:r>
              <a:rPr lang="en-US" dirty="0" err="1"/>
              <a:t>Pis</a:t>
            </a:r>
            <a:r>
              <a:rPr lang="en-US" dirty="0"/>
              <a:t> to learn programming skills, build hardware projects, do home automation, and even use them in industrial applications</a:t>
            </a:r>
            <a:r>
              <a:rPr lang="en-US" dirty="0" smtClean="0"/>
              <a:t>.</a:t>
            </a:r>
          </a:p>
          <a:p>
            <a:r>
              <a:rPr lang="en-US" dirty="0"/>
              <a:t>The Raspberry Pi operates in the open source ecosystem: it runs Linux (a variety of distributions), and its main supported operating system, </a:t>
            </a:r>
            <a:r>
              <a:rPr lang="en-US" dirty="0" err="1"/>
              <a:t>Raspbian</a:t>
            </a:r>
            <a:r>
              <a:rPr lang="en-US" dirty="0"/>
              <a:t>, is open source and runs a suite of open source software. The Raspberry Pi Foundation contributes to the Linux kernel and various other open source projects as well as releasing much of its own software as open source.</a:t>
            </a:r>
            <a:endParaRPr lang="en-US" dirty="0" smtClean="0"/>
          </a:p>
          <a:p>
            <a:endParaRPr lang="en-US" dirty="0"/>
          </a:p>
        </p:txBody>
      </p:sp>
      <p:pic>
        <p:nvPicPr>
          <p:cNvPr id="1026" name="Picture 2" descr="Raspberry Pi 3 Model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922193" y="1746918"/>
            <a:ext cx="3113447" cy="2130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1476376"/>
            <a:ext cx="7772400" cy="1021556"/>
          </a:xfrm>
        </p:spPr>
        <p:txBody>
          <a:bodyPr>
            <a:normAutofit fontScale="90000"/>
          </a:bodyPr>
          <a:lstStyle/>
          <a:p>
            <a:r>
              <a:rPr lang="en-US" dirty="0" smtClean="0"/>
              <a:t>Setting up of raspberry &amp; installing docker</a:t>
            </a:r>
            <a:endParaRPr lang="en-US" dirty="0"/>
          </a:p>
        </p:txBody>
      </p:sp>
      <p:sp>
        <p:nvSpPr>
          <p:cNvPr id="5" name="TextBox 4"/>
          <p:cNvSpPr txBox="1"/>
          <p:nvPr/>
        </p:nvSpPr>
        <p:spPr>
          <a:xfrm>
            <a:off x="833283" y="3031416"/>
            <a:ext cx="4779129" cy="369332"/>
          </a:xfrm>
          <a:prstGeom prst="rect">
            <a:avLst/>
          </a:prstGeom>
          <a:noFill/>
        </p:spPr>
        <p:txBody>
          <a:bodyPr wrap="none" rtlCol="0">
            <a:spAutoFit/>
          </a:bodyPr>
          <a:lstStyle/>
          <a:p>
            <a:r>
              <a:rPr lang="en-US" dirty="0">
                <a:hlinkClick r:id="rId2"/>
              </a:rPr>
              <a:t>https://github.com/agirishkumar/Docker_on_IoT</a:t>
            </a:r>
            <a:endParaRPr lang="en-US" dirty="0"/>
          </a:p>
        </p:txBody>
      </p:sp>
      <p:sp>
        <p:nvSpPr>
          <p:cNvPr id="6" name="TextBox 5"/>
          <p:cNvSpPr txBox="1"/>
          <p:nvPr/>
        </p:nvSpPr>
        <p:spPr>
          <a:xfrm>
            <a:off x="833283" y="3400748"/>
            <a:ext cx="6290188" cy="261610"/>
          </a:xfrm>
          <a:prstGeom prst="rect">
            <a:avLst/>
          </a:prstGeom>
          <a:noFill/>
        </p:spPr>
        <p:txBody>
          <a:bodyPr wrap="square" rtlCol="0">
            <a:spAutoFit/>
          </a:bodyPr>
          <a:lstStyle/>
          <a:p>
            <a:r>
              <a:rPr lang="en-US" sz="1050" dirty="0" smtClean="0"/>
              <a:t>Step by Step process is mentioned with screenshots</a:t>
            </a:r>
            <a:endParaRPr lang="en-US" sz="1050" dirty="0"/>
          </a:p>
        </p:txBody>
      </p:sp>
    </p:spTree>
    <p:extLst>
      <p:ext uri="{BB962C8B-B14F-4D97-AF65-F5344CB8AC3E}">
        <p14:creationId xmlns:p14="http://schemas.microsoft.com/office/powerpoint/2010/main" val="758733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r>
              <a:rPr lang="en-US" dirty="0" smtClean="0"/>
              <a:t>Download </a:t>
            </a:r>
            <a:r>
              <a:rPr lang="en-US" dirty="0" err="1" smtClean="0"/>
              <a:t>Raspbian</a:t>
            </a:r>
            <a:r>
              <a:rPr lang="en-US" dirty="0" smtClean="0"/>
              <a:t> OS (Buster/Stretch/</a:t>
            </a:r>
            <a:r>
              <a:rPr lang="en-US" dirty="0" err="1" smtClean="0"/>
              <a:t>jessie</a:t>
            </a:r>
            <a:r>
              <a:rPr lang="en-US" dirty="0" smtClean="0"/>
              <a:t>)</a:t>
            </a:r>
          </a:p>
          <a:p>
            <a:r>
              <a:rPr lang="en-US" dirty="0" smtClean="0"/>
              <a:t>Set </a:t>
            </a:r>
            <a:r>
              <a:rPr lang="en-US" dirty="0"/>
              <a:t>up your SD card</a:t>
            </a:r>
          </a:p>
          <a:p>
            <a:r>
              <a:rPr lang="en-US" dirty="0" smtClean="0"/>
              <a:t>Install Putty</a:t>
            </a:r>
          </a:p>
          <a:p>
            <a:r>
              <a:rPr lang="en-US" dirty="0" smtClean="0"/>
              <a:t>Install VNC Viewer</a:t>
            </a:r>
          </a:p>
          <a:p>
            <a:r>
              <a:rPr lang="en-US" dirty="0" smtClean="0"/>
              <a:t>Install docker</a:t>
            </a:r>
          </a:p>
          <a:p>
            <a:endParaRPr lang="en-US" dirty="0" smtClean="0"/>
          </a:p>
          <a:p>
            <a:endParaRPr lang="en-US" dirty="0"/>
          </a:p>
        </p:txBody>
      </p:sp>
    </p:spTree>
    <p:extLst>
      <p:ext uri="{BB962C8B-B14F-4D97-AF65-F5344CB8AC3E}">
        <p14:creationId xmlns:p14="http://schemas.microsoft.com/office/powerpoint/2010/main" val="3609423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Docker </a:t>
            </a:r>
            <a:r>
              <a:rPr lang="en-US" dirty="0"/>
              <a:t>Introduction</a:t>
            </a:r>
          </a:p>
          <a:p>
            <a:r>
              <a:rPr lang="en-US" dirty="0"/>
              <a:t>Use Cases</a:t>
            </a:r>
          </a:p>
          <a:p>
            <a:r>
              <a:rPr lang="en-US" dirty="0"/>
              <a:t>Basic Architecture and comparison to </a:t>
            </a:r>
            <a:r>
              <a:rPr lang="en-US" dirty="0" smtClean="0"/>
              <a:t>VM’s</a:t>
            </a:r>
          </a:p>
          <a:p>
            <a:r>
              <a:rPr lang="en-US" dirty="0" smtClean="0"/>
              <a:t>More about Docker &amp; Use cases</a:t>
            </a:r>
            <a:endParaRPr lang="en-US" dirty="0"/>
          </a:p>
          <a:p>
            <a:r>
              <a:rPr lang="en-US" dirty="0" smtClean="0"/>
              <a:t>Docker on Raspberry pi 3</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Containers</a:t>
            </a:r>
            <a:endParaRPr lang="en-US" dirty="0"/>
          </a:p>
        </p:txBody>
      </p:sp>
      <p:sp>
        <p:nvSpPr>
          <p:cNvPr id="4" name="Content Placeholder 3"/>
          <p:cNvSpPr>
            <a:spLocks noGrp="1"/>
          </p:cNvSpPr>
          <p:nvPr>
            <p:ph idx="1"/>
          </p:nvPr>
        </p:nvSpPr>
        <p:spPr/>
        <p:txBody>
          <a:bodyPr/>
          <a:lstStyle/>
          <a:p>
            <a:r>
              <a:rPr lang="en-US" dirty="0" smtClean="0"/>
              <a:t>Run Ngnix Container</a:t>
            </a:r>
          </a:p>
          <a:p>
            <a:r>
              <a:rPr lang="en-US" dirty="0" smtClean="0"/>
              <a:t>Run a Container to Blink Led connected to Raspi</a:t>
            </a:r>
            <a:endParaRPr lang="en-US" dirty="0"/>
          </a:p>
        </p:txBody>
      </p:sp>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7200" b="1" dirty="0" smtClean="0"/>
              <a:t>THANK YOU</a:t>
            </a:r>
            <a:endParaRPr lang="en-US" sz="7200" b="1" dirty="0"/>
          </a:p>
        </p:txBody>
      </p:sp>
    </p:spTree>
    <p:extLst>
      <p:ext uri="{BB962C8B-B14F-4D97-AF65-F5344CB8AC3E}">
        <p14:creationId xmlns:p14="http://schemas.microsoft.com/office/powerpoint/2010/main" val="23501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61" y="2309660"/>
            <a:ext cx="7772400" cy="1021556"/>
          </a:xfrm>
        </p:spPr>
        <p:txBody>
          <a:bodyPr/>
          <a:lstStyle/>
          <a:p>
            <a:pPr algn="ctr"/>
            <a:r>
              <a:rPr lang="en-US" dirty="0" smtClean="0"/>
              <a:t>Introduction to docker</a:t>
            </a:r>
            <a:endParaRPr lang="en-US" dirty="0"/>
          </a:p>
        </p:txBody>
      </p:sp>
    </p:spTree>
    <p:extLst>
      <p:ext uri="{BB962C8B-B14F-4D97-AF65-F5344CB8AC3E}">
        <p14:creationId xmlns:p14="http://schemas.microsoft.com/office/powerpoint/2010/main" val="1442358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Docker?</a:t>
            </a:r>
            <a:endParaRPr lang="en-US" dirty="0"/>
          </a:p>
        </p:txBody>
      </p:sp>
      <p:sp>
        <p:nvSpPr>
          <p:cNvPr id="5" name="Content Placeholder 4"/>
          <p:cNvSpPr>
            <a:spLocks noGrp="1"/>
          </p:cNvSpPr>
          <p:nvPr>
            <p:ph idx="1"/>
          </p:nvPr>
        </p:nvSpPr>
        <p:spPr>
          <a:xfrm>
            <a:off x="2396613" y="1437967"/>
            <a:ext cx="6304935" cy="3355259"/>
          </a:xfrm>
        </p:spPr>
        <p:txBody>
          <a:bodyPr>
            <a:normAutofit lnSpcReduction="10000"/>
          </a:bodyPr>
          <a:lstStyle/>
          <a:p>
            <a:pPr>
              <a:defRPr/>
            </a:pPr>
            <a:r>
              <a:rPr lang="en-US" sz="2000" dirty="0"/>
              <a:t>Docker is an Open platform for developers and sysadmins to build, ship and run distributed applications.</a:t>
            </a:r>
          </a:p>
          <a:p>
            <a:pPr>
              <a:defRPr/>
            </a:pPr>
            <a:endParaRPr lang="en-US" sz="2000" dirty="0"/>
          </a:p>
          <a:p>
            <a:pPr>
              <a:defRPr/>
            </a:pPr>
            <a:r>
              <a:rPr lang="en-US" sz="2000" dirty="0"/>
              <a:t>It can run on most Linux distributions, Windows and Mac OS running Docker Engine (Toolbox).</a:t>
            </a:r>
          </a:p>
          <a:p>
            <a:pPr>
              <a:defRPr/>
            </a:pPr>
            <a:endParaRPr lang="en-US" sz="2000" dirty="0"/>
          </a:p>
          <a:p>
            <a:pPr>
              <a:defRPr/>
            </a:pPr>
            <a:r>
              <a:rPr lang="en-US" sz="2000" dirty="0"/>
              <a:t>It is supported by most of cloud providers and provide a popular </a:t>
            </a:r>
            <a:r>
              <a:rPr lang="en-US" sz="2000" dirty="0" err="1"/>
              <a:t>Dev</a:t>
            </a:r>
            <a:r>
              <a:rPr lang="en-US" sz="2000" dirty="0"/>
              <a:t>/Test, CI &amp; </a:t>
            </a:r>
            <a:r>
              <a:rPr lang="en-US" sz="2000" dirty="0" err="1"/>
              <a:t>DevOps</a:t>
            </a:r>
            <a:r>
              <a:rPr lang="en-US" sz="2000" dirty="0"/>
              <a:t> platform for many use cases.</a:t>
            </a:r>
          </a:p>
          <a:p>
            <a:endParaRPr lang="en-US" sz="2000" dirty="0"/>
          </a:p>
        </p:txBody>
      </p:sp>
    </p:spTree>
    <p:extLst>
      <p:ext uri="{BB962C8B-B14F-4D97-AF65-F5344CB8AC3E}">
        <p14:creationId xmlns:p14="http://schemas.microsoft.com/office/powerpoint/2010/main" val="3339714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Docker Flow</a:t>
            </a:r>
            <a:endParaRPr lang="en-US" dirty="0">
              <a:solidFill>
                <a:schemeClr val="bg1"/>
              </a:solidFill>
            </a:endParaRPr>
          </a:p>
        </p:txBody>
      </p:sp>
      <p:sp>
        <p:nvSpPr>
          <p:cNvPr id="5" name="Rectangle 4"/>
          <p:cNvSpPr/>
          <p:nvPr/>
        </p:nvSpPr>
        <p:spPr>
          <a:xfrm>
            <a:off x="6098458" y="2110144"/>
            <a:ext cx="2004140" cy="655682"/>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a:t>Container</a:t>
            </a:r>
          </a:p>
        </p:txBody>
      </p:sp>
      <p:cxnSp>
        <p:nvCxnSpPr>
          <p:cNvPr id="6" name="Elbow Connector 5"/>
          <p:cNvCxnSpPr/>
          <p:nvPr/>
        </p:nvCxnSpPr>
        <p:spPr>
          <a:xfrm>
            <a:off x="1410343" y="3197402"/>
            <a:ext cx="743922" cy="464952"/>
          </a:xfrm>
          <a:prstGeom prst="bentConnector3">
            <a:avLst>
              <a:gd name="adj1" fmla="val -2083"/>
            </a:avLst>
          </a:prstGeom>
          <a:ln w="571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a:off x="1410343" y="3662354"/>
            <a:ext cx="743922" cy="464952"/>
          </a:xfrm>
          <a:prstGeom prst="bentConnector3">
            <a:avLst>
              <a:gd name="adj1" fmla="val -2083"/>
            </a:avLst>
          </a:prstGeom>
          <a:ln w="571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a:off x="1410340" y="4164868"/>
            <a:ext cx="743922" cy="464952"/>
          </a:xfrm>
          <a:prstGeom prst="bentConnector3">
            <a:avLst>
              <a:gd name="adj1" fmla="val -2083"/>
            </a:avLst>
          </a:prstGeom>
          <a:ln w="571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38876" y="3484127"/>
            <a:ext cx="2728564" cy="356453"/>
          </a:xfrm>
          <a:prstGeom prst="rect">
            <a:avLst/>
          </a:prstGeom>
          <a:noFill/>
        </p:spPr>
        <p:txBody>
          <a:bodyPr wrap="square" lIns="0" tIns="0" rIns="0" bIns="0" rtlCol="0">
            <a:noAutofit/>
          </a:bodyPr>
          <a:lstStyle/>
          <a:p>
            <a:pPr>
              <a:lnSpc>
                <a:spcPct val="90000"/>
              </a:lnSpc>
            </a:pPr>
            <a:r>
              <a:rPr lang="en-US" sz="2400" b="1" dirty="0" smtClean="0"/>
              <a:t>Operating System</a:t>
            </a:r>
          </a:p>
        </p:txBody>
      </p:sp>
      <p:sp>
        <p:nvSpPr>
          <p:cNvPr id="10" name="TextBox 9"/>
          <p:cNvSpPr txBox="1"/>
          <p:nvPr/>
        </p:nvSpPr>
        <p:spPr>
          <a:xfrm>
            <a:off x="2238876" y="3914525"/>
            <a:ext cx="2728564" cy="356453"/>
          </a:xfrm>
          <a:prstGeom prst="rect">
            <a:avLst/>
          </a:prstGeom>
          <a:noFill/>
        </p:spPr>
        <p:txBody>
          <a:bodyPr wrap="square" lIns="0" tIns="0" rIns="0" bIns="0" rtlCol="0">
            <a:noAutofit/>
          </a:bodyPr>
          <a:lstStyle/>
          <a:p>
            <a:pPr>
              <a:lnSpc>
                <a:spcPct val="90000"/>
              </a:lnSpc>
            </a:pPr>
            <a:r>
              <a:rPr lang="en-US" sz="2400" b="1" dirty="0"/>
              <a:t>S</a:t>
            </a:r>
            <a:r>
              <a:rPr lang="en-US" sz="2400" b="1" dirty="0" smtClean="0"/>
              <a:t>oftware</a:t>
            </a:r>
          </a:p>
        </p:txBody>
      </p:sp>
      <p:sp>
        <p:nvSpPr>
          <p:cNvPr id="11" name="TextBox 10"/>
          <p:cNvSpPr txBox="1"/>
          <p:nvPr/>
        </p:nvSpPr>
        <p:spPr>
          <a:xfrm>
            <a:off x="2238876" y="4397344"/>
            <a:ext cx="2728564" cy="356453"/>
          </a:xfrm>
          <a:prstGeom prst="rect">
            <a:avLst/>
          </a:prstGeom>
          <a:noFill/>
        </p:spPr>
        <p:txBody>
          <a:bodyPr wrap="square" lIns="0" tIns="0" rIns="0" bIns="0" rtlCol="0">
            <a:noAutofit/>
          </a:bodyPr>
          <a:lstStyle/>
          <a:p>
            <a:pPr>
              <a:lnSpc>
                <a:spcPct val="90000"/>
              </a:lnSpc>
            </a:pPr>
            <a:r>
              <a:rPr lang="en-US" sz="2400" b="1" dirty="0" smtClean="0"/>
              <a:t>Application Code</a:t>
            </a:r>
          </a:p>
        </p:txBody>
      </p:sp>
      <p:cxnSp>
        <p:nvCxnSpPr>
          <p:cNvPr id="12" name="Straight Arrow Connector 11"/>
          <p:cNvCxnSpPr>
            <a:stCxn id="4" idx="6"/>
          </p:cNvCxnSpPr>
          <p:nvPr/>
        </p:nvCxnSpPr>
        <p:spPr>
          <a:xfrm>
            <a:off x="2154262" y="2437985"/>
            <a:ext cx="3944196" cy="0"/>
          </a:xfrm>
          <a:prstGeom prst="straightConnector1">
            <a:avLst/>
          </a:prstGeom>
          <a:ln w="571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03158" y="2110144"/>
            <a:ext cx="1348353" cy="305601"/>
          </a:xfrm>
          <a:prstGeom prst="rect">
            <a:avLst/>
          </a:prstGeom>
          <a:noFill/>
        </p:spPr>
        <p:txBody>
          <a:bodyPr wrap="square" lIns="0" tIns="0" rIns="0" bIns="0" rtlCol="0">
            <a:noAutofit/>
          </a:bodyPr>
          <a:lstStyle>
            <a:defPPr>
              <a:defRPr lang="en-US"/>
            </a:defPPr>
            <a:lvl1pPr>
              <a:lnSpc>
                <a:spcPct val="90000"/>
              </a:lnSpc>
              <a:defRPr sz="2400"/>
            </a:lvl1pPr>
          </a:lstStyle>
          <a:p>
            <a:r>
              <a:rPr lang="en-US" dirty="0" smtClean="0"/>
              <a:t>Run</a:t>
            </a:r>
            <a:endParaRPr lang="en-US" dirty="0"/>
          </a:p>
        </p:txBody>
      </p:sp>
      <p:sp>
        <p:nvSpPr>
          <p:cNvPr id="4" name="Oval 3"/>
          <p:cNvSpPr/>
          <p:nvPr/>
        </p:nvSpPr>
        <p:spPr>
          <a:xfrm>
            <a:off x="666424" y="1678568"/>
            <a:ext cx="1487838" cy="1518834"/>
          </a:xfrm>
          <a:prstGeom prst="ellips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a:t>Image</a:t>
            </a:r>
          </a:p>
        </p:txBody>
      </p:sp>
    </p:spTree>
    <p:extLst>
      <p:ext uri="{BB962C8B-B14F-4D97-AF65-F5344CB8AC3E}">
        <p14:creationId xmlns:p14="http://schemas.microsoft.com/office/powerpoint/2010/main" val="2789899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068" y="2213795"/>
            <a:ext cx="7772400" cy="1021556"/>
          </a:xfrm>
        </p:spPr>
        <p:txBody>
          <a:bodyPr>
            <a:normAutofit fontScale="90000"/>
          </a:bodyPr>
          <a:lstStyle/>
          <a:p>
            <a:r>
              <a:rPr lang="en-US" dirty="0"/>
              <a:t>Basic Architecture and comparison to VM’s</a:t>
            </a:r>
            <a:br>
              <a:rPr lang="en-US" dirty="0"/>
            </a:br>
            <a:endParaRPr lang="en-US" dirty="0"/>
          </a:p>
        </p:txBody>
      </p:sp>
    </p:spTree>
    <p:extLst>
      <p:ext uri="{BB962C8B-B14F-4D97-AF65-F5344CB8AC3E}">
        <p14:creationId xmlns:p14="http://schemas.microsoft.com/office/powerpoint/2010/main" val="1878309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VM’s vs</a:t>
            </a:r>
            <a:r>
              <a:rPr lang="en" dirty="0"/>
              <a:t>. Containers</a:t>
            </a:r>
            <a:endParaRPr lang="en-US" dirty="0"/>
          </a:p>
        </p:txBody>
      </p:sp>
      <p:pic>
        <p:nvPicPr>
          <p:cNvPr id="4" name="Shape 250"/>
          <p:cNvPicPr preferRelativeResize="0"/>
          <p:nvPr/>
        </p:nvPicPr>
        <p:blipFill>
          <a:blip r:embed="rId2" cstate="print">
            <a:alphaModFix/>
          </a:blip>
          <a:stretch>
            <a:fillRect/>
          </a:stretch>
        </p:blipFill>
        <p:spPr>
          <a:xfrm>
            <a:off x="1667212" y="1295400"/>
            <a:ext cx="1496317" cy="1499419"/>
          </a:xfrm>
          <a:prstGeom prst="rect">
            <a:avLst/>
          </a:prstGeom>
          <a:noFill/>
          <a:ln>
            <a:noFill/>
          </a:ln>
        </p:spPr>
      </p:pic>
      <p:pic>
        <p:nvPicPr>
          <p:cNvPr id="5" name="Shape 251"/>
          <p:cNvPicPr preferRelativeResize="0"/>
          <p:nvPr/>
        </p:nvPicPr>
        <p:blipFill>
          <a:blip r:embed="rId3" cstate="print">
            <a:alphaModFix/>
          </a:blip>
          <a:stretch>
            <a:fillRect/>
          </a:stretch>
        </p:blipFill>
        <p:spPr>
          <a:xfrm>
            <a:off x="5004758" y="1307596"/>
            <a:ext cx="2157601" cy="1560965"/>
          </a:xfrm>
          <a:prstGeom prst="rect">
            <a:avLst/>
          </a:prstGeom>
          <a:noFill/>
          <a:ln>
            <a:noFill/>
          </a:ln>
        </p:spPr>
      </p:pic>
      <p:sp>
        <p:nvSpPr>
          <p:cNvPr id="6" name="Shape 252"/>
          <p:cNvSpPr txBox="1"/>
          <p:nvPr/>
        </p:nvSpPr>
        <p:spPr>
          <a:xfrm>
            <a:off x="535659" y="3043492"/>
            <a:ext cx="3759421" cy="1142902"/>
          </a:xfrm>
          <a:prstGeom prst="rect">
            <a:avLst/>
          </a:prstGeom>
          <a:noFill/>
          <a:ln>
            <a:noFill/>
          </a:ln>
        </p:spPr>
        <p:txBody>
          <a:bodyPr lIns="121868" tIns="121868" rIns="121868" bIns="121868" anchor="t" anchorCtr="0">
            <a:noAutofit/>
          </a:bodyPr>
          <a:lstStyle/>
          <a:p>
            <a:r>
              <a:rPr lang="en" sz="2000" b="1" u="sng" dirty="0"/>
              <a:t>Virtual </a:t>
            </a:r>
            <a:r>
              <a:rPr lang="en" sz="2000" b="1" u="sng" dirty="0" smtClean="0"/>
              <a:t>Machines</a:t>
            </a:r>
          </a:p>
          <a:p>
            <a:pPr marL="609448" indent="-389369">
              <a:buSzPct val="100000"/>
              <a:buChar char="●"/>
            </a:pPr>
            <a:r>
              <a:rPr lang="en" sz="1400" dirty="0" smtClean="0"/>
              <a:t>Each virtual machine (VM) includes the app, the necessary binaries and libraries and an </a:t>
            </a:r>
            <a:r>
              <a:rPr lang="en" sz="1400" b="1" u="sng" dirty="0" smtClean="0"/>
              <a:t>entire guest operating system </a:t>
            </a:r>
            <a:endParaRPr lang="en" sz="1400" b="1" u="sng" dirty="0"/>
          </a:p>
        </p:txBody>
      </p:sp>
      <p:sp>
        <p:nvSpPr>
          <p:cNvPr id="7" name="Shape 253"/>
          <p:cNvSpPr txBox="1"/>
          <p:nvPr/>
        </p:nvSpPr>
        <p:spPr>
          <a:xfrm>
            <a:off x="4375784" y="3048214"/>
            <a:ext cx="4728151" cy="1325181"/>
          </a:xfrm>
          <a:prstGeom prst="rect">
            <a:avLst/>
          </a:prstGeom>
          <a:noFill/>
          <a:ln>
            <a:noFill/>
          </a:ln>
        </p:spPr>
        <p:txBody>
          <a:bodyPr lIns="121868" tIns="121868" rIns="121868" bIns="121868" anchor="t" anchorCtr="0">
            <a:noAutofit/>
          </a:bodyPr>
          <a:lstStyle/>
          <a:p>
            <a:r>
              <a:rPr lang="en" sz="2000" b="1" u="sng" dirty="0"/>
              <a:t>Containers</a:t>
            </a:r>
          </a:p>
          <a:p>
            <a:pPr marL="609448" indent="-389369">
              <a:buSzPct val="100000"/>
              <a:buChar char="●"/>
            </a:pPr>
            <a:r>
              <a:rPr lang="en" sz="1400" dirty="0"/>
              <a:t>Containers include the app &amp; all of its dependencies, but </a:t>
            </a:r>
            <a:r>
              <a:rPr lang="en" sz="1400" b="1" u="sng" dirty="0"/>
              <a:t>share </a:t>
            </a:r>
            <a:r>
              <a:rPr lang="en" sz="1400" b="1" u="sng" dirty="0" smtClean="0"/>
              <a:t>the kernel </a:t>
            </a:r>
            <a:r>
              <a:rPr lang="en" sz="1400" dirty="0" smtClean="0"/>
              <a:t>with </a:t>
            </a:r>
            <a:r>
              <a:rPr lang="en" sz="1400" dirty="0"/>
              <a:t>other containers. </a:t>
            </a:r>
          </a:p>
          <a:p>
            <a:pPr marL="609448" indent="-389369">
              <a:buSzPct val="100000"/>
              <a:buChar char="●"/>
            </a:pPr>
            <a:r>
              <a:rPr lang="en" sz="1400" dirty="0"/>
              <a:t>Run as an isolated process in </a:t>
            </a:r>
            <a:r>
              <a:rPr lang="en" sz="1400" dirty="0" err="1"/>
              <a:t>userspace</a:t>
            </a:r>
            <a:r>
              <a:rPr lang="en" sz="1400" dirty="0"/>
              <a:t> on the </a:t>
            </a:r>
            <a:r>
              <a:rPr lang="en" sz="1400" dirty="0" smtClean="0"/>
              <a:t>host</a:t>
            </a:r>
            <a:r>
              <a:rPr lang="en-US" sz="1400" dirty="0" smtClean="0"/>
              <a:t> OS</a:t>
            </a:r>
          </a:p>
          <a:p>
            <a:pPr marL="609448" indent="-389369">
              <a:buSzPct val="100000"/>
              <a:buChar char="●"/>
            </a:pPr>
            <a:r>
              <a:rPr lang="en" sz="1400" u="sng" dirty="0" smtClean="0"/>
              <a:t>Not</a:t>
            </a:r>
            <a:r>
              <a:rPr lang="en" sz="1400" dirty="0" smtClean="0"/>
              <a:t> </a:t>
            </a:r>
            <a:r>
              <a:rPr lang="en" sz="1400" dirty="0"/>
              <a:t>tied to any specific infrastructure – containers run on any computer, </a:t>
            </a:r>
            <a:r>
              <a:rPr lang="en" sz="1400" dirty="0" smtClean="0"/>
              <a:t>infrastructure and cloud</a:t>
            </a:r>
            <a:r>
              <a:rPr lang="en" sz="1400" dirty="0"/>
              <a:t>.</a:t>
            </a:r>
          </a:p>
        </p:txBody>
      </p:sp>
      <p:sp>
        <p:nvSpPr>
          <p:cNvPr id="8" name="Shape 254"/>
          <p:cNvSpPr/>
          <p:nvPr/>
        </p:nvSpPr>
        <p:spPr>
          <a:xfrm>
            <a:off x="1420169" y="1393675"/>
            <a:ext cx="187138" cy="1148010"/>
          </a:xfrm>
          <a:prstGeom prst="leftBrace">
            <a:avLst>
              <a:gd name="adj1" fmla="val 80721"/>
              <a:gd name="adj2" fmla="val 50000"/>
            </a:avLst>
          </a:prstGeom>
          <a:no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9" name="Shape 255"/>
          <p:cNvSpPr txBox="1"/>
          <p:nvPr/>
        </p:nvSpPr>
        <p:spPr>
          <a:xfrm>
            <a:off x="871905" y="1752337"/>
            <a:ext cx="641833" cy="430686"/>
          </a:xfrm>
          <a:prstGeom prst="rect">
            <a:avLst/>
          </a:prstGeom>
          <a:noFill/>
          <a:ln>
            <a:noFill/>
          </a:ln>
        </p:spPr>
        <p:txBody>
          <a:bodyPr lIns="121868" tIns="121868" rIns="121868" bIns="121868" anchor="t" anchorCtr="0">
            <a:noAutofit/>
          </a:bodyPr>
          <a:lstStyle/>
          <a:p>
            <a:r>
              <a:rPr lang="en" sz="1333" dirty="0"/>
              <a:t>VMs</a:t>
            </a:r>
          </a:p>
        </p:txBody>
      </p:sp>
      <p:sp>
        <p:nvSpPr>
          <p:cNvPr id="10" name="Shape 256"/>
          <p:cNvSpPr/>
          <p:nvPr/>
        </p:nvSpPr>
        <p:spPr>
          <a:xfrm>
            <a:off x="7248055" y="1484606"/>
            <a:ext cx="160358" cy="966148"/>
          </a:xfrm>
          <a:prstGeom prst="rightBrace">
            <a:avLst>
              <a:gd name="adj1" fmla="val 143267"/>
              <a:gd name="adj2" fmla="val 50000"/>
            </a:avLst>
          </a:prstGeom>
          <a:noFill/>
          <a:ln w="19050" cap="flat" cmpd="sng">
            <a:solidFill>
              <a:schemeClr val="dk2"/>
            </a:solidFill>
            <a:prstDash val="solid"/>
            <a:round/>
            <a:headEnd type="none" w="med" len="med"/>
            <a:tailEnd type="none" w="med" len="med"/>
          </a:ln>
        </p:spPr>
        <p:txBody>
          <a:bodyPr lIns="121868" tIns="121868" rIns="121868" bIns="121868" anchor="ctr" anchorCtr="0">
            <a:noAutofit/>
          </a:bodyPr>
          <a:lstStyle/>
          <a:p>
            <a:endParaRPr sz="2399"/>
          </a:p>
        </p:txBody>
      </p:sp>
      <p:sp>
        <p:nvSpPr>
          <p:cNvPr id="11" name="Shape 255"/>
          <p:cNvSpPr txBox="1"/>
          <p:nvPr/>
        </p:nvSpPr>
        <p:spPr>
          <a:xfrm>
            <a:off x="7489529" y="1694572"/>
            <a:ext cx="924426" cy="430686"/>
          </a:xfrm>
          <a:prstGeom prst="rect">
            <a:avLst/>
          </a:prstGeom>
          <a:noFill/>
          <a:ln>
            <a:noFill/>
          </a:ln>
        </p:spPr>
        <p:txBody>
          <a:bodyPr lIns="121868" tIns="121868" rIns="121868" bIns="121868" anchor="t" anchorCtr="0">
            <a:noAutofit/>
          </a:bodyPr>
          <a:lstStyle/>
          <a:p>
            <a:r>
              <a:rPr lang="en" sz="1333" dirty="0" smtClean="0"/>
              <a:t>container</a:t>
            </a:r>
            <a:endParaRPr lang="en" sz="1333" dirty="0"/>
          </a:p>
        </p:txBody>
      </p:sp>
    </p:spTree>
    <p:extLst>
      <p:ext uri="{BB962C8B-B14F-4D97-AF65-F5344CB8AC3E}">
        <p14:creationId xmlns:p14="http://schemas.microsoft.com/office/powerpoint/2010/main" val="4040623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87" y="2176925"/>
            <a:ext cx="7772400" cy="1021556"/>
          </a:xfrm>
        </p:spPr>
        <p:txBody>
          <a:bodyPr/>
          <a:lstStyle/>
          <a:p>
            <a:r>
              <a:rPr lang="en-US" dirty="0" smtClean="0"/>
              <a:t>More about docker</a:t>
            </a:r>
            <a:endParaRPr lang="en-US" dirty="0"/>
          </a:p>
        </p:txBody>
      </p:sp>
    </p:spTree>
    <p:extLst>
      <p:ext uri="{BB962C8B-B14F-4D97-AF65-F5344CB8AC3E}">
        <p14:creationId xmlns:p14="http://schemas.microsoft.com/office/powerpoint/2010/main" val="751014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Images</a:t>
            </a:r>
            <a:endParaRPr lang="en-US" dirty="0"/>
          </a:p>
        </p:txBody>
      </p:sp>
      <p:sp>
        <p:nvSpPr>
          <p:cNvPr id="3" name="Content Placeholder 2"/>
          <p:cNvSpPr>
            <a:spLocks noGrp="1"/>
          </p:cNvSpPr>
          <p:nvPr>
            <p:ph idx="1"/>
          </p:nvPr>
        </p:nvSpPr>
        <p:spPr>
          <a:xfrm>
            <a:off x="463714" y="1172498"/>
            <a:ext cx="4860454" cy="3605978"/>
          </a:xfrm>
        </p:spPr>
        <p:txBody>
          <a:bodyPr/>
          <a:lstStyle/>
          <a:p>
            <a:r>
              <a:rPr lang="en-US" sz="1800" dirty="0"/>
              <a:t>An image is a collection of files and some meta data</a:t>
            </a:r>
          </a:p>
          <a:p>
            <a:r>
              <a:rPr lang="en-US" sz="1800" dirty="0"/>
              <a:t>Images are comprised of multiple layers, multiple layers referencing/based on another image (Union File System)</a:t>
            </a:r>
          </a:p>
          <a:p>
            <a:r>
              <a:rPr lang="en-US" sz="1800" dirty="0"/>
              <a:t>Each image contains software you want to run</a:t>
            </a:r>
          </a:p>
          <a:p>
            <a:r>
              <a:rPr lang="en-US" sz="1800" dirty="0"/>
              <a:t>Every image contains a base layer</a:t>
            </a:r>
          </a:p>
          <a:p>
            <a:r>
              <a:rPr lang="en-US" sz="1800" dirty="0"/>
              <a:t>Layers are read only</a:t>
            </a:r>
          </a:p>
          <a:p>
            <a:endParaRPr lang="en-US" dirty="0"/>
          </a:p>
        </p:txBody>
      </p:sp>
      <p:pic>
        <p:nvPicPr>
          <p:cNvPr id="4" name="Picture 2"/>
          <p:cNvPicPr>
            <a:picLocks noChangeAspect="1" noChangeArrowheads="1"/>
          </p:cNvPicPr>
          <p:nvPr/>
        </p:nvPicPr>
        <p:blipFill rotWithShape="1">
          <a:blip r:embed="rId2" cstate="print"/>
          <a:srcRect b="14642"/>
          <a:stretch/>
        </p:blipFill>
        <p:spPr bwMode="auto">
          <a:xfrm>
            <a:off x="5464231" y="1135627"/>
            <a:ext cx="3360775" cy="2765322"/>
          </a:xfrm>
          <a:prstGeom prst="rect">
            <a:avLst/>
          </a:prstGeom>
          <a:noFill/>
          <a:ln w="9525">
            <a:noFill/>
            <a:miter lim="800000"/>
            <a:headEnd/>
            <a:tailEnd/>
          </a:ln>
        </p:spPr>
      </p:pic>
    </p:spTree>
    <p:extLst>
      <p:ext uri="{BB962C8B-B14F-4D97-AF65-F5344CB8AC3E}">
        <p14:creationId xmlns:p14="http://schemas.microsoft.com/office/powerpoint/2010/main" val="625398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892</Words>
  <Application>Microsoft Office PowerPoint</Application>
  <PresentationFormat>On-screen Show (16:9)</PresentationFormat>
  <Paragraphs>132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Intro to Docker on Raspberry pi3</vt:lpstr>
      <vt:lpstr>Agenda</vt:lpstr>
      <vt:lpstr>Introduction to docker</vt:lpstr>
      <vt:lpstr>What is Docker?</vt:lpstr>
      <vt:lpstr>Docker Flow</vt:lpstr>
      <vt:lpstr>Basic Architecture and comparison to VM’s </vt:lpstr>
      <vt:lpstr>VM’s vs. Containers</vt:lpstr>
      <vt:lpstr>More about docker</vt:lpstr>
      <vt:lpstr>Docker Images</vt:lpstr>
      <vt:lpstr>Docker Architecture</vt:lpstr>
      <vt:lpstr>Docker Engine</vt:lpstr>
      <vt:lpstr>Docker Features</vt:lpstr>
      <vt:lpstr>Docker CLI – Common commands</vt:lpstr>
      <vt:lpstr>PowerPoint Presentation</vt:lpstr>
      <vt:lpstr>Use Cases</vt:lpstr>
      <vt:lpstr>Why Docker for IoT?</vt:lpstr>
      <vt:lpstr>About Raspberry pi 3</vt:lpstr>
      <vt:lpstr>Setting up of raspberry &amp; installing docker</vt:lpstr>
      <vt:lpstr>Process</vt:lpstr>
      <vt:lpstr>Running Containers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2019-09-21T05:15:56Z</dcterms:modified>
</cp:coreProperties>
</file>