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9" r:id="rId13"/>
    <p:sldId id="267" r:id="rId14"/>
    <p:sldId id="268" r:id="rId1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014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AED2C-027F-4350-ABF9-5706D607779D}" type="datetimeFigureOut">
              <a:rPr lang="ru-RU" smtClean="0"/>
              <a:t>04.04.2024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CBC2C-544D-45AC-B0B6-C8C1CA658D54}" type="slidenum">
              <a:rPr lang="ru-RU" smtClean="0"/>
              <a:t>‹#›</a:t>
            </a:fld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AED2C-027F-4350-ABF9-5706D607779D}" type="datetimeFigureOut">
              <a:rPr lang="ru-RU" smtClean="0"/>
              <a:t>04.04.2024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CBC2C-544D-45AC-B0B6-C8C1CA658D5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AED2C-027F-4350-ABF9-5706D607779D}" type="datetimeFigureOut">
              <a:rPr lang="ru-RU" smtClean="0"/>
              <a:t>04.04.2024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CBC2C-544D-45AC-B0B6-C8C1CA658D5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AED2C-027F-4350-ABF9-5706D607779D}" type="datetimeFigureOut">
              <a:rPr lang="ru-RU" smtClean="0"/>
              <a:t>04.04.2024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CBC2C-544D-45AC-B0B6-C8C1CA658D54}" type="slidenum">
              <a:rPr lang="ru-RU" smtClean="0"/>
              <a:t>‹#›</a:t>
            </a:fld>
            <a:endParaRPr lang="ru-RU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AED2C-027F-4350-ABF9-5706D607779D}" type="datetimeFigureOut">
              <a:rPr lang="ru-RU" smtClean="0"/>
              <a:t>04.04.2024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CBC2C-544D-45AC-B0B6-C8C1CA658D5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AED2C-027F-4350-ABF9-5706D607779D}" type="datetimeFigureOut">
              <a:rPr lang="ru-RU" smtClean="0"/>
              <a:t>04.04.2024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CBC2C-544D-45AC-B0B6-C8C1CA658D5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AED2C-027F-4350-ABF9-5706D607779D}" type="datetimeFigureOut">
              <a:rPr lang="ru-RU" smtClean="0"/>
              <a:t>04.04.2024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CBC2C-544D-45AC-B0B6-C8C1CA658D5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AED2C-027F-4350-ABF9-5706D607779D}" type="datetimeFigureOut">
              <a:rPr lang="ru-RU" smtClean="0"/>
              <a:t>04.04.2024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CBC2C-544D-45AC-B0B6-C8C1CA658D5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AED2C-027F-4350-ABF9-5706D607779D}" type="datetimeFigureOut">
              <a:rPr lang="ru-RU" smtClean="0"/>
              <a:t>04.04.2024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CBC2C-544D-45AC-B0B6-C8C1CA658D5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AED2C-027F-4350-ABF9-5706D607779D}" type="datetimeFigureOut">
              <a:rPr lang="ru-RU" smtClean="0"/>
              <a:t>04.04.2024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CBC2C-544D-45AC-B0B6-C8C1CA658D5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AED2C-027F-4350-ABF9-5706D607779D}" type="datetimeFigureOut">
              <a:rPr lang="ru-RU" smtClean="0"/>
              <a:t>04.04.2024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CBC2C-544D-45AC-B0B6-C8C1CA658D5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05DAED2C-027F-4350-ABF9-5706D607779D}" type="datetimeFigureOut">
              <a:rPr lang="ru-RU" smtClean="0"/>
              <a:t>04.04.2024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F5CCBC2C-544D-45AC-B0B6-C8C1CA658D54}" type="slidenum">
              <a:rPr lang="ru-RU" smtClean="0"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t.me/result_machine" TargetMode="External"/><Relationship Id="rId2" Type="http://schemas.openxmlformats.org/officeDocument/2006/relationships/hyperlink" Target="https://github.com/Kilorad/aixi_booster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habr.com/ru/articles/562560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Довгань </a:t>
            </a:r>
            <a:r>
              <a:rPr lang="ru-RU" dirty="0" smtClean="0"/>
              <a:t>Сергей</a:t>
            </a:r>
            <a:endParaRPr lang="en-US" dirty="0" smtClean="0"/>
          </a:p>
          <a:p>
            <a:r>
              <a:rPr lang="en-US" dirty="0" smtClean="0"/>
              <a:t>(</a:t>
            </a:r>
            <a:r>
              <a:rPr lang="ru-RU" dirty="0" smtClean="0"/>
              <a:t>теория от </a:t>
            </a:r>
            <a:r>
              <a:rPr lang="en-US" dirty="0" smtClean="0"/>
              <a:t>Marcus </a:t>
            </a:r>
            <a:r>
              <a:rPr lang="en-US" dirty="0" err="1" smtClean="0"/>
              <a:t>Hutter</a:t>
            </a:r>
            <a:r>
              <a:rPr lang="en-US" smtClean="0"/>
              <a:t>, 2000)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AIXI: алгоритмическая индукция как основа для интеллекта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750914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Прогноз динамического процесса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472901" y="1598291"/>
            <a:ext cx="1442120" cy="46064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Train </a:t>
            </a:r>
            <a:r>
              <a:rPr lang="ru-RU" dirty="0" smtClean="0"/>
              <a:t>семплы</a:t>
            </a:r>
            <a:endParaRPr lang="ru-RU" dirty="0"/>
          </a:p>
        </p:txBody>
      </p:sp>
      <p:sp>
        <p:nvSpPr>
          <p:cNvPr id="4" name="AutoShape 2" descr="data:image/png;base64,iVBORw0KGgoAAAANSUhEUgAAAXIAAAD4CAYAAADxeG0DAAAAOXRFWHRTb2Z0d2FyZQBNYXRwbG90bGliIHZlcnNpb24zLjQuMSwgaHR0cHM6Ly9tYXRwbG90bGliLm9yZy/Z1A+gAAAACXBIWXMAAAsTAAALEwEAmpwYAABRUElEQVR4nO3dd3hURdvA4d/sbnoP6Y0E0oAQAoSi9N6bChYQVBR75VVRPzuvFRUL8oqNIiooCAhI70gJhA4BQkhIJ72XTXa+P4IrMTRJwiZh7uvai+wpM8/kLE/OzpkzR0gpURRFURovjakDUBRFUWpHJXJFUZRGTiVyRVGURk4lckVRlEZOJXJFUZRGTmeKSl1cXKS/v78pqlYURWm09u/fnymldP3ncpMkcn9/f/bt22eKqhVFURotIUTCpZarrhVFUZRGrk4SuRDiOyHEeSHE0booT1EURbl2dXVGPhcYXEdlKYqiKP9CnSRyKeU2ILsuylIURVH+HdVHriiK0sjdsEQuhJgihNgnhNiXkZFxo6pVFEVp8m5YIpdSzpFSRkopI11dawyDVBRFUa6T6lpRqiksq2BR1DnU9MaK0njU1fDDn4BdQIgQIkkIMbkuylVuvB92J/DikiMcTMytsS5l2ks3PiBFUa6qrkat3C2l9JRSmkkpfaSU39ZFuUrtPP3zAe77fi+FZRXVlsvKSkpPnrrkPhtPpANwNDmv2nJDUREaGxtkRcWldlMUxYRU10oTVVFpYN2xdLaczOCxhdHV1pUeP07+qlUUR0UZl60+kspPe8+xPyEHgCPJeZSUV1KeX0B5YiKlp05hERJM+blzN7QdiqJcnUnmWlHq35mMIkr0lQS42LDtVAZFZRXYWFQd7oING3F95mkqMjIBkFLy2vJjZBaWAeBmZ0H0uVwGfLKVsd4abvvzF8z9/XGeMB5pUH3nitLQqDPyJurIha6RsZE+AJxKLzCus+vfH6HRkPPjjwAkZpeQWViGh70lgW623N7Rh9jzhSTllJC/bQc+n3+G/ZAh6Dw8KN6zm7IzZ6hQQ0gVpcFQibyJOpqch7W5lqFhngDEpFUl8sNx58nYFw2VenTNnJFSsv9c1U2539/fiTVP96Cdj4OxHENaKiWVEqu2YQiNhvKEc5QnJFC4datxm0OJuVRUGm5g6xRFuZhK5E3U4aRcwrwc8HO2xsZcy8m0AradyuDFD5Zy8uhmOLUWu4EDqczNZX9CDgEVeQTIInRaDR38nLDQaRgd5sbSlj04nFR1dp+Ysh+rDu2pyMrCIiQUgLOZRYyatZNlB1NM2VxFuampRN4EleorOZ6aT5i3AxqNIMTDju2nqy56plvYk+5ygnIHLyrmTqI4KgqrlUsZIDIp3rQJADd7Sw68NoBp3qUMyovi3N6vWXnoO4auv4/47JM4jh5NycGDQNUfDIATqfk14ig/p8ajK8qNoC52NkG/H0qhVG+gfys3AEI87Plp7zlsdIJXCrfxhlcRx2OXY21/nl4F5zlYacPtrY6SpXfB+UIZ1uY69IV5uATF8U7pWmwOmeOmsaTVwDEIMzMqC/IxlJRwPKUqgZ8+X1gjjsSHH8F/8SK0dnY3qumKclNSZ+Q3QFpeKcM+286Wk+frvS4pJfN2xRPsbsstLZsB0MqzKpE+39GJ9J5V0yO4atuzyKaCgtlfkhrgw0xdFEuOrzWWo08/T6aThoSAZ9BVOJAv9TwRORVtZizv7HmHlZECWVnJsQuJ/MwlErnHm29gKCmp7yYryk1PJfIbYNbmWI6l5PPy0iMUl1e/oSZ/3ToMRUV1VtfR5HyOJudz7y3+CCEAGNXOm9dHtGakOM9Oiz+h1IM9x9zQGCyZ196N3q3XUyQrKCooJTczCYDsuXP5+MxMTpW/Qk7KnfTyGoC/fXPCtz7MTzE/MWf/LLJ++pHjqfkIAcm5JeyJy+KH3QmcySjEUFpK3pKlFG3fftlY9yfkMG3JYfTqQqmi1IpK5PUsNa+ERVGJRDZ3IiWvlM83xRrX6dPSKD1xgsyvv66z+nbEVo0NHxLmYVzmYG3Gva0dSTm2hcNl53ERt7I7LgfLygBKWsXzujTwXMfnWB8hOLJtMflr13FmcADbSKW/30gqi1sy0O0/uNj5GMu8V6MhT6sju6icLgFVHTL3z43i/5YdZcjM7SSlJpEztAs0c+ZSqsauH+XnqER+3qtuMlKU2lCJvJ6tOJhCeaWBT+6M4I6OPny9LY7Y81VDAYVWS7PJk7Fo2RJpqJuz0t1xWQS52eJia1FtudBoWOtxEHudNe8MeJiPx7Xjvo59OKutpGTAG0xoNYG21m6kbP2JQekv8cLh9/CzdOHJW5/C0kzDgXM5+Nr78mrXV1k1ZhWPuXUjv6zqLtBREd4AFJdXcndnX8orDWxc/RMPxLzKD7sWUlRWwbmsYmMsP+09x4tLDnMsJR8nazNmbjhdYxoBRVGunUrk9Wz76UxC3O3wdbZm2pBQrM21vLrsGAaDgez589Ha2mI/fDh5y5bXuq6KSgP74rPp2qJZjXWZX83huV6v8tPwxdwS4MVtHXzo5NkJgBRDCWZaM74e9Dl39OlEv+b9cbb14tWe72Jtbkm4jyPR53IBGBcyDj97P0p6vcDmYycJEkWMbOeFViPwcrDk/4a1xlynIXPPLootIP/UHl78bhs/THmJ0pRUSvWVvLb8KIv3JRHkZsus8R3IKipnU0z16wdqtIuiXDuVyOtRqb6SvfHZdA9yAcDF1oIXBoeyKy6L1TtOYBYawvTd09mXvo/K7Cz0KbUbi300JZ+i8kq6tKjenSGlxNzegHDwwc+huXF5pEckq29bTahz1Zhw3NugHf0l03u9z4oxv9PVsysA7f0cOZ6SR6m+0rjvgvi9rAz5k17hldhY6JjcPYCXh7XCxkJHhI8Dm1qXghBsaic5GruNZa3sOLv3IEeS89BXGPh4XDuWPd6Nzv7O2JhriTr795MCK3JySJzysErminKNVCKvR3vPZlNeYaDHhUQOcHdnP8J9HFjw2y62ttCz6OQipm35Dxb33FHreUx2x2UB0CWg+hm5PiGBL+UKPjsxt8Y+vna+Vy23va8T+krJsZR8fjuQRFJOMTFxvuTYQtCxXwF4eWgrhod7ATCkIgn3gkzcDE4Epkg65B+huOUq1m36jAPH4hl79nfa5sdgY6GrugGpuRNR8dl8sek0C/ckIMvL8Xz7LSqzsmr1+1CUm4VK5PVo++kMzLWaaolVqxE82qslbWL3Q2YBA/VaMsqy+fjQZ+QuXUJlQcEVSryyPXFZBLrZ4mpXvX88Z+VS1ok8Cs1tr6vcDn6OAKw4mMyziw5x//dRrIjOxU94k5Vypsb2LSvOER1ooHfAXUQHClzv6o4uvz+/BSayLXE7uS12MGvra1Tm5ZHw1ed0aG5DTFoBM3ct5cT/3iRv1Sp0bm5kff3NdcWrKDcblcjr0fbTmUT6O2Flrq22/JaWzdjtGUZCaRc+ums997W6l19O/cKprt7X1b1iKCtDX1FJVHwOXVvUHCVy1leQbSXo7tP9utrhZm+Jt6MVP14YXXL6fCEajWBE2Fh+7FjBmazT6JOTMZSUUBYXR5e+3XivWMuTXe6k3FJHee52HtfaUGgj6Lzpe6zKIVefx8q9C/h2//+wsj8LSPrmLGJFz7286nMYodFg1bFDnV0EVpSmrE7u7BRCDAY+BbTAN1LK9+qi3LpSVFZBWn4pfs7WmGn//tuVt2oVQgiEtTW2vXoZx13XhfP5pcSkFfDC4JAa6ywSztDS7U9sjhyEAV/zdORUXI7vxCz+DKXmWixD/t5HSknh5s0IcwsK23akma15tTYAZM+dR4qHP4VlFTUudMqKCo5GbcC+jT2dPTpfd3va+zmy8nAqgW62DA/3xMXWgkGtIzm4aCb7d/xMnIUrnrvPYCPMae72J0MHfwJWzXjXNgzL2A2c6PQ+7Y4vQUMFdr0e4vTpb1iz7VsyAzRYVBzBwcEH/1Ol/GlwYE/an2QUZ2DTphWlx45hERKCLC9Ha3t93ygUpamrdSIXQmiBWcAAIAmIEkKskFIer23Z/1ZWYRlR8dm08XLA19kagKj4bCZ+u5cSfSVtvR2Y90BnnG3MAdBYWWHXty9Fe/aSs/BHnCeMr7NY/hrP3TOo5oOmj/zxA/u9D5GV355dc6M4db6AnOwJLDZ/m/jSnoQNGojOqip+9HqEmRl5No70/2AjD/cJ4pn+wcaySo8fx37IYFbtTQRy6RxQ/Yw8bdW37BTxjGw5EUud5XW3p72fEysPp9KvlVu1+qdGDqYoLZXVu35iazsdZRZa3o98kE4t+wIwJHQctL6HUE8fCk+1YtOIPL7WnmWjmzuZXXtSvvgHjh/dzpu3P86na3V8nlaK3jKEnOWPMMGQwwfnuuJ7JAydoyP2Q4ded/yK0pTVRddKZyBWShknpSwHfgZG1UG5NcSk5bM/IafGaIaYtHye/vkAnf67gUd+iKbPjC28s/oER5PzeGTBfrztzPjc/hylp04yYdZW0vJKyJwzB9vevQGw6dIZp3FjyfjySzL/9xWyvByA3OJy9idkV6vrm+1x3D77T8orrvyVf8fpTJxtzGntaV9j3VK/dCwsBAdyRnA0JY9wH0deHN2ZF2wn8qT/To5mHDFum/PzImy6dmXDmt34ZCbyy74kDBcuikopyV2yFDMvL4rWraWjVRnOpf/oY0/9g8BuvRgbPPaafseX0yvYBXtLHSPbeVVb3rLnRNbE/kmyrxn2LtY4urrQrsNDf2/QeiSEDsXTwYoXpixiaeQTNEPDuIJCHrPwxiXUh7iiRCIK7fg5VssBv1fZVhCA75jvyTLksb2NwLZ7d3Tu7rWKX1GasrroWvEGEi96nwR0+edGQogpwBQAPz+/66roq61x/L4/AQ8nG+w1lfimx5Nh6UBMmQ5bneCBHq3o18qdZQeSmbMtjjnb4mhmbcYs27P4DxmMa3I+u9/9jGdjDmMwM2do2Dkm3tK8qnvF3ByXRx6hUkLeihWknzjNMxWhnCjWsPDBLgSv/hH7O8by3Y6zZGYX8MXXq9ijccHd3pKn+gXSwtGC8vh4LIODKS6vYP3xdAa0dkejqd5dk52fjv0fuxk6cTiDBg4k1MMec13V39PSyoHMOTqXU599TMSMRUgpqcg4T2ElfJXvSCtNEhtzS3hl2RHsLM14oas7Lo8/RkGFZK5ta6Y4lJP1/VzcX3geAFlWjPawgVcengW17DYKdLPj8BuDaq5wD2PUcXPyvvmcSI9OVBgqMNeaX7oQIWDRBHhwE4TfCQVpdBv/HfvfGs2GLd8wyc8Ot6COfHbMgsczMojQV+K0aCPljoOMXSyqe0VRarphsx9KKecAcwAiIyOva5zd26PDGHpmJ2mxCUTfMhyPCitamMFITwf6F8TRzK+Ckt1rmHo+g979eqJfspjIDp3wGvcgAF0DwPZ/M8g9kELs+UJe//0AszbH8kTfQCbe4k9sRhGjZ+2ke5APeyqs6ZR8lMKWEbzx424W3zmUwyfOYZVwhtaWWgpW7ychcjjHU7Sk5JYwt7WevOUr8HzvXZYfTKOgrIJ7utT8g7V13xKiW8B/W91DiJtjtXW3R4Ty/VEHEovPkP7ue5g198Pp3hGsnfcUqXIon/UJZNdRLT/trfq7OXbXYgLfeo3TK/+Hg4WGDiNGYL1vBYaSEjRWVuzcuxC70XfjVod9/zVoNAQuXIfWsaotl03if3nuBNh5Gv+wBKQd5TFDAA49R2CWc8w4wdfxQlu6mjnzfv/zDOrUGvuAAOM3JUVRqquLRJ4MXDwY2efCsjpna6Gj5WNDaC4r6CZ0lFW6YqmzxNHCESfLAQBYhYcDMARgQAeSC5KoPPYb2jOb2OPkQUWL3rwxshubT68kxuI9pqUGELjmFNkWr/P+EW8qpWTjifP4NbNmWqdm5Ppbs+njhTznMoHg5JNE5sRz70fTmLcrkkXmyax3CmT66hiW6SrI8O3KpNV/kLloK53b9iHCpWZS05w4hsbbnGDXtjXWOduYY04Hfui8hUduvx/rSj1Tlgxnj4WBgR170/x8Ju8N7E+iXsvnqw5zwDeUluVFzE36gj6ulrQ9FY/uzEIKN7hg06MLa5Z9SkK/9izg7vo4HEZ/JfFrYl+9awZHX4JaJIFvG4gcR3CpHqh6olFvv758Gr+IPal7GBowlJwFC3CeOLHuAleUJqIuEnkUECSECKAqgd8F3FMH5V7Ss1ueJS4vrtqyXp638kWfT8kzlPHtkW/JLs3GUmfJ+eLzbEncwkzLEPpGPsZPpxawccPPdLTxJbowkVB7f0InzuSRWUtwi3qN2PNjGR2Wx21d76eNRzBWhi7ok5NJefRBZu3MZjO+PHxfL8J8HLm/bwoVMYIhhzfyidaLnRt3saF9JZVxIfzqEcj4sFLyfvmV7NHdWHhiIVMjp2IWl0yvpAQGjn/lsiNk2nv0YEPuFnae28FArSXNRC9kRTTHSj6gMvJFhga7oXNyInH5Kn6WHTA/+ydbrDVgXc623B28NeQN/Fce5Pi+2eQhGd+67i7g1gtLB7j1STi1FlyCsbM0w9fZihOp+Txy10vcY6nF186Xfen7cEtN5NJTcCnKza3WiVxKWSGEeAJYS9Xww++klMdqHdllvFSqJb9YR4XWDIuuj1OcdRqHM1tg9q0waDoLT/yAk8aC4soydMCDbR8kLPQusHbjff9beWfjs6xP3cXkoNuZ0uVFrHRWdOkYyh+Zdgi/RawqhU2b1/Coa1fuHzQLi8BAhrdsyTn3RbQvTKRdh3D0lXqe2vQUduZ2/DD5B17/cinx1k5Yuy/k2+LT6MLPsVrvwd2Ok5m+5Em0ZxOZWpDMFM/b6XDfs2iC+162fbe17sXq37eQWuxHefuOrP5Zx60hg9ld/iI/x8/jnj9TcHnkYXpXpHM8+QCpf6yk0iKY5m5l5OmzcfbvScGjt/L5HztJ1jbjY99+9XUo6k7HSdXehnrYE5NWgFaj5aW4I5zLSGNY1iam3fowflLW6TBRRWkKhCnms4iMjJT79u27vp3zU8Hes+byvGRkaR5ozRGn/kDaeYJ3R4RzQI1N5T+SgcEgSSxIZm3Cajp5dOL76C/wKi9j2ogFICUL9n/KB8e/A6BVpYYfes9kn4UFj258lBCnEIa1GEaPtDPMTD7EZhmHO7Z81Od9Wm+dx4EVZ9kUruVcfgqBhWY8/cU+tNrL//3UVxro+cFm/JvZ8HCvFtz3fRTfTIxkVdo7RCVs4o+eixBJGZR4eFK4+A4eLn6MTp278eKw5pRVlGFjZsO9f9zLqZxTTAmfwpPtn7y+37MJfbzuJF9sjuX4W4OxXP00WDowPnsn4Yc1PPfEAsy8vU0doqKYhBBiv5Qy8p/LG9+j3i6VxAEcvBEOF/6DuzzJlc7Z/nlGp9EImjv4MCV8CgDtB39bteL0Bl7a8RKrRCm93Trg7xaOT6XEPDueW30i+azchhfz45mxbwY/GgRzO7+L65apTHIPwc+nG7iuoVOPQ4SM+JgV7zxE5G13XTGJA5hpNdx3qz/v/hFDTnE5dhY6egS74Ok+hYHunbH0D8SsZWu2/Pk+h1sHMdlvKEPaemJvbgYXuuR/HfEriQWJeNpe5nfVwLX1ccQgq+aq6TniM9BoGLxwEIuckhmfEouPSuSKUk3jOyO/kQwGfouexXlDKRPaP4aNmU319We3k7d6Kqc63o2HuQO+7e+HY0uh9WjQaMFggPJCsLSH4mywvrYe3rwSPd3e24SUkjdGtmFspK8xHlZPRd/3VUasvht7Cwd+Hv4zGtG0Zlooq6ik0/QN9Gvlzid3RgBwbPen3BXzNZ+7PE7v4Y+aNkBFMZHLnZGrRF5b5cVQUXrNSfpaxWUUYmdpVm0CrGJ9MT/+egfHCxNZbw7/6/8/unl3q9N6G4qXfzvCb9HJRP1ff2wtdOiLMrllyQBePxLCiA9/NnV4imISl0vkTetUzhTMres8iQO0cK05i6FGaJhHPuvNYUzgGG71urXO620obu/gTYm+kuUHq0aymtm4sLjr2/S6o/H1+StKfWt8feQ3MUudJbP6f0mFoYIO7h1MHU696uDnRDtfR2ZvOcPYjr6Y6zS0OLKMylYTyP5hIeZj70QANhbqI6wo6oy8kQl3DW/ySRyqLkg/0z+IpJwSfjuQBECaazAzYr/h4MmD9HhvIy/8etjEUSpKw6ASudJg9Q52pXkza+PzPO39urGtII5nmu/APe0Q+/4xoZmi3KxUIlcaLCEEbbzsOZlWNaOjtX83Hmr7CQZtGUPyV5KRW0ROUfX5VwzFxaYIVVFMSiVypUELdrcjIbuYkvKqBz/7751Hi8wQfu+Uja3VIWLS/p62t/TkKc7PnEn++vWmCldRTEIlcqVBC/WwQ0o4fb4qYc9nJDNLDmPn4kPvjI3EpOUbt5Vlpbi/8AKlR46aKlxFMQmVyJUGLdi9alrbmNQC0vNL2ZSiYb/73fw3aBhe54OM3S4AR3Ys5/bV4/iy+WlThasoJqHGbikNWvNmNljoNLy98jgvLKkAwNBhIq3bufC/rn+QcCGRlxbls+Hgr5y2MTDqqB45suoReYpyM1CJXGnQtBpBkLstR5PzGdbWExsLLYPaeFBw9Ed6HfuO13wnklvciVOpB1gWWcnnfb+gg1sJ5UlJWATUnDBNUZoilciVBu+29j609szn3dvC0V54dF6eSxBLmmdhKw+xfPcZnLZ8h5mXoOPa6di0vYdSXWsTR60oN47qI1cavAe6B/DBHe2MSRzAwbMDuZ4aHo+OZv2G1STqWjCsyJxF9o8xOG4Bm754yYQRK8qNVatELoQYK4Q4JoQwCCFqTOSiKPXGzAq/gFv4Ynge0b6b+LA4kuVF0/nypB12SI67llVtJyWU5pk2VkWpZ7U9Iz8K3AZsq4NYFOVf6VEhcHX25JXuj3FsopY5nZLJLiqneZmBg2bJlPy3N6Uft6Ns0/tVCV1RmqhaJXIp5Qkp5cm6CkZR/o3xVs1ZFfIQ41t0xeb4L7Rq4YudpQ5dRQAxtoWcyGvOlEN38cfScio+7wsVZaYOWVHqxQ3rIxdCTBFC7BNC7MvIyLhR1SpNmWsonF4HGTGgL8E8oDsDWrlzOKUnNuZWzGhdwZ8erXm9UwKLswXErDJ1xIpSL66ayIUQG4QQRy/xGvVvKpJSzpFSRkopI11dXa8/YkX5S9AA6Pww+HeDu38Ecxt6hbgSU+zBpDavYBCjqNCYUaFJ41x8GkWHF/+9787PIPec6WJXlDp01UQupewvpQy7xGv5jQhQUS7Lwg58O1Vb1C3QBYD8zFYcjLXj9g4+VKTfxR8dNawPu3DuUVkB++eC1vwGB6wo9UMNP1SaFBdbC1p72vO/rXGU6g3c3sGb+zv2IV/nQNynM5HJ0XBmE5lnPClf8AScVdfplcavtsMPxwghkoBbgFVCiLV1E5aiXL+ewa6UVxp4ok8gtwa6MG1Ia9p69CXTvJDE/b9gsGnGvi7tyfMdAWtegh0zTR2yotRKre7slFL+BvxWR7EoSp14om8gXVo40zv472sxT3S6m7d3ZeGyfzZRoX3Yu3Ep5oMfpO9DmyHzlAmjVZTaU10rSpNja6GjT4gbQvx9J2hnn9aElwfzf/JjNkb/xqlQW4JT4NT5k2CogFPqy6TSeKlErtw0nLq3Ilb8RMqBnbTqMYpZ3jH834KJLD+7DbZ9aOrwFOW6qUSu3DS8QssJT08hzcObyW0n88yQt/H0b0PMnP8RZ+0ApzeYOkRFuS4qkSs3jbvbDKdyyGz2n3+CvAIb7M1ceHbgR6zvZM5Ma1/StW6mDlFRrouaxla5aQgheHFAV37bt5F5u+JJyS0h6mw23cuak5i7jUeivHm+Xzy39hlR1W+uVQ+mUBoHdUau3FQcrc0ZGubJkv1JbDmZgZ2lGVGWfehREoKznRWWe2dV3Sw0Mxz+/Lzq5qHyYtYcTWXhngRTh68ol6TOyJWbzp2dfFl6IBkbcy1rn+2JubY3HO/NR+d0WO7/mlKXNlhOWAKn1oC+mIofxrIgaQRRFS0Z3tYLB2t1pq40LOqMXLnpdA5wpkuAM4/0aomDlRlW5loqcnIIzljHy9bt2H9egHtrTgZPIOKbl7mvKJyJlUsorzCw4nCKqcNXlBrUGbly0xFCsOjhW6ots+3dm7PJi4l1PcFHZ1ZQ5JbDqt3O6M1OccguFW9zB9qVmvHrvkTu7drcRJEryqWpM3JFoSq59ycE79wSzhX+RuzaPaw4lM4Ev0/o5d2PrfYVDG7nyqGkPJJyik0drqJUoxK5olwQPnQiXVPs6H7Ykq27NbS2KOeRTt5M0XajSF+Iw8kHEBjYdSYLSnLAYDB1yIoCqESuKEZmzs5MuPMtfLq8SEFwB2aW7semtBCvswUMzPdjja0l/azjOBhzivfm9WD1b+MxnN1JwWdPItWj5BQTEqb4AEZGRsp9+/bd8HoV5WryV69GWFlh27u3ca4WQ3k5cYmH8Sw9x7rNu1ldeYzdjlUPpfgwpx/5e9eR9+xDPNTpWVOGrtwEhBD7pZQ1HnSvzsgV5SL2Q4di16dPtQm3NObm2C3djE3oSKIDfNjlkMzQ/b48VjEGxyIN+3v5sOj4j5RXlpswcuVmphK5olwDq7bhJKae4ljFdpwq21OW354VBf3p9J93GTpgKr22FbE7dbepw1RuUiqRK8o1sB88CMdT6SwZuZhVnmO59bGHOZFWwI6EfG5t3hdprmN9zK+mDlO5SdX2CUEfCiFihBCHhRC/CSEc6yguRWlwys+eJe+3ZVQWFjKqgzfu9hbM3XkWM60Zmsjm7Di3kwpDhanDVG5CtT0jXw+ESSnDgVPAS7UPSVEaJqfx92DbpzdO48ZhodMysp0XO2IzKSjV01d05sFUc9VPrphErRK5lHKdlPKvU5DdgE/tQ1KUhkljaYnOycn4fkBrD/SVkkd/iObJo0F09BmHldaSval71XBE5Yaqyz7yB4A/LrdSCDFFCLFPCLEvIyOjDqtVFNPo2NwJZxtzdsRmkmVux/f7YMvSCUxeN5m18erRccqNc9VELoTYIIQ4eonXqIu2eQWoABZerhwp5RwpZaSUMtLV1fVymylKo6HVCAa1ccfSTMMrQ1vhefIg+ow+9EyFWQc+V2flyg1z1UmzpJT9r7ReCHEfMBzoJ9UnV7nJvDy0FY/0aomfszV3DhrP77nw8Cl33vY8x/ub1vOiSw6i7R2g0Zo6VKUJq+2olcHAC8BIKaWaSUi56dhZmtG8mQ1CCB4Y1JYzeXrecZqAXZGGXw4voGzFk5w8uczUYSpNXG2nsf0CsADWX7gTbreU8pFaR6UojdDA1h70CHIhwsoB5z91rG+VzoRmHUk98BErPNrTzKmFqUNUmqhaJXIpZWBdBaIojZ1GI1gwuQsAJzMiKHDXMvPwLdhaf8IHq57g/QmrTRyh0lSpOzsVpR54unbmybPb+WXyKGzLuvBHxTk+WDqP1HcjKN8yA4NUU+AqdUclckWpB8KtJYUdvqD5ml/5YMB/kEKwoGAGAwue45GYn/ls41RTh6g0ISqRK0o9sOnenfL4BJzuuZugRb9xt9/j3O3/DK/d1of95YHMTd5CTOZxU4epNBFqPnJFqWcFGzdi2bo1Zp6eADzz61Y25b2AVlvMPS2e5PmeU0wcodJYqPnIFcVEbPv2RZ+aZnz/zshu9LWfgXupEz/Efc7iQ1EmjE5pClQiV5R6JoSgcNNGKrKzMRQVYW2uY+bYHnx311J89Wb8snIz+iWPsDNpO/pKvanDVRohlcgV5Qaw7dOHjM8+I3/9evLXrQPAy9GF1wes50BhC3akJ/Hoxsf4JPoTE0eqNEYqkSvKDWDm5YXTPffgOHo0Qvv37fqd/JvRM6Q5Tyc9QJ8CKxYcX8B/tkwjKk11tyjXTiVyRbkBzDw9sQwOBi6cnX8xi8rCIgD+O6oN424JIcv6EyzzQtkcv5Ep6x5iXfw6U4asNCK1vUVfUZR/SWg02A3oT+mxY1RkZqA5fJgXxo8nd/EfnGg5iNSDv7DXJwdrof57KtdGfVIUxQQsQ0KMPzsMGwaA/YgRdNZX8EReO9zPLMajwtdU4SmNjErkitJAWIaEUBYby6vnlvFkaTtm/7Yc5845ZBlKGB04mh7ePbgwOZ2iVKP6yBWlAbEIDKT5yy/ywoAgyI4n+dSfHDx/kMc3Ps7rf75u6vCUBkolckVpYIROR9fw5nTNc6Rfgg1f5XowqfUkfov9jTXxa0wdntIAqUSuKA2QmYcH/cYO5PcWrzEgbjyh6c0Jt/bit9O/qUfIKTXU9glBbwshDgshDgoh1gkhvOoqMEW52Tn16MY7qRsZ51bJyzskb53L4Iuwx1Q/uVJDbc/IP5RShkspI4CVwGu1D0lRFACh1eL+5BO82s+fu7XZzD3Ug9Ll/yGvNJdtSdtMHZ7SgNQqkUsp8y96awOo73yKUoe0dnbYtQvnsf+bTI6dP2NTpjB9+3Se3fws+9P3mzo8pYGodR+5EOK/QohEYDxXOCMXQkwRQuwTQuzLyMiobbWKclNxsDLjiVcnY5eZwdC5e/DU2TFl3RTWJ6w3dWhKA3DVRC6E2CCEOHqJ1ygAKeUrUkpfYCHwxOXKkVLOkVJGSikjXV1d664FinKTCPWw59mp45hrM4wPzmQQauPF1C1TWXxysalDU0yszh4sIYTwA1ZLKcOutq16sISiXL/fD6Vw5M03ae+p5/fRFiQXpfDLiF8w15qbOjSlntXLgyWEEEEXvR0FxNSmPEVRrm5EOy+0U57leYshTNmezTyPu1QSv8nVto/8vQvdLIeBgcDTdRCToihXMXVAMB3DmvNM8UDyZ7xDWexmZkTNIKsky9ShKSagntmpKI1UcXkF930XRUr8CV7SrWJj6RnSerfim0HfYm1mberwlHqgntmpKE2MtbmOBQ92pk/Xzjxe8QBeZqFknzrK9O2vq7s/bzIqkStKI2ah0/L26DA+HteObaIbI0oktgtW8fH+jynWF5s6POUGUYlcUZqA2zr4MGLwMHYV3YPBx5qN+36lvKLM1GEpN4iaj1xRmogHewSgN4xj1vo2dD6+l1Xjn2Vv/7uI6JHJvW3uQqdR/92bKnVkFaWJEELwWO9ABrfxYNeGXHqfWsbviZbsWrid3LEZPNvxWVOHqNQT1bWiKE1MC1dbxt89Ce/HfmOm036scnxZu+Vb/rvte3URtIlSiVxRmirXYJyf2UnY2Ok4lrlwYuMMBi4eybHMY6aOTKljKpErShNmbm7OQ7f4s8C+hD6pboj4Qn5992dKZvWAsgJTh6fUEZXIFaWps3HBbPIaJj5wN6+GTcYsoYAZ8c159pfRJBYkmjo6pQ6oOzsV5SaTfj6X+2Z8QWqrn6nUCG5vPoTXe72vnjzUCFzuzk41akVRbjLubo7c3aoDUesyMNxrw5KE37FYk83j/T7G3tze1OEp10F1rSjKTWjs+EEY/NuxZVtnujsP5Mfze/hlw39MHZZynVQiV5SbkJW5lndeu5fHkndyZl1r3on8lvtufQVSD4O+xNThKf+SSuSKcpNysDLjzi/exE+n58dvj1BAM3Yd+Jr7fhtFSYVK5o2JSuSKchNzcbDmqal3kVusZ83UN9G2HsP+klRe2vQMRfoiU4enXKM6SeRCiKlCCCmEcKmL8hRFuXHCfRwZcFsfprn2Zt2MKJ7wGMbm1F3cs/Iu4nLjOF9QauoQlauodSIXQvhS9XSgc7UPR1EUU3h2QDAfjW3HLo0riUvsGeb2Jll5iYxbNpYu7y/h+51nTR2icgV1cUb+CfACoCZxUJRGSgjB7R19eO2ZUeyw8WXF+goKzjzM8NwSOrg68ebvx9l4It3UYSqXUatx5EKIUUCylPKQuplAURq/Li2aseyloeR//in6h5/CLlbgHNCMW35OYOHeGPq1cjd1iMolXDWRCyE2AB6XWPUK8DJV3SpXJYSYAkwB8PPz+xchKopyIzm6NcP2macxlJRi3vsRKgrPY+3xH/YUO5NZ2AkXW/U80Ibmql0rUsr+Usqwf76AOCAAOCSEiAd8gGghxKWSPlLKOVLKSCllpKura122QVGUOqZr1oySgwcp2LIFnUbH0yV6NNZxjF4xnNkHZ6vpcBuY6+4jl1IekVK6SSn9pZT+QBLQQUqZVmfRKYpiMg7Dh6G1saHSYMGwXv/jmQwdumJrvjz0Jd8f+57KwkJTh6hcoMaRK4pyWVaRkeQuXkzZufM4+X5I0KaO3JXvgPWM2RR+8iCbYlaSkJ9g6jBvenWWyC+cmWfWVXmKopieEIJmD9yP/aCB9G/rQ4ZnS9KtXmX0/XeguesRjv/3//gi+nNTh3nTU2fkiqJcE/vWodw6oDOr4iop6/QcdkG9sQ1x4M+T60grUj2qpqQSuaIo16x/a3cqDZItp85XvR/5GG3OVrL45GITR3ZzU4lcUZRrFuHjiIutORtPVCVyn7Cx9EkR/BqziNIKdSu/qahErijKNdNoBH1D3dh88jxlFZWg0RD0/IfYYsm5AjVLh6moRK4oyr8yKsKbgtIKlh1IBqBDSD++225OcOoJE0d281KJXFGUf+XWls1o42XPV9viMBgkGnNzzDsOR7/jE4r1xfVWr5SS0bN28umG0/VWR2OlErmiKP+KEIIpPVsQl1HE1lMZAJiPuYP7c7L44fDX9VbvqfRCDibmsu10Rr3V0VipRK4oyr82JMyTZjbmLN6XCICNkyt945uxIWVnvdW57ljVEMcTqflUGtQUARdTiVxRlH/NXKdhdHtvNpxIZ+riQ3y7Mx7bwX05kX2C+Lz6mbt8/Yl0hIDi8koSstTTiy6mErmiKNdlXKQv+krJkugkPtt4mlsDh9PjuOSHPR/WeV2peSUcTspjaJgnAMdT8+u8jsZMJXJFUa5LiIcdH41tx/ODQsgvreCUxove+uYsT91BXllenda14XjVQy0e69MSnUZwPEUl8oupRK4oynW7vaMPD/Vogb2ljpVH0ujy2izm2D2Gvbl9ndaz7ng6AS42tPa0J9DNlu92nqXLOxvIKiwDYNO5TcyImlGndTYmKpErilIr5joNQ8I8+f1QCmsPV+J9+DSVW/9XZ+Xnl+rZHZfFwNbuCCEYHOaBr5M1GQVlzNkWh5SSk9knmX98PvnlN+eZukrkiqLU2ktDQ+kd4sY7q2M40rcHnx39ntzS3Dope83RNPSVkgGtqx4z90z/YNY/14tREd7M35XAI+sfJ+WP5XQ6WcnB8wfrpM7GRiVyRVFqzdHanA/vCEcjYEOBOUUHCln6/oNETZ9aq3INBsmcbXGEetjRsblTtXWTuwegtzzAn6nbCbMLwlqvJTo9ulb1NVYqkSuKUiccrc2J8HXkWLwduwd48In/SVac30BZfs51l7n+RDqx5wt5tHdL/vmAd2GRgqXXL7jpgumZVI6VlxtLTy+tbTMapVolciHEG0KIZCHEwQuvoXUVmKIojU+vYDeOJOXz1ZClvNv1DZZ1NHB02VzK4q5vbPnS6CQ87C0Z1taz2vLc0lymbn0WLda0LJ5AM/NN9D9WhLu1GwD55fkYpKHW7Wks6uKM/BMpZcSF1+o6KE9RlEaqV4grUkJ0fDH9Wg7lIZ07ru18Kdqx41+XVV5hYGdsFn1C3dBpq6eqA+cPUFZZRnuLZ/DZuhfdI6vocd9rLOw/l7SiNMYsG8O6+HV11awGT3WtKIpSZ8K87LEx1xJ1NhsrnRVP9XwHP9eWWDumU56UdNn9lh9M5uttcdWWRZ/LobCsgl7BrjW27+PXh41jNzLcRkvnkt0UOgegI5PM1/4Pu/gsCsrziT5/8/SX10Uif0IIcVgI8Z0QwulyGwkhpggh9gkh9mVkqElvFKUp0mk1tPdzYn/ChX5x387s1xp4/uwPZC399pL7GAyS9/6I4ZMNp9BX/t0dsuVkBs6aInpaVJ/tsFhfjKzQo9k9m4FH32Ku3xBOpRWgq0jFrqsly7YfYXScG8ezjtdbOxuaqyZyIcQGIcTRS7xGAbOBlkAEkAp8dLlypJRzpJSRUspIV9eaf2EVRWkaOjZ3IiYtn8KyCgDyyvLY4ljJJrH7ktvvjc8mNa+U4vJKjl10x+a2Uxn08J7PHVsfosJQYVz+yf5PGL3yDip9OpNtcQenDT7EpBUgQodwPiGK7xPyKEiGE1kx1fZryq6ayKWU/aWUYZd4LZdSpkspK6WUBuBroHP9h6woSkPWsbkTBgkHzlWdlff168stHl04F5NOeXlJtW3PZhaxYFcCFrqqVLQnLguAnKJyjqfmsck2gUQzM3anVv0RKNYXszJuJaFYoLVyxOWW3uDiyr74bHLsQhie+zytWzSnvdNZzIpK2Zlw7MY13IRqO2rl4kvJY4CjtQtHUZTGrr2fIxoB++L/HnY4vvW9JNiUsX3958Zl57KK6ffRFlYdSWVYuCctXG1YeTiVqYsPsexgMkJbTHPbYABW7PqAuNw4Jq+dTKG+kHvOJ5G3aS8WAQH0CHJh++lM5u9KoERfyRMju9HO2p+IMy34dlvKDW+/KdS2j/wDIcQRIcRhoA/wbB3EpChKI2ZnaUYbLwd2nckyLuvh04PYdo5sSlxpXLbueBoGCV9PjOS/o9vSJcCZI8l5LIlO4tNV+3lf9zPLQu/jrpZjSMiPZ3/aXo5mHaWNUwhtpY7ytGzMvLzoGexKVlE5X26JpU+IK8HudgT2GspAn+7sOiXJLS6noFQPQKWh8ob/Pm4EXW12llLeW1eBKIrSdPQMduF/W+PIL9Vjb2mGRmh4OvI5vN56HaYYQKNh44nzBLvbGm+9v6dzcwpKK7C10GE4dz/Jus7oQocwVQ7AorACUVKBc++Z+JvZURmfgHPYIAB6BFVdcyurMPBwr5YAaHs9QdDhORjMzzL6y52czy/jz5d6cffq23im4zMM8h9kml9MPVHDDxVFqXO9gt2oNEj+jM00LhsRcjtBEbdCSTZ5JXqi4rPp18rduL6tjwNf3NOBO26R/OFcTkwLT8qTksl87kVE31cg/E76efegZU4KuQczQKMFwNXOgghfRzr4OdIlwLmqsLJCcg58g7X//0hhOSUynQOJ57Exs+Ht3W+TXZp9Q38f9U0lckVR6lx7P0fsLHTGZ3r+Jb3dIL7883d6f7iZCoNkYGv3GvuuipmLpdaCD/o/TWV+Ac0mPwDmNpCXCF9EwonfsQpvh9bWxrjP9/d14vv7O/99G7+FLYEh5WgMEgvXjdg5rEc/9yfedb6fIn0RXxz4ol7bf6OpRK4oSp0z02roFujC1pMZSPn38zU3nPyd7Xtm4GGVz9cTI2nv9/etJxVFGaz9ZRyrzm1giF9/bMsEhZs3U3b6NIbiYnBuAb1foqLtw8gKfbX6nGzMcbAyq7bMrtiD/rke6ISO7if9SXcWHFoSzejiTvxx9g/0ldXLaMxUIlcUpV70CnElJa+U2POFxmX+PSaS6iDo777C2Df+l8MnlvBWaRwWFg6MP+yMobAQx3FjMfP2pvjAgaqNIu4mf89JLAKDrlq/zYMzGN9sCG93eZ1ebrlUFhxinoUDJaXuWGUU8Hvc78w+OBu9ofEndJXIFUWpFz0v3Fp/cffKqUwfeh+wIopT1TfOOkOHthNYNXYDm+/cglO5GWZeXph5eGDdqRNaGxtyFi9GSolt3z6Y+3hftX6NZxDBFTl025NBL/1WPiobg7Uo57aMdXyQP4glp5bw5aEv2Ze2r07bbQoqkSuKUi+8Ha0IcrM1JvI9cVl8s+MsVrpATpUXEpNZdQu9Pv0Yv/1yB4bcBBwtHRHFpTR74H5jOUKno7KgANtevchd/Aslhw5dWwBac/RRq9Bqyzjb//8owJozNu2IwwNvPxdm3voBwiA5mHGwrpt+w9Vq+GFd0uv1JCUlUVpaaupQFOVfsbS0xMfHBzMzs6tvfJPpFezK/F0JnMsq5oG5UXg4WDLy1ffZsfw2Yra/S+jo+Xy46gF+sqrA21BEZ6Bg3Xqs2oWjdXQ0lmPbo0fVv717o3O+7JRO1QmBXfdIDGYphHSbQt+UQ4zv4seb80fhZmlJ0Mv/5QmDI/t9DtZ5u2+0BpPIk5KSsLOzw9/fv8YE8orSUEkpycrKIikpiYCAAFOH0+CM6eDNNzvOct/3eykqr2TW+A6ENLNiTsnteCYv5ezJ5fysLeHu0Lvp7NkZKSUaayvMW7S4ZHlm7m7/qn7d8DegKANnG3O+u68TBoPkP1Y+xBYn0OezmTi/NoGjKdG88ecbdPXsyuCAwXXQ6huvwXStlJaW0qxZM5XElUZFCEGzZs3UN8nLaOPlQPdAF+Iyi+jawplQD3uEmRm2HbvA3T/z1N7/Yq41Z0r4FAzl5aS99jq2ffrUXR5w8AavCONbjUYQ4etISMoyRPphmndvzoNBE1lyegnT90yvmzpNoMEkckAlcaVRUp/bK3vkwt2Wk7v/fZatdXRky9lo4mUpg/wH4WLlQkVqKk7j70FjYVGv8YR42LOhJBT5w+20jT2K9ZJ0/nO+GxYZ+eSX51+9gAaoQSVyRVGanu5BLux6qW+14YY6FxfaxlbyTvd3eLHziwAURx/AMjS03uMJ8bBlScWtJA1fyCm3zhSmnyLbKgiLUgNRaVH1Xn99UIm8DkgpeeqppwgMDCQ8PJzo6Es/meSVV17B19cXW1vbS65fsmQJQgj27asaDrV+/Xo6duxI27Zt6dixI5s2bTJuu3//ftq2bUtgYCBPPfWU8aaL7OxsBgwYQFBQEAMGDCAnJ+eqMc6bN4+goCCCgoKYN2/eTVPH888/T2hoKOHh4YwZM4bc3FwAdu7cSXh4OJGRkZw+XfVQg9zcXAYOHIjBcPM8B7IueTpYVXtv7ueH3S23MKLlCMzj0yjctg3NRXdq1qdgdzuKseSQoQVfpIXilJ7Pg6feJThDw+6US8+Z3uBJKW/4q2PHjvKfjh8/XmNZY7Fq1So5ePBgaTAY5K5du2Tnzp0vud2uXbtkSkqKtLGxqbEuPz9f9ujRQ3bp0kVGRUVJKaWMjo6WycnJUkopjxw5Ir28vIzbd+rUSe7atUsaDAY5ePBguXr1aimllM8//7x89913pZRSvvvuu/KFF164YoxZWVkyICBAZmVlyezsbBkQECCzs7NvijrWrl0r9Xq9lFLKF154wVjHmDFjZGJioty+fbt87rnnpJRSTp06VW7evPmyn4HG/Pk1lZzffpOFe/bItPc/uKH1lpRXyIBpK+U9X++SzV9cKX94+jb56/Tx8tdnx8gZez68obH8W8A+eYmcqs7ILxIfH09oaCjjx4+nVatW3HHHHRQXF191v+XLlzNx4kSEEHTt2pXc3FxSU1NrbNe1a1c8PT0vUQK8+uqrvPjii1haWhqXtW/fHi8vLwDatGlDSUkJZWVlpKamkp+fT9euXRFCMHHiRJYtW2aMZdKkSQBMmjSp2vJLxbh27VoGDBiAs7MzTk5ODBgwgDVr1twUdQwcOBCdTmc8NkkXnilpZmZGcXExxcXFmJmZcebMGRITE+ndu/dVPwvKtXMYPpySg4dwuufuG1qvpZkWfxcbdsZm4WJrQWXnMbxSNI5hXXx4tt2TQNUJ7jdHvuFUzqmrlNYwNJjhhzXsmQN751T93Go49H4ZZt/69/r7/4CDP8CBhVXvw8dB54fgmwF/b/PwVtgxE479Bp2nQJcpV6325MmTfPvtt3Tr1o0HHniAL7/8kuTkZDZv3lxj27vuuotp06aRnJyMr6+vcbmPjw/JycmXTdr/FB0dTWJiIsOGDePDDz+85DZLliyhQ4cOWFhYkJycjI+PT436ANLT0431enh4kJ6eDnDZGK+0vKnXcbHvvvuOO++8E4CXXnqJiRMnYmVlxYIFC/jPf/7D9OmNd0RDQyV0OlymPGSSukPc7YjLKOK5AcE4WLWh9HA0ZQlHKF7wDY6THyUqLYpPoz9lXfw6Fo9YbJIY/41aJ3IhxJPA40AlsEpK+UKto4KqpPvPxPvkP26l7f5s1etK2/R9pep1jXx9fenWrRsAEyZM4LPPPjOewdUHg8HAc889x9y5cy+7zbFjx3jxxRdZt27dvypbCFHvIyqaQh3//e9/0el0jB8/HoCIiAh2767qK922bRuenp5IKbnzzjsxMzPjo48+wt295qx9SuMxLNwTg5SMi/QhPqvqW/cJz3DWR31D6Gk3fGyr/vhnlWZdqZgGo7aPeusDjALaSSnbADPqJCoT+mfCEELw7LPPEhERUeP13nvvAeDt7U1iYqJxn6SkJLy9rz4XBEBBQQFHjx6ld+/e+Pv7s3v3bkaOHGm84JmUlMSYMWOYP38+LVu2NNb3VzfAP+tzd3c3duukpqbi5uZ2xRivtLyp1wEwd+5cVq5cycKFC2sceykl06dP59VXX+XNN9/kgw8+4KGHHuKzzz5DadyGh3vx1b2R6LQa/JtZY67TsM9yCEeaaziZfZJbvG7h41NtKcpKp+fHy7hrzq5qszg2NLXtI38UeE9KWQYgpTxf+5BM69y5c+zatQuAH3/8ke7du/PJJ59w8ODBGq9p06YBMHLkSObPn4+Ukt27d+Pg4HDN3SoODg5kZmYSHx9PfHw8Xbt2ZcWKFURGRpKbm8uwYcN47733jN8SADw9PbG3t2f37t1IKZk/fz6jRo0yxvLXiI158+ZVW36pGAcNGsS6devIyckhJyeHdevWMWjQoJuijjVr1vDBBx+wYsUKrK2taxyb+fPnM3ToUJydnSkuLkaj0aDRaK7puonSeOi0Gjr5O7EozozBp61YFPMz+fGxeO/ZTXCyjpzyFHbHZZOUU3L1wkzlUldAr/UFHATeBPYAW4FOV9h2CrAP2Ofn51fjamxDuOp/9uxZGRISIsePHy9DQ0PlbbfdJouKiq66n8FgkI899phs0aKFDAsLM446kVLKdu3aGX9+/vnnpbe3txRCSG9vb/n666/XKKtXr17G/d9++21pbW0t27VrZ3ylp6dLKaWMioqSbdq0kS1atJCPP/64NBgMUkopMzMzZd++fWVgYKDs16+fzMrKumqM3377rWzZsqVs2bKl/O6774zLm3odLVu2lD4+Psbf7cMPP2zcp6ioSPbu3VuWl5dLKaXctm2bDAsLkx06dJAxMTE1jltD+Pwq12/J/kTZ/MWV8q1XW8uIb9rIH1ZOk7EfjpE9H/1a/rw3QTZ/caVcdiDJ1GFedtSKkFf5uiCE2AB4XGLVK8B/gc3AU0AnYBHQQl6l0MjISPlX18FfTpw4QatWra78V6eexcfHM3z4cI4ePWrSOJTGpyF8fpXrV1xeQafpG3hfO51j9q5MkN15WdOCSQe/ots3v9PhrbXc1sGft0eHmTROIcR+KWXkP5dftWtFStlfShl2iddyIAlYeuGPxV7AALjUffiKoij1x9pcx5C2nsQWt+HOXXoSyqPZmmaGX8k5Ri0bjo//YfYl5Jg6zMuqbR/5MqAPgBAiGDAHMq+0Q0Pm7++vzsYV5SY1uI0HMxlBejtrFuX78WTfIPz7huCms6XAfBMn0/KIiq96aPOWxC3MOzavwTwurraJ/DughRDiKPAzMOlq3SqKoigNUfcgF/wsCumiX8sxp/480z+YYsfB3G2IpKAyHRu784z935+8tXERz2x+hhn7ZjDhjwkN4lFxtUrkUspyKeWEC10tHaSUm66+l6IoSsNjaaalbUgw/qULmdwrCK1GYDviXtrGV92Mdk/fTFyCv+KXpOkEOQbzgev9PLoHDNL08+803Ds7FUVRbrD7uvlTYTAwpn3VvQYaa2ucS07S3tKfw5kHuCP4Nr7deYpxecH09zxJSdYhLDTmJo5azX6oKIpi1Mnfma/ujcTSTGtcpml/G48fqeCRdo8wrfv9tDAfQlHUEXQtw8gc8iK74rdVK2NTTDojPt9BTlH5DYtbJfI6kJOTw5gxYwgPD6dz587VLph++umnhIWF0aZNG2bOnHnJ/fPy8hgxYgTt2rWjTZs2fP/998Z1Wq3WeCfpyJEjjcvHjx9PSEgIYWFhPPDAA+j1+iuWdfLkSTp27Eh4eLjxhqeKigr69++vbnBRlCuw6D+eiI496eXbC4COjpISvyJExN38cWIZ3/zyPOvi15FelE70uRwe/SGaI8l5RJ+7caNcVCKvA++88w4REREcPnyY+fPn8/TTTwNw9OhRvv76a/bu3cuhQ4dYuXIlsbGxNfafNWsWrVu35tChQ2zZsoWpU6dSXl7119zKysp4J+mKFSuM+4wfP56YmBiOHDlCSUkJ33zzzRXL+uqrr/j0009ZvXo1M2ZUzaQwe/ZsJkyYcMm7GhVFqSLMrSlINEfmZ6Lf8QOTf38Ws/JcsoorcAtvTaxVMVO3TmXK+il8tf041uZVZ/MxaQU3LMYG20eeXJhMSmFKjeXt3dqj0+g4l3+O9OL0Gus7eXQC4GzeWTJL/h4J6WXrhbftlec/iY+PZ/DgwXTs2JHo6GjatGnD/Pnzr5rojh8/brxdPzQ0lPj4eNLT0zlx4gRdunQx7t+rVy+WLl3KCy9Un1dMCEFBQQFSSgoLC3F2djZOr3o5Q4cONf7cuXNn43wilyvrn1Oz5ubm8vvvv7NmzZor1qMoCliaJVGy/As0trbkPfsh01eV0CqtgFs7jCdh6Qr04/phXpTJD3GF9Al1Z09ctkrkAMtjlzP70Oway3ffsxudRseik4uYf3x+jfVHJh0BYN6xeSw5vcS4/NF2j/JYxGNXrfd6prFt164dS5cupUePHuzdu5eEhASSkpIICwvjlVdeISsrCysrK1avXk1kZI2bsnjiiScYOXIkXl5eFBQUsGjRIjSaqi9LpaWlREZGotPpmDZtGqNHj662r16vZ8GCBXz66adXLOvxxx9n4sSJlJWV8dVXX/H222/z8ssvG+tRFOXybEdNJGXyKFy+2kZzZ09YtYETqfl0CwzjodABWPo9QsWW5zhaEkW3lveRX6InJjWfxxdG07VlM+7t2pzUwqpJ4Dxtr20epn+jwSbyUYGjjGfXF7PQVj2Y9c6QO+nt2/uy+09qM4lhLYYZ33vZel1Tvdczje20adN4+umniYiIoG3btrRv3x6tVkurVq148cUXGThwIDY2NkRERKDVamvsv3btWiIiIti0aRNnzpxhwIAB9OjRA3t7exISEvD29iYuLo6+ffvStm1b4yyIAI899hg9e/akR48eVyzLz8+PLVu2ABAbG0tSUhKtWrXi3nvvpby8nLfffpvg4OBr+h0pyk3HIxzXJ5/GzM+fZoCrnQXHU6se1Ozw3ExKjhxlZ343vB3X4+Q8mBAPOzacOM/p84Wk5ZcyIsKBKeunoNPoWDJyCRpRtydQDTaRe9t6X7ErxM/eDz97v8uuD3AIIMAh4F/Xe7lpbK90Rm5vb2+8qCilJCAggBYtqp4YPnnyZCZPngzAyy+/XO0hB3/5/vvvmTZtGkIIAgMDCQgIICYmhs6dOxunXG3RogW9e/fmwIEDxkT+5ptvkpGRwVdffXVNZf3llVdeYfr06Xz22Wc8+OCD+Pv78/LLL7Nw4cJ//ftSlJuCRovZ0KnGt6097TmclGd8bxnWhsSZ81jRvQht6u9EejxsXHc0OY/fz6wkMS+e78x71HkSB3Wxs4brmcY2NzfXeHHym2++oWfPntjb2wNw/vx5Y7lLly7lnnvuqVGnn58fGzduBKqejHPy5ElatGhBTk4OZWVlAGRmZrJz505at25trGft2rX89NNP1bpHLlfWX7Zu3YqXlxdBQUFqalZFuU79WrkRe76QYylVybzSIPnOpQu35juxKX4dgW5Vj2z0b2ZNWYWBW/R+/H7AnlD/mv//68SlpkSs71dDffjy9U5j++eff8qgoCAZHBwsx4wZY3zor5RSdu/eXbZq1UqGh4fLDRs2GJfPnj1bzp49W0opZXJyshwwYIAMCwuTbdq0kQsWLJBSSrlz504ZFhYmw8PDZVhYmPzmm2+M+2u1WtmiRQvjFKxvvvnmFcuSsmoK2P79+xunhD1+/Lhs3769bNu2rdyxY0ctfnNKQ/j8KjdOTlGZDHp5tXxjxVEppZTRCdmy05Pz5R/Pj5Nhc8Pk8tjl8vdDyfJYcp5s/uJKuXXZ17J40Xu1rpfrnca2PqhpbJWmpiF8fpUb6/GF0fx5JpOoV/rz1bY4PlwTw589DDx2/v8wdwlh0YVnfbb7/Gm6FaTz0dCXsG4fUas6r3saW0VRFKWmfq3cyCnWE59VzK4zWYR62mNjgIltJiGEILMkk+zSbIT9TjrEHmNFniXP/3KI1Ly6f9KQSuQXUdPYKopyrYLd7QA4nppPVHw2t7RsRnl8PGMinmCRc3dcrV2Ze2wuCD3NvF2ZtuYMa46mcbIexpc32FEriqIoDVlLV1uEgN8PpVBWYaBjcyecbh0PQkD0fAxdHmHp6aUMMdhzi6YdSx69hTBvByx0NYcg15ZK5IqiKNfBylyLj5MVm2OqRqZF+DpiyDtP4ZatvO9gyZnfx5Jfnk+PwCdxiOiEZ3PneotFda0oiqJcpyA3OyoMEhdbC7wdrTBr3pzKvDzKHX2JL0pmKs6E59thFR5er3HUKpELIRYJIQ5eeMULIQ7WUVyKoigNXpCbLQARvg4IIRBCYDdwIG0swymtLOfOojIsYlIRl7ijuy7V9glBd0opI6SUEcASYGmdRNXISCl56qmnCAwMJDw8nOjo6Etut3//ftq2bUtgYCBPPfUUfw39zM7OZsCAAQQFBTFgwABycqqmv9yyZQsODg7GaWzfeustoGr+lc6dOxunqn399deNdYwfP57w8HBefvll47Lp06dfdZoBRVH+vUBjInc0LtPa29F6+xkkkmj3ljiMHlXvcdRJ14qouq99HPBTXZTX2Pzxxx+cPn2a06dPM2fOHB599NFLbvfoo4/y9ddfG7f9a+bB9957j379+nH69Gn69evHe++9Z9ynR48exjtJX3vtNQAsLCzYtGkThw4d4uDBg6xZs4bdu3dz+PBhrKysOHz4MFFRUeTl5ZGamsqePXtqTLalKErtdWjuhLlWQ/cgV+Myrb09zYbeDsCWcmvKYs/Uexx11UfeA0iXUp6+3AZCiClCiH1CiH0ZGRl1VG3dio+PJzQ0lPHjx9OqVSvuuOOOa7p1ffny5UycOBEhBF27diU3N5fU1NRq26SmppKfn0/Xrl0RQjBx4kTjWfLy5cuZNGkSAJMmTbrq2bMQAlvbqjMBvV6PXq9HCIGZmRklJSUYDAb0ej1arZbXXnuNN99889//MhRFuaqWrrYcfXNQtTNygGaxWczMKechbW8sQ+p/MrqrjloRQmwAPC6x6hUp5fILP9/NVc7GpZRzgDlQdWfn1eot2r2bot27sevbl9LjJ9CnpeI8fjzZCxeidXDEtkd38lauNF5EKDl8GIfhwyncvoPKvFzjtmYenli2boWhuBibrl2vVu11TWObnJyMr6+vcbmPjw/Jycl4ev49XWVycnK1CbP+2gaq5kT5a1sPDw/S0/+eZ33Xrl20a9cOLy8vZsyYQZs2bQCorKykY8eOxMbG8vjjj9OlSxcAXF1d6dChA/feey+xsbEYDAY6dOhw1XYrinJ9zHU1z4c1Vpb0GL0GdOaYeV/bzKu1cqn79v/Ni6o/BumAz7Xu05DnWvH19TW+37hxoxw1atRV9xs2bJjcvn278X3fvn1lVFRUtW2ioqJkv379jO+3bdsmhw0bJqWU0sHBodq2jo6OUkop8/LyZEFBgZRSylWrVsnAwMAadefk5MjevXvLI0eO1Fg3fPhwmZycLKdPny7Hjh0r58yZc9W2KNenIXx+lYajsqREVuTmyvQZH9VpuVxmrpW66FrpD8RIKZPqoCyTu9w0tn9dcLz49Vdftre3N4mJicZ9kpKSjNPP/sXb29v4FJ9/buPu7m7siklNTcXNzQ0Ae3t7YxfK0KFD0ev1ZGZmVivX0dGRPn361HjSz/Lly+nYsSOFhYWcOXOGxYsX8+uvv6pZDhXlRqisJHvBD1i1q99hh3+pi0R+F03oIuf1TGM7cuRI5s+fj5SS3bt34+DgUK1bBcDT0xN7e3t2796NlJL58+czatQo4/7z5s0DYN68ecblaWlpxpEte/fuxWAw0KxZMzIyMsjNzQWgpKSE9evXExoaaqxLr9czc+ZMXnjhBUpKSox/nCorK43T7SqKUn80NjZUZGRgWc/jx/9S6zs7pZT31UEcDUZISAizZs3igQceoHXr1pcdgXKxoUOHsnr1agIDA7G2tjY+ZAIgIiKCgwcPAvDll19y3333UVJSwpAhQxgyZAhQ9YShcePG8e2339K8eXMWL66aNe3XX39l9uzZ6HQ6rKys+PnnnxFCkJqayqRJk6isrMRgMDBu3DiGDx9urHPWrFlMmjQJa2trwsPDKS4upm3btgwdOhRHR8e6+2UpinJZlXl5aB0cbkhdahrbi6hpbJXr1RA+v0rDYigpQWNlVadlqmlsFUVRbqC6TuJXrOuG1dQIqGlsFUVpjBpUIjdFN4+i1Jb63Cqm1mASuaWlJVlZWeo/hdKoSCnJysrC0tLS1KEoN7EGMx+5j48PSUlJNNTb9xXlciwtLavdtasoN1qDSeRmZmYEBASYOgxFUZRGp8F0rSiKoijXRyVyRVGURk4lckVRlEbOJHd2CiEygITr3N0FyLzqVk2LavPN42Zst2rztWsupXT950KTJPLaEELsu9Qtqk2ZavPN42Zst2pz7amuFUVRlEZOJXJFUZRGrjEm8jmmDsAEVJtvHjdju1Wba6nR9ZEriqIo1TXGM3JFURTlIiqRK4qiNHKNKpELIQYLIU4KIWKFENNMHU99EULECyGOCCEOCiH2XVjmLIRYL4Q4feFfJ1PHWRtCiO+EEOeFEEcvWnbJNooqn1047oeFEB1MF/n1u0yb3xBCJF841geFEEMvWvfShTafFEIMMk3UtSOE8BVCbBZCHBdCHBNCPH1heZM91ldoc/0dayllo3gBWuAM0AIwBw4BrU0dVz21NR5w+ceyD4BpF36eBrxv6jhr2caeQAfg6NXaCAwF/gAE0BXYY+r467DNbwD/ucS2rS98xi2AgAuffa2p23AdbfYEOlz42Q44daFtTfZYX6HN9XasG9MZeWcgVkoZJ6UsB34GRpk4phtpFDDvws/zgNGmC6X2pJTbgOx/LL5cG0cB82WV3YCjEMLzhgRahy7T5ssZBfwspSyTUp4FYqn6P9CoSClTpZTRF34uAE4A3jThY32FNl9OrY91Y0rk3kDiRe+TuPIvpzGTwDohxH4hxJQLy9yllKkXfk4D3E0TWr26XBub+rF/4kI3wncXdZk1uTYLIfyB9sAebpJj/Y82Qz0d68aUyG8m3aWUHYAhwONCiJ4Xr5RV38ea9LjRm6GNF8wGWgIRQCrwkUmjqSdCCFtgCfCMlDL/4nVN9Vhfos31dqwbUyJPBnwveu9zYVmTI6VMvvDveeA3qr5mpf/1FfPCv+dNF2G9uVwbm+yxl1KmSykrpZQG4Gv+/krdZNoshDCjKqEtlFIuvbC4SR/rS7W5Po91Y0rkUUCQECJACGEO3AWsMHFMdU4IYSOEsPvrZ2AgcJSqtk66sNkkYLlpIqxXl2vjCmDihRENXYG8i76WN2r/6P8dQ9Wxhqo23yWEsBBCBABBwN4bHV9tCSEE8C1wQkr58UWrmuyxvlyb6/VYm/oK77+8GjyUqivAZ4BXTB1PPbWxBVVXsA8Bx/5qJ9AM2AicBjYAzqaOtZbt/Imqr5d6qvoEJ1+ujVSNYJh14bgfASJNHX8dtnnBhTYdvvAf2vOi7V+50OaTwBBTx3+dbe5OVbfJYeDghdfQpnysr9DmejvW6hZ9RVGURq4xda0oiqIol6ASuaIoSiOnErmiKEojpxK5oihKI6cSuaIoSiOnErmiKEojpxK5oihKI/f/nP8UnAJ6Sr8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412" y="1988838"/>
            <a:ext cx="2381957" cy="1624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412" y="3691231"/>
            <a:ext cx="2354811" cy="15510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1110" y="1989428"/>
            <a:ext cx="2396960" cy="16237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Объект 2"/>
          <p:cNvSpPr txBox="1">
            <a:spLocks/>
          </p:cNvSpPr>
          <p:nvPr/>
        </p:nvSpPr>
        <p:spPr>
          <a:xfrm>
            <a:off x="2808629" y="1598291"/>
            <a:ext cx="1442120" cy="4606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 smtClean="0"/>
              <a:t>Test </a:t>
            </a:r>
            <a:r>
              <a:rPr lang="ru-RU" dirty="0" smtClean="0"/>
              <a:t>семплы</a:t>
            </a:r>
            <a:endParaRPr lang="ru-RU" dirty="0"/>
          </a:p>
        </p:txBody>
      </p:sp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7304" y="3691231"/>
            <a:ext cx="2420766" cy="151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Объект 2"/>
          <p:cNvSpPr txBox="1">
            <a:spLocks/>
          </p:cNvSpPr>
          <p:nvPr/>
        </p:nvSpPr>
        <p:spPr>
          <a:xfrm>
            <a:off x="5364088" y="1634729"/>
            <a:ext cx="1442120" cy="46064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ru-RU" dirty="0" smtClean="0"/>
              <a:t>Полные данные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307975" y="5949280"/>
            <a:ext cx="656828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 Синяя линия – факт, пунктирные разноцветные линии – прогнозы наиболее вероятных гипотез </a:t>
            </a:r>
            <a:endParaRPr lang="ru-RU" dirty="0"/>
          </a:p>
        </p:txBody>
      </p:sp>
      <p:pic>
        <p:nvPicPr>
          <p:cNvPr id="5129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0175" y="2204864"/>
            <a:ext cx="3826748" cy="2520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168877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Вычисление максимума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1108720"/>
          </a:xfrm>
        </p:spPr>
        <p:txBody>
          <a:bodyPr>
            <a:normAutofit lnSpcReduction="10000"/>
          </a:bodyPr>
          <a:lstStyle/>
          <a:p>
            <a:r>
              <a:rPr lang="ru-RU" dirty="0"/>
              <a:t>Размер массивов равен </a:t>
            </a:r>
            <a:r>
              <a:rPr lang="ru-RU" dirty="0" smtClean="0"/>
              <a:t>6</a:t>
            </a:r>
          </a:p>
          <a:p>
            <a:r>
              <a:rPr lang="ru-RU" dirty="0"/>
              <a:t>числа от 0 до </a:t>
            </a:r>
            <a:r>
              <a:rPr lang="ru-RU" dirty="0" smtClean="0"/>
              <a:t>20</a:t>
            </a:r>
          </a:p>
          <a:p>
            <a:r>
              <a:rPr lang="ru-RU" dirty="0" smtClean="0"/>
              <a:t>Задача – найти максимум в каждом массиве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683568" y="2875002"/>
            <a:ext cx="799288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Примеры (тестовая выборка):</a:t>
            </a:r>
          </a:p>
          <a:p>
            <a:r>
              <a:rPr lang="ru-RU" dirty="0"/>
              <a:t>вход: [ </a:t>
            </a:r>
            <a:r>
              <a:rPr lang="ru-RU" dirty="0" smtClean="0"/>
              <a:t>9.59 7.78 18.68 5.59 2.82 15.17] </a:t>
            </a:r>
            <a:r>
              <a:rPr lang="ru-RU" dirty="0"/>
              <a:t>прогноз </a:t>
            </a:r>
            <a:r>
              <a:rPr lang="ru-RU" dirty="0" smtClean="0"/>
              <a:t>17.12 </a:t>
            </a:r>
            <a:r>
              <a:rPr lang="ru-RU" dirty="0"/>
              <a:t>факт </a:t>
            </a:r>
            <a:r>
              <a:rPr lang="ru-RU" dirty="0" smtClean="0"/>
              <a:t>18.68</a:t>
            </a:r>
          </a:p>
          <a:p>
            <a:r>
              <a:rPr lang="ru-RU" dirty="0" smtClean="0"/>
              <a:t>вход: [17.24 10.49 19.06 15.69 5.29 7.02 </a:t>
            </a:r>
            <a:r>
              <a:rPr lang="ru-RU" dirty="0"/>
              <a:t>] прогноз </a:t>
            </a:r>
            <a:r>
              <a:rPr lang="ru-RU" dirty="0" smtClean="0"/>
              <a:t>18.48 </a:t>
            </a:r>
            <a:r>
              <a:rPr lang="ru-RU" dirty="0"/>
              <a:t>факт </a:t>
            </a:r>
            <a:r>
              <a:rPr lang="ru-RU" dirty="0" smtClean="0"/>
              <a:t>19.06</a:t>
            </a:r>
          </a:p>
          <a:p>
            <a:r>
              <a:rPr lang="ru-RU" dirty="0"/>
              <a:t>вход: [ </a:t>
            </a:r>
            <a:r>
              <a:rPr lang="ru-RU" dirty="0" smtClean="0"/>
              <a:t>3.19 7.60 5.26 4.72 4.14 10.09] </a:t>
            </a:r>
            <a:r>
              <a:rPr lang="ru-RU" dirty="0"/>
              <a:t>прогноз </a:t>
            </a:r>
            <a:r>
              <a:rPr lang="ru-RU" dirty="0" smtClean="0"/>
              <a:t>10.86 </a:t>
            </a:r>
            <a:r>
              <a:rPr lang="ru-RU" dirty="0"/>
              <a:t>факт </a:t>
            </a:r>
            <a:r>
              <a:rPr lang="ru-RU" dirty="0" smtClean="0"/>
              <a:t>10.09</a:t>
            </a:r>
          </a:p>
          <a:p>
            <a:r>
              <a:rPr lang="ru-RU" dirty="0"/>
              <a:t>вход: [</a:t>
            </a:r>
            <a:r>
              <a:rPr lang="ru-RU" dirty="0" smtClean="0"/>
              <a:t>16.11 5.84 3.79 6.24 13.14 5.03] </a:t>
            </a:r>
            <a:r>
              <a:rPr lang="ru-RU" dirty="0"/>
              <a:t>прогноз </a:t>
            </a:r>
            <a:r>
              <a:rPr lang="ru-RU" dirty="0" smtClean="0"/>
              <a:t>15.79 </a:t>
            </a:r>
            <a:r>
              <a:rPr lang="ru-RU" dirty="0"/>
              <a:t>факт </a:t>
            </a:r>
            <a:r>
              <a:rPr lang="ru-RU" dirty="0" smtClean="0"/>
              <a:t>16.11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852607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</a:t>
            </a:r>
            <a:r>
              <a:rPr lang="ru-RU" dirty="0" smtClean="0"/>
              <a:t>работы</a:t>
            </a:r>
            <a:r>
              <a:rPr lang="en-US" dirty="0"/>
              <a:t>:</a:t>
            </a:r>
            <a:r>
              <a:rPr lang="en-US" dirty="0" smtClean="0"/>
              <a:t> MNIST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4178424" cy="4114800"/>
          </a:xfrm>
        </p:spPr>
        <p:txBody>
          <a:bodyPr/>
          <a:lstStyle/>
          <a:p>
            <a:r>
              <a:rPr lang="ru-RU" dirty="0" smtClean="0"/>
              <a:t>Взято небольшое подмножество </a:t>
            </a:r>
            <a:r>
              <a:rPr lang="ru-RU" dirty="0" err="1" smtClean="0"/>
              <a:t>датасета</a:t>
            </a:r>
            <a:r>
              <a:rPr lang="ru-RU" dirty="0" smtClean="0"/>
              <a:t> – 2000 экземпляров</a:t>
            </a:r>
          </a:p>
          <a:p>
            <a:r>
              <a:rPr lang="ru-RU" dirty="0" smtClean="0"/>
              <a:t>Точность на тестовой выборке 84%</a:t>
            </a:r>
            <a:endParaRPr lang="en-US" dirty="0" smtClean="0"/>
          </a:p>
          <a:p>
            <a:endParaRPr lang="ru-RU" dirty="0"/>
          </a:p>
        </p:txBody>
      </p:sp>
      <p:sp>
        <p:nvSpPr>
          <p:cNvPr id="4" name="AutoShape 2" descr="data:image/png;base64,iVBORw0KGgoAAAANSUhEUgAAAPsAAAEICAYAAACZA4KlAAAAOXRFWHRTb2Z0d2FyZQBNYXRwbG90bGliIHZlcnNpb24zLjQuMSwgaHR0cHM6Ly9tYXRwbG90bGliLm9yZy/Z1A+gAAAACXBIWXMAAAsTAAALEwEAmpwYAAAPRklEQVR4nO3de4xc5X3G8efBXptiINhx2FrGAWPsJA4qTrSFiEtCgpo6kGKSPxBuRZ3IjWmDVVJSGkQkglTU0ktIUdOgboKDaYgTIqA4rRugqypWGnBYI8c2mHC1wZYvGNNwN7b31z9mHC14zzvrOTNzhn2/H2m1M+c355zfHvnxmZl3zryOCAEY+46ougEAnUHYgUwQdiAThB3IBGEHMkHYgUwQdiAThB0jsn2S7VW2X7S9w/Y3bY+vui80j7CjyLck7ZI0TdI8SR+T9MUqG0I5hB1FZkq6IyLeiIgdkn4i6YMV94QSCDuK/JOkS2wfZXu6pE+pFni8QxF2FFmt2pn8JUlbJQ1K+vcqG0I5hB2HsH2EamfxuyRNkjRV0mRJf1dlXyjHXPWGt7M9VdLzko6LiF/Xl10k6fqIOLXK3tA8zuw4RETslvSMpD+zPd72cZIWSVpfaWMohbCjyGclzVftDP+kpH2S/qLSjlAKT+OBTHBmBzJB2IFMEHYgE4QdyERHr2Ka4IlxpCZ1cpdAVt7Qq3oz9nqkWqmw254v6SZJ4yR9JyJuSD3+SE3SGT6vzC4BJKyJgcJa00/jbY+T9C+qXSAxV9JC23Ob3R6A9irzmv10SU9GxNMR8aakH0ha0Jq2ALRambBPl/TcsPtb68vewvYS24O2B/dpb4ndASij7e/GR0R/RPRFRF+PJrZ7dwAKlAn7Nkkzht0/ob4MQBcqE/aHJM22PdP2BEmXSFrZmrYAtFrTQ28Rsd/2Ukn3qjb0tiwiHmlZZwBaqtQ4e0SskrSqRb0AaCM+LgtkgrADmSDsQCYIO5AJwg5kgrADmSDsQCYIO5AJwg5kgrADmSDsQCYIO5AJwg5kgrADmSDsQCYIO5AJwg5kgrADmSDsQCYIO5AJwg5kgrADmSDsQCYIO5AJwg5kgrADmSDsQCYIO5AJwg5kotQsrhgDjhiXLI/vfU+pzT/6N9MLa8/8/i3JdQ/EULL+SuxN1uf9+IrC2oTd6b975vUPJ+uxN73vblQq7LY3S3pZ0gFJ+yOirxVNAWi9VpzZPx4Ru1uwHQBtxGt2IBNlwx6S7rO91vaSkR5ge4ntQduD+/TOe50DjBVln8afHRHbbB8v6X7bj0XE6uEPiIh+Sf2SdKynRMn9AWhSqTN7RGyr/94l6W5Jp7eiKQCt13TYbU+yfczB25I+KWljqxoD0Fplnsb3Srrb9sHtfD8iftKSrtAyO//8zGR96BMvJutrf/d7rWznLfaVfFF3lCck649feHPT2/7YxsuT9WN++GDT265K02GPiKclndbCXgC0EUNvQCYIO5AJwg5kgrADmSDsQCa4xHUMeOr78wpr6z56Y3Ldie5pcTdjw6sLf52sH3fvu5L1A/+XXr8KnNmBTBB2IBOEHcgEYQcyQdiBTBB2IBOEHcgE4+xdYPwJxV+3LElPfeHEZP3n5/xDYW2ij2yqp1b5xV4X1v722Qvauu/jJrxeWPvuiQPJdZedtjxZ/+qsz6d3vpZxdgAVIexAJgg7kAnCDmSCsAOZIOxAJgg7kAnG2bvAnnNmJOsb/uSfG2yh+bH03QeKx6Il6cyB4mmPJemUZelplce/WLz9oY2PJdct64Uji4/LB/56aXLd3l+k/66j165pqqcqcWYHMkHYgUwQdiAThB3IBGEHMkHYgUwQdiATjLOPcdfs7EvWf3rTR5L1OcsfKLX/9Gh1ew298UZhbdZV5f6ud6KGZ3bby2zvsr1x2LIptu+3/UT99+T2tgmgrNE8jb9V0vy3Lbta0kBEzJY0UL8PoIs1DHtErJa0522LF0g6+L09yyVd1Nq2ALRas6/ZeyNie/32Dkm9RQ+0vUTSEkk6Ukc1uTsAZZV+Nz4iQlIk6v0R0RcRfT2aWHZ3AJrUbNh32p4mSfXfu1rXEoB2aDbsKyUtqt9eJOme1rQDoF0avma3vULSuZKm2t4q6WuSbpB0h+3FkrZIuridTaJ5W16bkqxPuf2hZL3w9dlBR4xLlyc0P//70N696QdEw+4wTMOwR8TCgtJ5Le4FQBvxcVkgE4QdyARhBzJB2IFMEHYgE1zi2gXG700PIT2+781kfU7PhMLa7TPvS677B/ddmKyPX5z+J7Lpyt9O1n/12W8V1nY2+Brry866JFnf/9zWZB1vxZkdyARhBzJB2IFMEHYgE4QdyARhBzJB2IFMODp4meCxnhJnmIvlDtcRp74/Wb/+x7cV1n5nQvoS1CrN+Y8/TdcvS19+i0OtiQG9FHs8Uo0zO5AJwg5kgrADmSDsQCYIO5AJwg5kgrADmeB69neAoY2PJesLV1xRWFv3xzcl1+1xe8fhr9pxRmHtA9c8lVz3QKubyRxndiAThB3IBGEHMkHYgUwQdiAThB3IBGEHMsE4+xhw/Id3Vt1CoV/umV5Ym/DClg52goZndtvLbO+yvXHYsutsb7O9rv5zfnvbBFDWaJ7G3ypp/gjLvxER8+o/q1rbFoBWaxj2iFgtaU8HegHQRmXeoFtqe339af7kogfZXmJ70PbgPu0tsTsAZTQb9pslzZI0T9J2SV8vemBE9EdEX0T09Whik7sDUFZTYY+InRFxICKGJH1b0umtbQtAqzUVdtvTht39jKSNRY8F0B0ajrPbXiHpXElTbW+V9DVJ59qeJykkbZZ0WftaHPvGzT45Wd905dRkfd2pxdes97h47vZO+M6c2wtrCz93VXLdybc+0Op2stYw7BGxcITFt7ShFwBtxMdlgUwQdiAThB3IBGEHMkHYgUxwiWsXeHxJb7p+4TcbbKH54bVPP7YgWR+/OH0+6Fme/gj0j04pvkbq5QteSa47+dZkGYeJMzuQCcIOZIKwA5kg7EAmCDuQCcIOZIKwA5lgnL0DPD59mM85p31fB/C+O7+YrM+5cm2yvn///mT9jX3vPeyeDvqj9z2UrP988rRk/cCLLza97xxxZgcyQdiBTBB2IBOEHcgEYQcyQdiBTBB2IBOMs3fAm5+Yl6z3z/jXUtt/dv/rhbX33juUXDcajKN7YnoWn8kTX0vWU77y7keS9YveNSe9AcbZDwtndiAThB3IBGEHMkHYgUwQdiAThB3IBGEHMjGaKZtnSLpNUq9qUzT3R8RNtqdI+qGkk1SbtvniiGDgcwSbL2jvxxku/au/LKwd858PJtcd13t8sj60oidZX3HyymQ9ZfGzH0/v+/kXmt42DjWaM/t+SV+OiLmSPiLpcttzJV0taSAiZksaqN8H0KUahj0itkfEw/XbL0vaJGm6pAWSltcftlzSRW3qEUALHNZrdtsnSfqQpDWSeiNie720Q7Wn+QC61KjDbvtoSXdK+lJEvDS8FhGh2uv5kdZbYnvQ9uA+pecFA9A+owq77R7Vgn57RNxVX7zT9rR6fZqkXSOtGxH9EdEXEX09Sl9UAaB9GobdtiXdImlTRNw4rLRS0qL67UWS7ml9ewBaZTRjQmdJulTSBtvr6suukXSDpDtsL5a0RdLFbelwDOid83xbt3/cut2Fte1Lz0yu+8E/fDRZ/+6J/9VUT6Pxvw/OTdZPeTU9bIjD0zDsEfEzSS4on9fadgC0C5+gAzJB2IFMEHYgE4QdyARhBzJB2IFM8FXSY8CZPyqe8rnvqGeS6573W81/FfRozP3p4sLanGvTXyWd/hJsHC7O7EAmCDuQCcIOZIKwA5kg7EAmCDuQCcIOZIJx9jGg0dTHZXx+S/oq5gcfeH+yPvvaDYW1oVdfbaonNIczO5AJwg5kgrADmSDsQCYIO5AJwg5kgrADmWCcvQNeX5WeBm/lrMnJ+oWTmp8Je+m2s5P1gdWnJeuzr12frM96Lf3d7lyT3j04swOZIOxAJgg7kAnCDmSCsAOZIOxAJgg7kAlHRPoB9gxJt0nqlRSS+iPiJtvXSfqCpIOTj18TEatS2zrWU+IMM8sz0C5rYkAvxZ4Rp1gfzYdq9kv6ckQ8bPsYSWtt31+vfSMi/rFVjQJon4Zhj4jtkrbXb79se5Ok6e1uDEBrHdZrdtsnSfqQpDX1RUttr7e9zPaIn/m0vcT2oO3BfdpbrlsATRt12G0fLelOSV+KiJck3SxplqR5qp35vz7SehHRHxF9EdHXo4nlOwbQlFGF3XaPakG/PSLukqSI2BkRByJiSNK3JZ3evjYBlNUw7LYt6RZJmyLixmHLpw172GckFU8lCqByo3k3/ixJl0raYHtdfdk1khbanqfacNxmSZe1oT8ALTKad+N/JmmkcbvkmDqA7sIn6IBMEHYgE4QdyARhBzJB2IFMEHYgE4QdyARhBzJB2IFMEHYgE4QdyARhBzJB2IFMEHYgEw2/SrqlO7Ofl7Rl2KKpknZ3rIHD0629dWtfEr01q5W9nRgR7xmp0NGwH7JzezAi+iprIKFbe+vWviR6a1aneuNpPJAJwg5kouqw91e8/5Ru7a1b+5LorVkd6a3S1+wAOqfqMzuADiHsQCYqCbvt+bZ/ZftJ21dX0UMR25ttb7C9zvZgxb0ss73L9sZhy6bYvt/2E/XfI86xV1Fv19neVj9262yfX1FvM2z/j+1HbT9i+4r68kqPXaKvjhy3jr9mtz1O0uOSfk/SVkkPSVoYEY92tJECtjdL6ouIyj+AYfujkl6RdFtEnFpf9veS9kTEDfX/KCdHxFe6pLfrJL1S9TTe9dmKpg2fZlzSRZI+pwqPXaKvi9WB41bFmf10SU9GxNMR8aakH0haUEEfXS8iVkva87bFCyQtr99erto/lo4r6K0rRMT2iHi4fvtlSQenGa/02CX66ogqwj5d0nPD7m9Vd833HpLus73W9pKqmxlBb0Rsr9/eIam3ymZG0HAa70562zTjXXPsmpn+vCzeoDvU2RHxYUmfknR5/elqV4raa7BuGjsd1TTenTLCNOO/UeWxa3b687KqCPs2STOG3T+hvqwrRMS2+u9dku5W901FvfPgDLr137sq7uc3umka75GmGVcXHLsqpz+vIuwPSZpte6btCZIukbSygj4OYXtS/Y0T2Z4k6ZPqvqmoV0paVL+9SNI9FfbyFt0yjXfRNOOq+NhVPv15RHT8R9L5qr0j/5Skr1bRQ0FfJ0v6Zf3nkap7k7RCtad1+1R7b2OxpHdLGpD0hKT/ljSli3r7N0kbJK1XLVjTKurtbNWeoq+XtK7+c37Vxy7RV0eOGx+XBTLBG3RAJgg7kAnCDmSCsAOZIOxAJgg7kAnCDmTi/wESt3Jnddmbgw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2045" y="1052736"/>
            <a:ext cx="1438147" cy="15959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2045" y="2708919"/>
            <a:ext cx="1416791" cy="15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1052736"/>
            <a:ext cx="1416791" cy="15537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7218" y="2708920"/>
            <a:ext cx="1431774" cy="1565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2045" y="4319016"/>
            <a:ext cx="1416791" cy="1535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9850" y="4309800"/>
            <a:ext cx="1406337" cy="15445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772146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 чём польза</a:t>
            </a:r>
            <a:r>
              <a:rPr lang="ru-RU" dirty="0" smtClean="0"/>
              <a:t>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ru-RU" dirty="0" smtClean="0"/>
              <a:t>Оптимальный способ оценки гипотез</a:t>
            </a:r>
          </a:p>
          <a:p>
            <a:r>
              <a:rPr lang="ru-RU" dirty="0" smtClean="0"/>
              <a:t>Задано пространство поиска гипотез</a:t>
            </a:r>
          </a:p>
          <a:p>
            <a:r>
              <a:rPr lang="ru-RU" dirty="0" smtClean="0"/>
              <a:t>Эталонный алгоритм управления</a:t>
            </a:r>
          </a:p>
          <a:p>
            <a:r>
              <a:rPr lang="en-US" dirty="0" smtClean="0"/>
              <a:t>L1, L2 </a:t>
            </a:r>
            <a:r>
              <a:rPr lang="ru-RU" dirty="0" smtClean="0"/>
              <a:t>регуляризация</a:t>
            </a:r>
          </a:p>
          <a:p>
            <a:r>
              <a:rPr lang="ru-RU" dirty="0" smtClean="0"/>
              <a:t>Подход к </a:t>
            </a:r>
            <a:r>
              <a:rPr lang="ru-RU" dirty="0" err="1" smtClean="0"/>
              <a:t>нейронкам</a:t>
            </a:r>
            <a:r>
              <a:rPr lang="ru-RU" dirty="0" smtClean="0"/>
              <a:t> как к форме записи алгоритма</a:t>
            </a:r>
          </a:p>
          <a:p>
            <a:r>
              <a:rPr lang="ru-RU" dirty="0" smtClean="0"/>
              <a:t>Анализ </a:t>
            </a:r>
            <a:r>
              <a:rPr lang="ru-RU" dirty="0" err="1" smtClean="0"/>
              <a:t>нейронок</a:t>
            </a:r>
            <a:r>
              <a:rPr lang="ru-RU" dirty="0" smtClean="0"/>
              <a:t> на полноту</a:t>
            </a:r>
          </a:p>
          <a:p>
            <a:r>
              <a:rPr lang="ru-RU" dirty="0" smtClean="0"/>
              <a:t>Использование композиции моделей для прогноза вероятностных распределений</a:t>
            </a:r>
          </a:p>
          <a:p>
            <a:r>
              <a:rPr lang="ru-RU" dirty="0" smtClean="0"/>
              <a:t>Концепция априорной вероятности</a:t>
            </a:r>
          </a:p>
          <a:p>
            <a:r>
              <a:rPr lang="ru-RU" dirty="0" smtClean="0"/>
              <a:t>Модель, создающая язык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299065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Спасибо за внимание!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ru-RU" dirty="0" smtClean="0"/>
              <a:t>Код </a:t>
            </a:r>
            <a:r>
              <a:rPr lang="en-US" dirty="0" smtClean="0"/>
              <a:t>AIXI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github.com/Kilorad/aixi_booster</a:t>
            </a:r>
            <a:endParaRPr lang="ru-RU" dirty="0"/>
          </a:p>
          <a:p>
            <a:r>
              <a:rPr lang="ru-RU" dirty="0" smtClean="0"/>
              <a:t>Мой канал</a:t>
            </a:r>
            <a:br>
              <a:rPr lang="ru-RU" dirty="0" smtClean="0"/>
            </a:b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t.me/result_machine</a:t>
            </a:r>
            <a:endParaRPr lang="ru-RU" dirty="0"/>
          </a:p>
          <a:p>
            <a:r>
              <a:rPr lang="ru-RU" dirty="0" smtClean="0"/>
              <a:t>Более «философская» статья про </a:t>
            </a:r>
            <a:r>
              <a:rPr lang="en-US" dirty="0" smtClean="0"/>
              <a:t>AIXI</a:t>
            </a:r>
            <a:r>
              <a:rPr lang="ru-RU" dirty="0" smtClean="0"/>
              <a:t> и идеи в его основе</a:t>
            </a:r>
            <a:r>
              <a:rPr lang="en-US"/>
              <a:t/>
            </a:r>
            <a:br>
              <a:rPr lang="en-US"/>
            </a:br>
            <a:r>
              <a:rPr lang="en-US">
                <a:hlinkClick r:id="rId4"/>
              </a:rPr>
              <a:t>https://habr.com/ru/articles/562560</a:t>
            </a:r>
            <a:r>
              <a:rPr lang="en-US" smtClean="0">
                <a:hlinkClick r:id="rId4"/>
              </a:rPr>
              <a:t>/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776649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Постановка задачи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386336" cy="4114800"/>
          </a:xfrm>
        </p:spPr>
        <p:txBody>
          <a:bodyPr/>
          <a:lstStyle/>
          <a:p>
            <a:r>
              <a:rPr lang="ru-RU" dirty="0" smtClean="0"/>
              <a:t>Общий ИИ – машина результатов, способная разобраться в среде и достичь в ней заданной цели</a:t>
            </a:r>
          </a:p>
          <a:p>
            <a:r>
              <a:rPr lang="ru-RU" dirty="0" smtClean="0"/>
              <a:t>Такой заход на ИИ важен, потому что именно в таком ключе ИИ пригоден, чтобы делать сложные механизмы, лечить людей, делать вашу компанию лидером рынка и в целом быть джинном, исполняющим желания</a:t>
            </a:r>
            <a:endParaRPr lang="ru-RU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1" y="1484785"/>
            <a:ext cx="4248471" cy="42484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86913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Агент, </a:t>
            </a:r>
            <a:r>
              <a:rPr lang="ru-RU" dirty="0" err="1"/>
              <a:t>верхнеуровневое</a:t>
            </a:r>
            <a:r>
              <a:rPr lang="ru-RU" dirty="0"/>
              <a:t> описание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098304" cy="4925144"/>
          </a:xfrm>
        </p:spPr>
        <p:txBody>
          <a:bodyPr/>
          <a:lstStyle/>
          <a:p>
            <a:r>
              <a:rPr lang="ru-RU" dirty="0"/>
              <a:t>S (</a:t>
            </a:r>
            <a:r>
              <a:rPr lang="ru-RU" dirty="0" err="1"/>
              <a:t>state</a:t>
            </a:r>
            <a:r>
              <a:rPr lang="ru-RU" dirty="0"/>
              <a:t>, </a:t>
            </a:r>
            <a:r>
              <a:rPr lang="ru-RU" dirty="0" err="1"/>
              <a:t>sensors</a:t>
            </a:r>
            <a:r>
              <a:rPr lang="ru-RU" dirty="0"/>
              <a:t>) – это некие данные с сенсоров. Кадр с видеокамеры, массив с датчиков.</a:t>
            </a:r>
          </a:p>
          <a:p>
            <a:r>
              <a:rPr lang="ru-RU" dirty="0"/>
              <a:t>A (</a:t>
            </a:r>
            <a:r>
              <a:rPr lang="ru-RU" dirty="0" err="1"/>
              <a:t>action</a:t>
            </a:r>
            <a:r>
              <a:rPr lang="ru-RU" dirty="0"/>
              <a:t>) – это массив управляющих воздействий. В массиве столько элементов, сколько есть исполнительных органов.</a:t>
            </a:r>
          </a:p>
          <a:p>
            <a:r>
              <a:rPr lang="ru-RU" dirty="0"/>
              <a:t>R (</a:t>
            </a:r>
            <a:r>
              <a:rPr lang="ru-RU" dirty="0" err="1"/>
              <a:t>reward</a:t>
            </a:r>
            <a:r>
              <a:rPr lang="ru-RU" dirty="0"/>
              <a:t>) – это некое действительное число (может приходить как сигнал извне, а может задаваться в виде явного правила, каким S соответствует какое R)</a:t>
            </a:r>
          </a:p>
          <a:p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pic>
        <p:nvPicPr>
          <p:cNvPr id="2050" name="Picture 2" descr="https://lh7-us.googleusercontent.com/18L9lSdJmJb7mQmd_1KS8Yd0fXfIN0LnGm5VxNmslmi3XfG0YUxma-QPeqMNHYlt5EvjL_CflhbM95rB1TbjdT67E_lV3tyQTr4QRFj6jcqBpT9xacc_B7rlbzMZxOZjVGFgMw3pyglC7VOwlNCHgQ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3444" y="1484785"/>
            <a:ext cx="4128996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lh7-us.googleusercontent.com/Na9CQzMxAe-kByzpcVuu3yvZ9FiSfhGUgBc-s3UK0BQkCXCw85hIPZ41hPOL7XYixJiAJsrNhe_Id7A4zSdnBt6dvn7QZJzJlfxptM0wt_Ocx-CumKkHamOwp6u2FTCfChaT0S2KrjN3aFktow7dE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3444" y="4221088"/>
            <a:ext cx="4128996" cy="2491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8829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Модель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ru-RU" dirty="0" smtClean="0"/>
              <a:t>Берём язык программирования</a:t>
            </a:r>
          </a:p>
          <a:p>
            <a:r>
              <a:rPr lang="ru-RU" dirty="0" err="1" smtClean="0"/>
              <a:t>Генерим</a:t>
            </a:r>
            <a:r>
              <a:rPr lang="ru-RU" dirty="0" smtClean="0"/>
              <a:t> все возможные программы на нём</a:t>
            </a:r>
          </a:p>
          <a:p>
            <a:r>
              <a:rPr lang="ru-RU" dirty="0" smtClean="0"/>
              <a:t>Те, что скомпилировались и имеют правильные форматы входов/выходов, считаем за гипотезы об устройстве среды</a:t>
            </a:r>
          </a:p>
          <a:p>
            <a:r>
              <a:rPr lang="ru-RU" dirty="0" smtClean="0"/>
              <a:t>Проверяем гипотезы, как принято в науке: гипотезы порождают прогнозы, мы их сравниваем с фактическими наблюдениями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95652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Проверка гипотез</a:t>
            </a:r>
          </a:p>
        </p:txBody>
      </p:sp>
      <p:pic>
        <p:nvPicPr>
          <p:cNvPr id="4098" name="Picture 2" descr="https://lh7-us.googleusercontent.com/MBNNb3WModxbW5cs6Mka8dw2r9jqxD9VmA2b_-_hiMmKiOWj3kn7TSUxO3zTGSoPQwnSLKbEoDBH8It0gJu74M-K0YOcnIpOwMW0GaLryk2F4_8uQo0J7QqiYmiZsTXXmklEyEjNnDuYeL-gcR2z2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9341" y="1916832"/>
            <a:ext cx="4061128" cy="158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531841" y="4425384"/>
            <a:ext cx="777686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P(данные</a:t>
            </a:r>
            <a:r>
              <a:rPr lang="en-US" dirty="0" smtClean="0"/>
              <a:t>|</a:t>
            </a:r>
            <a:r>
              <a:rPr lang="ru-RU" dirty="0" smtClean="0"/>
              <a:t>гипотеза) – если у нас модель выдаёт детерминированные прогнозы, то P(данные</a:t>
            </a:r>
            <a:r>
              <a:rPr lang="en-US" dirty="0" smtClean="0"/>
              <a:t>|</a:t>
            </a:r>
            <a:r>
              <a:rPr lang="ru-RU" dirty="0" smtClean="0"/>
              <a:t>гипотеза) равно 1 при точном совпадении прогноза и факта, и 0 в остальных случаях. Если же модель выдаёт вероятностное распределение, то P(данные</a:t>
            </a:r>
            <a:r>
              <a:rPr lang="en-US" dirty="0" smtClean="0"/>
              <a:t>|</a:t>
            </a:r>
            <a:r>
              <a:rPr lang="ru-RU" dirty="0" smtClean="0"/>
              <a:t>гипотеза) – это то, какую вероятность модель присвоила фактическому значению.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539552" y="1556792"/>
            <a:ext cx="4572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P(</a:t>
            </a:r>
            <a:r>
              <a:rPr lang="ru-RU" dirty="0" smtClean="0"/>
              <a:t>гипотеза</a:t>
            </a:r>
            <a:r>
              <a:rPr lang="en-US" dirty="0" smtClean="0"/>
              <a:t>|</a:t>
            </a:r>
            <a:r>
              <a:rPr lang="ru-RU" dirty="0" smtClean="0"/>
              <a:t>данные</a:t>
            </a:r>
            <a:r>
              <a:rPr lang="en-US" dirty="0" smtClean="0"/>
              <a:t>) = P(</a:t>
            </a:r>
            <a:r>
              <a:rPr lang="ru-RU" dirty="0" smtClean="0"/>
              <a:t>данные</a:t>
            </a:r>
            <a:r>
              <a:rPr lang="en-US" dirty="0" smtClean="0"/>
              <a:t>|</a:t>
            </a:r>
            <a:r>
              <a:rPr lang="ru-RU" dirty="0" smtClean="0"/>
              <a:t>гипотеза</a:t>
            </a:r>
            <a:r>
              <a:rPr lang="en-US" dirty="0" smtClean="0"/>
              <a:t>)*P(</a:t>
            </a:r>
            <a:r>
              <a:rPr lang="ru-RU" dirty="0" smtClean="0"/>
              <a:t>гипотеза</a:t>
            </a:r>
            <a:r>
              <a:rPr lang="en-US" dirty="0" smtClean="0"/>
              <a:t>)/P(</a:t>
            </a:r>
            <a:r>
              <a:rPr lang="ru-RU" dirty="0" smtClean="0"/>
              <a:t>данные</a:t>
            </a:r>
            <a:r>
              <a:rPr lang="en-US" dirty="0" smtClean="0"/>
              <a:t>)</a:t>
            </a:r>
            <a:endParaRPr lang="ru-R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P(гипотеза) – это априорная вероятность данного алгоритма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P(данные) – априорная вероятность того, что S-R таблица будет именно такой. Так как мы все гипотезы проверяем на одних и тех же данных, и нам важны только относительные значения вероятностей, это число можно принять за 1.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5404499" y="1556792"/>
            <a:ext cx="29338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Краткое описание без формул: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332413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Колмогоровская</a:t>
            </a:r>
            <a:r>
              <a:rPr lang="ru-RU" dirty="0"/>
              <a:t> сложность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P</a:t>
            </a:r>
            <a:r>
              <a:rPr lang="ru-RU" dirty="0" smtClean="0"/>
              <a:t>(априорное) = </a:t>
            </a:r>
            <a:r>
              <a:rPr lang="en-US" dirty="0" smtClean="0"/>
              <a:t>½ ^ (</a:t>
            </a:r>
            <a:r>
              <a:rPr lang="ru-RU" dirty="0" smtClean="0"/>
              <a:t>число бит в гипотезе)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166567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Приоры для </a:t>
            </a:r>
            <a:r>
              <a:rPr lang="en-US" dirty="0"/>
              <a:t>AIXI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349080"/>
          </a:xfrm>
        </p:spPr>
        <p:txBody>
          <a:bodyPr>
            <a:normAutofit/>
          </a:bodyPr>
          <a:lstStyle/>
          <a:p>
            <a:r>
              <a:rPr lang="ru-RU" dirty="0" smtClean="0"/>
              <a:t>Входные данные: </a:t>
            </a:r>
            <a:r>
              <a:rPr lang="ru-RU" dirty="0"/>
              <a:t>1, </a:t>
            </a:r>
            <a:r>
              <a:rPr lang="ru-RU" dirty="0" smtClean="0"/>
              <a:t>3, 9 (задача на прогноз следующего числа)</a:t>
            </a:r>
          </a:p>
          <a:p>
            <a:r>
              <a:rPr lang="ru-RU" dirty="0" smtClean="0"/>
              <a:t>Гипотеза ступенчатой функции: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output = </a:t>
            </a:r>
            <a:r>
              <a:rPr lang="ru-RU" dirty="0" smtClean="0"/>
              <a:t>9</a:t>
            </a:r>
            <a:br>
              <a:rPr lang="ru-RU" dirty="0" smtClean="0"/>
            </a:br>
            <a:r>
              <a:rPr lang="en-US" dirty="0" smtClean="0"/>
              <a:t>if t&gt;=0 and t&lt;2:</a:t>
            </a:r>
            <a:br>
              <a:rPr lang="en-US" dirty="0" smtClean="0"/>
            </a:br>
            <a:r>
              <a:rPr lang="en-US" dirty="0" smtClean="0"/>
              <a:t>	output = </a:t>
            </a:r>
            <a:r>
              <a:rPr lang="en-US" dirty="0"/>
              <a:t>[</a:t>
            </a:r>
            <a:r>
              <a:rPr lang="en-US" dirty="0" smtClean="0"/>
              <a:t>1,</a:t>
            </a:r>
            <a:r>
              <a:rPr lang="ru-RU" dirty="0" smtClean="0"/>
              <a:t>3</a:t>
            </a:r>
            <a:r>
              <a:rPr lang="en-US" dirty="0" smtClean="0"/>
              <a:t>][t]</a:t>
            </a:r>
            <a:br>
              <a:rPr lang="en-US" dirty="0" smtClean="0"/>
            </a:br>
            <a:r>
              <a:rPr lang="en-US" dirty="0" smtClean="0"/>
              <a:t>(38 </a:t>
            </a:r>
            <a:r>
              <a:rPr lang="ru-RU" dirty="0" smtClean="0"/>
              <a:t>значащих символов – букв, цифр, скобок, арифметических знаков)</a:t>
            </a:r>
          </a:p>
          <a:p>
            <a:r>
              <a:rPr lang="ru-RU" dirty="0" smtClean="0"/>
              <a:t>Гипотеза экспоненты, но без экспоненты в примитивах: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output = 1</a:t>
            </a:r>
            <a:br>
              <a:rPr lang="en-US" dirty="0" smtClean="0"/>
            </a:br>
            <a:r>
              <a:rPr lang="en-US" dirty="0" smtClean="0"/>
              <a:t>for </a:t>
            </a:r>
            <a:r>
              <a:rPr lang="en-US" dirty="0" err="1" smtClean="0"/>
              <a:t>i</a:t>
            </a:r>
            <a:r>
              <a:rPr lang="en-US" dirty="0" smtClean="0"/>
              <a:t> in range(t):</a:t>
            </a:r>
            <a:br>
              <a:rPr lang="en-US" dirty="0" smtClean="0"/>
            </a:br>
            <a:r>
              <a:rPr lang="en-US" dirty="0" smtClean="0"/>
              <a:t>	output = output * </a:t>
            </a:r>
            <a:r>
              <a:rPr lang="ru-RU" dirty="0" smtClean="0"/>
              <a:t>3</a:t>
            </a:r>
            <a:r>
              <a:rPr lang="ru-RU" dirty="0"/>
              <a:t/>
            </a:r>
            <a:br>
              <a:rPr lang="ru-RU" dirty="0"/>
            </a:br>
            <a:r>
              <a:rPr lang="en-US" dirty="0" smtClean="0"/>
              <a:t>(</a:t>
            </a:r>
            <a:r>
              <a:rPr lang="ru-RU" dirty="0" smtClean="0"/>
              <a:t>41</a:t>
            </a:r>
            <a:r>
              <a:rPr lang="en-US" dirty="0" smtClean="0"/>
              <a:t> </a:t>
            </a:r>
            <a:r>
              <a:rPr lang="ru-RU" dirty="0" smtClean="0"/>
              <a:t>значащий символ)</a:t>
            </a:r>
          </a:p>
          <a:p>
            <a:r>
              <a:rPr lang="ru-RU" dirty="0"/>
              <a:t>Гипотеза экспоненты, </a:t>
            </a:r>
            <a:r>
              <a:rPr lang="ru-RU" dirty="0" smtClean="0"/>
              <a:t>с экспонентой </a:t>
            </a:r>
            <a:r>
              <a:rPr lang="ru-RU" dirty="0"/>
              <a:t>в примитивах</a:t>
            </a:r>
            <a:r>
              <a:rPr lang="ru-RU" dirty="0" smtClean="0"/>
              <a:t>:</a:t>
            </a:r>
            <a:br>
              <a:rPr lang="ru-RU" dirty="0" smtClean="0"/>
            </a:br>
            <a:r>
              <a:rPr lang="en-US" dirty="0" smtClean="0"/>
              <a:t>output = 3 ** t</a:t>
            </a:r>
            <a:br>
              <a:rPr lang="en-US" dirty="0" smtClean="0"/>
            </a:br>
            <a:r>
              <a:rPr lang="en-US" dirty="0" smtClean="0"/>
              <a:t>(12 </a:t>
            </a:r>
            <a:r>
              <a:rPr lang="ru-RU" dirty="0"/>
              <a:t>значащих символов</a:t>
            </a:r>
            <a:r>
              <a:rPr lang="ru-RU" dirty="0" smtClean="0"/>
              <a:t>)</a:t>
            </a:r>
            <a:endParaRPr lang="ru-RU" dirty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284986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сделать </a:t>
            </a:r>
            <a:r>
              <a:rPr lang="en-US" dirty="0"/>
              <a:t>AIXI</a:t>
            </a:r>
            <a:r>
              <a:rPr lang="ru-RU" dirty="0"/>
              <a:t> практичнее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ru-RU" dirty="0" smtClean="0"/>
              <a:t>Монте-Карло, перебор случайной выборки алгоритмов</a:t>
            </a:r>
          </a:p>
          <a:p>
            <a:r>
              <a:rPr lang="en-US" dirty="0" smtClean="0"/>
              <a:t>L-Search</a:t>
            </a:r>
            <a:r>
              <a:rPr lang="ru-RU" dirty="0" smtClean="0"/>
              <a:t>, перебор начиная с более простых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42470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сделать </a:t>
            </a:r>
            <a:r>
              <a:rPr lang="en-US" dirty="0"/>
              <a:t>AIXI</a:t>
            </a:r>
            <a:r>
              <a:rPr lang="ru-RU" dirty="0"/>
              <a:t> практичнее, мои методы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ru-RU" dirty="0" smtClean="0"/>
              <a:t>Генерация гипотез оптимизатором, например, генетическим алгоритмом</a:t>
            </a:r>
          </a:p>
          <a:p>
            <a:r>
              <a:rPr lang="ru-RU" dirty="0" err="1" smtClean="0"/>
              <a:t>Бустинг</a:t>
            </a:r>
            <a:r>
              <a:rPr lang="ru-RU" dirty="0" smtClean="0"/>
              <a:t> - последовательное выделение наиболее значимых закономерностей</a:t>
            </a:r>
          </a:p>
          <a:p>
            <a:r>
              <a:rPr lang="ru-RU" dirty="0" err="1" smtClean="0"/>
              <a:t>Постпроцессинг</a:t>
            </a:r>
            <a:r>
              <a:rPr lang="ru-RU" dirty="0" smtClean="0"/>
              <a:t> – добавление </a:t>
            </a:r>
            <a:r>
              <a:rPr lang="en-US" dirty="0" smtClean="0"/>
              <a:t>ML</a:t>
            </a:r>
            <a:r>
              <a:rPr lang="ru-RU" dirty="0" smtClean="0"/>
              <a:t>-модели на выходе</a:t>
            </a:r>
          </a:p>
          <a:p>
            <a:r>
              <a:rPr lang="ru-RU" dirty="0" smtClean="0"/>
              <a:t>Перевод частотных кусков кода в библиотеку функций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0968416"/>
      </p:ext>
    </p:extLst>
  </p:cSld>
  <p:clrMapOvr>
    <a:masterClrMapping/>
  </p:clrMapOvr>
</p:sld>
</file>

<file path=ppt/theme/theme1.xml><?xml version="1.0" encoding="utf-8"?>
<a:theme xmlns:a="http://schemas.openxmlformats.org/drawingml/2006/main" name="Горизонт">
  <a:themeElements>
    <a:clrScheme name="Горизонт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Горизонт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Горизонт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287</TotalTime>
  <Words>580</Words>
  <Application>Microsoft Office PowerPoint</Application>
  <PresentationFormat>On-screen Show (4:3)</PresentationFormat>
  <Paragraphs>68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Arial Narrow</vt:lpstr>
      <vt:lpstr>Горизонт</vt:lpstr>
      <vt:lpstr>AIXI: алгоритмическая индукция как основа для интеллекта</vt:lpstr>
      <vt:lpstr>Постановка задачи</vt:lpstr>
      <vt:lpstr>Агент, верхнеуровневое описание</vt:lpstr>
      <vt:lpstr>Модель</vt:lpstr>
      <vt:lpstr>Проверка гипотез</vt:lpstr>
      <vt:lpstr>Колмогоровская сложность</vt:lpstr>
      <vt:lpstr>Приоры для AIXI</vt:lpstr>
      <vt:lpstr>Как сделать AIXI практичнее</vt:lpstr>
      <vt:lpstr>Как сделать AIXI практичнее, мои методы</vt:lpstr>
      <vt:lpstr>Прогноз динамического процесса</vt:lpstr>
      <vt:lpstr>Вычисление максимума</vt:lpstr>
      <vt:lpstr>Пример работы: MNIST</vt:lpstr>
      <vt:lpstr>В чём польза?</vt:lpstr>
      <vt:lpstr>Спасибо за внимание!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AIXI: алгоритмическая индукция как основа для интеллекта</dc:title>
  <dc:creator>sd</dc:creator>
  <cp:lastModifiedBy>sd</cp:lastModifiedBy>
  <cp:revision>37</cp:revision>
  <dcterms:created xsi:type="dcterms:W3CDTF">2024-03-30T08:04:20Z</dcterms:created>
  <dcterms:modified xsi:type="dcterms:W3CDTF">2024-04-04T14:57:30Z</dcterms:modified>
</cp:coreProperties>
</file>