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64" r:id="rId12"/>
    <p:sldId id="265" r:id="rId13"/>
    <p:sldId id="271" r:id="rId14"/>
    <p:sldId id="266" r:id="rId15"/>
    <p:sldId id="272" r:id="rId16"/>
    <p:sldId id="268" r:id="rId17"/>
  </p:sldIdLst>
  <p:sldSz cx="9144000" cy="5143500" type="screen16x9"/>
  <p:notesSz cx="6858000" cy="9144000"/>
  <p:embeddedFontLst>
    <p:embeddedFont>
      <p:font typeface="Rubik" panose="020B0604020202020204" charset="-79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81330C-3E31-4A65-BD0B-F8D686A646FB}">
  <a:tblStyle styleId="{A081330C-3E31-4A65-BD0B-F8D686A646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1c9541a8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1c9541a8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665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1c9541a8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1c9541a8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1c9541a8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1c9541a8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1c9541a8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1c9541a8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846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505f6f5b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505f6f5b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505f6f5b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505f6f5b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642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505f6f5b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505f6f5b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1c9541a8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1c9541a8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505f6f5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505f6f5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1c9541a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1c9541a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505f6f5b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505f6f5b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505f6f5b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505f6f5b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1c9541a8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1c9541a8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1c9541a8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1c9541a8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1c9541a8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1c9541a8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715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tudio.google.com/reporting/5df239c0-8618-4636-b24e-6a5da6a77f0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d1VUNMVNGDzE7b20Sw0Wp7n7_Q45FXC_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9578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Soal &amp; Template Jawaban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120446"/>
            <a:ext cx="8520600" cy="1715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Task 5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Nama :</a:t>
            </a:r>
            <a:r>
              <a:rPr lang="en-US" dirty="0"/>
              <a:t> Agis </a:t>
            </a:r>
            <a:r>
              <a:rPr lang="en-US" dirty="0" err="1"/>
              <a:t>Fauzi</a:t>
            </a:r>
            <a:r>
              <a:rPr lang="en-US" dirty="0"/>
              <a:t> Rachman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d" dirty="0"/>
              <a:t>Table Base “</a:t>
            </a:r>
            <a:r>
              <a:rPr lang="en-US" dirty="0" err="1"/>
              <a:t>data_kf</a:t>
            </a:r>
            <a:r>
              <a:rPr lang="id" dirty="0"/>
              <a:t>”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98" name="Google Shape;98;p20"/>
          <p:cNvGraphicFramePr/>
          <p:nvPr>
            <p:extLst>
              <p:ext uri="{D42A27DB-BD31-4B8C-83A1-F6EECF244321}">
                <p14:modId xmlns:p14="http://schemas.microsoft.com/office/powerpoint/2010/main" val="2909454453"/>
              </p:ext>
            </p:extLst>
          </p:nvPr>
        </p:nvGraphicFramePr>
        <p:xfrm>
          <a:off x="462650" y="1071075"/>
          <a:ext cx="7035250" cy="3489690"/>
        </p:xfrm>
        <a:graphic>
          <a:graphicData uri="http://schemas.openxmlformats.org/drawingml/2006/table">
            <a:tbl>
              <a:tblPr>
                <a:noFill/>
                <a:tableStyleId>{A081330C-3E31-4A65-BD0B-F8D686A646FB}</a:tableStyleId>
              </a:tblPr>
              <a:tblGrid>
                <a:gridCol w="164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/>
                        <a:t>column</a:t>
                      </a:r>
                      <a:endParaRPr sz="9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 dirty="0"/>
                        <a:t>data type</a:t>
                      </a:r>
                      <a:endParaRPr sz="9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900" b="1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9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/>
                        <a:t>transformation</a:t>
                      </a:r>
                      <a:endParaRPr sz="9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grup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varchar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Kategori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toko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sektor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varchar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Sektor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perusahaan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Nama_barang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varchar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Nama </a:t>
                      </a:r>
                      <a:r>
                        <a:rPr lang="en-US" dirty="0" err="1"/>
                        <a:t>barang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tipe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varchar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Identitas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tipe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barang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Nama_tipe</a:t>
                      </a:r>
                      <a:endParaRPr lang="en-US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varchar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Jenis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tipe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barang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Kode_lini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integer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Kode </a:t>
                      </a:r>
                      <a:r>
                        <a:rPr lang="en-US" dirty="0" err="1"/>
                        <a:t>jenis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barang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kemasan</a:t>
                      </a:r>
                      <a:endParaRPr lang="en-US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varchar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Kemasan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barang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149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Table Aggregate “</a:t>
            </a:r>
            <a:r>
              <a:rPr lang="en-US" dirty="0" err="1"/>
              <a:t>datamart_sales</a:t>
            </a:r>
            <a:r>
              <a:rPr lang="id" dirty="0"/>
              <a:t>”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516754-76E0-9CC2-8EE3-730F5CAE79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13" t="15322" r="55203" b="46666"/>
          <a:stretch/>
        </p:blipFill>
        <p:spPr>
          <a:xfrm>
            <a:off x="1457091" y="1263804"/>
            <a:ext cx="4876801" cy="306841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2"/>
          <p:cNvGraphicFramePr/>
          <p:nvPr>
            <p:extLst>
              <p:ext uri="{D42A27DB-BD31-4B8C-83A1-F6EECF244321}">
                <p14:modId xmlns:p14="http://schemas.microsoft.com/office/powerpoint/2010/main" val="1355209944"/>
              </p:ext>
            </p:extLst>
          </p:nvPr>
        </p:nvGraphicFramePr>
        <p:xfrm>
          <a:off x="462650" y="1071075"/>
          <a:ext cx="8283325" cy="3611620"/>
        </p:xfrm>
        <a:graphic>
          <a:graphicData uri="http://schemas.openxmlformats.org/drawingml/2006/table">
            <a:tbl>
              <a:tblPr>
                <a:noFill/>
                <a:tableStyleId>{A081330C-3E31-4A65-BD0B-F8D686A646FB}</a:tableStyleId>
              </a:tblPr>
              <a:tblGrid>
                <a:gridCol w="193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0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/>
                        <a:t>column</a:t>
                      </a:r>
                      <a:endParaRPr sz="9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/>
                        <a:t>data type</a:t>
                      </a:r>
                      <a:endParaRPr sz="9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>
                          <a:solidFill>
                            <a:srgbClr val="000000"/>
                          </a:solidFill>
                        </a:rPr>
                        <a:t>description</a:t>
                      </a:r>
                      <a:endParaRPr sz="9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/>
                        <a:t>transformation</a:t>
                      </a:r>
                      <a:endParaRPr sz="9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Transaction_id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lang="en-ID" dirty="0">
                        <a:effectLst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Id </a:t>
                      </a:r>
                      <a:r>
                        <a:rPr lang="en-US" dirty="0" err="1"/>
                        <a:t>penjualan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Distributor_id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lang="en-ID" dirty="0">
                        <a:effectLst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Id distributor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Item_id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lang="en-ID" dirty="0">
                        <a:effectLst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Id </a:t>
                      </a:r>
                      <a:r>
                        <a:rPr lang="en-US" dirty="0" err="1"/>
                        <a:t>barang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Customer_id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lang="en-ID" dirty="0">
                        <a:effectLst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Id </a:t>
                      </a:r>
                      <a:r>
                        <a:rPr lang="en-US" dirty="0" err="1"/>
                        <a:t>pelanggan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Branch_id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lang="en-ID" dirty="0">
                        <a:effectLst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Id </a:t>
                      </a:r>
                      <a:r>
                        <a:rPr lang="en-US" dirty="0" err="1"/>
                        <a:t>cabang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Purchase_date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date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Tanggal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pembelian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Customer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lang="en-ID" dirty="0">
                        <a:effectLst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pelanggan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Branch_city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lang="en-ID" dirty="0">
                        <a:effectLst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Cabang sales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Table Aggregate “</a:t>
            </a:r>
            <a:r>
              <a:rPr lang="en-US" dirty="0" err="1"/>
              <a:t>datamart_sales</a:t>
            </a:r>
            <a:r>
              <a:rPr lang="id" dirty="0"/>
              <a:t>”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2"/>
          <p:cNvGraphicFramePr/>
          <p:nvPr>
            <p:extLst>
              <p:ext uri="{D42A27DB-BD31-4B8C-83A1-F6EECF244321}">
                <p14:modId xmlns:p14="http://schemas.microsoft.com/office/powerpoint/2010/main" val="2964857347"/>
              </p:ext>
            </p:extLst>
          </p:nvPr>
        </p:nvGraphicFramePr>
        <p:xfrm>
          <a:off x="462650" y="1071075"/>
          <a:ext cx="8283325" cy="3824980"/>
        </p:xfrm>
        <a:graphic>
          <a:graphicData uri="http://schemas.openxmlformats.org/drawingml/2006/table">
            <a:tbl>
              <a:tblPr>
                <a:noFill/>
                <a:tableStyleId>{A081330C-3E31-4A65-BD0B-F8D686A646FB}</a:tableStyleId>
              </a:tblPr>
              <a:tblGrid>
                <a:gridCol w="193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0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/>
                        <a:t>column</a:t>
                      </a:r>
                      <a:endParaRPr sz="9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/>
                        <a:t>data type</a:t>
                      </a:r>
                      <a:endParaRPr sz="9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>
                          <a:solidFill>
                            <a:srgbClr val="000000"/>
                          </a:solidFill>
                        </a:rPr>
                        <a:t>description</a:t>
                      </a:r>
                      <a:endParaRPr sz="9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/>
                        <a:t>transformation</a:t>
                      </a:r>
                      <a:endParaRPr sz="9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item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lang="en-ID" dirty="0">
                        <a:effectLst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Nama </a:t>
                      </a:r>
                      <a:r>
                        <a:rPr lang="en-US" dirty="0" err="1"/>
                        <a:t>barang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packaging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lang="en-ID" dirty="0">
                        <a:effectLst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kemasan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quantity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integer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jumlah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price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real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harga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revenue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Double Precision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pendapatan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Jumlah</a:t>
                      </a:r>
                      <a:r>
                        <a:rPr lang="en-US" dirty="0"/>
                        <a:t> * </a:t>
                      </a:r>
                      <a:r>
                        <a:rPr lang="en-US" dirty="0" err="1"/>
                        <a:t>harga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currency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lang="en-ID" dirty="0">
                        <a:effectLst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Mata uang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brand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lang="en-ID" dirty="0">
                        <a:effectLst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Jenis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barang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lini</a:t>
                      </a:r>
                      <a:r>
                        <a:rPr lang="en-US" dirty="0"/>
                        <a:t>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Table Aggregate “</a:t>
            </a:r>
            <a:r>
              <a:rPr lang="en-US" dirty="0" err="1"/>
              <a:t>datamart_sales</a:t>
            </a:r>
            <a:r>
              <a:rPr lang="id" dirty="0"/>
              <a:t>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8695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Soal 5 : Data Visualization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AutoNum type="alphaUcPeriod"/>
            </a:pPr>
            <a:r>
              <a:rPr lang="id" sz="14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Tugas</a:t>
            </a:r>
            <a:br>
              <a:rPr lang="id" sz="14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id" sz="14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buatlah data visualiasasi nya, dan cantumkan linknya di bawah (pastikan bisa diakses publik). Lalu cantumkan juga screenshot visualisasinya</a:t>
            </a:r>
            <a:br>
              <a:rPr lang="id" sz="14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endParaRPr sz="14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Silahkan tambah halaman jika dibutuhkan</a:t>
            </a:r>
            <a:endParaRPr sz="14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AutoNum type="alphaUcPeriod"/>
            </a:pPr>
            <a:r>
              <a:rPr lang="id" sz="14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Jawaban :</a:t>
            </a:r>
            <a:r>
              <a:rPr lang="en-US" sz="14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id" sz="14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Link visualisasi (Google Data Studio)</a:t>
            </a:r>
            <a:endParaRPr lang="en-US" sz="14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4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  <a:hlinkClick r:id="rId3"/>
              </a:rPr>
              <a:t>https://datastudio.google.com/reporting/5df239c0-8618-4636-b24e-6a5da6a77f0b</a:t>
            </a:r>
            <a:endParaRPr lang="en-US" sz="14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4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6FB9F0-B21B-9F28-34F3-D86BD97C84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39" r="12683"/>
          <a:stretch/>
        </p:blipFill>
        <p:spPr>
          <a:xfrm>
            <a:off x="1137424" y="0"/>
            <a:ext cx="68468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86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Soal 6 : Additional Complementary Data</a:t>
            </a:r>
            <a:endParaRPr/>
          </a:p>
        </p:txBody>
      </p:sp>
      <p:sp>
        <p:nvSpPr>
          <p:cNvPr id="127" name="Google Shape;127;p25"/>
          <p:cNvSpPr txBox="1"/>
          <p:nvPr/>
        </p:nvSpPr>
        <p:spPr>
          <a:xfrm>
            <a:off x="311700" y="1112825"/>
            <a:ext cx="7655100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AutoNum type="alphaUcPeriod"/>
            </a:pPr>
            <a:r>
              <a:rPr lang="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Tugas :</a:t>
            </a:r>
            <a:endParaRPr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Dari data yang tersedia, menurut kamu untuk melengkapi analisis nya apakah diperlukan data lain juga? jika iya, sebutkan data apa yang kamu maksud dan mengapa memerlukan data tersebut</a:t>
            </a:r>
            <a:endParaRPr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AutoNum type="alphaUcPeriod"/>
            </a:pPr>
            <a:r>
              <a:rPr lang="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Jawaban : </a:t>
            </a:r>
            <a:endParaRPr lang="en-US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Karena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ini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merupakan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performa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penjualan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brand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maka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melengkapi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visualisasi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ditambahkan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grafik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tentang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target </a:t>
            </a:r>
            <a:r>
              <a:rPr lang="en-US" b="1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pendapatan</a:t>
            </a:r>
            <a:r>
              <a:rPr lang="en-US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dan </a:t>
            </a:r>
            <a:r>
              <a:rPr lang="en-US" b="1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persentase</a:t>
            </a:r>
            <a:r>
              <a:rPr lang="en-US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tercapainya</a:t>
            </a:r>
            <a:r>
              <a:rPr lang="en-US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target. Data target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pendapatan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diambil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asumsi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pribadi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sehingga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persentase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dapat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diperoleh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menghitung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pendapatan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(revenue)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target. Data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ini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diperlukan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karena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ingin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memberikan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insight yang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pertama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kali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dilihat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oleh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pimpinan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tentang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posisi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penjualan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terjadi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sehingga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bisa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menjadi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evaluasi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harus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dilakukan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selanjutnya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baik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tim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sales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ataupun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tim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bisnis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produk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Petunjuk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100" b="1">
                <a:latin typeface="Rubik"/>
                <a:ea typeface="Rubik"/>
                <a:cs typeface="Rubik"/>
                <a:sym typeface="Rubik"/>
              </a:rPr>
              <a:t>Silahkan merujuk pada Data Source Task 5 yang telah disediakan untuk mengerjakan soal soal di bawah ini</a:t>
            </a:r>
            <a:endParaRPr sz="2100" b="1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Pada bagian data analytics, terdiri dari 4 soal dengan use case &amp; tabel yang sama. Bayangkan kamu memiliki database erp yang terdiri dari 3 tabel: penjualan, pelanggan, barang. Tabel tersebut akan dibuat menjadi sebuah datamart yang nantinya digunakan untuk visualisasi.</a:t>
            </a:r>
            <a:endParaRPr sz="2100" b="1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Query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 b="1" dirty="0">
                <a:latin typeface="Rubik"/>
                <a:ea typeface="Rubik"/>
                <a:cs typeface="Rubik"/>
                <a:sym typeface="Rubik"/>
              </a:rPr>
              <a:t>Soal 1 *:</a:t>
            </a:r>
            <a:endParaRPr sz="1300" b="1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3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Dari 2 query ini, mana yang bekerja lebih baik? Jelaskan mengapa.</a:t>
            </a:r>
            <a:endParaRPr sz="13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ubik"/>
              <a:buAutoNum type="alphaLcParenBoth"/>
            </a:pPr>
            <a:r>
              <a:rPr lang="id" sz="13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SELECT * FROM pelanggan WHERE SUBSTR(alamat, 1, 3) = Mat;</a:t>
            </a:r>
            <a:endParaRPr sz="13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ubik"/>
              <a:buAutoNum type="alphaLcParenBoth"/>
            </a:pPr>
            <a:r>
              <a:rPr lang="id" sz="13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SELECT * FROM pelanggan WHERE alamat LIKE 'Mat%'</a:t>
            </a:r>
            <a:endParaRPr sz="13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 i="1" dirty="0">
                <a:latin typeface="Rubik"/>
                <a:ea typeface="Rubik"/>
                <a:cs typeface="Rubik"/>
                <a:sym typeface="Rubik"/>
              </a:rPr>
              <a:t>*disclaimer: soal ini tidak terkait dengan data source</a:t>
            </a:r>
            <a:endParaRPr sz="1300" i="1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D" sz="1300" dirty="0" err="1">
                <a:latin typeface="Rubik"/>
                <a:ea typeface="Rubik"/>
                <a:cs typeface="Rubik"/>
                <a:sym typeface="Rubik"/>
              </a:rPr>
              <a:t>Jawaban</a:t>
            </a:r>
            <a:r>
              <a:rPr lang="en-ID" sz="1300" dirty="0">
                <a:latin typeface="Rubik"/>
                <a:ea typeface="Rubik"/>
                <a:cs typeface="Rubik"/>
                <a:sym typeface="Rubik"/>
              </a:rPr>
              <a:t> : (b) </a:t>
            </a:r>
            <a:r>
              <a:rPr lang="en-US" sz="1300" dirty="0">
                <a:latin typeface="Rubik"/>
                <a:ea typeface="Rubik"/>
                <a:cs typeface="Rubik"/>
                <a:sym typeface="Rubik"/>
              </a:rPr>
              <a:t>SELECT * FROM </a:t>
            </a:r>
            <a:r>
              <a:rPr lang="en-US" sz="1300" dirty="0" err="1">
                <a:latin typeface="Rubik"/>
                <a:ea typeface="Rubik"/>
                <a:cs typeface="Rubik"/>
                <a:sym typeface="Rubik"/>
              </a:rPr>
              <a:t>pelanggan</a:t>
            </a:r>
            <a:r>
              <a:rPr lang="en-US" sz="1300" dirty="0">
                <a:latin typeface="Rubik"/>
                <a:ea typeface="Rubik"/>
                <a:cs typeface="Rubik"/>
                <a:sym typeface="Rubik"/>
              </a:rPr>
              <a:t> WHERE </a:t>
            </a:r>
            <a:r>
              <a:rPr lang="en-US" sz="1300" dirty="0" err="1">
                <a:latin typeface="Rubik"/>
                <a:ea typeface="Rubik"/>
                <a:cs typeface="Rubik"/>
                <a:sym typeface="Rubik"/>
              </a:rPr>
              <a:t>alamat</a:t>
            </a:r>
            <a:r>
              <a:rPr lang="en-US" sz="1300" dirty="0">
                <a:latin typeface="Rubik"/>
                <a:ea typeface="Rubik"/>
                <a:cs typeface="Rubik"/>
                <a:sym typeface="Rubik"/>
              </a:rPr>
              <a:t> LIKE 'Mat%'</a:t>
            </a:r>
            <a:endParaRPr lang="en-ID" sz="1300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id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Alasan :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asumsinya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ingin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mencari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kata yang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mengandung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“Mat”.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substr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harus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mengetahui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posisi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huruf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ingin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dicari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Apabila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pada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jawaban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(a)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dijalankan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maka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tidak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akan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ditemukan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data yang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diinginkan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namun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apabila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angka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…1,3.. Di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ganti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jadi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…4,3..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Maka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didapatkan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hasil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ingin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dicari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jawaban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(b)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lebih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baik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efisien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karena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LIKE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akan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mempermudah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pencarian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tanpa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harus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menghitung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urutan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huruf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kata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tersebut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dan query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tersebut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mudah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diingat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atau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simple.</a:t>
            </a:r>
            <a:endParaRPr sz="1300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Query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 b="1" dirty="0">
                <a:latin typeface="Rubik"/>
                <a:ea typeface="Rubik"/>
                <a:cs typeface="Rubik"/>
                <a:sym typeface="Rubik"/>
              </a:rPr>
              <a:t>Soal 2 *:</a:t>
            </a:r>
            <a:endParaRPr sz="1300" b="1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3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Anggap kita memiliki tabel pelanggan dengan kolom: id, nama, tanggal_lahir, alamat. Bagaimana cara yang lebih tepat dalam menulis query untuk mendapatkan data pelanggan yang tanggal_lahir nya ada di antara 2000-01-01 sampai 2008-12-31? Pilihlah salah satu jawaban dan berikan alasannya.</a:t>
            </a:r>
            <a:endParaRPr sz="13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ubik"/>
              <a:buAutoNum type="alphaLcParenBoth"/>
            </a:pPr>
            <a:r>
              <a:rPr lang="id" sz="13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SELECT * FROM pelanggan WHERE tanggal_lahir &gt;= '2000-01-01' AND tanggal_lahir &lt;= '2008-12-31'</a:t>
            </a:r>
            <a:endParaRPr sz="13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ubik"/>
              <a:buAutoNum type="alphaLcParenBoth"/>
            </a:pPr>
            <a:r>
              <a:rPr lang="id" sz="13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SELECT * FROM pelanggan WHERE tanggal_lahir BETWEEN '2000-01-01' AND '2008-12-31' </a:t>
            </a:r>
            <a:br>
              <a:rPr lang="id" sz="13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endParaRPr sz="13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 i="1" dirty="0">
                <a:latin typeface="Rubik"/>
                <a:ea typeface="Rubik"/>
                <a:cs typeface="Rubik"/>
                <a:sym typeface="Rubik"/>
              </a:rPr>
              <a:t>*disclaimer: soal ini tidak terkait dengan data source</a:t>
            </a:r>
            <a:endParaRPr sz="1300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Jawaban :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(b) SELECT * FROM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pelanggan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WHERE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tanggal_lahir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BETWEEN '2000-01-01' AND '2008-12-31' </a:t>
            </a:r>
            <a:endParaRPr sz="1300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Alasan :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lebih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mudah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diartikan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diingat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karena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jika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jawaban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(a)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menggunakan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2 operator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tanda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yaitu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lebih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sama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(&gt;=) dan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kurang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sama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(&lt;=)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apabila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salah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posisi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atau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penulisan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tanggal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maka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dampaknya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pelanggan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tanggal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diinginkan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tidak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masuk</a:t>
            </a:r>
            <a:r>
              <a:rPr lang="en-US" sz="13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sz="1300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Soal 3: Menentukan Primary Key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AutoNum type="alphaUcPeriod"/>
            </a:pPr>
            <a:r>
              <a:rPr lang="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Tugas</a:t>
            </a:r>
            <a:br>
              <a:rPr lang="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Tentukan primary key dari table penjualan. jelaskan alasannya</a:t>
            </a:r>
            <a:br>
              <a:rPr lang="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endParaRPr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AutoNum type="alphaUcPeriod"/>
            </a:pPr>
            <a:r>
              <a:rPr lang="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Jawaban &amp; Penjelasan :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Bukti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terjadinya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suatu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transaksi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penjualan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dibuktikan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adanya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invoice.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itu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id_invoice</a:t>
            </a:r>
            <a:r>
              <a:rPr lang="en-US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merupakan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primary key,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karena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memiliki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nilai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unik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Namun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memudahkan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inisialisasi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maka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akan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diubah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nama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kolom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menjadi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id_penjualan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ubik"/>
              <a:buAutoNum type="alphaUcPeriod"/>
            </a:pPr>
            <a:r>
              <a:rPr lang="id" sz="13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Tugas</a:t>
            </a:r>
            <a:br>
              <a:rPr lang="id" sz="13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id" sz="13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Buatlah design datamart (Terdiri dari tabel base, dan tabel aggregate). Upload </a:t>
            </a:r>
            <a:r>
              <a:rPr lang="id" sz="1300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file query </a:t>
            </a:r>
            <a:r>
              <a:rPr lang="id" sz="13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dalam gdrive mu (pastikan dapat diakses public). Lalu masukkan linknya di tabel di bawah, dan cantumkan juga screenshoot query nya (jika lebih dari 1 file, maka masing masing file di-screenshoot)</a:t>
            </a:r>
            <a:br>
              <a:rPr lang="id" sz="13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br>
              <a:rPr lang="id" sz="13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id" sz="13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Silahkan tambah halaman jika dibutuhkan</a:t>
            </a:r>
            <a:br>
              <a:rPr lang="id" sz="13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endParaRPr sz="13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ubik"/>
              <a:buAutoNum type="alphaUcPeriod"/>
            </a:pPr>
            <a:r>
              <a:rPr lang="id" sz="13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Jawaban :</a:t>
            </a:r>
            <a:endParaRPr sz="13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Soal 4: Design Datamart</a:t>
            </a:r>
            <a:endParaRPr/>
          </a:p>
        </p:txBody>
      </p:sp>
      <p:graphicFrame>
        <p:nvGraphicFramePr>
          <p:cNvPr id="86" name="Google Shape;86;p18"/>
          <p:cNvGraphicFramePr/>
          <p:nvPr>
            <p:extLst>
              <p:ext uri="{D42A27DB-BD31-4B8C-83A1-F6EECF244321}">
                <p14:modId xmlns:p14="http://schemas.microsoft.com/office/powerpoint/2010/main" val="3753684064"/>
              </p:ext>
            </p:extLst>
          </p:nvPr>
        </p:nvGraphicFramePr>
        <p:xfrm>
          <a:off x="708200" y="3222175"/>
          <a:ext cx="7417323" cy="1584840"/>
        </p:xfrm>
        <a:graphic>
          <a:graphicData uri="http://schemas.openxmlformats.org/drawingml/2006/table">
            <a:tbl>
              <a:tblPr>
                <a:noFill/>
                <a:tableStyleId>{A081330C-3E31-4A65-BD0B-F8D686A646FB}</a:tableStyleId>
              </a:tblPr>
              <a:tblGrid>
                <a:gridCol w="803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1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2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Nama File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Link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1. 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Create Data SQL</a:t>
                      </a:r>
                      <a:endParaRPr dirty="0"/>
                    </a:p>
                  </a:txBody>
                  <a:tcPr marL="91425" marR="91425" marT="91425" marB="91425"/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dirty="0">
                          <a:hlinkClick r:id="rId3"/>
                        </a:rPr>
                        <a:t>https://drive.google.com/drive/folders/1d1VUNMVNGDzE7b20Sw0Wp7n7_Q45FXC_</a:t>
                      </a:r>
                      <a:endParaRPr lang="en-ID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D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Tabel</a:t>
                      </a:r>
                      <a:r>
                        <a:rPr lang="en-US" dirty="0"/>
                        <a:t> Base Kimia </a:t>
                      </a:r>
                      <a:r>
                        <a:rPr lang="en-US" dirty="0" err="1"/>
                        <a:t>Farma</a:t>
                      </a:r>
                      <a:endParaRPr dirty="0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Tabel</a:t>
                      </a:r>
                      <a:r>
                        <a:rPr lang="en-US" dirty="0"/>
                        <a:t> Aggregate Kimia </a:t>
                      </a:r>
                      <a:r>
                        <a:rPr lang="en-US" dirty="0" err="1"/>
                        <a:t>Farma</a:t>
                      </a:r>
                      <a:endParaRPr dirty="0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Table Base “</a:t>
            </a:r>
            <a:r>
              <a:rPr lang="en-US" dirty="0" err="1"/>
              <a:t>data_kf</a:t>
            </a:r>
            <a:r>
              <a:rPr lang="id" dirty="0"/>
              <a:t>”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CEDE4D-F7E5-5CFA-0CA2-A2E1FCA751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51" t="15176" r="54147" b="29611"/>
          <a:stretch/>
        </p:blipFill>
        <p:spPr>
          <a:xfrm>
            <a:off x="611050" y="1168050"/>
            <a:ext cx="6466257" cy="358980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d" dirty="0"/>
              <a:t>Table Base “</a:t>
            </a:r>
            <a:r>
              <a:rPr lang="en-US" dirty="0" err="1"/>
              <a:t>data_kf</a:t>
            </a:r>
            <a:r>
              <a:rPr lang="id" dirty="0"/>
              <a:t>”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98" name="Google Shape;98;p20"/>
          <p:cNvGraphicFramePr/>
          <p:nvPr>
            <p:extLst>
              <p:ext uri="{D42A27DB-BD31-4B8C-83A1-F6EECF244321}">
                <p14:modId xmlns:p14="http://schemas.microsoft.com/office/powerpoint/2010/main" val="1739659797"/>
              </p:ext>
            </p:extLst>
          </p:nvPr>
        </p:nvGraphicFramePr>
        <p:xfrm>
          <a:off x="462650" y="1071075"/>
          <a:ext cx="7035250" cy="3489690"/>
        </p:xfrm>
        <a:graphic>
          <a:graphicData uri="http://schemas.openxmlformats.org/drawingml/2006/table">
            <a:tbl>
              <a:tblPr>
                <a:noFill/>
                <a:tableStyleId>{A081330C-3E31-4A65-BD0B-F8D686A646FB}</a:tableStyleId>
              </a:tblPr>
              <a:tblGrid>
                <a:gridCol w="164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/>
                        <a:t>column</a:t>
                      </a:r>
                      <a:endParaRPr sz="9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 dirty="0"/>
                        <a:t>data type</a:t>
                      </a:r>
                      <a:endParaRPr sz="9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900" b="1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9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/>
                        <a:t>transformation</a:t>
                      </a:r>
                      <a:endParaRPr sz="9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Id_distributor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varchar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Identitas</a:t>
                      </a:r>
                      <a:r>
                        <a:rPr lang="en-US" dirty="0"/>
                        <a:t> distributor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Id_cabang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varchar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Identitas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cabang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Id_invoice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varchar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Identitas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penjualan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Rename </a:t>
                      </a:r>
                      <a:r>
                        <a:rPr lang="en-US" dirty="0" err="1"/>
                        <a:t>id_penjualan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Tanggal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date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Tanggal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pembelian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Id_customer</a:t>
                      </a:r>
                      <a:endParaRPr lang="en-US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varchar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Identitas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pelanggan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Id_barang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varchar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Identitas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barang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Jumlah_barang</a:t>
                      </a:r>
                      <a:endParaRPr lang="en-US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integer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Banyaknya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barang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Unit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varchar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Satuan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dus</a:t>
                      </a:r>
                      <a:r>
                        <a:rPr lang="en-US" dirty="0"/>
                        <a:t>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d" dirty="0"/>
              <a:t>Table Base “</a:t>
            </a:r>
            <a:r>
              <a:rPr lang="en-US" dirty="0" err="1"/>
              <a:t>data_kf</a:t>
            </a:r>
            <a:r>
              <a:rPr lang="id" dirty="0"/>
              <a:t>”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98" name="Google Shape;98;p20"/>
          <p:cNvGraphicFramePr/>
          <p:nvPr>
            <p:extLst>
              <p:ext uri="{D42A27DB-BD31-4B8C-83A1-F6EECF244321}">
                <p14:modId xmlns:p14="http://schemas.microsoft.com/office/powerpoint/2010/main" val="4014876114"/>
              </p:ext>
            </p:extLst>
          </p:nvPr>
        </p:nvGraphicFramePr>
        <p:xfrm>
          <a:off x="462650" y="1071075"/>
          <a:ext cx="7035250" cy="3489690"/>
        </p:xfrm>
        <a:graphic>
          <a:graphicData uri="http://schemas.openxmlformats.org/drawingml/2006/table">
            <a:tbl>
              <a:tblPr>
                <a:noFill/>
                <a:tableStyleId>{A081330C-3E31-4A65-BD0B-F8D686A646FB}</a:tableStyleId>
              </a:tblPr>
              <a:tblGrid>
                <a:gridCol w="164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/>
                        <a:t>column</a:t>
                      </a:r>
                      <a:endParaRPr sz="9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 dirty="0"/>
                        <a:t>data type</a:t>
                      </a:r>
                      <a:endParaRPr sz="9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900" b="1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9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b="1"/>
                        <a:t>transformation</a:t>
                      </a:r>
                      <a:endParaRPr sz="9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Harga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real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Harga per </a:t>
                      </a:r>
                      <a:r>
                        <a:rPr lang="en-US" dirty="0" err="1"/>
                        <a:t>satuan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Mata_uang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varchar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Mata uang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Brand_id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varchar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Identitas</a:t>
                      </a:r>
                      <a:r>
                        <a:rPr lang="en-US" dirty="0"/>
                        <a:t> brand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lini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varchar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Jenis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barang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levels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varchar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Jenis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perusahaan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nama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varchar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Nama </a:t>
                      </a:r>
                      <a:r>
                        <a:rPr lang="en-US" dirty="0" err="1"/>
                        <a:t>pelanggan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Cabang_sales</a:t>
                      </a:r>
                      <a:endParaRPr lang="en-US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varchar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cabang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Id_group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integer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Identitas</a:t>
                      </a:r>
                      <a:r>
                        <a:rPr lang="en-US" dirty="0"/>
                        <a:t> group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5098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1005</Words>
  <Application>Microsoft Office PowerPoint</Application>
  <PresentationFormat>On-screen Show (16:9)</PresentationFormat>
  <Paragraphs>200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Rubik</vt:lpstr>
      <vt:lpstr>Arial</vt:lpstr>
      <vt:lpstr>Simple Light</vt:lpstr>
      <vt:lpstr>Soal &amp; Template Jawaban</vt:lpstr>
      <vt:lpstr>Petunjuk</vt:lpstr>
      <vt:lpstr>Query</vt:lpstr>
      <vt:lpstr>Query</vt:lpstr>
      <vt:lpstr>Soal 3: Menentukan Primary Key</vt:lpstr>
      <vt:lpstr>Soal 4: Design Datamart</vt:lpstr>
      <vt:lpstr>Table Base “data_kf” </vt:lpstr>
      <vt:lpstr>Table Base “data_kf” </vt:lpstr>
      <vt:lpstr>Table Base “data_kf” </vt:lpstr>
      <vt:lpstr>Table Base “data_kf” </vt:lpstr>
      <vt:lpstr>Table Aggregate “datamart_sales”</vt:lpstr>
      <vt:lpstr>Table Aggregate “datamart_sales”</vt:lpstr>
      <vt:lpstr>Table Aggregate “datamart_sales”</vt:lpstr>
      <vt:lpstr>Soal 5 : Data Visualization</vt:lpstr>
      <vt:lpstr>PowerPoint Presentation</vt:lpstr>
      <vt:lpstr>Soal 6 : Additional Complementary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Soal &amp; Template Jawaban</dc:title>
  <cp:lastModifiedBy>Agis Rachman</cp:lastModifiedBy>
  <cp:revision>7</cp:revision>
  <dcterms:modified xsi:type="dcterms:W3CDTF">2023-01-24T08:53:38Z</dcterms:modified>
</cp:coreProperties>
</file>