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Neue Machina Ultra-Bold" charset="1" panose="00000900000000000000"/>
      <p:regular r:id="rId13"/>
    </p:embeddedFont>
    <p:embeddedFont>
      <p:font typeface="Telegraf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864970"/>
            <a:ext cx="18288000" cy="6608660"/>
          </a:xfrm>
          <a:custGeom>
            <a:avLst/>
            <a:gdLst/>
            <a:ahLst/>
            <a:cxnLst/>
            <a:rect r="r" b="b" t="t" l="l"/>
            <a:pathLst>
              <a:path h="6608660" w="18288000">
                <a:moveTo>
                  <a:pt x="0" y="0"/>
                </a:moveTo>
                <a:lnTo>
                  <a:pt x="18288000" y="0"/>
                </a:lnTo>
                <a:lnTo>
                  <a:pt x="18288000" y="6608660"/>
                </a:lnTo>
                <a:lnTo>
                  <a:pt x="0" y="6608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7672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69254" y="6563383"/>
            <a:ext cx="7350316" cy="1042248"/>
            <a:chOff x="0" y="0"/>
            <a:chExt cx="1845258" cy="2616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45258" cy="261651"/>
            </a:xfrm>
            <a:custGeom>
              <a:avLst/>
              <a:gdLst/>
              <a:ahLst/>
              <a:cxnLst/>
              <a:rect r="r" b="b" t="t" l="l"/>
              <a:pathLst>
                <a:path h="261651" w="1845258">
                  <a:moveTo>
                    <a:pt x="105328" y="0"/>
                  </a:moveTo>
                  <a:lnTo>
                    <a:pt x="1739930" y="0"/>
                  </a:lnTo>
                  <a:cubicBezTo>
                    <a:pt x="1767865" y="0"/>
                    <a:pt x="1794655" y="11097"/>
                    <a:pt x="1814408" y="30850"/>
                  </a:cubicBezTo>
                  <a:cubicBezTo>
                    <a:pt x="1834161" y="50603"/>
                    <a:pt x="1845258" y="77393"/>
                    <a:pt x="1845258" y="105328"/>
                  </a:cubicBezTo>
                  <a:lnTo>
                    <a:pt x="1845258" y="156323"/>
                  </a:lnTo>
                  <a:cubicBezTo>
                    <a:pt x="1845258" y="214494"/>
                    <a:pt x="1798101" y="261651"/>
                    <a:pt x="1739930" y="261651"/>
                  </a:cubicBezTo>
                  <a:lnTo>
                    <a:pt x="105328" y="261651"/>
                  </a:lnTo>
                  <a:cubicBezTo>
                    <a:pt x="47157" y="261651"/>
                    <a:pt x="0" y="214494"/>
                    <a:pt x="0" y="156323"/>
                  </a:cubicBezTo>
                  <a:lnTo>
                    <a:pt x="0" y="105328"/>
                  </a:lnTo>
                  <a:cubicBezTo>
                    <a:pt x="0" y="47157"/>
                    <a:pt x="47157" y="0"/>
                    <a:pt x="105328" y="0"/>
                  </a:cubicBezTo>
                  <a:close/>
                </a:path>
              </a:pathLst>
            </a:custGeom>
            <a:solidFill>
              <a:srgbClr val="35CDC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45258" cy="318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35605" y="3487454"/>
            <a:ext cx="9493519" cy="3185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1"/>
              </a:lnSpc>
            </a:pPr>
            <a:r>
              <a:rPr lang="en-US" sz="8251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Evolusi Teknologi Processor Intel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61835" y="6685816"/>
            <a:ext cx="5277215" cy="653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35"/>
              </a:lnSpc>
              <a:spcBef>
                <a:spcPct val="0"/>
              </a:spcBef>
            </a:pPr>
            <a:r>
              <a:rPr lang="en-US" sz="3357">
                <a:solidFill>
                  <a:srgbClr val="0B0727"/>
                </a:solidFill>
                <a:latin typeface="Telegraf"/>
                <a:ea typeface="Telegraf"/>
                <a:cs typeface="Telegraf"/>
                <a:sym typeface="Telegraf"/>
              </a:rPr>
              <a:t>Muhammad Aghiitsillah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69254" y="2612156"/>
            <a:ext cx="3907018" cy="248628"/>
          </a:xfrm>
          <a:custGeom>
            <a:avLst/>
            <a:gdLst/>
            <a:ahLst/>
            <a:cxnLst/>
            <a:rect r="r" b="b" t="t" l="l"/>
            <a:pathLst>
              <a:path h="248628" w="3907018">
                <a:moveTo>
                  <a:pt x="0" y="0"/>
                </a:moveTo>
                <a:lnTo>
                  <a:pt x="3907018" y="0"/>
                </a:lnTo>
                <a:lnTo>
                  <a:pt x="3907018" y="248628"/>
                </a:lnTo>
                <a:lnTo>
                  <a:pt x="0" y="24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400000">
            <a:off x="15170069" y="7599756"/>
            <a:ext cx="1032858" cy="1044610"/>
          </a:xfrm>
          <a:custGeom>
            <a:avLst/>
            <a:gdLst/>
            <a:ahLst/>
            <a:cxnLst/>
            <a:rect r="r" b="b" t="t" l="l"/>
            <a:pathLst>
              <a:path h="1044610" w="1032858">
                <a:moveTo>
                  <a:pt x="1032858" y="0"/>
                </a:moveTo>
                <a:lnTo>
                  <a:pt x="0" y="0"/>
                </a:lnTo>
                <a:lnTo>
                  <a:pt x="0" y="1044610"/>
                </a:lnTo>
                <a:lnTo>
                  <a:pt x="1032858" y="1044610"/>
                </a:lnTo>
                <a:lnTo>
                  <a:pt x="103285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3231471">
            <a:off x="10339193" y="2203571"/>
            <a:ext cx="830267" cy="817170"/>
          </a:xfrm>
          <a:custGeom>
            <a:avLst/>
            <a:gdLst/>
            <a:ahLst/>
            <a:cxnLst/>
            <a:rect r="r" b="b" t="t" l="l"/>
            <a:pathLst>
              <a:path h="817170" w="830267">
                <a:moveTo>
                  <a:pt x="0" y="0"/>
                </a:moveTo>
                <a:lnTo>
                  <a:pt x="830267" y="0"/>
                </a:lnTo>
                <a:lnTo>
                  <a:pt x="830267" y="817170"/>
                </a:lnTo>
                <a:lnTo>
                  <a:pt x="0" y="8171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090346" y="6563383"/>
            <a:ext cx="2006341" cy="1042248"/>
            <a:chOff x="0" y="0"/>
            <a:chExt cx="677881" cy="3521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7881" cy="352144"/>
            </a:xfrm>
            <a:custGeom>
              <a:avLst/>
              <a:gdLst/>
              <a:ahLst/>
              <a:cxnLst/>
              <a:rect r="r" b="b" t="t" l="l"/>
              <a:pathLst>
                <a:path h="352144" w="677881">
                  <a:moveTo>
                    <a:pt x="474681" y="0"/>
                  </a:moveTo>
                  <a:cubicBezTo>
                    <a:pt x="586906" y="0"/>
                    <a:pt x="677881" y="78830"/>
                    <a:pt x="677881" y="176072"/>
                  </a:cubicBezTo>
                  <a:cubicBezTo>
                    <a:pt x="677881" y="273314"/>
                    <a:pt x="586906" y="352144"/>
                    <a:pt x="474681" y="352144"/>
                  </a:cubicBezTo>
                  <a:lnTo>
                    <a:pt x="203200" y="352144"/>
                  </a:lnTo>
                  <a:cubicBezTo>
                    <a:pt x="90976" y="352144"/>
                    <a:pt x="0" y="273314"/>
                    <a:pt x="0" y="176072"/>
                  </a:cubicBezTo>
                  <a:cubicBezTo>
                    <a:pt x="0" y="7883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D33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677881" cy="39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776842" y="6828691"/>
            <a:ext cx="633348" cy="504304"/>
          </a:xfrm>
          <a:custGeom>
            <a:avLst/>
            <a:gdLst/>
            <a:ahLst/>
            <a:cxnLst/>
            <a:rect r="r" b="b" t="t" l="l"/>
            <a:pathLst>
              <a:path h="504304" w="633348">
                <a:moveTo>
                  <a:pt x="0" y="0"/>
                </a:moveTo>
                <a:lnTo>
                  <a:pt x="633349" y="0"/>
                </a:lnTo>
                <a:lnTo>
                  <a:pt x="633349" y="504304"/>
                </a:lnTo>
                <a:lnTo>
                  <a:pt x="0" y="5043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694212" y="1716290"/>
            <a:ext cx="1032858" cy="1044610"/>
          </a:xfrm>
          <a:custGeom>
            <a:avLst/>
            <a:gdLst/>
            <a:ahLst/>
            <a:cxnLst/>
            <a:rect r="r" b="b" t="t" l="l"/>
            <a:pathLst>
              <a:path h="1044610" w="1032858">
                <a:moveTo>
                  <a:pt x="1032858" y="0"/>
                </a:moveTo>
                <a:lnTo>
                  <a:pt x="0" y="0"/>
                </a:lnTo>
                <a:lnTo>
                  <a:pt x="0" y="1044610"/>
                </a:lnTo>
                <a:lnTo>
                  <a:pt x="1032858" y="1044610"/>
                </a:lnTo>
                <a:lnTo>
                  <a:pt x="10328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987800" y="-2739845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77315" y="1478941"/>
            <a:ext cx="9935906" cy="759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0"/>
              </a:lnSpc>
            </a:pPr>
            <a:r>
              <a:rPr lang="en-US" sz="569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Era 8-bit (1972–1978)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276218" y="8031191"/>
            <a:ext cx="3907018" cy="248628"/>
          </a:xfrm>
          <a:custGeom>
            <a:avLst/>
            <a:gdLst/>
            <a:ahLst/>
            <a:cxnLst/>
            <a:rect r="r" b="b" t="t" l="l"/>
            <a:pathLst>
              <a:path h="248628" w="3907018">
                <a:moveTo>
                  <a:pt x="0" y="0"/>
                </a:moveTo>
                <a:lnTo>
                  <a:pt x="3907018" y="0"/>
                </a:lnTo>
                <a:lnTo>
                  <a:pt x="3907018" y="248628"/>
                </a:lnTo>
                <a:lnTo>
                  <a:pt x="0" y="248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231471">
            <a:off x="16367043" y="8370660"/>
            <a:ext cx="748347" cy="736542"/>
          </a:xfrm>
          <a:custGeom>
            <a:avLst/>
            <a:gdLst/>
            <a:ahLst/>
            <a:cxnLst/>
            <a:rect r="r" b="b" t="t" l="l"/>
            <a:pathLst>
              <a:path h="736542" w="748347">
                <a:moveTo>
                  <a:pt x="0" y="0"/>
                </a:moveTo>
                <a:lnTo>
                  <a:pt x="748347" y="0"/>
                </a:lnTo>
                <a:lnTo>
                  <a:pt x="748347" y="736542"/>
                </a:lnTo>
                <a:lnTo>
                  <a:pt x="0" y="7365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00200" y="2820966"/>
            <a:ext cx="7994514" cy="6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0"/>
              </a:lnSpc>
            </a:pPr>
            <a:r>
              <a:rPr lang="en-US" sz="511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Intel 8008 (1972):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76218" y="3647580"/>
            <a:ext cx="7737002" cy="105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Peningkatan ke 8-bit, mendukung instruksi lebih kompleks.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00200" y="5034982"/>
            <a:ext cx="7994514" cy="6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0"/>
              </a:lnSpc>
            </a:pPr>
            <a:r>
              <a:rPr lang="en-US" sz="511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Intel 8080 (1974):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76218" y="5858907"/>
            <a:ext cx="7737002" cy="2103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Dipakai di komputer personal pertama (MITS Altair 8800).</a:t>
            </a:r>
          </a:p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Dasar untuk sistem operasi CP/M (nenek moyang DOS).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62876" y="-1690261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6220566" y="8219566"/>
            <a:ext cx="1032858" cy="1044610"/>
          </a:xfrm>
          <a:custGeom>
            <a:avLst/>
            <a:gdLst/>
            <a:ahLst/>
            <a:cxnLst/>
            <a:rect r="r" b="b" t="t" l="l"/>
            <a:pathLst>
              <a:path h="1044610" w="1032858">
                <a:moveTo>
                  <a:pt x="0" y="1044610"/>
                </a:moveTo>
                <a:lnTo>
                  <a:pt x="1032858" y="1044610"/>
                </a:lnTo>
                <a:lnTo>
                  <a:pt x="1032858" y="0"/>
                </a:lnTo>
                <a:lnTo>
                  <a:pt x="0" y="0"/>
                </a:lnTo>
                <a:lnTo>
                  <a:pt x="0" y="10446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833708" y="1028700"/>
            <a:ext cx="3907018" cy="248628"/>
          </a:xfrm>
          <a:custGeom>
            <a:avLst/>
            <a:gdLst/>
            <a:ahLst/>
            <a:cxnLst/>
            <a:rect r="r" b="b" t="t" l="l"/>
            <a:pathLst>
              <a:path h="248628" w="3907018">
                <a:moveTo>
                  <a:pt x="0" y="0"/>
                </a:moveTo>
                <a:lnTo>
                  <a:pt x="3907018" y="0"/>
                </a:lnTo>
                <a:lnTo>
                  <a:pt x="3907018" y="248628"/>
                </a:lnTo>
                <a:lnTo>
                  <a:pt x="0" y="248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231471">
            <a:off x="9816363" y="1623873"/>
            <a:ext cx="748347" cy="736542"/>
          </a:xfrm>
          <a:custGeom>
            <a:avLst/>
            <a:gdLst/>
            <a:ahLst/>
            <a:cxnLst/>
            <a:rect r="r" b="b" t="t" l="l"/>
            <a:pathLst>
              <a:path h="736542" w="748347">
                <a:moveTo>
                  <a:pt x="0" y="0"/>
                </a:moveTo>
                <a:lnTo>
                  <a:pt x="748347" y="0"/>
                </a:lnTo>
                <a:lnTo>
                  <a:pt x="748347" y="736541"/>
                </a:lnTo>
                <a:lnTo>
                  <a:pt x="0" y="7365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539012"/>
            <a:ext cx="730817" cy="719288"/>
          </a:xfrm>
          <a:custGeom>
            <a:avLst/>
            <a:gdLst/>
            <a:ahLst/>
            <a:cxnLst/>
            <a:rect r="r" b="b" t="t" l="l"/>
            <a:pathLst>
              <a:path h="719288" w="730817">
                <a:moveTo>
                  <a:pt x="0" y="0"/>
                </a:moveTo>
                <a:lnTo>
                  <a:pt x="730817" y="0"/>
                </a:lnTo>
                <a:lnTo>
                  <a:pt x="730817" y="719288"/>
                </a:lnTo>
                <a:lnTo>
                  <a:pt x="0" y="7192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59517" y="2182431"/>
            <a:ext cx="7024262" cy="165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Era 16-bit (1978–1985)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19738" y="5144870"/>
            <a:ext cx="8348902" cy="2884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164" indent="-332082" lvl="1">
              <a:lnSpc>
                <a:spcPts val="4614"/>
              </a:lnSpc>
              <a:buFont typeface="Arial"/>
              <a:buChar char="•"/>
            </a:pPr>
            <a:r>
              <a:rPr lang="en-US" sz="3076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Arsitektur x86 dimulai (masih digunakan hingga kini).</a:t>
            </a:r>
          </a:p>
          <a:p>
            <a:pPr algn="l" marL="664164" indent="-332082" lvl="1">
              <a:lnSpc>
                <a:spcPts val="4614"/>
              </a:lnSpc>
              <a:spcBef>
                <a:spcPct val="0"/>
              </a:spcBef>
              <a:buFont typeface="Arial"/>
              <a:buChar char="•"/>
            </a:pPr>
            <a:r>
              <a:rPr lang="en-US" sz="3076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8088 dipilih IBM untuk PC pertama (1981), mempopulerkan Intel.</a:t>
            </a:r>
          </a:p>
          <a:p>
            <a:pPr algn="l" marL="0" indent="0" lvl="0">
              <a:lnSpc>
                <a:spcPts val="4614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119738" y="4194810"/>
            <a:ext cx="7024262" cy="9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Intel 8086/8088 (1978–1979):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210827" y="-2866535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59042" y="9009672"/>
            <a:ext cx="3907018" cy="248628"/>
          </a:xfrm>
          <a:custGeom>
            <a:avLst/>
            <a:gdLst/>
            <a:ahLst/>
            <a:cxnLst/>
            <a:rect r="r" b="b" t="t" l="l"/>
            <a:pathLst>
              <a:path h="248628" w="3907018">
                <a:moveTo>
                  <a:pt x="0" y="0"/>
                </a:moveTo>
                <a:lnTo>
                  <a:pt x="3907017" y="0"/>
                </a:lnTo>
                <a:lnTo>
                  <a:pt x="3907017" y="248628"/>
                </a:lnTo>
                <a:lnTo>
                  <a:pt x="0" y="24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934779" y="3930505"/>
            <a:ext cx="7599143" cy="157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32-bit pertama, mendukung multitasking dan virtual memory.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898946" y="1471683"/>
            <a:ext cx="8732589" cy="1174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5"/>
              </a:lnSpc>
            </a:pPr>
            <a:r>
              <a:rPr lang="en-US" sz="4475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Era 32-bit (1985–2000)</a:t>
            </a:r>
          </a:p>
          <a:p>
            <a:pPr algn="l">
              <a:lnSpc>
                <a:spcPts val="447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934779" y="6163165"/>
            <a:ext cx="7599143" cy="262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Nama baru ("Pentium") untuk menghindari angka.</a:t>
            </a:r>
          </a:p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Peningkatan signifikan dalam kecepatan dan efisiensi.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934779" y="5566900"/>
            <a:ext cx="7024262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Intel Pentium (1993):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-5400000">
            <a:off x="1034344" y="8260642"/>
            <a:ext cx="992015" cy="1003302"/>
          </a:xfrm>
          <a:custGeom>
            <a:avLst/>
            <a:gdLst/>
            <a:ahLst/>
            <a:cxnLst/>
            <a:rect r="r" b="b" t="t" l="l"/>
            <a:pathLst>
              <a:path h="1003302" w="992015">
                <a:moveTo>
                  <a:pt x="992014" y="1003302"/>
                </a:moveTo>
                <a:lnTo>
                  <a:pt x="0" y="1003302"/>
                </a:lnTo>
                <a:lnTo>
                  <a:pt x="0" y="0"/>
                </a:lnTo>
                <a:lnTo>
                  <a:pt x="992014" y="0"/>
                </a:lnTo>
                <a:lnTo>
                  <a:pt x="992014" y="100330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231471">
            <a:off x="16456457" y="1268424"/>
            <a:ext cx="634237" cy="624232"/>
          </a:xfrm>
          <a:custGeom>
            <a:avLst/>
            <a:gdLst/>
            <a:ahLst/>
            <a:cxnLst/>
            <a:rect r="r" b="b" t="t" l="l"/>
            <a:pathLst>
              <a:path h="624232" w="634237">
                <a:moveTo>
                  <a:pt x="0" y="0"/>
                </a:moveTo>
                <a:lnTo>
                  <a:pt x="634238" y="0"/>
                </a:lnTo>
                <a:lnTo>
                  <a:pt x="634238" y="624232"/>
                </a:lnTo>
                <a:lnTo>
                  <a:pt x="0" y="6242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36377">
            <a:off x="6983081" y="7399934"/>
            <a:ext cx="634237" cy="624232"/>
          </a:xfrm>
          <a:custGeom>
            <a:avLst/>
            <a:gdLst/>
            <a:ahLst/>
            <a:cxnLst/>
            <a:rect r="r" b="b" t="t" l="l"/>
            <a:pathLst>
              <a:path h="624232" w="634237">
                <a:moveTo>
                  <a:pt x="0" y="0"/>
                </a:moveTo>
                <a:lnTo>
                  <a:pt x="634237" y="0"/>
                </a:lnTo>
                <a:lnTo>
                  <a:pt x="634237" y="624232"/>
                </a:lnTo>
                <a:lnTo>
                  <a:pt x="0" y="6242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934779" y="3334240"/>
            <a:ext cx="7024262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Intel 80386 (1985):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493169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3674" y="2008923"/>
            <a:ext cx="8266492" cy="4047732"/>
            <a:chOff x="0" y="0"/>
            <a:chExt cx="2177183" cy="10660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77183" cy="1066069"/>
            </a:xfrm>
            <a:custGeom>
              <a:avLst/>
              <a:gdLst/>
              <a:ahLst/>
              <a:cxnLst/>
              <a:rect r="r" b="b" t="t" l="l"/>
              <a:pathLst>
                <a:path h="1066069" w="2177183">
                  <a:moveTo>
                    <a:pt x="46827" y="0"/>
                  </a:moveTo>
                  <a:lnTo>
                    <a:pt x="2130356" y="0"/>
                  </a:lnTo>
                  <a:cubicBezTo>
                    <a:pt x="2142775" y="0"/>
                    <a:pt x="2154686" y="4934"/>
                    <a:pt x="2163468" y="13715"/>
                  </a:cubicBezTo>
                  <a:cubicBezTo>
                    <a:pt x="2172249" y="22497"/>
                    <a:pt x="2177183" y="34408"/>
                    <a:pt x="2177183" y="46827"/>
                  </a:cubicBezTo>
                  <a:lnTo>
                    <a:pt x="2177183" y="1019242"/>
                  </a:lnTo>
                  <a:cubicBezTo>
                    <a:pt x="2177183" y="1031661"/>
                    <a:pt x="2172249" y="1043572"/>
                    <a:pt x="2163468" y="1052354"/>
                  </a:cubicBezTo>
                  <a:cubicBezTo>
                    <a:pt x="2154686" y="1061136"/>
                    <a:pt x="2142775" y="1066069"/>
                    <a:pt x="2130356" y="1066069"/>
                  </a:cubicBezTo>
                  <a:lnTo>
                    <a:pt x="46827" y="1066069"/>
                  </a:lnTo>
                  <a:cubicBezTo>
                    <a:pt x="20965" y="1066069"/>
                    <a:pt x="0" y="1045104"/>
                    <a:pt x="0" y="1019242"/>
                  </a:cubicBezTo>
                  <a:lnTo>
                    <a:pt x="0" y="46827"/>
                  </a:lnTo>
                  <a:cubicBezTo>
                    <a:pt x="0" y="34408"/>
                    <a:pt x="4934" y="22497"/>
                    <a:pt x="13715" y="13715"/>
                  </a:cubicBezTo>
                  <a:cubicBezTo>
                    <a:pt x="22497" y="4934"/>
                    <a:pt x="34408" y="0"/>
                    <a:pt x="468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177183" cy="112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28973" y="423442"/>
            <a:ext cx="8643753" cy="2037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6"/>
              </a:lnSpc>
            </a:pPr>
            <a:r>
              <a:rPr lang="en-US" sz="5266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Era Multi-Core &amp; 64-bit (2000–Sekarang)</a:t>
            </a:r>
          </a:p>
          <a:p>
            <a:pPr algn="ctr">
              <a:lnSpc>
                <a:spcPts val="526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0009" y="3085143"/>
            <a:ext cx="7373822" cy="239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8889" indent="-344444" lvl="1">
              <a:lnSpc>
                <a:spcPts val="4786"/>
              </a:lnSpc>
              <a:buFont typeface="Arial"/>
              <a:buChar char="•"/>
            </a:pPr>
            <a:r>
              <a:rPr lang="en-US" sz="3190">
                <a:solidFill>
                  <a:srgbClr val="0B0727"/>
                </a:solidFill>
                <a:latin typeface="Telegraf"/>
                <a:ea typeface="Telegraf"/>
                <a:cs typeface="Telegraf"/>
                <a:sym typeface="Telegraf"/>
              </a:rPr>
              <a:t>Generasi baru pengganti Pentium, fokus pada efisiensi dan multi-core.</a:t>
            </a:r>
          </a:p>
          <a:p>
            <a:pPr algn="l" marL="0" indent="0" lvl="0">
              <a:lnSpc>
                <a:spcPts val="478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80009" y="2517956"/>
            <a:ext cx="7024262" cy="9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 b="true">
                <a:solidFill>
                  <a:srgbClr val="0B0727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Intel Core (2006):</a:t>
            </a:r>
          </a:p>
          <a:p>
            <a:pPr algn="l">
              <a:lnSpc>
                <a:spcPts val="36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213599" y="8481331"/>
            <a:ext cx="3907018" cy="248628"/>
          </a:xfrm>
          <a:custGeom>
            <a:avLst/>
            <a:gdLst/>
            <a:ahLst/>
            <a:cxnLst/>
            <a:rect r="r" b="b" t="t" l="l"/>
            <a:pathLst>
              <a:path h="248628" w="3907018">
                <a:moveTo>
                  <a:pt x="0" y="0"/>
                </a:moveTo>
                <a:lnTo>
                  <a:pt x="3907017" y="0"/>
                </a:lnTo>
                <a:lnTo>
                  <a:pt x="3907017" y="248629"/>
                </a:lnTo>
                <a:lnTo>
                  <a:pt x="0" y="248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69763" y="7081045"/>
            <a:ext cx="730817" cy="719288"/>
          </a:xfrm>
          <a:custGeom>
            <a:avLst/>
            <a:gdLst/>
            <a:ahLst/>
            <a:cxnLst/>
            <a:rect r="r" b="b" t="t" l="l"/>
            <a:pathLst>
              <a:path h="719288" w="730817">
                <a:moveTo>
                  <a:pt x="0" y="0"/>
                </a:moveTo>
                <a:lnTo>
                  <a:pt x="730817" y="0"/>
                </a:lnTo>
                <a:lnTo>
                  <a:pt x="730817" y="719289"/>
                </a:lnTo>
                <a:lnTo>
                  <a:pt x="0" y="7192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35801">
            <a:off x="10833634" y="1649279"/>
            <a:ext cx="730817" cy="719288"/>
          </a:xfrm>
          <a:custGeom>
            <a:avLst/>
            <a:gdLst/>
            <a:ahLst/>
            <a:cxnLst/>
            <a:rect r="r" b="b" t="t" l="l"/>
            <a:pathLst>
              <a:path h="719288" w="730817">
                <a:moveTo>
                  <a:pt x="0" y="0"/>
                </a:moveTo>
                <a:lnTo>
                  <a:pt x="730818" y="0"/>
                </a:lnTo>
                <a:lnTo>
                  <a:pt x="730818" y="719288"/>
                </a:lnTo>
                <a:lnTo>
                  <a:pt x="0" y="719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388228" y="5921186"/>
            <a:ext cx="8266492" cy="4047732"/>
            <a:chOff x="0" y="0"/>
            <a:chExt cx="2177183" cy="106606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77183" cy="1066069"/>
            </a:xfrm>
            <a:custGeom>
              <a:avLst/>
              <a:gdLst/>
              <a:ahLst/>
              <a:cxnLst/>
              <a:rect r="r" b="b" t="t" l="l"/>
              <a:pathLst>
                <a:path h="1066069" w="2177183">
                  <a:moveTo>
                    <a:pt x="46827" y="0"/>
                  </a:moveTo>
                  <a:lnTo>
                    <a:pt x="2130356" y="0"/>
                  </a:lnTo>
                  <a:cubicBezTo>
                    <a:pt x="2142775" y="0"/>
                    <a:pt x="2154686" y="4934"/>
                    <a:pt x="2163468" y="13715"/>
                  </a:cubicBezTo>
                  <a:cubicBezTo>
                    <a:pt x="2172249" y="22497"/>
                    <a:pt x="2177183" y="34408"/>
                    <a:pt x="2177183" y="46827"/>
                  </a:cubicBezTo>
                  <a:lnTo>
                    <a:pt x="2177183" y="1019242"/>
                  </a:lnTo>
                  <a:cubicBezTo>
                    <a:pt x="2177183" y="1031661"/>
                    <a:pt x="2172249" y="1043572"/>
                    <a:pt x="2163468" y="1052354"/>
                  </a:cubicBezTo>
                  <a:cubicBezTo>
                    <a:pt x="2154686" y="1061136"/>
                    <a:pt x="2142775" y="1066069"/>
                    <a:pt x="2130356" y="1066069"/>
                  </a:cubicBezTo>
                  <a:lnTo>
                    <a:pt x="46827" y="1066069"/>
                  </a:lnTo>
                  <a:cubicBezTo>
                    <a:pt x="20965" y="1066069"/>
                    <a:pt x="0" y="1045104"/>
                    <a:pt x="0" y="1019242"/>
                  </a:cubicBezTo>
                  <a:lnTo>
                    <a:pt x="0" y="46827"/>
                  </a:lnTo>
                  <a:cubicBezTo>
                    <a:pt x="0" y="34408"/>
                    <a:pt x="4934" y="22497"/>
                    <a:pt x="13715" y="13715"/>
                  </a:cubicBezTo>
                  <a:cubicBezTo>
                    <a:pt x="22497" y="4934"/>
                    <a:pt x="34408" y="0"/>
                    <a:pt x="468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177183" cy="11232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719104" y="6231693"/>
            <a:ext cx="7024262" cy="9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 b="true">
                <a:solidFill>
                  <a:srgbClr val="0B0727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Intel Core i-Series (2008–Sekarang):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25221" y="7174446"/>
            <a:ext cx="7373822" cy="2987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8889" indent="-344444" lvl="1">
              <a:lnSpc>
                <a:spcPts val="4786"/>
              </a:lnSpc>
              <a:buFont typeface="Arial"/>
              <a:buChar char="•"/>
            </a:pPr>
            <a:r>
              <a:rPr lang="en-US" sz="3190">
                <a:solidFill>
                  <a:srgbClr val="0B0727"/>
                </a:solidFill>
                <a:latin typeface="Telegraf"/>
                <a:ea typeface="Telegraf"/>
                <a:cs typeface="Telegraf"/>
                <a:sym typeface="Telegraf"/>
              </a:rPr>
              <a:t>i3, i5, i7, i9: Peningkatan performa, AI, dan grafis terintegrasi.</a:t>
            </a:r>
          </a:p>
          <a:p>
            <a:pPr algn="l" marL="688889" indent="-344444" lvl="1">
              <a:lnSpc>
                <a:spcPts val="4786"/>
              </a:lnSpc>
              <a:buFont typeface="Arial"/>
              <a:buChar char="•"/>
            </a:pPr>
            <a:r>
              <a:rPr lang="en-US" sz="3190">
                <a:solidFill>
                  <a:srgbClr val="0B0727"/>
                </a:solidFill>
                <a:latin typeface="Telegraf"/>
                <a:ea typeface="Telegraf"/>
                <a:cs typeface="Telegraf"/>
                <a:sym typeface="Telegraf"/>
              </a:rPr>
              <a:t>Teknologi seperti Hyper-Threading dan Turbo Boost.</a:t>
            </a:r>
          </a:p>
          <a:p>
            <a:pPr algn="l" marL="0" indent="0" lvl="0">
              <a:lnSpc>
                <a:spcPts val="47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242235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356985" y="2225305"/>
            <a:ext cx="6968914" cy="5836389"/>
            <a:chOff x="0" y="0"/>
            <a:chExt cx="1835434" cy="15371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5434" cy="1537156"/>
            </a:xfrm>
            <a:custGeom>
              <a:avLst/>
              <a:gdLst/>
              <a:ahLst/>
              <a:cxnLst/>
              <a:rect r="r" b="b" t="t" l="l"/>
              <a:pathLst>
                <a:path h="1537156" w="1835434">
                  <a:moveTo>
                    <a:pt x="55546" y="0"/>
                  </a:moveTo>
                  <a:lnTo>
                    <a:pt x="1779888" y="0"/>
                  </a:lnTo>
                  <a:cubicBezTo>
                    <a:pt x="1810565" y="0"/>
                    <a:pt x="1835434" y="24869"/>
                    <a:pt x="1835434" y="55546"/>
                  </a:cubicBezTo>
                  <a:lnTo>
                    <a:pt x="1835434" y="1481610"/>
                  </a:lnTo>
                  <a:cubicBezTo>
                    <a:pt x="1835434" y="1512287"/>
                    <a:pt x="1810565" y="1537156"/>
                    <a:pt x="1779888" y="1537156"/>
                  </a:cubicBezTo>
                  <a:lnTo>
                    <a:pt x="55546" y="1537156"/>
                  </a:lnTo>
                  <a:cubicBezTo>
                    <a:pt x="24869" y="1537156"/>
                    <a:pt x="0" y="1512287"/>
                    <a:pt x="0" y="1481610"/>
                  </a:cubicBezTo>
                  <a:lnTo>
                    <a:pt x="0" y="55546"/>
                  </a:lnTo>
                  <a:cubicBezTo>
                    <a:pt x="0" y="24869"/>
                    <a:pt x="24869" y="0"/>
                    <a:pt x="5554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35434" cy="1594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62101" y="2225305"/>
            <a:ext cx="6968914" cy="5836389"/>
            <a:chOff x="0" y="0"/>
            <a:chExt cx="1835434" cy="15371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5434" cy="1537156"/>
            </a:xfrm>
            <a:custGeom>
              <a:avLst/>
              <a:gdLst/>
              <a:ahLst/>
              <a:cxnLst/>
              <a:rect r="r" b="b" t="t" l="l"/>
              <a:pathLst>
                <a:path h="1537156" w="1835434">
                  <a:moveTo>
                    <a:pt x="55546" y="0"/>
                  </a:moveTo>
                  <a:lnTo>
                    <a:pt x="1779888" y="0"/>
                  </a:lnTo>
                  <a:cubicBezTo>
                    <a:pt x="1810565" y="0"/>
                    <a:pt x="1835434" y="24869"/>
                    <a:pt x="1835434" y="55546"/>
                  </a:cubicBezTo>
                  <a:lnTo>
                    <a:pt x="1835434" y="1481610"/>
                  </a:lnTo>
                  <a:cubicBezTo>
                    <a:pt x="1835434" y="1512287"/>
                    <a:pt x="1810565" y="1537156"/>
                    <a:pt x="1779888" y="1537156"/>
                  </a:cubicBezTo>
                  <a:lnTo>
                    <a:pt x="55546" y="1537156"/>
                  </a:lnTo>
                  <a:cubicBezTo>
                    <a:pt x="24869" y="1537156"/>
                    <a:pt x="0" y="1512287"/>
                    <a:pt x="0" y="1481610"/>
                  </a:cubicBezTo>
                  <a:lnTo>
                    <a:pt x="0" y="55546"/>
                  </a:lnTo>
                  <a:cubicBezTo>
                    <a:pt x="0" y="24869"/>
                    <a:pt x="24869" y="0"/>
                    <a:pt x="5554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835434" cy="1594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887933" y="3876945"/>
            <a:ext cx="3907018" cy="248628"/>
          </a:xfrm>
          <a:custGeom>
            <a:avLst/>
            <a:gdLst/>
            <a:ahLst/>
            <a:cxnLst/>
            <a:rect r="r" b="b" t="t" l="l"/>
            <a:pathLst>
              <a:path h="248628" w="3907018">
                <a:moveTo>
                  <a:pt x="0" y="0"/>
                </a:moveTo>
                <a:lnTo>
                  <a:pt x="3907018" y="0"/>
                </a:lnTo>
                <a:lnTo>
                  <a:pt x="3907018" y="248628"/>
                </a:lnTo>
                <a:lnTo>
                  <a:pt x="0" y="24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93049" y="3876945"/>
            <a:ext cx="3907018" cy="248628"/>
          </a:xfrm>
          <a:custGeom>
            <a:avLst/>
            <a:gdLst/>
            <a:ahLst/>
            <a:cxnLst/>
            <a:rect r="r" b="b" t="t" l="l"/>
            <a:pathLst>
              <a:path h="248628" w="3907018">
                <a:moveTo>
                  <a:pt x="0" y="0"/>
                </a:moveTo>
                <a:lnTo>
                  <a:pt x="3907018" y="0"/>
                </a:lnTo>
                <a:lnTo>
                  <a:pt x="3907018" y="248628"/>
                </a:lnTo>
                <a:lnTo>
                  <a:pt x="0" y="248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640370" y="4625665"/>
            <a:ext cx="6402144" cy="167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38883" indent="-319442" lvl="1">
              <a:lnSpc>
                <a:spcPts val="4438"/>
              </a:lnSpc>
              <a:spcBef>
                <a:spcPct val="0"/>
              </a:spcBef>
              <a:buFont typeface="Arial"/>
              <a:buChar char="•"/>
            </a:pPr>
            <a:r>
              <a:rPr lang="en-US" sz="2959">
                <a:solidFill>
                  <a:srgbClr val="0B0727"/>
                </a:solidFill>
                <a:latin typeface="Telegraf"/>
                <a:ea typeface="Telegraf"/>
                <a:cs typeface="Telegraf"/>
                <a:sym typeface="Telegraf"/>
              </a:rPr>
              <a:t>Fokus pada skalabilitas, AI, dan komputasi kuantum.</a:t>
            </a:r>
          </a:p>
          <a:p>
            <a:pPr algn="ctr" marL="0" indent="0" lvl="0">
              <a:lnSpc>
                <a:spcPts val="443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950005" y="3032335"/>
            <a:ext cx="5782875" cy="43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b="true" sz="3200">
                <a:solidFill>
                  <a:srgbClr val="0B0727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Intel 4 (7nm) dan Beyond: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96760" y="4625665"/>
            <a:ext cx="6499595" cy="1695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8608" indent="-324304" lvl="1">
              <a:lnSpc>
                <a:spcPts val="4506"/>
              </a:lnSpc>
              <a:spcBef>
                <a:spcPct val="0"/>
              </a:spcBef>
              <a:buFont typeface="Arial"/>
              <a:buChar char="•"/>
            </a:pPr>
            <a:r>
              <a:rPr lang="en-US" sz="3004">
                <a:solidFill>
                  <a:srgbClr val="0B0727"/>
                </a:solidFill>
                <a:latin typeface="Telegraf"/>
                <a:ea typeface="Telegraf"/>
                <a:cs typeface="Telegraf"/>
                <a:sym typeface="Telegraf"/>
              </a:rPr>
              <a:t>Gabungkan core performa (P-core) dan efisiensi (E-core).</a:t>
            </a:r>
          </a:p>
          <a:p>
            <a:pPr algn="ctr" marL="0" indent="0" lvl="0">
              <a:lnSpc>
                <a:spcPts val="4506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817221" y="1492685"/>
            <a:ext cx="7079530" cy="101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7"/>
              </a:lnSpc>
            </a:pPr>
            <a:r>
              <a:rPr lang="en-US" sz="3917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Inovasi Terkini</a:t>
            </a:r>
          </a:p>
          <a:p>
            <a:pPr algn="ctr">
              <a:lnSpc>
                <a:spcPts val="3917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-5400000">
            <a:off x="16220566" y="1022824"/>
            <a:ext cx="1032858" cy="1044610"/>
          </a:xfrm>
          <a:custGeom>
            <a:avLst/>
            <a:gdLst/>
            <a:ahLst/>
            <a:cxnLst/>
            <a:rect r="r" b="b" t="t" l="l"/>
            <a:pathLst>
              <a:path h="1044610" w="1032858">
                <a:moveTo>
                  <a:pt x="0" y="0"/>
                </a:moveTo>
                <a:lnTo>
                  <a:pt x="1032858" y="0"/>
                </a:lnTo>
                <a:lnTo>
                  <a:pt x="1032858" y="1044610"/>
                </a:lnTo>
                <a:lnTo>
                  <a:pt x="0" y="104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1040613" y="8219566"/>
            <a:ext cx="1032858" cy="1044610"/>
          </a:xfrm>
          <a:custGeom>
            <a:avLst/>
            <a:gdLst/>
            <a:ahLst/>
            <a:cxnLst/>
            <a:rect r="r" b="b" t="t" l="l"/>
            <a:pathLst>
              <a:path h="1044610" w="1032858">
                <a:moveTo>
                  <a:pt x="0" y="0"/>
                </a:moveTo>
                <a:lnTo>
                  <a:pt x="1032858" y="0"/>
                </a:lnTo>
                <a:lnTo>
                  <a:pt x="1032858" y="1044610"/>
                </a:lnTo>
                <a:lnTo>
                  <a:pt x="0" y="104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231471">
            <a:off x="6060031" y="717150"/>
            <a:ext cx="698049" cy="687037"/>
          </a:xfrm>
          <a:custGeom>
            <a:avLst/>
            <a:gdLst/>
            <a:ahLst/>
            <a:cxnLst/>
            <a:rect r="r" b="b" t="t" l="l"/>
            <a:pathLst>
              <a:path h="687037" w="698049">
                <a:moveTo>
                  <a:pt x="0" y="0"/>
                </a:moveTo>
                <a:lnTo>
                  <a:pt x="698049" y="0"/>
                </a:lnTo>
                <a:lnTo>
                  <a:pt x="698049" y="687037"/>
                </a:lnTo>
                <a:lnTo>
                  <a:pt x="0" y="6870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231471">
            <a:off x="12770082" y="8882813"/>
            <a:ext cx="698049" cy="687037"/>
          </a:xfrm>
          <a:custGeom>
            <a:avLst/>
            <a:gdLst/>
            <a:ahLst/>
            <a:cxnLst/>
            <a:rect r="r" b="b" t="t" l="l"/>
            <a:pathLst>
              <a:path h="687037" w="698049">
                <a:moveTo>
                  <a:pt x="0" y="0"/>
                </a:moveTo>
                <a:lnTo>
                  <a:pt x="698049" y="0"/>
                </a:lnTo>
                <a:lnTo>
                  <a:pt x="698049" y="687037"/>
                </a:lnTo>
                <a:lnTo>
                  <a:pt x="0" y="6870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55120" y="2997940"/>
            <a:ext cx="5782875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b="true" sz="3200">
                <a:solidFill>
                  <a:srgbClr val="0B0727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Prosesor Hybrid (Contoh: Alder Lake):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07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65349" y="-1579382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6220566" y="8219566"/>
            <a:ext cx="1032858" cy="1044610"/>
          </a:xfrm>
          <a:custGeom>
            <a:avLst/>
            <a:gdLst/>
            <a:ahLst/>
            <a:cxnLst/>
            <a:rect r="r" b="b" t="t" l="l"/>
            <a:pathLst>
              <a:path h="1044610" w="1032858">
                <a:moveTo>
                  <a:pt x="0" y="1044610"/>
                </a:moveTo>
                <a:lnTo>
                  <a:pt x="1032858" y="1044610"/>
                </a:lnTo>
                <a:lnTo>
                  <a:pt x="1032858" y="0"/>
                </a:lnTo>
                <a:lnTo>
                  <a:pt x="0" y="0"/>
                </a:lnTo>
                <a:lnTo>
                  <a:pt x="0" y="10446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71586" y="1374545"/>
            <a:ext cx="730817" cy="719288"/>
          </a:xfrm>
          <a:custGeom>
            <a:avLst/>
            <a:gdLst/>
            <a:ahLst/>
            <a:cxnLst/>
            <a:rect r="r" b="b" t="t" l="l"/>
            <a:pathLst>
              <a:path h="719288" w="730817">
                <a:moveTo>
                  <a:pt x="0" y="0"/>
                </a:moveTo>
                <a:lnTo>
                  <a:pt x="730818" y="0"/>
                </a:lnTo>
                <a:lnTo>
                  <a:pt x="730818" y="719288"/>
                </a:lnTo>
                <a:lnTo>
                  <a:pt x="0" y="7192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89379" y="3998012"/>
            <a:ext cx="9575970" cy="2648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91"/>
              </a:lnSpc>
              <a:spcBef>
                <a:spcPct val="0"/>
              </a:spcBef>
            </a:pPr>
            <a:r>
              <a:rPr lang="en-US" sz="3527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Intel terus memimpin inovasi processor dari era 4-bit hingga komputasi modern, dengan fokus pada kecepatan, efisiensi, dan kecerdasan buatan (AI).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9601" y="2888865"/>
            <a:ext cx="8089566" cy="848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 b="true">
                <a:solidFill>
                  <a:srgbClr val="FFFFFF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Kesimpulan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DAGlDWPPFK0</dc:identifier>
  <dcterms:modified xsi:type="dcterms:W3CDTF">2011-08-01T06:04:30Z</dcterms:modified>
  <cp:revision>1</cp:revision>
  <dc:title>Biru Ilustratif Robot Lucu Presentasi Privasi dan Aksesibilitas</dc:title>
</cp:coreProperties>
</file>