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4"/>
  </p:sldMasterIdLst>
  <p:notesMasterIdLst>
    <p:notesMasterId r:id="rId12"/>
  </p:notesMasterIdLst>
  <p:handoutMasterIdLst>
    <p:handoutMasterId r:id="rId13"/>
  </p:handoutMasterIdLst>
  <p:sldIdLst>
    <p:sldId id="1303" r:id="rId5"/>
    <p:sldId id="1304" r:id="rId6"/>
    <p:sldId id="1305" r:id="rId7"/>
    <p:sldId id="1306" r:id="rId8"/>
    <p:sldId id="1307" r:id="rId9"/>
    <p:sldId id="1308" r:id="rId10"/>
    <p:sldId id="1309" r:id="rId11"/>
  </p:sldIdLst>
  <p:sldSz cx="9144000" cy="6858000" type="screen4x3"/>
  <p:notesSz cx="6781800" cy="98806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userDrawn="1">
          <p15:clr>
            <a:srgbClr val="A4A3A4"/>
          </p15:clr>
        </p15:guide>
        <p15:guide id="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12">
          <p15:clr>
            <a:srgbClr val="A4A3A4"/>
          </p15:clr>
        </p15:guide>
        <p15:guide id="2" pos="2136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rgio Segura Rueda" initials="SSR" lastIdx="1" clrIdx="0">
    <p:extLst>
      <p:ext uri="{19B8F6BF-5375-455C-9EA6-DF929625EA0E}">
        <p15:presenceInfo xmlns:p15="http://schemas.microsoft.com/office/powerpoint/2012/main" userId="Sergio Segura Rueda" providerId="None"/>
      </p:ext>
    </p:extLst>
  </p:cmAuthor>
  <p:cmAuthor id="2" name="agamirgal@alum.us.es" initials="a" lastIdx="3" clrIdx="1">
    <p:extLst>
      <p:ext uri="{19B8F6BF-5375-455C-9EA6-DF929625EA0E}">
        <p15:presenceInfo xmlns:p15="http://schemas.microsoft.com/office/powerpoint/2012/main" userId="agamirgal@alum.us.es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CED0CE"/>
    <a:srgbClr val="EFF0F5"/>
    <a:srgbClr val="1C3144"/>
    <a:srgbClr val="254061"/>
    <a:srgbClr val="80BD49"/>
    <a:srgbClr val="12F428"/>
    <a:srgbClr val="1DE996"/>
    <a:srgbClr val="2ADCB2"/>
    <a:srgbClr val="B34B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6D9F66E-5EB9-4882-86FB-DCBF35E3C3E4}" styleName="Estilo medio 4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Estilo medio 1 - Énfasis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93296810-A885-4BE3-A3E7-6D5BEEA58F35}" styleName="Estilo medio 2 - Énfasis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DA37D80-6434-44D0-A028-1B22A696006F}" styleName="Estilo claro 3 - Acento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Acento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84E427A-3D55-4303-BF80-6455036E1DE7}" styleName="Estilo temático 1 - Énfasis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B301B821-A1FF-4177-AEE7-76D212191A09}" styleName="Estilo medio 1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8D230F3-CF80-4859-8CE7-A43EE81993B5}" styleName="Estilo claro 1 - Acento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8FB837D-C827-4EFA-A057-4D05807E0F7C}" styleName="Estilo temático 1 - Énfasis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Estilo medio 2 - Énfasis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96" autoAdjust="0"/>
    <p:restoredTop sz="88575" autoAdjust="0"/>
  </p:normalViewPr>
  <p:slideViewPr>
    <p:cSldViewPr>
      <p:cViewPr varScale="1">
        <p:scale>
          <a:sx n="128" d="100"/>
          <a:sy n="128" d="100"/>
        </p:scale>
        <p:origin x="608" y="176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31"/>
    </p:cViewPr>
  </p:sorterViewPr>
  <p:notesViewPr>
    <p:cSldViewPr>
      <p:cViewPr varScale="1">
        <p:scale>
          <a:sx n="53" d="100"/>
          <a:sy n="53" d="100"/>
        </p:scale>
        <p:origin x="-2562" y="-84"/>
      </p:cViewPr>
      <p:guideLst>
        <p:guide orient="horz" pos="3112"/>
        <p:guide pos="21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41451" y="1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/>
          <a:lstStyle>
            <a:lvl1pPr algn="r">
              <a:defRPr sz="1200"/>
            </a:lvl1pPr>
          </a:lstStyle>
          <a:p>
            <a:fld id="{D0942F1F-E4B8-453B-A7CD-551F05F8A5C7}" type="datetimeFigureOut">
              <a:rPr lang="es-ES" smtClean="0"/>
              <a:pPr/>
              <a:t>30/4/25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9384856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41451" y="9384856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 anchor="b"/>
          <a:lstStyle>
            <a:lvl1pPr algn="r">
              <a:defRPr sz="1200"/>
            </a:lvl1pPr>
          </a:lstStyle>
          <a:p>
            <a:fld id="{E4587E9D-44BC-4DC7-97DC-41CC4E624887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8290253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41451" y="1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/>
          <a:lstStyle>
            <a:lvl1pPr algn="r">
              <a:defRPr sz="1200"/>
            </a:lvl1pPr>
          </a:lstStyle>
          <a:p>
            <a:fld id="{A0D84961-27CC-442F-B9C4-4389F6DC80AF}" type="datetimeFigureOut">
              <a:rPr lang="es-ES" smtClean="0"/>
              <a:pPr/>
              <a:t>30/4/25</a:t>
            </a:fld>
            <a:endParaRPr lang="es-ES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920750" y="741363"/>
            <a:ext cx="4940300" cy="37052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5205" tIns="47602" rIns="95205" bIns="47602" rtlCol="0" anchor="ctr"/>
          <a:lstStyle/>
          <a:p>
            <a:endParaRPr lang="es-ES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78180" y="4693285"/>
            <a:ext cx="5425440" cy="4446270"/>
          </a:xfrm>
          <a:prstGeom prst="rect">
            <a:avLst/>
          </a:prstGeom>
        </p:spPr>
        <p:txBody>
          <a:bodyPr vert="horz" lIns="95205" tIns="47602" rIns="95205" bIns="47602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9384856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41451" y="9384856"/>
            <a:ext cx="2938780" cy="494030"/>
          </a:xfrm>
          <a:prstGeom prst="rect">
            <a:avLst/>
          </a:prstGeom>
        </p:spPr>
        <p:txBody>
          <a:bodyPr vert="horz" lIns="95205" tIns="47602" rIns="95205" bIns="47602" rtlCol="0" anchor="b"/>
          <a:lstStyle>
            <a:lvl1pPr algn="r">
              <a:defRPr sz="1200"/>
            </a:lvl1pPr>
          </a:lstStyle>
          <a:p>
            <a:fld id="{7BAA1E47-794F-49F1-BAF6-B4C88EB935DC}" type="slidenum">
              <a:rPr lang="es-ES" smtClean="0"/>
              <a:pPr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6182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508745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AB074-CB5F-380D-A032-662B40AD9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EF65D534-9E6C-4BEF-3B96-F57AD7A03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268A41E6-F9B6-241F-5314-12D40C347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9102759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3D346-FB75-5EA1-069F-486748D2C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4DBE2E27-612C-1551-2147-BF9A0BADBA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822863E5-3A62-1752-0C74-682ADFF090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560629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AE8BD-451C-F632-338D-ED8E1791D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178BA470-1134-F67A-2863-D54A155770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9BCE7CFD-A1E8-EEF2-E55D-ECDC91695E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15969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5E670-C559-0856-DA15-9BE4CE239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3F4932AA-FC01-D2AB-B40E-6660D7A9F8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0020A739-6FE9-4D1D-27DF-DC16165175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547547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4E793-DCC1-64A9-F9D7-9BD624151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F95F8F57-9D72-F808-9F30-09602FE51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A91A626C-1D9B-11DF-E503-7084FC8FC7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6848892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70F221-08B5-11E2-C542-3A856E7A93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>
            <a:extLst>
              <a:ext uri="{FF2B5EF4-FFF2-40B4-BE49-F238E27FC236}">
                <a16:creationId xmlns:a16="http://schemas.microsoft.com/office/drawing/2014/main" id="{47436042-87E9-E00D-8720-819B38E1CF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>
            <a:extLst>
              <a:ext uri="{FF2B5EF4-FFF2-40B4-BE49-F238E27FC236}">
                <a16:creationId xmlns:a16="http://schemas.microsoft.com/office/drawing/2014/main" id="{9FF26D7E-6224-EAC7-DD63-8F2FBC110D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33269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AutoShape 29" descr="http://ftp.us.es/ftp/pub/Logos/marca-dos-tintas_300.gif"/>
          <p:cNvSpPr>
            <a:spLocks noChangeAspect="1" noChangeArrowheads="1"/>
          </p:cNvSpPr>
          <p:nvPr/>
        </p:nvSpPr>
        <p:spPr bwMode="auto">
          <a:xfrm>
            <a:off x="4159250" y="564515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es-ES"/>
          </a:p>
        </p:txBody>
      </p:sp>
      <p:sp>
        <p:nvSpPr>
          <p:cNvPr id="8" name="AutoShape 29" descr="http://ftp.us.es/ftp/pub/Logos/marca-dos-tintas_300.gif"/>
          <p:cNvSpPr>
            <a:spLocks noChangeAspect="1" noChangeArrowheads="1"/>
          </p:cNvSpPr>
          <p:nvPr userDrawn="1"/>
        </p:nvSpPr>
        <p:spPr bwMode="auto">
          <a:xfrm>
            <a:off x="4159250" y="5645150"/>
            <a:ext cx="304800" cy="304800"/>
          </a:xfrm>
          <a:prstGeom prst="rect">
            <a:avLst/>
          </a:prstGeom>
          <a:noFill/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72560" cy="43971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algn="ctr">
              <a:defRPr sz="2600" b="1" i="0" spc="-80" baseline="0">
                <a:solidFill>
                  <a:srgbClr val="7C8386"/>
                </a:solidFill>
                <a:latin typeface="Arial Narrow" pitchFamily="34" charset="0"/>
                <a:cs typeface="Times New Roman" pitchFamily="18" charset="0"/>
              </a:defRPr>
            </a:lvl1pPr>
          </a:lstStyle>
          <a:p>
            <a:r>
              <a:rPr lang="en-GB" noProof="0" dirty="0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158" y="928670"/>
            <a:ext cx="8329642" cy="5429288"/>
          </a:xfrm>
          <a:prstGeom prst="rect">
            <a:avLst/>
          </a:prstGeom>
          <a:noFill/>
        </p:spPr>
        <p:txBody>
          <a:bodyPr/>
          <a:lstStyle>
            <a:lvl1pPr>
              <a:buClr>
                <a:srgbClr val="A8003B"/>
              </a:buClr>
              <a:buFont typeface="Arial" pitchFamily="34" charset="0"/>
              <a:buChar char="•"/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1pPr>
            <a:lvl2pPr>
              <a:buClr>
                <a:srgbClr val="A8003B"/>
              </a:buClr>
              <a:buFont typeface="Arial" pitchFamily="34" charset="0"/>
              <a:buChar char="•"/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2pPr>
            <a:lvl3pPr>
              <a:buClr>
                <a:srgbClr val="A8003B"/>
              </a:buClr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3pPr>
            <a:lvl4pPr>
              <a:buClr>
                <a:srgbClr val="A8003B"/>
              </a:buClr>
              <a:buFont typeface="Arial" pitchFamily="34" charset="0"/>
              <a:buChar char="•"/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4pPr>
            <a:lvl5pPr>
              <a:buClr>
                <a:srgbClr val="A8003B"/>
              </a:buClr>
              <a:buFont typeface="Arial" pitchFamily="34" charset="0"/>
              <a:buChar char="•"/>
              <a:defRPr baseline="0">
                <a:solidFill>
                  <a:srgbClr val="7F7F7F"/>
                </a:solidFill>
                <a:latin typeface="Arial Narrow" pitchFamily="34" charset="0"/>
                <a:cs typeface="Arial" pitchFamily="34" charset="0"/>
              </a:defRPr>
            </a:lvl5pPr>
          </a:lstStyle>
          <a:p>
            <a:pPr lvl="0"/>
            <a:r>
              <a:rPr lang="en-GB" noProof="0" dirty="0"/>
              <a:t>Haga clic para modificar el estilo de texto del patrón</a:t>
            </a:r>
          </a:p>
          <a:p>
            <a:pPr lvl="1"/>
            <a:r>
              <a:rPr lang="en-GB" noProof="0" dirty="0"/>
              <a:t>Segundo nivel</a:t>
            </a:r>
          </a:p>
          <a:p>
            <a:pPr lvl="2"/>
            <a:r>
              <a:rPr lang="en-GB" noProof="0" dirty="0"/>
              <a:t>Tercer nivel</a:t>
            </a:r>
          </a:p>
          <a:p>
            <a:pPr lvl="3"/>
            <a:r>
              <a:rPr lang="en-GB" noProof="0" dirty="0"/>
              <a:t>Cuarto nivel</a:t>
            </a:r>
          </a:p>
          <a:p>
            <a:pPr lvl="4"/>
            <a:r>
              <a:rPr lang="en-GB" noProof="0" dirty="0"/>
              <a:t>Quinto nivel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1 Título"/>
          <p:cNvSpPr>
            <a:spLocks noGrp="1"/>
          </p:cNvSpPr>
          <p:nvPr>
            <p:ph type="title"/>
          </p:nvPr>
        </p:nvSpPr>
        <p:spPr>
          <a:xfrm>
            <a:off x="357158" y="274638"/>
            <a:ext cx="8572560" cy="439718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algn="ctr">
              <a:defRPr sz="2600" b="1" i="0" spc="-80" baseline="0">
                <a:solidFill>
                  <a:srgbClr val="7C8386"/>
                </a:solidFill>
                <a:latin typeface="Arial Narrow" pitchFamily="34" charset="0"/>
                <a:cs typeface="Times New Roman" pitchFamily="18" charset="0"/>
              </a:defRPr>
            </a:lvl1pPr>
          </a:lstStyle>
          <a:p>
            <a:r>
              <a:rPr lang="en-GB" noProof="0" dirty="0"/>
              <a:t>Haga clic para modificar el estilo de título del patrón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</p:sldLayoutIdLst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82B41078-0E29-A3F6-897A-1A7E5CF93B3C}"/>
              </a:ext>
            </a:extLst>
          </p:cNvPr>
          <p:cNvSpPr/>
          <p:nvPr/>
        </p:nvSpPr>
        <p:spPr>
          <a:xfrm>
            <a:off x="142048" y="274192"/>
            <a:ext cx="8838694" cy="1116124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AI Acceptance Across the Scientific Community: A Review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551C05C-8773-EDE0-2DD9-2940B11F3C18}"/>
              </a:ext>
            </a:extLst>
          </p:cNvPr>
          <p:cNvSpPr/>
          <p:nvPr/>
        </p:nvSpPr>
        <p:spPr>
          <a:xfrm>
            <a:off x="154485" y="1484784"/>
            <a:ext cx="8826257" cy="4608512"/>
          </a:xfrm>
          <a:prstGeom prst="roundRect">
            <a:avLst>
              <a:gd name="adj" fmla="val 4375"/>
            </a:avLst>
          </a:prstGeom>
          <a:solidFill>
            <a:srgbClr val="FFFF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Why so much skepticism toward AI?</a:t>
            </a:r>
          </a:p>
          <a:p>
            <a:pPr algn="ctr"/>
            <a:r>
              <a:rPr lang="en-US" sz="24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What about precision medicine?</a:t>
            </a:r>
          </a:p>
          <a:p>
            <a:pPr algn="ctr"/>
            <a:endParaRPr lang="en-US" sz="2400" b="1" i="0" u="none" strike="noStrike" dirty="0">
              <a:solidFill>
                <a:srgbClr val="1C3144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sz="2400" b="1" u="sng" dirty="0">
                <a:solidFill>
                  <a:srgbClr val="1C3144"/>
                </a:solidFill>
                <a:latin typeface="Times New Roman" panose="02020603050405020304" pitchFamily="18" charset="0"/>
              </a:rPr>
              <a:t>Find here my thoughts,</a:t>
            </a:r>
          </a:p>
          <a:p>
            <a:pPr algn="ctr"/>
            <a:r>
              <a:rPr lang="en-US" sz="2400" b="1" u="sng" dirty="0">
                <a:solidFill>
                  <a:srgbClr val="1C3144"/>
                </a:solidFill>
                <a:latin typeface="Times New Roman" panose="02020603050405020304" pitchFamily="18" charset="0"/>
              </a:rPr>
              <a:t>and the main reason I started this Instagram profile.</a:t>
            </a:r>
            <a:endParaRPr lang="en-US" sz="2400" b="1" i="0" u="sng" strike="noStrike" dirty="0">
              <a:solidFill>
                <a:srgbClr val="1C3144"/>
              </a:solidFill>
              <a:effectLst/>
              <a:latin typeface="Times New Roman" panose="020206030504050203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BB93818-9B38-782C-A4B5-F2344C890591}"/>
              </a:ext>
            </a:extLst>
          </p:cNvPr>
          <p:cNvSpPr/>
          <p:nvPr/>
        </p:nvSpPr>
        <p:spPr>
          <a:xfrm>
            <a:off x="155903" y="6197845"/>
            <a:ext cx="8838694" cy="382500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2171965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607BED-897F-9881-4017-C20336D6C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E696DC8-3021-8EF5-5D57-605FF8E6705B}"/>
              </a:ext>
            </a:extLst>
          </p:cNvPr>
          <p:cNvSpPr/>
          <p:nvPr/>
        </p:nvSpPr>
        <p:spPr>
          <a:xfrm>
            <a:off x="142048" y="274192"/>
            <a:ext cx="8838694" cy="1116124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AI Acceptance Across the Scientific Community: A Review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DCA6D91-712E-F590-6AB8-7B57E9DCD08A}"/>
              </a:ext>
            </a:extLst>
          </p:cNvPr>
          <p:cNvSpPr/>
          <p:nvPr/>
        </p:nvSpPr>
        <p:spPr>
          <a:xfrm>
            <a:off x="4571999" y="1484784"/>
            <a:ext cx="4408743" cy="4608512"/>
          </a:xfrm>
          <a:prstGeom prst="roundRect">
            <a:avLst>
              <a:gd name="adj" fmla="val 4375"/>
            </a:avLst>
          </a:prstGeom>
          <a:solidFill>
            <a:srgbClr val="FFFF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The perceived and actual dangerousness of AI tools varies significantly with the user's level of knowledge.</a:t>
            </a:r>
          </a:p>
          <a:p>
            <a:pPr algn="ctr"/>
            <a:endParaRPr lang="en-US" sz="2400" dirty="0">
              <a:solidFill>
                <a:srgbClr val="1C3144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At the lowest levels of understanding, danger is high—not because the tools are inherently malicious, but because users tend to trust them blindly.</a:t>
            </a:r>
          </a:p>
        </p:txBody>
      </p:sp>
      <p:pic>
        <p:nvPicPr>
          <p:cNvPr id="6" name="Picture 5" descr="A line graph on an orange background&#10;&#10;AI-generated content may be incorrect.">
            <a:extLst>
              <a:ext uri="{FF2B5EF4-FFF2-40B4-BE49-F238E27FC236}">
                <a16:creationId xmlns:a16="http://schemas.microsoft.com/office/drawing/2014/main" id="{1AC70023-C682-CC77-5A90-41446DBB30B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902"/>
          <a:stretch/>
        </p:blipFill>
        <p:spPr>
          <a:xfrm>
            <a:off x="150822" y="1901322"/>
            <a:ext cx="4334695" cy="3775437"/>
          </a:xfrm>
          <a:prstGeom prst="roundRect">
            <a:avLst>
              <a:gd name="adj" fmla="val 62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8204058-C423-B2FC-031F-85728443BF13}"/>
              </a:ext>
            </a:extLst>
          </p:cNvPr>
          <p:cNvSpPr/>
          <p:nvPr/>
        </p:nvSpPr>
        <p:spPr>
          <a:xfrm>
            <a:off x="155903" y="6197845"/>
            <a:ext cx="8838694" cy="382500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12638464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979F85-592D-1AD3-6DB3-678CC4325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836D4E6-6E92-5821-824B-9247BF527EE2}"/>
              </a:ext>
            </a:extLst>
          </p:cNvPr>
          <p:cNvSpPr/>
          <p:nvPr/>
        </p:nvSpPr>
        <p:spPr>
          <a:xfrm>
            <a:off x="142048" y="274192"/>
            <a:ext cx="8838694" cy="1116124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AI Acceptance Across the Scientific Community: A Review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A3397DE-690D-9C0C-C2CB-78AB7F5E81EB}"/>
              </a:ext>
            </a:extLst>
          </p:cNvPr>
          <p:cNvSpPr/>
          <p:nvPr/>
        </p:nvSpPr>
        <p:spPr>
          <a:xfrm>
            <a:off x="4571999" y="1484784"/>
            <a:ext cx="4408743" cy="4608512"/>
          </a:xfrm>
          <a:prstGeom prst="roundRect">
            <a:avLst>
              <a:gd name="adj" fmla="val 4375"/>
            </a:avLst>
          </a:prstGeom>
          <a:solidFill>
            <a:srgbClr val="FFFF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Only at higher levels of expertise does the danger diminish substantially.</a:t>
            </a:r>
          </a:p>
          <a:p>
            <a:pPr algn="ctr"/>
            <a:endParaRPr lang="en-US" sz="2400" dirty="0">
              <a:solidFill>
                <a:srgbClr val="1C3144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Experts understand not just how AI works, but </a:t>
            </a:r>
            <a:r>
              <a:rPr lang="en-US" sz="2400" b="1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how and when to distrust it</a:t>
            </a:r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 descr="A line graph on an orange background&#10;&#10;AI-generated content may be incorrect.">
            <a:extLst>
              <a:ext uri="{FF2B5EF4-FFF2-40B4-BE49-F238E27FC236}">
                <a16:creationId xmlns:a16="http://schemas.microsoft.com/office/drawing/2014/main" id="{A5818CD5-DBCB-4AF5-9ED6-C4A4C9D360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12902"/>
          <a:stretch/>
        </p:blipFill>
        <p:spPr>
          <a:xfrm>
            <a:off x="150822" y="1901322"/>
            <a:ext cx="4334695" cy="3775437"/>
          </a:xfrm>
          <a:prstGeom prst="roundRect">
            <a:avLst>
              <a:gd name="adj" fmla="val 62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C631767-08CC-6E0D-AA12-B6E72E667ADB}"/>
              </a:ext>
            </a:extLst>
          </p:cNvPr>
          <p:cNvSpPr/>
          <p:nvPr/>
        </p:nvSpPr>
        <p:spPr>
          <a:xfrm>
            <a:off x="155903" y="6197845"/>
            <a:ext cx="8838694" cy="382500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3200471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CC7FD8-3D78-3090-0CB7-6AD9D6EBBE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5DAB0A7-901E-734D-65B7-3B30D3DADC41}"/>
              </a:ext>
            </a:extLst>
          </p:cNvPr>
          <p:cNvSpPr/>
          <p:nvPr/>
        </p:nvSpPr>
        <p:spPr>
          <a:xfrm>
            <a:off x="142048" y="274192"/>
            <a:ext cx="8838694" cy="1116124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AI Acceptance Across the Scientific Community: A Review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662BB5E-5E29-87A9-D992-6E3534F4127E}"/>
              </a:ext>
            </a:extLst>
          </p:cNvPr>
          <p:cNvSpPr/>
          <p:nvPr/>
        </p:nvSpPr>
        <p:spPr>
          <a:xfrm>
            <a:off x="155903" y="6197845"/>
            <a:ext cx="8838694" cy="382500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© 2025 A. Giuliano Mirabella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6ED0CC4-0945-5CB7-3DA5-338D528515F8}"/>
              </a:ext>
            </a:extLst>
          </p:cNvPr>
          <p:cNvSpPr/>
          <p:nvPr/>
        </p:nvSpPr>
        <p:spPr>
          <a:xfrm>
            <a:off x="143508" y="1484784"/>
            <a:ext cx="4428492" cy="4608512"/>
          </a:xfrm>
          <a:prstGeom prst="roundRect">
            <a:avLst>
              <a:gd name="adj" fmla="val 4375"/>
            </a:avLst>
          </a:prstGeom>
          <a:solidFill>
            <a:srgbClr val="FFFF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The relationship between user approval of AI and their level of knowledge also follows a non-linear pattern.</a:t>
            </a:r>
          </a:p>
          <a:p>
            <a:pPr algn="ctr"/>
            <a:endParaRPr lang="en-US" sz="2400" dirty="0">
              <a:solidFill>
                <a:srgbClr val="1C3144"/>
              </a:solidFill>
              <a:latin typeface="Times New Roman" panose="02020603050405020304" pitchFamily="18" charset="0"/>
            </a:endParaRPr>
          </a:p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At first, when users have little to no understanding of how AI works, approval is high, driven by the novelty and apparent intelligence of the tool.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570759-C02A-9FA3-33B3-2EB57E36E1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9" t="2046" r="29" b="10855"/>
          <a:stretch/>
        </p:blipFill>
        <p:spPr>
          <a:xfrm>
            <a:off x="4629793" y="1901322"/>
            <a:ext cx="4334695" cy="3775437"/>
          </a:xfrm>
          <a:prstGeom prst="roundRect">
            <a:avLst>
              <a:gd name="adj" fmla="val 62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940902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CEF6BB-0E6A-3039-7E07-A004E7AC75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9A84C6D1-86E2-FFF9-19A8-6EC3D3D1E37B}"/>
              </a:ext>
            </a:extLst>
          </p:cNvPr>
          <p:cNvSpPr/>
          <p:nvPr/>
        </p:nvSpPr>
        <p:spPr>
          <a:xfrm>
            <a:off x="142048" y="274192"/>
            <a:ext cx="8838694" cy="1116124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AI Acceptance Across the Scientific Community: A Review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59EE99C-B63A-1D9F-1D71-B2423AE324D0}"/>
              </a:ext>
            </a:extLst>
          </p:cNvPr>
          <p:cNvSpPr/>
          <p:nvPr/>
        </p:nvSpPr>
        <p:spPr>
          <a:xfrm>
            <a:off x="155903" y="6197845"/>
            <a:ext cx="8838694" cy="382500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© 2025 A. Giuliano Mirabella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A62A47F-B299-7D92-BAA4-A3FE1E6B3058}"/>
              </a:ext>
            </a:extLst>
          </p:cNvPr>
          <p:cNvSpPr/>
          <p:nvPr/>
        </p:nvSpPr>
        <p:spPr>
          <a:xfrm>
            <a:off x="143508" y="1484784"/>
            <a:ext cx="4421179" cy="4608512"/>
          </a:xfrm>
          <a:prstGeom prst="roundRect">
            <a:avLst>
              <a:gd name="adj" fmla="val 4375"/>
            </a:avLst>
          </a:prstGeom>
          <a:solidFill>
            <a:srgbClr val="FFFF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Approval tends to decline as users become aware of AI's limitations and potential pitfalls.</a:t>
            </a:r>
          </a:p>
          <a:p>
            <a:pPr algn="ctr"/>
            <a:endParaRPr lang="en-US" sz="2400" i="0" u="none" strike="noStrike" dirty="0">
              <a:solidFill>
                <a:srgbClr val="1C3144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With further education and experience, approval rises again. This final rise is more mature: rooted in realistic expectations, effective usage, and awareness of </a:t>
            </a:r>
            <a:r>
              <a:rPr lang="en-US" sz="2400" b="1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both the strengths and weaknesses of AI systems</a:t>
            </a:r>
            <a:r>
              <a:rPr lang="en-US" sz="2400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3B37125-A906-7A31-0328-61075530956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9" t="2046" r="29" b="10855"/>
          <a:stretch/>
        </p:blipFill>
        <p:spPr>
          <a:xfrm>
            <a:off x="4629793" y="1901322"/>
            <a:ext cx="4334695" cy="3775437"/>
          </a:xfrm>
          <a:prstGeom prst="roundRect">
            <a:avLst>
              <a:gd name="adj" fmla="val 6201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258299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9BB693-81F3-89CD-AB21-7D2F4E4C90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C4C9D3F7-04D7-4E4D-B374-7B40514C8CA3}"/>
              </a:ext>
            </a:extLst>
          </p:cNvPr>
          <p:cNvSpPr/>
          <p:nvPr/>
        </p:nvSpPr>
        <p:spPr>
          <a:xfrm>
            <a:off x="142048" y="274192"/>
            <a:ext cx="8838694" cy="1116124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AI Acceptance Across the Scientific Community: A Review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70A8393-FDB2-8CF2-8C2D-8C0AE63D511B}"/>
              </a:ext>
            </a:extLst>
          </p:cNvPr>
          <p:cNvSpPr/>
          <p:nvPr/>
        </p:nvSpPr>
        <p:spPr>
          <a:xfrm>
            <a:off x="155903" y="6197845"/>
            <a:ext cx="8838694" cy="382500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© 2025 A. Giuliano Mirabella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68D9410-70AE-B95A-B5C5-51C48705F983}"/>
              </a:ext>
            </a:extLst>
          </p:cNvPr>
          <p:cNvSpPr/>
          <p:nvPr/>
        </p:nvSpPr>
        <p:spPr>
          <a:xfrm>
            <a:off x="143509" y="1484784"/>
            <a:ext cx="2916324" cy="4608512"/>
          </a:xfrm>
          <a:prstGeom prst="roundRect">
            <a:avLst>
              <a:gd name="adj" fmla="val 4375"/>
            </a:avLst>
          </a:prstGeom>
          <a:solidFill>
            <a:srgbClr val="FFFF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sng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Uninformed regime</a:t>
            </a:r>
          </a:p>
          <a:p>
            <a:pPr algn="ctr"/>
            <a:r>
              <a:rPr lang="en-US" sz="2400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Left side of our graphs, exhibit high approval driven primarily by surprise and awe. They believe every output without scrutiny. Their use is </a:t>
            </a:r>
            <a:r>
              <a:rPr lang="en-US" sz="2400" b="1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risky</a:t>
            </a:r>
            <a:r>
              <a:rPr lang="en-US" sz="2400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, and benefits are highly uncertain.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3CBB662-8FC6-BC71-78FE-6BFA22ADD21F}"/>
              </a:ext>
            </a:extLst>
          </p:cNvPr>
          <p:cNvSpPr/>
          <p:nvPr/>
        </p:nvSpPr>
        <p:spPr>
          <a:xfrm>
            <a:off x="3113838" y="1482406"/>
            <a:ext cx="2916324" cy="4608512"/>
          </a:xfrm>
          <a:prstGeom prst="roundRect">
            <a:avLst>
              <a:gd name="adj" fmla="val 4375"/>
            </a:avLst>
          </a:prstGeom>
          <a:solidFill>
            <a:srgbClr val="FFFF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sng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Overconfidence Regime</a:t>
            </a:r>
          </a:p>
          <a:p>
            <a:pPr algn="ctr"/>
            <a:r>
              <a:rPr lang="en-US" sz="2400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Center of the graphs, decreased approval due to increased skepticism and a false sense of mastery. Users here </a:t>
            </a:r>
            <a:r>
              <a:rPr lang="en-US" sz="2400" b="1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incorrectly believe they've fully grasped AI’s capabilities</a:t>
            </a:r>
            <a:r>
              <a:rPr lang="en-US" sz="2400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.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C4E7531-DAEB-0312-473D-155F1C459345}"/>
              </a:ext>
            </a:extLst>
          </p:cNvPr>
          <p:cNvSpPr/>
          <p:nvPr/>
        </p:nvSpPr>
        <p:spPr>
          <a:xfrm>
            <a:off x="6088136" y="1477679"/>
            <a:ext cx="2916324" cy="4608512"/>
          </a:xfrm>
          <a:prstGeom prst="roundRect">
            <a:avLst>
              <a:gd name="adj" fmla="val 4375"/>
            </a:avLst>
          </a:prstGeom>
          <a:solidFill>
            <a:srgbClr val="FFFF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sng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Realistic Regime</a:t>
            </a:r>
          </a:p>
          <a:p>
            <a:pPr algn="ctr"/>
            <a:r>
              <a:rPr lang="en-US" sz="2400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Right side, this is the optimal region of AI knowledge. Users have developed a balanced and nuanced understanding of AI's strengths and limitations. </a:t>
            </a:r>
            <a:r>
              <a:rPr lang="en-US" sz="2400" b="1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The risk is substantially lower</a:t>
            </a:r>
            <a:r>
              <a:rPr lang="en-US" sz="2400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095453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ED0CE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A14811-325E-9852-4880-C68A7F54D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A106BBF1-7251-5737-E170-60894E7227E0}"/>
              </a:ext>
            </a:extLst>
          </p:cNvPr>
          <p:cNvSpPr/>
          <p:nvPr/>
        </p:nvSpPr>
        <p:spPr>
          <a:xfrm>
            <a:off x="142048" y="274192"/>
            <a:ext cx="8838694" cy="1116124"/>
          </a:xfrm>
          <a:prstGeom prst="roundRect">
            <a:avLst/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AI Acceptance Across the Scientific Community: A Review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69F36EB-B856-43F8-32F9-7CCF058C17B9}"/>
              </a:ext>
            </a:extLst>
          </p:cNvPr>
          <p:cNvSpPr/>
          <p:nvPr/>
        </p:nvSpPr>
        <p:spPr>
          <a:xfrm>
            <a:off x="154485" y="1484784"/>
            <a:ext cx="8838694" cy="4608512"/>
          </a:xfrm>
          <a:prstGeom prst="roundRect">
            <a:avLst>
              <a:gd name="adj" fmla="val 4375"/>
            </a:avLst>
          </a:prstGeom>
          <a:solidFill>
            <a:srgbClr val="FFFFFF"/>
          </a:solidFill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sz="2400" b="1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Let’s </a:t>
            </a:r>
            <a:r>
              <a:rPr lang="en-US" sz="2400" b="1" i="0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improve our AI-related </a:t>
            </a:r>
            <a:r>
              <a:rPr lang="en-US" sz="2400" b="1" dirty="0">
                <a:solidFill>
                  <a:srgbClr val="1C3144"/>
                </a:solidFill>
                <a:latin typeface="Times New Roman" panose="02020603050405020304" pitchFamily="18" charset="0"/>
              </a:rPr>
              <a:t>knowledge together!</a:t>
            </a:r>
          </a:p>
          <a:p>
            <a:pPr algn="ctr"/>
            <a:endParaRPr lang="en-US" sz="2400" b="1" i="0" u="none" strike="noStrike" dirty="0">
              <a:solidFill>
                <a:srgbClr val="1C3144"/>
              </a:solidFill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US" sz="2400" b="1" i="0" u="none" strike="noStrike" dirty="0">
                <a:solidFill>
                  <a:srgbClr val="1C3144"/>
                </a:solidFill>
                <a:effectLst/>
                <a:latin typeface="Times New Roman" panose="02020603050405020304" pitchFamily="18" charset="0"/>
              </a:rPr>
              <a:t>Thank you!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B3FF752-C584-38AE-A139-D54DE4B8B201}"/>
              </a:ext>
            </a:extLst>
          </p:cNvPr>
          <p:cNvSpPr/>
          <p:nvPr/>
        </p:nvSpPr>
        <p:spPr>
          <a:xfrm>
            <a:off x="155903" y="6197845"/>
            <a:ext cx="8838694" cy="382500"/>
          </a:xfrm>
          <a:prstGeom prst="roundRect">
            <a:avLst>
              <a:gd name="adj" fmla="val 37822"/>
            </a:avLst>
          </a:prstGeom>
          <a:solidFill>
            <a:srgbClr val="1C3144"/>
          </a:solidFill>
          <a:ln>
            <a:noFill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rgbClr r="0" g="0" b="0"/>
          </a:fillRef>
          <a:effectRef idx="0">
            <a:schemeClr val="accent1">
              <a:tint val="50000"/>
              <a:hueOff val="0"/>
              <a:satOff val="0"/>
              <a:lumOff val="0"/>
              <a:alphaOff val="0"/>
            </a:schemeClr>
          </a:effectRef>
          <a:fontRef idx="minor">
            <a:schemeClr val="lt1">
              <a:hueOff val="0"/>
              <a:satOff val="0"/>
              <a:lumOff val="0"/>
              <a:alphaOff val="0"/>
            </a:schemeClr>
          </a:fontRef>
        </p:style>
        <p:txBody>
          <a:bodyPr rtlCol="0" anchor="ctr"/>
          <a:lstStyle/>
          <a:p>
            <a:pPr algn="ctr"/>
            <a:r>
              <a:rPr lang="en-US" b="1" i="0" u="none" strike="noStrike" dirty="0">
                <a:solidFill>
                  <a:srgbClr val="FFFFFF"/>
                </a:solidFill>
                <a:effectLst/>
                <a:latin typeface="Times New Roman" panose="02020603050405020304" pitchFamily="18" charset="0"/>
              </a:rPr>
              <a:t>© 2025 A. Giuliano Mirabella</a:t>
            </a:r>
          </a:p>
        </p:txBody>
      </p:sp>
    </p:spTree>
    <p:extLst>
      <p:ext uri="{BB962C8B-B14F-4D97-AF65-F5344CB8AC3E}">
        <p14:creationId xmlns:p14="http://schemas.microsoft.com/office/powerpoint/2010/main" val="5859778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PhD Templat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US Te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0">
          <a:blip xmlns:r="http://schemas.openxmlformats.org/officeDocument/2006/relationships" r:embed="rId1" cstate="print"/>
          <a:stretch>
            <a:fillRect/>
          </a:stretch>
        </a:blipFill>
      </a:spPr>
      <a:bodyPr/>
      <a:lstStyle/>
      <a:style>
        <a:lnRef idx="2">
          <a:schemeClr val="lt1">
            <a:hueOff val="0"/>
            <a:satOff val="0"/>
            <a:lumOff val="0"/>
            <a:alphaOff val="0"/>
          </a:schemeClr>
        </a:lnRef>
        <a:fillRef idx="1">
          <a:scrgbClr r="0" g="0" b="0"/>
        </a:fillRef>
        <a:effectRef idx="0">
          <a:schemeClr val="accent1">
            <a:tint val="50000"/>
            <a:hueOff val="0"/>
            <a:satOff val="0"/>
            <a:lumOff val="0"/>
            <a:alphaOff val="0"/>
          </a:schemeClr>
        </a:effectRef>
        <a:fontRef idx="minor">
          <a:schemeClr val="lt1">
            <a:hueOff val="0"/>
            <a:satOff val="0"/>
            <a:lumOff val="0"/>
            <a:alphaOff val="0"/>
          </a:schemeClr>
        </a:fontRef>
      </a:style>
    </a:sp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037059B49CA74641B85FDDEB64253FA1" ma:contentTypeVersion="11" ma:contentTypeDescription="Crear nuevo documento." ma:contentTypeScope="" ma:versionID="c9fbf3cc31eb627e305164ac95d2dcc5">
  <xsd:schema xmlns:xsd="http://www.w3.org/2001/XMLSchema" xmlns:xs="http://www.w3.org/2001/XMLSchema" xmlns:p="http://schemas.microsoft.com/office/2006/metadata/properties" xmlns:ns3="35e61639-35e8-477a-9c96-584d70371fae" xmlns:ns4="465dba44-3b44-450a-88f4-ab4c29814428" targetNamespace="http://schemas.microsoft.com/office/2006/metadata/properties" ma:root="true" ma:fieldsID="3ce8ad208f18edd3f4333cc3ec9ebd79" ns3:_="" ns4:_="">
    <xsd:import namespace="35e61639-35e8-477a-9c96-584d70371fae"/>
    <xsd:import namespace="465dba44-3b44-450a-88f4-ab4c298144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e61639-35e8-477a-9c96-584d70371f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5dba44-3b44-450a-88f4-ab4c298144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1903B67-5539-4316-BF5A-BABAAAFC36A2}">
  <ds:schemaRefs>
    <ds:schemaRef ds:uri="http://schemas.microsoft.com/office/2006/metadata/properties"/>
    <ds:schemaRef ds:uri="35e61639-35e8-477a-9c96-584d70371fae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purl.org/dc/terms/"/>
    <ds:schemaRef ds:uri="http://purl.org/dc/elements/1.1/"/>
    <ds:schemaRef ds:uri="http://schemas.openxmlformats.org/package/2006/metadata/core-properties"/>
    <ds:schemaRef ds:uri="465dba44-3b44-450a-88f4-ab4c29814428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26845DA0-5381-4B1C-BB63-DA5FCE78375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e61639-35e8-477a-9c96-584d70371fae"/>
    <ds:schemaRef ds:uri="465dba44-3b44-450a-88f4-ab4c298144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1275606-4140-4160-B80D-DE478ED3EA2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34584</TotalTime>
  <Words>415</Words>
  <Application>Microsoft Macintosh PowerPoint</Application>
  <PresentationFormat>On-screen Show (4:3)</PresentationFormat>
  <Paragraphs>40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Arial Narrow</vt:lpstr>
      <vt:lpstr>Calibri</vt:lpstr>
      <vt:lpstr>Times New Roman</vt:lpstr>
      <vt:lpstr>PhD 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LENSIS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Sergio Segura</dc:creator>
  <cp:lastModifiedBy>AGATINO GIULIANO MIRABELLA GALVIN</cp:lastModifiedBy>
  <cp:revision>3331</cp:revision>
  <dcterms:created xsi:type="dcterms:W3CDTF">2007-06-07T11:05:51Z</dcterms:created>
  <dcterms:modified xsi:type="dcterms:W3CDTF">2025-04-30T18:00:01Z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0x010100037059B49CA74641B85FDDEB64253FA1</vt:lpwstr>
  </property>
</Properties>
</file>