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1303" r:id="rId5"/>
    <p:sldId id="1310" r:id="rId6"/>
    <p:sldId id="1311" r:id="rId7"/>
    <p:sldId id="1306" r:id="rId8"/>
    <p:sldId id="1307" r:id="rId9"/>
    <p:sldId id="1308" r:id="rId10"/>
    <p:sldId id="1309" r:id="rId11"/>
  </p:sldIdLst>
  <p:sldSz cx="10287000" cy="10287000"/>
  <p:notesSz cx="6781800" cy="9880600"/>
  <p:defaultTextStyle>
    <a:defPPr>
      <a:defRPr lang="es-ES"/>
    </a:defPPr>
    <a:lvl1pPr marL="0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Segura Rueda" initials="SSR" lastIdx="1" clrIdx="0">
    <p:extLst>
      <p:ext uri="{19B8F6BF-5375-455C-9EA6-DF929625EA0E}">
        <p15:presenceInfo xmlns:p15="http://schemas.microsoft.com/office/powerpoint/2012/main" userId="Sergio Segura Rueda" providerId="None"/>
      </p:ext>
    </p:extLst>
  </p:cmAuthor>
  <p:cmAuthor id="2" name="agamirgal@alum.us.es" initials="a" lastIdx="3" clrIdx="1">
    <p:extLst>
      <p:ext uri="{19B8F6BF-5375-455C-9EA6-DF929625EA0E}">
        <p15:presenceInfo xmlns:p15="http://schemas.microsoft.com/office/powerpoint/2012/main" userId="agamirgal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5"/>
    <a:srgbClr val="CED0CE"/>
    <a:srgbClr val="1C3144"/>
    <a:srgbClr val="254061"/>
    <a:srgbClr val="80BD49"/>
    <a:srgbClr val="12F428"/>
    <a:srgbClr val="1DE996"/>
    <a:srgbClr val="2ADCB2"/>
    <a:srgbClr val="B34BBB"/>
    <a:srgbClr val="1F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7" autoAdjust="0"/>
    <p:restoredTop sz="88575" autoAdjust="0"/>
  </p:normalViewPr>
  <p:slideViewPr>
    <p:cSldViewPr>
      <p:cViewPr varScale="1">
        <p:scale>
          <a:sx n="107" d="100"/>
          <a:sy n="107" d="100"/>
        </p:scale>
        <p:origin x="2664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"/>
    </p:cViewPr>
  </p:sorterViewPr>
  <p:notesViewPr>
    <p:cSldViewPr>
      <p:cViewPr varScale="1">
        <p:scale>
          <a:sx n="53" d="100"/>
          <a:sy n="53" d="100"/>
        </p:scale>
        <p:origin x="-2562" y="-84"/>
      </p:cViewPr>
      <p:guideLst>
        <p:guide orient="horz" pos="3112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D0942F1F-E4B8-453B-A7CD-551F05F8A5C7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E4587E9D-44BC-4DC7-97DC-41CC4E62488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02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A0D84961-27CC-442F-B9C4-4389F6DC80AF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538288" y="741363"/>
            <a:ext cx="3705225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5" tIns="47602" rIns="95205" bIns="4760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5205" tIns="47602" rIns="95205" bIns="4760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7BAA1E47-794F-49F1-BAF6-B4C88EB93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08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328C-6C23-7105-6E9C-9F639CDD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CDDA016-FE5F-05FA-7FD4-6809250A0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CB373EE-4AED-D980-A068-E92DF5E36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49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BC1A-81F8-59F6-1F51-5FB55A7B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7FD248C-5A76-4823-DBCA-BD7F6717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3C918E4-B4DB-1F13-F13F-62F528EC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02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E8BD-451C-F632-338D-ED8E1791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78BA470-1134-F67A-2863-D54A15577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BCE7CFD-A1E8-EEF2-E55D-ECDC9169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596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E670-C559-0856-DA15-9BE4CE2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F4932AA-FC01-D2AB-B40E-6660D7A9F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020A739-6FE9-4D1D-27DF-DC16165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7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793-DCC1-64A9-F9D7-9BD62415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95F8F57-9D72-F808-9F30-09602FE51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91A626C-1D9B-11DF-E503-7084FC8FC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48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F221-08B5-11E2-C542-3A856E7A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7436042-87E9-E00D-8720-819B38E1C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FF26D7E-6224-EAC7-DD63-8F2FBC1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679156" y="8467725"/>
            <a:ext cx="342900" cy="457200"/>
          </a:xfrm>
          <a:prstGeom prst="rect">
            <a:avLst/>
          </a:prstGeom>
          <a:noFill/>
        </p:spPr>
        <p:txBody>
          <a:bodyPr/>
          <a:lstStyle/>
          <a:p>
            <a:endParaRPr lang="es-ES" sz="2603"/>
          </a:p>
        </p:txBody>
      </p:sp>
      <p:sp>
        <p:nvSpPr>
          <p:cNvPr id="8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679156" y="8467725"/>
            <a:ext cx="342900" cy="457200"/>
          </a:xfrm>
          <a:prstGeom prst="rect">
            <a:avLst/>
          </a:prstGeom>
          <a:noFill/>
        </p:spPr>
        <p:txBody>
          <a:bodyPr/>
          <a:lstStyle/>
          <a:p>
            <a:endParaRPr lang="es-ES" sz="2603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1803" y="411957"/>
            <a:ext cx="9644130" cy="65957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925" b="1" i="0" spc="-9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1803" y="1393005"/>
            <a:ext cx="9370847" cy="8143932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1pPr>
            <a:lvl2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2pPr>
            <a:lvl3pPr>
              <a:buClr>
                <a:srgbClr val="A8003B"/>
              </a:buClr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3pPr>
            <a:lvl4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4pPr>
            <a:lvl5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Haga clic para modificar el estilo de texto del patrón</a:t>
            </a:r>
          </a:p>
          <a:p>
            <a:pPr lvl="1"/>
            <a:r>
              <a:rPr lang="en-GB" noProof="0" dirty="0"/>
              <a:t>Segundo nivel</a:t>
            </a:r>
          </a:p>
          <a:p>
            <a:pPr lvl="2"/>
            <a:r>
              <a:rPr lang="en-GB" noProof="0" dirty="0"/>
              <a:t>Tercer nivel</a:t>
            </a:r>
          </a:p>
          <a:p>
            <a:pPr lvl="3"/>
            <a:r>
              <a:rPr lang="en-GB" noProof="0" dirty="0"/>
              <a:t>Cuarto nivel</a:t>
            </a:r>
          </a:p>
          <a:p>
            <a:pPr lvl="4"/>
            <a:r>
              <a:rPr lang="en-GB" noProof="0" dirty="0"/>
              <a:t>Quinto nivel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01803" y="411957"/>
            <a:ext cx="9644130" cy="65957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925" b="1" i="0" spc="-9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028700" rtl="0" eaLnBrk="1" latinLnBrk="0" hangingPunct="1"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itchFamily="34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itchFamily="34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B41078-0E29-A3F6-897A-1A7E5CF93B3C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1C05C-8773-EDE0-2DD9-2940B11F3C18}"/>
              </a:ext>
            </a:extLst>
          </p:cNvPr>
          <p:cNvSpPr/>
          <p:nvPr/>
        </p:nvSpPr>
        <p:spPr>
          <a:xfrm>
            <a:off x="175396" y="2121409"/>
            <a:ext cx="9943531" cy="730605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Why so much skepticism toward AI?</a:t>
            </a:r>
          </a:p>
          <a:p>
            <a:pPr algn="ctr"/>
            <a:r>
              <a:rPr lang="en-US" sz="32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What about precision medicine?</a:t>
            </a:r>
          </a:p>
          <a:p>
            <a:pPr algn="ctr"/>
            <a:endParaRPr lang="en-US" sz="3200" b="1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Find here my thoughts,</a:t>
            </a:r>
          </a:p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and the reason I started this Instagram profile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B93818-9B38-782C-A4B5-F2344C89059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21719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6BEC1-8FC6-7C69-277E-C28B8FBD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E68C9A-7456-C74D-8864-7F885E2799FB}"/>
              </a:ext>
            </a:extLst>
          </p:cNvPr>
          <p:cNvSpPr/>
          <p:nvPr/>
        </p:nvSpPr>
        <p:spPr>
          <a:xfrm>
            <a:off x="175397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The perceived and actual dangerousness of AI tools varies significantly with the user’s AI-related knowledge.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At the lowest levels of understanding, danger is high—not because the tools are inherently malicious, but because users tend to trust them blindly.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F511-AFA1-E592-C328-DF24D6E4DF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4962" r="28160" b="17557"/>
          <a:stretch/>
        </p:blipFill>
        <p:spPr>
          <a:xfrm>
            <a:off x="5225796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D4039E-DF1D-89B0-2EA8-E9BB3F2849AD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59825E-836D-AF49-E072-A73EF3659B4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92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A082B-7843-3CED-8000-8A214318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7F9177-DE09-F054-C1BE-7C460FD58DE3}"/>
              </a:ext>
            </a:extLst>
          </p:cNvPr>
          <p:cNvSpPr/>
          <p:nvPr/>
        </p:nvSpPr>
        <p:spPr>
          <a:xfrm>
            <a:off x="175397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Only at higher levels of expertise does the danger diminish substantially.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Experts understand not just how AI works, but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how and when to distrust it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F5E201-5279-1260-844B-C2A23F61297C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BADBF5-8C23-3EDD-72D7-8E87181BAA5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FB82-4197-2CAD-48D8-48E1B9F5F8A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4962" r="28160" b="17557"/>
          <a:stretch/>
        </p:blipFill>
        <p:spPr>
          <a:xfrm>
            <a:off x="5225796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980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C7FD8-3D78-3090-0CB7-6AD9D6EB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52091E-46E3-6271-BB9B-4D0A38CA7CA2}"/>
              </a:ext>
            </a:extLst>
          </p:cNvPr>
          <p:cNvSpPr/>
          <p:nvPr/>
        </p:nvSpPr>
        <p:spPr>
          <a:xfrm>
            <a:off x="5222315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The relationship between user approval of AI and their level of knowledge also follows a non-linear pattern.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At first, when users have little to no understanding of how AI works, approval is high, driven by the novelty and apparent intelligence of the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70759-C02A-9FA3-33B3-2EB57E36E1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25744" b="13330"/>
          <a:stretch/>
        </p:blipFill>
        <p:spPr>
          <a:xfrm>
            <a:off x="175397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4F606F-01AC-FA27-95C9-7947C323D022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01A4BD-4BF2-5EDF-9A0B-BF4797AFC19E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09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EF6BB-0E6A-3039-7E07-A004E7AC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9D2B08-14C8-594A-2A29-922B3FA9DCC3}"/>
              </a:ext>
            </a:extLst>
          </p:cNvPr>
          <p:cNvSpPr/>
          <p:nvPr/>
        </p:nvSpPr>
        <p:spPr>
          <a:xfrm>
            <a:off x="5222315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Approval tends to decline as users become aware of AI's limitations and potential pitfalls.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With further education and experience, approval rises again. This final rise is more mature: rooted in realistic expectations, effective usage, and awareness of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both the strengths and weaknesses of AI systems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A0D5DF-1E99-7346-C0FE-4D35BFC72707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7AEA36-DE41-5EB6-35CA-31724D1EE906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52331-604D-1711-09E4-65448E16FC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25744" b="13330"/>
          <a:stretch/>
        </p:blipFill>
        <p:spPr>
          <a:xfrm>
            <a:off x="175397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9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BB693-81F3-89CD-AB21-7D2F4E4C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68E798-A44E-C890-3401-AFC6BDFFBC4B}"/>
              </a:ext>
            </a:extLst>
          </p:cNvPr>
          <p:cNvSpPr/>
          <p:nvPr/>
        </p:nvSpPr>
        <p:spPr>
          <a:xfrm>
            <a:off x="6857424" y="2114820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Realistic</a:t>
            </a:r>
          </a:p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Right side, the optimal region. Users have developed a balanced understanding of AI's strengths and limitations.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The risk is substantially lower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FE4118-B65B-C6EB-6BBE-9E6C458B5020}"/>
              </a:ext>
            </a:extLst>
          </p:cNvPr>
          <p:cNvSpPr/>
          <p:nvPr/>
        </p:nvSpPr>
        <p:spPr>
          <a:xfrm>
            <a:off x="3537816" y="2117181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Overconfidence 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Center of the graphs, decreased approval due to increased skepticism and a false sense of mastery. Users here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incorrectly believe they've fully grasped AI’s capabilities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0349A7-2492-9211-FF1C-BA62C6DBECD9}"/>
              </a:ext>
            </a:extLst>
          </p:cNvPr>
          <p:cNvSpPr/>
          <p:nvPr/>
        </p:nvSpPr>
        <p:spPr>
          <a:xfrm>
            <a:off x="175397" y="2119164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Uninformed 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Left side of our graphs, exhibit high approval driven primarily by surprise and awe. They believe every output without scrutiny.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Their use is risky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, benefits are highly uncertain.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ADFA9C-2738-FCB3-8E0E-7339A1D1DD5F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7B172AE-E979-3382-3F26-93A80FC5078C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50954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14811-325E-9852-4880-C68A7F54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187C77-DF50-798A-B031-A8868CB3AA2C}"/>
              </a:ext>
            </a:extLst>
          </p:cNvPr>
          <p:cNvSpPr/>
          <p:nvPr/>
        </p:nvSpPr>
        <p:spPr>
          <a:xfrm>
            <a:off x="175396" y="2121409"/>
            <a:ext cx="9943531" cy="730605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Let’s improve our AI-related knowledge together!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97931E-002D-304C-531E-E3FA04D68968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30B45C-B855-31AD-BDE8-71EA5CB8A149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5859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D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 cstate="print"/>
          <a:stretch>
            <a:fillRect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7059B49CA74641B85FDDEB64253FA1" ma:contentTypeVersion="11" ma:contentTypeDescription="Crear nuevo documento." ma:contentTypeScope="" ma:versionID="c9fbf3cc31eb627e305164ac95d2dcc5">
  <xsd:schema xmlns:xsd="http://www.w3.org/2001/XMLSchema" xmlns:xs="http://www.w3.org/2001/XMLSchema" xmlns:p="http://schemas.microsoft.com/office/2006/metadata/properties" xmlns:ns3="35e61639-35e8-477a-9c96-584d70371fae" xmlns:ns4="465dba44-3b44-450a-88f4-ab4c29814428" targetNamespace="http://schemas.microsoft.com/office/2006/metadata/properties" ma:root="true" ma:fieldsID="3ce8ad208f18edd3f4333cc3ec9ebd79" ns3:_="" ns4:_="">
    <xsd:import namespace="35e61639-35e8-477a-9c96-584d70371fae"/>
    <xsd:import namespace="465dba44-3b44-450a-88f4-ab4c29814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1639-35e8-477a-9c96-584d7037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ba44-3b44-450a-88f4-ab4c29814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03B67-5539-4316-BF5A-BABAAAFC36A2}">
  <ds:schemaRefs>
    <ds:schemaRef ds:uri="http://schemas.microsoft.com/office/2006/metadata/properties"/>
    <ds:schemaRef ds:uri="35e61639-35e8-477a-9c96-584d70371fa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65dba44-3b44-450a-88f4-ab4c298144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45DA0-5381-4B1C-BB63-DA5FCE783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61639-35e8-477a-9c96-584d70371fae"/>
    <ds:schemaRef ds:uri="465dba44-3b44-450a-88f4-ab4c29814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275606-4140-4160-B80D-DE478ED3E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34675</TotalTime>
  <Words>407</Words>
  <Application>Microsoft Macintosh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PhD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Segura</dc:creator>
  <cp:lastModifiedBy>AGATINO GIULIANO MIRABELLA GALVIN</cp:lastModifiedBy>
  <cp:revision>3370</cp:revision>
  <dcterms:created xsi:type="dcterms:W3CDTF">2007-06-07T11:05:51Z</dcterms:created>
  <dcterms:modified xsi:type="dcterms:W3CDTF">2025-04-30T22:13:00Z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0x010100037059B49CA74641B85FDDEB64253FA1</vt:lpwstr>
  </property>
</Properties>
</file>