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1303" r:id="rId5"/>
    <p:sldId id="1310" r:id="rId6"/>
    <p:sldId id="1311" r:id="rId7"/>
    <p:sldId id="1306" r:id="rId8"/>
    <p:sldId id="1307" r:id="rId9"/>
    <p:sldId id="1308" r:id="rId10"/>
    <p:sldId id="1309" r:id="rId11"/>
  </p:sldIdLst>
  <p:sldSz cx="9144000" cy="6858000" type="screen4x3"/>
  <p:notesSz cx="6781800" cy="98806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Segura Rueda" initials="SSR" lastIdx="1" clrIdx="0">
    <p:extLst>
      <p:ext uri="{19B8F6BF-5375-455C-9EA6-DF929625EA0E}">
        <p15:presenceInfo xmlns:p15="http://schemas.microsoft.com/office/powerpoint/2012/main" userId="Sergio Segura Rueda" providerId="None"/>
      </p:ext>
    </p:extLst>
  </p:cmAuthor>
  <p:cmAuthor id="2" name="agamirgal@alum.us.es" initials="a" lastIdx="3" clrIdx="1">
    <p:extLst>
      <p:ext uri="{19B8F6BF-5375-455C-9EA6-DF929625EA0E}">
        <p15:presenceInfo xmlns:p15="http://schemas.microsoft.com/office/powerpoint/2012/main" userId="agamirgal@alum.us.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144"/>
    <a:srgbClr val="CED0CE"/>
    <a:srgbClr val="254061"/>
    <a:srgbClr val="EFF0F5"/>
    <a:srgbClr val="80BD49"/>
    <a:srgbClr val="12F428"/>
    <a:srgbClr val="1DE996"/>
    <a:srgbClr val="2ADCB2"/>
    <a:srgbClr val="B34BBB"/>
    <a:srgbClr val="1FE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88575" autoAdjust="0"/>
  </p:normalViewPr>
  <p:slideViewPr>
    <p:cSldViewPr>
      <p:cViewPr varScale="1">
        <p:scale>
          <a:sx n="128" d="100"/>
          <a:sy n="128" d="100"/>
        </p:scale>
        <p:origin x="1936" y="17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1"/>
    </p:cViewPr>
  </p:sorterViewPr>
  <p:notesViewPr>
    <p:cSldViewPr>
      <p:cViewPr varScale="1">
        <p:scale>
          <a:sx n="53" d="100"/>
          <a:sy n="53" d="100"/>
        </p:scale>
        <p:origin x="-2562" y="-84"/>
      </p:cViewPr>
      <p:guideLst>
        <p:guide orient="horz" pos="3112"/>
        <p:guide pos="21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1451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r">
              <a:defRPr sz="1200"/>
            </a:lvl1pPr>
          </a:lstStyle>
          <a:p>
            <a:fld id="{D0942F1F-E4B8-453B-A7CD-551F05F8A5C7}" type="datetimeFigureOut">
              <a:rPr lang="es-ES" smtClean="0"/>
              <a:pPr/>
              <a:t>30/4/25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1451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r">
              <a:defRPr sz="1200"/>
            </a:lvl1pPr>
          </a:lstStyle>
          <a:p>
            <a:fld id="{E4587E9D-44BC-4DC7-97DC-41CC4E624887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9025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1451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r">
              <a:defRPr sz="1200"/>
            </a:lvl1pPr>
          </a:lstStyle>
          <a:p>
            <a:fld id="{A0D84961-27CC-442F-B9C4-4389F6DC80AF}" type="datetimeFigureOut">
              <a:rPr lang="es-ES" smtClean="0"/>
              <a:pPr/>
              <a:t>30/4/25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1363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05" tIns="47602" rIns="95205" bIns="47602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8180" y="4693285"/>
            <a:ext cx="5425440" cy="4446270"/>
          </a:xfrm>
          <a:prstGeom prst="rect">
            <a:avLst/>
          </a:prstGeom>
        </p:spPr>
        <p:txBody>
          <a:bodyPr vert="horz" lIns="95205" tIns="47602" rIns="95205" bIns="47602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1451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r">
              <a:defRPr sz="1200"/>
            </a:lvl1pPr>
          </a:lstStyle>
          <a:p>
            <a:fld id="{7BAA1E47-794F-49F1-BAF6-B4C88EB935D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618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087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C328C-6C23-7105-6E9C-9F639CDD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FCDDA016-FE5F-05FA-7FD4-6809250A0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0CB373EE-4AED-D980-A068-E92DF5E36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149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2BC1A-81F8-59F6-1F51-5FB55A7B0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87FD248C-5A76-4823-DBCA-BD7F67177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33C918E4-B4DB-1F13-F13F-62F528EC1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202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AE8BD-451C-F632-338D-ED8E1791D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178BA470-1134-F67A-2863-D54A15577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9BCE7CFD-A1E8-EEF2-E55D-ECDC91695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596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5E670-C559-0856-DA15-9BE4CE23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3F4932AA-FC01-D2AB-B40E-6660D7A9F8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0020A739-6FE9-4D1D-27DF-DC1616517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75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4E793-DCC1-64A9-F9D7-9BD624151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F95F8F57-9D72-F808-9F30-09602FE51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A91A626C-1D9B-11DF-E503-7084FC8FC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8488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0F221-08B5-11E2-C542-3A856E7A9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47436042-87E9-E00D-8720-819B38E1C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9FF26D7E-6224-EAC7-DD63-8F2FBC110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3326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9" descr="http://ftp.us.es/ftp/pub/Logos/marca-dos-tintas_300.gif"/>
          <p:cNvSpPr>
            <a:spLocks noChangeAspect="1" noChangeArrowheads="1"/>
          </p:cNvSpPr>
          <p:nvPr/>
        </p:nvSpPr>
        <p:spPr bwMode="auto">
          <a:xfrm>
            <a:off x="4159250" y="564515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es-ES"/>
          </a:p>
        </p:txBody>
      </p:sp>
      <p:sp>
        <p:nvSpPr>
          <p:cNvPr id="8" name="AutoShape 29" descr="http://ftp.us.es/ftp/pub/Logos/marca-dos-tintas_300.gif"/>
          <p:cNvSpPr>
            <a:spLocks noChangeAspect="1" noChangeArrowheads="1"/>
          </p:cNvSpPr>
          <p:nvPr userDrawn="1"/>
        </p:nvSpPr>
        <p:spPr bwMode="auto">
          <a:xfrm>
            <a:off x="4159250" y="564515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72560" cy="43971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ctr">
              <a:defRPr sz="2600" b="1" i="0" spc="-80" baseline="0">
                <a:solidFill>
                  <a:srgbClr val="7C8386"/>
                </a:solidFill>
                <a:latin typeface="Arial Narrow" pitchFamily="34" charset="0"/>
                <a:cs typeface="Times New Roman" pitchFamily="18" charset="0"/>
              </a:defRPr>
            </a:lvl1pPr>
          </a:lstStyle>
          <a:p>
            <a:r>
              <a:rPr lang="en-GB" noProof="0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928670"/>
            <a:ext cx="8329642" cy="5429288"/>
          </a:xfrm>
          <a:prstGeom prst="rect">
            <a:avLst/>
          </a:prstGeom>
          <a:noFill/>
        </p:spPr>
        <p:txBody>
          <a:bodyPr/>
          <a:lstStyle>
            <a:lvl1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1pPr>
            <a:lvl2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2pPr>
            <a:lvl3pPr>
              <a:buClr>
                <a:srgbClr val="A8003B"/>
              </a:buClr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3pPr>
            <a:lvl4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4pPr>
            <a:lvl5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/>
              <a:t>Haga clic para modificar el estilo de texto del patrón</a:t>
            </a:r>
          </a:p>
          <a:p>
            <a:pPr lvl="1"/>
            <a:r>
              <a:rPr lang="en-GB" noProof="0" dirty="0"/>
              <a:t>Segundo nivel</a:t>
            </a:r>
          </a:p>
          <a:p>
            <a:pPr lvl="2"/>
            <a:r>
              <a:rPr lang="en-GB" noProof="0" dirty="0"/>
              <a:t>Tercer nivel</a:t>
            </a:r>
          </a:p>
          <a:p>
            <a:pPr lvl="3"/>
            <a:r>
              <a:rPr lang="en-GB" noProof="0" dirty="0"/>
              <a:t>Cuarto nivel</a:t>
            </a:r>
          </a:p>
          <a:p>
            <a:pPr lvl="4"/>
            <a:r>
              <a:rPr lang="en-GB" noProof="0" dirty="0"/>
              <a:t>Quinto nivel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72560" cy="43971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ctr">
              <a:defRPr sz="2600" b="1" i="0" spc="-80" baseline="0">
                <a:solidFill>
                  <a:srgbClr val="7C8386"/>
                </a:solidFill>
                <a:latin typeface="Arial Narrow" pitchFamily="34" charset="0"/>
                <a:cs typeface="Times New Roman" pitchFamily="18" charset="0"/>
              </a:defRPr>
            </a:lvl1pPr>
          </a:lstStyle>
          <a:p>
            <a:r>
              <a:rPr lang="en-GB" noProof="0" dirty="0"/>
              <a:t>Haga clic para modificar el estilo de título del patrón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B41078-0E29-A3F6-897A-1A7E5CF93B3C}"/>
              </a:ext>
            </a:extLst>
          </p:cNvPr>
          <p:cNvSpPr>
            <a:spLocks/>
          </p:cNvSpPr>
          <p:nvPr/>
        </p:nvSpPr>
        <p:spPr>
          <a:xfrm>
            <a:off x="155908" y="274192"/>
            <a:ext cx="8838694" cy="1116124"/>
          </a:xfrm>
          <a:prstGeom prst="roundRect">
            <a:avLst/>
          </a:prstGeom>
          <a:solidFill>
            <a:srgbClr val="1C31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51C05C-8773-EDE0-2DD9-2940B11F3C18}"/>
              </a:ext>
            </a:extLst>
          </p:cNvPr>
          <p:cNvSpPr/>
          <p:nvPr/>
        </p:nvSpPr>
        <p:spPr>
          <a:xfrm>
            <a:off x="155908" y="1497590"/>
            <a:ext cx="8838694" cy="4599432"/>
          </a:xfrm>
          <a:prstGeom prst="roundRect">
            <a:avLst>
              <a:gd name="adj" fmla="val 3825"/>
            </a:avLst>
          </a:prstGeom>
          <a:solidFill>
            <a:srgbClr val="CED0C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1C3144"/>
                </a:solidFill>
                <a:latin typeface="Times New Roman" panose="02020603050405020304" pitchFamily="18" charset="0"/>
              </a:rPr>
              <a:t>Why so much skepticism toward AI?</a:t>
            </a:r>
          </a:p>
          <a:p>
            <a:pPr algn="ctr"/>
            <a:r>
              <a:rPr lang="en-US" sz="2400" b="1" i="1" dirty="0">
                <a:solidFill>
                  <a:srgbClr val="1C3144"/>
                </a:solidFill>
                <a:latin typeface="Times New Roman" panose="02020603050405020304" pitchFamily="18" charset="0"/>
              </a:rPr>
              <a:t>What about precision medicine?</a:t>
            </a:r>
          </a:p>
          <a:p>
            <a:pPr algn="ctr"/>
            <a:endParaRPr lang="en-US" sz="2400" b="1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Find here my thoughts,</a:t>
            </a:r>
          </a:p>
          <a:p>
            <a:pPr algn="ctr"/>
            <a:r>
              <a:rPr lang="en-US" sz="2400" b="1" u="sng" dirty="0">
                <a:solidFill>
                  <a:srgbClr val="1C3144"/>
                </a:solidFill>
                <a:latin typeface="Times New Roman" panose="02020603050405020304" pitchFamily="18" charset="0"/>
              </a:rPr>
              <a:t>and the reason I started this Instagram profile</a:t>
            </a:r>
            <a:r>
              <a:rPr lang="en-US" sz="24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B93818-9B38-782C-A4B5-F2344C890591}"/>
              </a:ext>
            </a:extLst>
          </p:cNvPr>
          <p:cNvSpPr/>
          <p:nvPr/>
        </p:nvSpPr>
        <p:spPr>
          <a:xfrm>
            <a:off x="155908" y="6204296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217196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6BEC1-8FC6-7C69-277E-C28B8FBD1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E68C9A-7456-C74D-8864-7F885E2799FB}"/>
              </a:ext>
            </a:extLst>
          </p:cNvPr>
          <p:cNvSpPr/>
          <p:nvPr/>
        </p:nvSpPr>
        <p:spPr>
          <a:xfrm>
            <a:off x="155908" y="1500191"/>
            <a:ext cx="4352544" cy="4599432"/>
          </a:xfrm>
          <a:prstGeom prst="roundRect">
            <a:avLst>
              <a:gd name="adj" fmla="val 4147"/>
            </a:avLst>
          </a:prstGeom>
          <a:solidFill>
            <a:srgbClr val="CED0C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The perceived and actual dangerousness of AI tools varies significantly with the user's level of knowledge.</a:t>
            </a:r>
          </a:p>
          <a:p>
            <a:pPr algn="ctr"/>
            <a:endParaRPr lang="en-US" sz="24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At the lowest levels of understanding, danger is high—not because the tools are inherently malicious, but because users tend to trust them blindly.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FF511-AFA1-E592-C328-DF24D6E4DF2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5" t="2607" r="14454" b="18892"/>
          <a:stretch/>
        </p:blipFill>
        <p:spPr>
          <a:xfrm>
            <a:off x="4645152" y="1493457"/>
            <a:ext cx="4349450" cy="4598430"/>
          </a:xfrm>
          <a:prstGeom prst="roundRect">
            <a:avLst>
              <a:gd name="adj" fmla="val 42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9B34AA-9FDA-856A-ACB9-6099AC15411D}"/>
              </a:ext>
            </a:extLst>
          </p:cNvPr>
          <p:cNvSpPr>
            <a:spLocks/>
          </p:cNvSpPr>
          <p:nvPr/>
        </p:nvSpPr>
        <p:spPr>
          <a:xfrm>
            <a:off x="155908" y="274192"/>
            <a:ext cx="8838694" cy="1116124"/>
          </a:xfrm>
          <a:prstGeom prst="roundRect">
            <a:avLst/>
          </a:prstGeom>
          <a:solidFill>
            <a:srgbClr val="1C31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303100-5311-40A9-C1D6-C2F393013B1B}"/>
              </a:ext>
            </a:extLst>
          </p:cNvPr>
          <p:cNvSpPr/>
          <p:nvPr/>
        </p:nvSpPr>
        <p:spPr>
          <a:xfrm>
            <a:off x="155908" y="6204296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394920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A082B-7843-3CED-8000-8A214318B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0B3E70C-8042-4D5B-CB5F-550DDDEE45BA}"/>
              </a:ext>
            </a:extLst>
          </p:cNvPr>
          <p:cNvSpPr/>
          <p:nvPr/>
        </p:nvSpPr>
        <p:spPr>
          <a:xfrm>
            <a:off x="155908" y="1500191"/>
            <a:ext cx="4352544" cy="4599432"/>
          </a:xfrm>
          <a:prstGeom prst="roundRect">
            <a:avLst>
              <a:gd name="adj" fmla="val 4147"/>
            </a:avLst>
          </a:prstGeom>
          <a:solidFill>
            <a:srgbClr val="CED0C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Only at higher levels of expertise does the danger diminish substantially.</a:t>
            </a:r>
          </a:p>
          <a:p>
            <a:pPr algn="ctr"/>
            <a:endParaRPr lang="en-US" sz="24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Experts understand not just how AI works, but </a:t>
            </a:r>
            <a:r>
              <a:rPr lang="en-US" sz="2400" b="1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how and when to distrust it</a:t>
            </a:r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0F3FAB-072E-7B14-A374-AC6AD169F085}"/>
              </a:ext>
            </a:extLst>
          </p:cNvPr>
          <p:cNvSpPr>
            <a:spLocks/>
          </p:cNvSpPr>
          <p:nvPr/>
        </p:nvSpPr>
        <p:spPr>
          <a:xfrm>
            <a:off x="155908" y="274192"/>
            <a:ext cx="8838694" cy="1116124"/>
          </a:xfrm>
          <a:prstGeom prst="roundRect">
            <a:avLst/>
          </a:prstGeom>
          <a:solidFill>
            <a:srgbClr val="1C31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4D460C-AE0F-1D1A-7D3E-1B843F35DA21}"/>
              </a:ext>
            </a:extLst>
          </p:cNvPr>
          <p:cNvSpPr/>
          <p:nvPr/>
        </p:nvSpPr>
        <p:spPr>
          <a:xfrm>
            <a:off x="155908" y="6204296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57B13-CC6F-D23A-264C-644364D5FFD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5" t="2607" r="14454" b="18892"/>
          <a:stretch/>
        </p:blipFill>
        <p:spPr>
          <a:xfrm>
            <a:off x="4645152" y="1493457"/>
            <a:ext cx="4349450" cy="4598430"/>
          </a:xfrm>
          <a:prstGeom prst="roundRect">
            <a:avLst>
              <a:gd name="adj" fmla="val 42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0980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C7FD8-3D78-3090-0CB7-6AD9D6EBB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5281A83-0743-FC3A-0B21-4D8E4EA31FC7}"/>
              </a:ext>
            </a:extLst>
          </p:cNvPr>
          <p:cNvSpPr/>
          <p:nvPr/>
        </p:nvSpPr>
        <p:spPr>
          <a:xfrm>
            <a:off x="4642058" y="1500191"/>
            <a:ext cx="4352544" cy="4599432"/>
          </a:xfrm>
          <a:prstGeom prst="roundRect">
            <a:avLst>
              <a:gd name="adj" fmla="val 4147"/>
            </a:avLst>
          </a:prstGeom>
          <a:solidFill>
            <a:srgbClr val="CED0C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The relationship between user approval of AI and their level of knowledge also follows a non-linear pattern.</a:t>
            </a:r>
          </a:p>
          <a:p>
            <a:pPr algn="ctr"/>
            <a:endParaRPr lang="en-US" sz="24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At first, when users have little to no understanding of how AI works, approval is high, driven by the novelty and apparent intelligence of the tool.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70759-C02A-9FA3-33B3-2EB57E36E1E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6" t="3020" r="20616" b="23941"/>
          <a:stretch/>
        </p:blipFill>
        <p:spPr>
          <a:xfrm>
            <a:off x="155908" y="1493958"/>
            <a:ext cx="4349450" cy="4598430"/>
          </a:xfrm>
          <a:prstGeom prst="roundRect">
            <a:avLst>
              <a:gd name="adj" fmla="val 42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C503AFF-0FCF-E3C0-C623-F536427D77A8}"/>
              </a:ext>
            </a:extLst>
          </p:cNvPr>
          <p:cNvSpPr>
            <a:spLocks/>
          </p:cNvSpPr>
          <p:nvPr/>
        </p:nvSpPr>
        <p:spPr>
          <a:xfrm>
            <a:off x="155908" y="274192"/>
            <a:ext cx="8838694" cy="1116124"/>
          </a:xfrm>
          <a:prstGeom prst="roundRect">
            <a:avLst/>
          </a:prstGeom>
          <a:solidFill>
            <a:srgbClr val="1C31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10EEB7-C801-5A81-3F49-041A7B95AF57}"/>
              </a:ext>
            </a:extLst>
          </p:cNvPr>
          <p:cNvSpPr/>
          <p:nvPr/>
        </p:nvSpPr>
        <p:spPr>
          <a:xfrm>
            <a:off x="155908" y="6204296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394090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EF6BB-0E6A-3039-7E07-A004E7AC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E72E6C3-2868-77F4-5078-6EA219001246}"/>
              </a:ext>
            </a:extLst>
          </p:cNvPr>
          <p:cNvSpPr/>
          <p:nvPr/>
        </p:nvSpPr>
        <p:spPr>
          <a:xfrm>
            <a:off x="4642058" y="1500191"/>
            <a:ext cx="4352544" cy="4599432"/>
          </a:xfrm>
          <a:prstGeom prst="roundRect">
            <a:avLst>
              <a:gd name="adj" fmla="val 4147"/>
            </a:avLst>
          </a:prstGeom>
          <a:solidFill>
            <a:srgbClr val="CED0C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Approval tends to decline as users become aware of AI's limitations and potential pitfalls.</a:t>
            </a:r>
          </a:p>
          <a:p>
            <a:pPr algn="ctr"/>
            <a:endParaRPr lang="en-US" sz="2400" i="0" u="none" strike="noStrike" dirty="0">
              <a:solidFill>
                <a:srgbClr val="1C3144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With further education and experience, approval rises again. This final rise is more mature: rooted in realistic expectations, effective usage, and awareness of </a:t>
            </a:r>
            <a:r>
              <a:rPr lang="en-US" sz="2400" b="1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both the strengths and weaknesses of AI systems</a:t>
            </a:r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A87C11F-5E95-81A0-A64B-AD89FD1F9E9B}"/>
              </a:ext>
            </a:extLst>
          </p:cNvPr>
          <p:cNvSpPr>
            <a:spLocks/>
          </p:cNvSpPr>
          <p:nvPr/>
        </p:nvSpPr>
        <p:spPr>
          <a:xfrm>
            <a:off x="155908" y="274192"/>
            <a:ext cx="8838694" cy="1116124"/>
          </a:xfrm>
          <a:prstGeom prst="roundRect">
            <a:avLst/>
          </a:prstGeom>
          <a:solidFill>
            <a:srgbClr val="1C31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3609F7C-F61C-F381-9BEE-58C80B3A6A95}"/>
              </a:ext>
            </a:extLst>
          </p:cNvPr>
          <p:cNvSpPr/>
          <p:nvPr/>
        </p:nvSpPr>
        <p:spPr>
          <a:xfrm>
            <a:off x="155908" y="6204296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E40162-989F-9DCF-07D0-753CBBE53D3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6" t="3020" r="20616" b="23941"/>
          <a:stretch/>
        </p:blipFill>
        <p:spPr>
          <a:xfrm>
            <a:off x="155908" y="1493958"/>
            <a:ext cx="4349450" cy="4598430"/>
          </a:xfrm>
          <a:prstGeom prst="roundRect">
            <a:avLst>
              <a:gd name="adj" fmla="val 42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8299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BB693-81F3-89CD-AB21-7D2F4E4C9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89AB09-E2E2-C155-6BE8-9F0B29264D31}"/>
              </a:ext>
            </a:extLst>
          </p:cNvPr>
          <p:cNvSpPr/>
          <p:nvPr/>
        </p:nvSpPr>
        <p:spPr>
          <a:xfrm>
            <a:off x="6088136" y="1500191"/>
            <a:ext cx="2892606" cy="4599432"/>
          </a:xfrm>
          <a:prstGeom prst="roundRect">
            <a:avLst>
              <a:gd name="adj" fmla="val 4147"/>
            </a:avLst>
          </a:prstGeom>
          <a:solidFill>
            <a:srgbClr val="CED0C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sng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Realistic regime</a:t>
            </a:r>
          </a:p>
          <a:p>
            <a:pPr algn="ctr"/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Right side, this is the optimal region of AI knowledge. Users have developed a balanced and nuanced understanding of AI's strengths and limitations. </a:t>
            </a:r>
            <a:r>
              <a:rPr lang="en-US" sz="2400" b="1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The risk is substantially lower</a:t>
            </a:r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BD1150-606C-90B2-24A3-FB1B56236FCF}"/>
              </a:ext>
            </a:extLst>
          </p:cNvPr>
          <p:cNvSpPr/>
          <p:nvPr/>
        </p:nvSpPr>
        <p:spPr>
          <a:xfrm>
            <a:off x="3131227" y="1500191"/>
            <a:ext cx="2892606" cy="4599432"/>
          </a:xfrm>
          <a:prstGeom prst="roundRect">
            <a:avLst>
              <a:gd name="adj" fmla="val 4147"/>
            </a:avLst>
          </a:prstGeom>
          <a:solidFill>
            <a:srgbClr val="CED0C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sng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Overconfidence regime</a:t>
            </a:r>
          </a:p>
          <a:p>
            <a:pPr algn="ctr"/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Center of the graphs, decreased approval due to increased skepticism and a false sense of mastery. Users here </a:t>
            </a:r>
            <a:r>
              <a:rPr lang="en-US" sz="2400" b="1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incorrectly believe they've fully grasped AI’s capabilities</a:t>
            </a:r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3FB0E73-5311-F29B-AD49-35D0937FCB6A}"/>
              </a:ext>
            </a:extLst>
          </p:cNvPr>
          <p:cNvSpPr/>
          <p:nvPr/>
        </p:nvSpPr>
        <p:spPr>
          <a:xfrm>
            <a:off x="155908" y="1500191"/>
            <a:ext cx="2892606" cy="4599432"/>
          </a:xfrm>
          <a:prstGeom prst="roundRect">
            <a:avLst>
              <a:gd name="adj" fmla="val 4147"/>
            </a:avLst>
          </a:prstGeom>
          <a:solidFill>
            <a:srgbClr val="CED0C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sng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Uninformed regime</a:t>
            </a:r>
          </a:p>
          <a:p>
            <a:pPr algn="ctr"/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Left side of our graphs, exhibit high approval driven primarily by surprise and awe. They believe every output without scrutiny. Their use is </a:t>
            </a:r>
            <a:r>
              <a:rPr lang="en-US" sz="2400" b="1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risky</a:t>
            </a:r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, and benefits are highly uncertain.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83278F-E617-5A24-423F-8BE4795DB6B0}"/>
              </a:ext>
            </a:extLst>
          </p:cNvPr>
          <p:cNvSpPr>
            <a:spLocks/>
          </p:cNvSpPr>
          <p:nvPr/>
        </p:nvSpPr>
        <p:spPr>
          <a:xfrm>
            <a:off x="155908" y="274192"/>
            <a:ext cx="8838694" cy="1116124"/>
          </a:xfrm>
          <a:prstGeom prst="roundRect">
            <a:avLst/>
          </a:prstGeom>
          <a:solidFill>
            <a:srgbClr val="1C31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4B6C15E-A52C-A250-D6AE-22862846D35D}"/>
              </a:ext>
            </a:extLst>
          </p:cNvPr>
          <p:cNvSpPr/>
          <p:nvPr/>
        </p:nvSpPr>
        <p:spPr>
          <a:xfrm>
            <a:off x="155908" y="6204296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3509545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14811-325E-9852-4880-C68A7F54D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D9F3CF5-9143-B0E8-74D7-01134C7A758E}"/>
              </a:ext>
            </a:extLst>
          </p:cNvPr>
          <p:cNvSpPr/>
          <p:nvPr/>
        </p:nvSpPr>
        <p:spPr>
          <a:xfrm>
            <a:off x="155908" y="1497590"/>
            <a:ext cx="8838694" cy="4599432"/>
          </a:xfrm>
          <a:prstGeom prst="roundRect">
            <a:avLst>
              <a:gd name="adj" fmla="val 3825"/>
            </a:avLst>
          </a:prstGeom>
          <a:solidFill>
            <a:srgbClr val="CED0C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Solution:</a:t>
            </a:r>
          </a:p>
          <a:p>
            <a:pPr algn="ctr"/>
            <a:r>
              <a:rPr lang="en-US" sz="24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Let’s improve our AI-related knowledge together!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810455-0E1C-7181-16C0-B6902F45A908}"/>
              </a:ext>
            </a:extLst>
          </p:cNvPr>
          <p:cNvSpPr>
            <a:spLocks/>
          </p:cNvSpPr>
          <p:nvPr/>
        </p:nvSpPr>
        <p:spPr>
          <a:xfrm>
            <a:off x="155908" y="274192"/>
            <a:ext cx="8838694" cy="1116124"/>
          </a:xfrm>
          <a:prstGeom prst="roundRect">
            <a:avLst/>
          </a:prstGeom>
          <a:solidFill>
            <a:srgbClr val="1C31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6A2341-8ADF-5A14-98CC-3DED49A37E51}"/>
              </a:ext>
            </a:extLst>
          </p:cNvPr>
          <p:cNvSpPr/>
          <p:nvPr/>
        </p:nvSpPr>
        <p:spPr>
          <a:xfrm>
            <a:off x="155908" y="6204296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58597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hD Temp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S T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0">
          <a:blip xmlns:r="http://schemas.openxmlformats.org/officeDocument/2006/relationships" r:embed="rId1" cstate="print"/>
          <a:stretch>
            <a:fillRect/>
          </a:stretch>
        </a:blipFill>
      </a:spPr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tint val="50000"/>
            <a:hueOff val="0"/>
            <a:satOff val="0"/>
            <a:lumOff val="0"/>
            <a:alphaOff val="0"/>
          </a:schemeClr>
        </a:effectRef>
        <a:fontRef idx="minor">
          <a:schemeClr val="lt1">
            <a:hueOff val="0"/>
            <a:satOff val="0"/>
            <a:lumOff val="0"/>
            <a:alphaOff val="0"/>
          </a:schemeClr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37059B49CA74641B85FDDEB64253FA1" ma:contentTypeVersion="11" ma:contentTypeDescription="Crear nuevo documento." ma:contentTypeScope="" ma:versionID="c9fbf3cc31eb627e305164ac95d2dcc5">
  <xsd:schema xmlns:xsd="http://www.w3.org/2001/XMLSchema" xmlns:xs="http://www.w3.org/2001/XMLSchema" xmlns:p="http://schemas.microsoft.com/office/2006/metadata/properties" xmlns:ns3="35e61639-35e8-477a-9c96-584d70371fae" xmlns:ns4="465dba44-3b44-450a-88f4-ab4c29814428" targetNamespace="http://schemas.microsoft.com/office/2006/metadata/properties" ma:root="true" ma:fieldsID="3ce8ad208f18edd3f4333cc3ec9ebd79" ns3:_="" ns4:_="">
    <xsd:import namespace="35e61639-35e8-477a-9c96-584d70371fae"/>
    <xsd:import namespace="465dba44-3b44-450a-88f4-ab4c298144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61639-35e8-477a-9c96-584d70371f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dba44-3b44-450a-88f4-ab4c298144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903B67-5539-4316-BF5A-BABAAAFC36A2}">
  <ds:schemaRefs>
    <ds:schemaRef ds:uri="http://schemas.microsoft.com/office/2006/metadata/properties"/>
    <ds:schemaRef ds:uri="35e61639-35e8-477a-9c96-584d70371fa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465dba44-3b44-450a-88f4-ab4c2981442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845DA0-5381-4B1C-BB63-DA5FCE7837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e61639-35e8-477a-9c96-584d70371fae"/>
    <ds:schemaRef ds:uri="465dba44-3b44-450a-88f4-ab4c29814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275606-4140-4160-B80D-DE478ED3EA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34642</TotalTime>
  <Words>413</Words>
  <Application>Microsoft Macintosh PowerPoint</Application>
  <PresentationFormat>On-screen Show (4:3)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Times New Roman</vt:lpstr>
      <vt:lpstr>PhD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LENSIS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Sergio Segura</dc:creator>
  <cp:lastModifiedBy>AGATINO GIULIANO MIRABELLA GALVIN</cp:lastModifiedBy>
  <cp:revision>3355</cp:revision>
  <dcterms:created xsi:type="dcterms:W3CDTF">2007-06-07T11:05:51Z</dcterms:created>
  <dcterms:modified xsi:type="dcterms:W3CDTF">2025-04-30T21:26:02Z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0x010100037059B49CA74641B85FDDEB64253FA1</vt:lpwstr>
  </property>
</Properties>
</file>