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C8ED-02CF-A9AE-DD56-7F205AFEC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8C6C9-909C-BA61-0575-0BAD161F4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52C9-509D-3DD0-25E2-932A0819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1520-5E0E-459A-869B-D93ABEF22C1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9F798-D8FF-A645-58A8-E8307696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610E5-1A10-8281-A873-D0B3189D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B2F7-62E1-40EE-84D4-D7D231A81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25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6D7D-A589-17A7-847A-BB95AE27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40F18-F43A-44CF-0866-3A34BD503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5EC93-BD9B-A7A4-5A64-DCBBC04D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1520-5E0E-459A-869B-D93ABEF22C1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E55AA-C8D9-629D-ECF1-AE1F0E2A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6B69F-F1F8-8E70-AEF7-CC2A122F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B2F7-62E1-40EE-84D4-D7D231A81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29BB8-EA65-076A-FBDA-85192A62F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1B8BF-7A3C-FAC0-119F-A45BEC5C0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9C711-8BC2-6D1C-2AF8-48FDD1B6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1520-5E0E-459A-869B-D93ABEF22C1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11D4A-EE08-23F7-645B-85ED68A2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0C013-507F-9FC2-396E-DA084045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B2F7-62E1-40EE-84D4-D7D231A81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64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DF3F-C2D4-A705-A2E4-787C6AB2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BA0F7-BBCD-2749-88D1-FE34CA0FC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8EE69-23FE-511A-D2A7-1C0FAA85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1520-5E0E-459A-869B-D93ABEF22C1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DAF7B-E574-4165-F2B2-943C2D38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5750-3B7B-3A1D-9E76-D13CCBE6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B2F7-62E1-40EE-84D4-D7D231A81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21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2DA8-0DCA-F6B4-ADFF-C8E4AC1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D1DBC-2E1F-CEAB-5279-E4E2191EC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34627-E03A-40D6-69E1-C7F7CEC9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1520-5E0E-459A-869B-D93ABEF22C1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D7517-5828-741E-A601-9EBEE0B3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FF7D0-1B48-8EAF-30F0-6112A528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B2F7-62E1-40EE-84D4-D7D231A81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47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1C43-012D-64F1-4736-BDC64481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C53C-D133-B573-91DC-67DE2BE4A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4B4FF-66F8-3845-A641-3830A6570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23F9A-C38B-5A30-5834-8791BAB2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1520-5E0E-459A-869B-D93ABEF22C1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79F8F-937B-E3BD-A5D8-226F3FC8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29888-30A2-00AC-63D6-30CDF61E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B2F7-62E1-40EE-84D4-D7D231A81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40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75B7-D06E-F613-1FE5-8FA5671B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D0219-7109-F6BA-50D6-30ED09713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38A3C-1C91-BD44-101D-0D66A0104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1501F-3514-0EC2-E462-6F9508429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C8724-8B6C-3D82-CC48-772F320E7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08CC6B-28D2-149C-6E42-B7A0073F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1520-5E0E-459A-869B-D93ABEF22C1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4F4E5-C0C5-5751-EE59-927DD571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D91E8-1938-5C81-A96A-6B067824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B2F7-62E1-40EE-84D4-D7D231A81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1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F0D4-BA14-8885-9A12-EFCB5F72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5A02C-820E-302E-EA4A-56C626D5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1520-5E0E-459A-869B-D93ABEF22C1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06531-296C-1DCF-6AD1-79B2610B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0D0E0-A23C-6802-D6AA-C849E553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B2F7-62E1-40EE-84D4-D7D231A81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4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D0AD2-9FE2-EEE0-2633-4C66DA6C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1520-5E0E-459A-869B-D93ABEF22C1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01591-BF2E-EF34-FA4B-E06429BB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4B953-9D10-2A21-C429-50140981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B2F7-62E1-40EE-84D4-D7D231A81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7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72E0-D1EC-CD1C-5441-30615211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2921-C2EC-B8E7-0D34-9B5543344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09C28-9AA4-F5E9-F178-846B67A16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2F0A4-BF6B-71E7-1038-AC59EB41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1520-5E0E-459A-869B-D93ABEF22C1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F7A53-D5B7-A030-9C3A-BB7C1F02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4490C-8213-624B-5173-5E72652F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B2F7-62E1-40EE-84D4-D7D231A81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88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B8C-50D0-E8EA-FC72-CA86E70C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47B86-66AD-5A1C-3638-6C4118A76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229DA-32E1-7004-C73A-B8829030C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8C007-A73F-CEC0-138D-156DD67B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1520-5E0E-459A-869B-D93ABEF22C1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6A889-6280-1E97-879F-51429086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E5F38-7495-C96D-9361-30AFEA3C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B2F7-62E1-40EE-84D4-D7D231A81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56C95-152A-6C60-2944-75B1B873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D8001-6DEE-45DB-A343-0209F0798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4B176-5FB1-0848-6B6C-48103B38D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A1520-5E0E-459A-869B-D93ABEF22C1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70BE2-85A5-D4E7-1675-117D93949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C0789-8D16-EC6C-117E-0CEA33098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FB2F7-62E1-40EE-84D4-D7D231A81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47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BEC4-5D2B-66C2-A572-090EE24AB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59FA6-D771-C16D-403A-87902F7E70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18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B16A69-76CC-31AC-6D03-F4B632651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647790"/>
              </p:ext>
            </p:extLst>
          </p:nvPr>
        </p:nvGraphicFramePr>
        <p:xfrm>
          <a:off x="7236821" y="2331720"/>
          <a:ext cx="3108960" cy="29979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4130578578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97422855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89660986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1803921850"/>
                    </a:ext>
                  </a:extLst>
                </a:gridCol>
              </a:tblGrid>
              <a:tr h="771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000" dirty="0"/>
                        <a:t>t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75120"/>
                  </a:ext>
                </a:extLst>
              </a:tr>
              <a:tr h="784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000" dirty="0"/>
                        <a:t>t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690305"/>
                  </a:ext>
                </a:extLst>
              </a:tr>
              <a:tr h="764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66845"/>
                  </a:ext>
                </a:extLst>
              </a:tr>
              <a:tr h="67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000" dirty="0"/>
                        <a:t>t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79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00A99C-11C3-3854-4816-57B3BF2D6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387791"/>
              </p:ext>
            </p:extLst>
          </p:nvPr>
        </p:nvGraphicFramePr>
        <p:xfrm>
          <a:off x="3172098" y="2331720"/>
          <a:ext cx="3108960" cy="29979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4130578578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97422855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89660986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1803921850"/>
                    </a:ext>
                  </a:extLst>
                </a:gridCol>
              </a:tblGrid>
              <a:tr h="771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qk</a:t>
                      </a:r>
                      <a:r>
                        <a:rPr lang="en-US" altLang="zh-CN" sz="1200" dirty="0"/>
                        <a:t>11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qk</a:t>
                      </a:r>
                      <a:r>
                        <a:rPr lang="en-US" altLang="zh-CN" sz="1200" dirty="0"/>
                        <a:t>12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qk</a:t>
                      </a:r>
                      <a:r>
                        <a:rPr lang="en-US" altLang="zh-CN" sz="1200" dirty="0"/>
                        <a:t>1t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75120"/>
                  </a:ext>
                </a:extLst>
              </a:tr>
              <a:tr h="784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qk</a:t>
                      </a:r>
                      <a:r>
                        <a:rPr lang="en-US" altLang="zh-CN" sz="1200" dirty="0"/>
                        <a:t>21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qk</a:t>
                      </a:r>
                      <a:r>
                        <a:rPr lang="en-US" altLang="zh-CN" sz="1200" dirty="0"/>
                        <a:t>22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qk</a:t>
                      </a:r>
                      <a:r>
                        <a:rPr lang="en-US" altLang="zh-CN" sz="1200" dirty="0"/>
                        <a:t>2t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690305"/>
                  </a:ext>
                </a:extLst>
              </a:tr>
              <a:tr h="764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66845"/>
                  </a:ext>
                </a:extLst>
              </a:tr>
              <a:tr h="67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qk</a:t>
                      </a:r>
                      <a:r>
                        <a:rPr lang="en-US" altLang="zh-CN" sz="1200" dirty="0"/>
                        <a:t>l1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qk</a:t>
                      </a:r>
                      <a:r>
                        <a:rPr lang="en-US" altLang="zh-CN" sz="1200" dirty="0"/>
                        <a:t>l2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qk</a:t>
                      </a:r>
                      <a:r>
                        <a:rPr lang="en-US" altLang="zh-CN" sz="1200" dirty="0" err="1"/>
                        <a:t>lt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79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5321E9-67BF-EE6B-B230-FB66E9C72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96641"/>
              </p:ext>
            </p:extLst>
          </p:nvPr>
        </p:nvGraphicFramePr>
        <p:xfrm>
          <a:off x="2174970" y="2331720"/>
          <a:ext cx="777240" cy="29979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4130578578"/>
                    </a:ext>
                  </a:extLst>
                </a:gridCol>
              </a:tblGrid>
              <a:tr h="771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</a:t>
                      </a:r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75120"/>
                  </a:ext>
                </a:extLst>
              </a:tr>
              <a:tr h="784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</a:t>
                      </a:r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690305"/>
                  </a:ext>
                </a:extLst>
              </a:tr>
              <a:tr h="764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66845"/>
                  </a:ext>
                </a:extLst>
              </a:tr>
              <a:tr h="67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</a:t>
                      </a:r>
                      <a:r>
                        <a:rPr lang="en-US" altLang="zh-CN" sz="1200" dirty="0"/>
                        <a:t>l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79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30D316-778A-DE25-DBB8-69526BCA2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783706"/>
              </p:ext>
            </p:extLst>
          </p:nvPr>
        </p:nvGraphicFramePr>
        <p:xfrm>
          <a:off x="3172098" y="1328059"/>
          <a:ext cx="3108960" cy="7715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4130578578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97422855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89660986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1803921850"/>
                    </a:ext>
                  </a:extLst>
                </a:gridCol>
              </a:tblGrid>
              <a:tr h="771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r>
                        <a:rPr lang="en-US" altLang="zh-CN" sz="1200" dirty="0"/>
                        <a:t>t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751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27C7E7E-34F7-A675-7EA8-FD706E7F5F90}"/>
              </a:ext>
            </a:extLst>
          </p:cNvPr>
          <p:cNvSpPr txBox="1"/>
          <p:nvPr/>
        </p:nvSpPr>
        <p:spPr>
          <a:xfrm>
            <a:off x="6568440" y="3651066"/>
            <a:ext cx="46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28DC084-D7B0-CFBA-EF29-27CD83B64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740278"/>
              </p:ext>
            </p:extLst>
          </p:nvPr>
        </p:nvGraphicFramePr>
        <p:xfrm>
          <a:off x="11155675" y="2318657"/>
          <a:ext cx="777240" cy="29979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4130578578"/>
                    </a:ext>
                  </a:extLst>
                </a:gridCol>
              </a:tblGrid>
              <a:tr h="771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75120"/>
                  </a:ext>
                </a:extLst>
              </a:tr>
              <a:tr h="784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690305"/>
                  </a:ext>
                </a:extLst>
              </a:tr>
              <a:tr h="764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66845"/>
                  </a:ext>
                </a:extLst>
              </a:tr>
              <a:tr h="67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Y</a:t>
                      </a:r>
                      <a:r>
                        <a:rPr lang="en-US" altLang="zh-CN" sz="1200" dirty="0" err="1"/>
                        <a:t>l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799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1D5BEB7-0B8B-A57C-7A35-8021B71551B0}"/>
              </a:ext>
            </a:extLst>
          </p:cNvPr>
          <p:cNvSpPr txBox="1"/>
          <p:nvPr/>
        </p:nvSpPr>
        <p:spPr>
          <a:xfrm>
            <a:off x="10548253" y="3632953"/>
            <a:ext cx="372294" cy="375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21D26-3263-F528-D768-FE44E55D706C}"/>
              </a:ext>
            </a:extLst>
          </p:cNvPr>
          <p:cNvSpPr txBox="1"/>
          <p:nvPr/>
        </p:nvSpPr>
        <p:spPr>
          <a:xfrm>
            <a:off x="3918858" y="5462447"/>
            <a:ext cx="149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Sum(d) </a:t>
            </a:r>
          </a:p>
          <a:p>
            <a:pPr algn="ctr"/>
            <a:r>
              <a:rPr lang="en-US" altLang="zh-CN" dirty="0"/>
              <a:t>Scale(dk)</a:t>
            </a:r>
          </a:p>
          <a:p>
            <a:pPr algn="ctr"/>
            <a:r>
              <a:rPr lang="en-US" altLang="zh-CN" dirty="0"/>
              <a:t>Softmax(t) 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B76B0-C212-025E-9F09-5CCA2CF759BE}"/>
              </a:ext>
            </a:extLst>
          </p:cNvPr>
          <p:cNvSpPr txBox="1"/>
          <p:nvPr/>
        </p:nvSpPr>
        <p:spPr>
          <a:xfrm>
            <a:off x="8133806" y="5434431"/>
            <a:ext cx="149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Sum(t)</a:t>
            </a:r>
            <a:endParaRPr lang="zh-CN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CC584F8-999C-86EA-DD3D-98CB73BE6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57554"/>
              </p:ext>
            </p:extLst>
          </p:nvPr>
        </p:nvGraphicFramePr>
        <p:xfrm>
          <a:off x="7236821" y="1328059"/>
          <a:ext cx="3108960" cy="7715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4130578578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97422855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89660986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1803921850"/>
                    </a:ext>
                  </a:extLst>
                </a:gridCol>
              </a:tblGrid>
              <a:tr h="771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200" dirty="0"/>
                        <a:t>t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7512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E55F092-8D2A-89F8-75D2-655B9E8A7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085119"/>
              </p:ext>
            </p:extLst>
          </p:nvPr>
        </p:nvGraphicFramePr>
        <p:xfrm>
          <a:off x="334192" y="2318656"/>
          <a:ext cx="777240" cy="29979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4130578578"/>
                    </a:ext>
                  </a:extLst>
                </a:gridCol>
              </a:tblGrid>
              <a:tr h="771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75120"/>
                  </a:ext>
                </a:extLst>
              </a:tr>
              <a:tr h="784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690305"/>
                  </a:ext>
                </a:extLst>
              </a:tr>
              <a:tr h="764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66845"/>
                  </a:ext>
                </a:extLst>
              </a:tr>
              <a:tr h="67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X</a:t>
                      </a:r>
                      <a:r>
                        <a:rPr lang="en-US" altLang="zh-CN" sz="1200" dirty="0" err="1"/>
                        <a:t>l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7990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DB1C38-24B5-5EB3-17B1-6BE0E880862B}"/>
              </a:ext>
            </a:extLst>
          </p:cNvPr>
          <p:cNvCxnSpPr>
            <a:cxnSpLocks/>
          </p:cNvCxnSpPr>
          <p:nvPr/>
        </p:nvCxnSpPr>
        <p:spPr>
          <a:xfrm>
            <a:off x="1228997" y="3918858"/>
            <a:ext cx="821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5E0A45-C734-C2C8-723B-32A2EFF83B9E}"/>
              </a:ext>
            </a:extLst>
          </p:cNvPr>
          <p:cNvSpPr txBox="1"/>
          <p:nvPr/>
        </p:nvSpPr>
        <p:spPr>
          <a:xfrm>
            <a:off x="1139197" y="3918858"/>
            <a:ext cx="88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Proj</a:t>
            </a:r>
            <a:endParaRPr lang="zh-CN" alt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18A3289-A250-FBAE-B1D5-FE59B9C066E8}"/>
              </a:ext>
            </a:extLst>
          </p:cNvPr>
          <p:cNvCxnSpPr>
            <a:stCxn id="20" idx="0"/>
            <a:endCxn id="7" idx="0"/>
          </p:cNvCxnSpPr>
          <p:nvPr/>
        </p:nvCxnSpPr>
        <p:spPr>
          <a:xfrm rot="5400000" flipH="1" flipV="1">
            <a:off x="1858740" y="1051021"/>
            <a:ext cx="2590799" cy="3144877"/>
          </a:xfrm>
          <a:prstGeom prst="bentConnector3">
            <a:avLst>
              <a:gd name="adj1" fmla="val 1088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EB7EFBD-B39D-143A-7A2F-6DF7D5437375}"/>
              </a:ext>
            </a:extLst>
          </p:cNvPr>
          <p:cNvCxnSpPr>
            <a:stCxn id="20" idx="0"/>
            <a:endCxn id="13" idx="0"/>
          </p:cNvCxnSpPr>
          <p:nvPr/>
        </p:nvCxnSpPr>
        <p:spPr>
          <a:xfrm rot="5400000" flipH="1" flipV="1">
            <a:off x="3891102" y="-981341"/>
            <a:ext cx="2590799" cy="7209600"/>
          </a:xfrm>
          <a:prstGeom prst="bentConnector3">
            <a:avLst>
              <a:gd name="adj1" fmla="val 1088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D50B46A-54C8-9A86-0A23-CA50A421741C}"/>
              </a:ext>
            </a:extLst>
          </p:cNvPr>
          <p:cNvSpPr txBox="1"/>
          <p:nvPr/>
        </p:nvSpPr>
        <p:spPr>
          <a:xfrm>
            <a:off x="148589" y="261539"/>
            <a:ext cx="149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78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B16A69-76CC-31AC-6D03-F4B632651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78323"/>
              </p:ext>
            </p:extLst>
          </p:nvPr>
        </p:nvGraphicFramePr>
        <p:xfrm>
          <a:off x="7570331" y="2312125"/>
          <a:ext cx="2455836" cy="25668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3959">
                  <a:extLst>
                    <a:ext uri="{9D8B030D-6E8A-4147-A177-3AD203B41FA5}">
                      <a16:colId xmlns:a16="http://schemas.microsoft.com/office/drawing/2014/main" val="4130578578"/>
                    </a:ext>
                  </a:extLst>
                </a:gridCol>
                <a:gridCol w="613959">
                  <a:extLst>
                    <a:ext uri="{9D8B030D-6E8A-4147-A177-3AD203B41FA5}">
                      <a16:colId xmlns:a16="http://schemas.microsoft.com/office/drawing/2014/main" val="974228552"/>
                    </a:ext>
                  </a:extLst>
                </a:gridCol>
                <a:gridCol w="613959">
                  <a:extLst>
                    <a:ext uri="{9D8B030D-6E8A-4147-A177-3AD203B41FA5}">
                      <a16:colId xmlns:a16="http://schemas.microsoft.com/office/drawing/2014/main" val="896609863"/>
                    </a:ext>
                  </a:extLst>
                </a:gridCol>
                <a:gridCol w="613959">
                  <a:extLst>
                    <a:ext uri="{9D8B030D-6E8A-4147-A177-3AD203B41FA5}">
                      <a16:colId xmlns:a16="http://schemas.microsoft.com/office/drawing/2014/main" val="1803921850"/>
                    </a:ext>
                  </a:extLst>
                </a:gridCol>
              </a:tblGrid>
              <a:tr h="660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000" dirty="0"/>
                        <a:t>t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75120"/>
                  </a:ext>
                </a:extLst>
              </a:tr>
              <a:tr h="672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000" dirty="0"/>
                        <a:t>t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690305"/>
                  </a:ext>
                </a:extLst>
              </a:tr>
              <a:tr h="654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66845"/>
                  </a:ext>
                </a:extLst>
              </a:tr>
              <a:tr h="579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000" dirty="0"/>
                        <a:t>t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79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00A99C-11C3-3854-4816-57B3BF2D6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92009"/>
              </p:ext>
            </p:extLst>
          </p:nvPr>
        </p:nvGraphicFramePr>
        <p:xfrm>
          <a:off x="1565199" y="2299063"/>
          <a:ext cx="2455836" cy="25799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3959">
                  <a:extLst>
                    <a:ext uri="{9D8B030D-6E8A-4147-A177-3AD203B41FA5}">
                      <a16:colId xmlns:a16="http://schemas.microsoft.com/office/drawing/2014/main" val="4130578578"/>
                    </a:ext>
                  </a:extLst>
                </a:gridCol>
                <a:gridCol w="613959">
                  <a:extLst>
                    <a:ext uri="{9D8B030D-6E8A-4147-A177-3AD203B41FA5}">
                      <a16:colId xmlns:a16="http://schemas.microsoft.com/office/drawing/2014/main" val="974228552"/>
                    </a:ext>
                  </a:extLst>
                </a:gridCol>
                <a:gridCol w="613959">
                  <a:extLst>
                    <a:ext uri="{9D8B030D-6E8A-4147-A177-3AD203B41FA5}">
                      <a16:colId xmlns:a16="http://schemas.microsoft.com/office/drawing/2014/main" val="896609863"/>
                    </a:ext>
                  </a:extLst>
                </a:gridCol>
                <a:gridCol w="613959">
                  <a:extLst>
                    <a:ext uri="{9D8B030D-6E8A-4147-A177-3AD203B41FA5}">
                      <a16:colId xmlns:a16="http://schemas.microsoft.com/office/drawing/2014/main" val="1803921850"/>
                    </a:ext>
                  </a:extLst>
                </a:gridCol>
              </a:tblGrid>
              <a:tr h="6998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qk</a:t>
                      </a:r>
                      <a:r>
                        <a:rPr lang="en-US" altLang="zh-CN" sz="1200" dirty="0"/>
                        <a:t>11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qk</a:t>
                      </a:r>
                      <a:r>
                        <a:rPr lang="en-US" altLang="zh-CN" sz="1200" dirty="0"/>
                        <a:t>12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qk</a:t>
                      </a:r>
                      <a:r>
                        <a:rPr lang="en-US" altLang="zh-CN" sz="1200" dirty="0"/>
                        <a:t>1t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75120"/>
                  </a:ext>
                </a:extLst>
              </a:tr>
              <a:tr h="6998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qk</a:t>
                      </a:r>
                      <a:r>
                        <a:rPr lang="en-US" altLang="zh-CN" sz="1200" dirty="0"/>
                        <a:t>21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qk</a:t>
                      </a:r>
                      <a:r>
                        <a:rPr lang="en-US" altLang="zh-CN" sz="1200" dirty="0"/>
                        <a:t>22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qk</a:t>
                      </a:r>
                      <a:r>
                        <a:rPr lang="en-US" altLang="zh-CN" sz="1200" dirty="0"/>
                        <a:t>2t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690305"/>
                  </a:ext>
                </a:extLst>
              </a:tr>
              <a:tr h="5214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66845"/>
                  </a:ext>
                </a:extLst>
              </a:tr>
              <a:tr h="6586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qk</a:t>
                      </a:r>
                      <a:r>
                        <a:rPr lang="en-US" altLang="zh-CN" sz="1200" dirty="0"/>
                        <a:t>l1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qk</a:t>
                      </a:r>
                      <a:r>
                        <a:rPr lang="en-US" altLang="zh-CN" sz="1200" dirty="0"/>
                        <a:t>l2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qk</a:t>
                      </a:r>
                      <a:r>
                        <a:rPr lang="en-US" altLang="zh-CN" sz="1200" dirty="0" err="1"/>
                        <a:t>lt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79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5321E9-67BF-EE6B-B230-FB66E9C72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887524"/>
              </p:ext>
            </p:extLst>
          </p:nvPr>
        </p:nvGraphicFramePr>
        <p:xfrm>
          <a:off x="568070" y="2299062"/>
          <a:ext cx="613959" cy="25668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3959">
                  <a:extLst>
                    <a:ext uri="{9D8B030D-6E8A-4147-A177-3AD203B41FA5}">
                      <a16:colId xmlns:a16="http://schemas.microsoft.com/office/drawing/2014/main" val="4130578578"/>
                    </a:ext>
                  </a:extLst>
                </a:gridCol>
              </a:tblGrid>
              <a:tr h="660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</a:t>
                      </a:r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75120"/>
                  </a:ext>
                </a:extLst>
              </a:tr>
              <a:tr h="672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</a:t>
                      </a:r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690305"/>
                  </a:ext>
                </a:extLst>
              </a:tr>
              <a:tr h="654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66845"/>
                  </a:ext>
                </a:extLst>
              </a:tr>
              <a:tr h="579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</a:t>
                      </a:r>
                      <a:r>
                        <a:rPr lang="en-US" altLang="zh-CN" sz="1200" dirty="0"/>
                        <a:t>l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79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30D316-778A-DE25-DBB8-69526BCA2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467657"/>
              </p:ext>
            </p:extLst>
          </p:nvPr>
        </p:nvGraphicFramePr>
        <p:xfrm>
          <a:off x="1565199" y="1295402"/>
          <a:ext cx="2455836" cy="6606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3959">
                  <a:extLst>
                    <a:ext uri="{9D8B030D-6E8A-4147-A177-3AD203B41FA5}">
                      <a16:colId xmlns:a16="http://schemas.microsoft.com/office/drawing/2014/main" val="4130578578"/>
                    </a:ext>
                  </a:extLst>
                </a:gridCol>
                <a:gridCol w="613959">
                  <a:extLst>
                    <a:ext uri="{9D8B030D-6E8A-4147-A177-3AD203B41FA5}">
                      <a16:colId xmlns:a16="http://schemas.microsoft.com/office/drawing/2014/main" val="974228552"/>
                    </a:ext>
                  </a:extLst>
                </a:gridCol>
                <a:gridCol w="613959">
                  <a:extLst>
                    <a:ext uri="{9D8B030D-6E8A-4147-A177-3AD203B41FA5}">
                      <a16:colId xmlns:a16="http://schemas.microsoft.com/office/drawing/2014/main" val="896609863"/>
                    </a:ext>
                  </a:extLst>
                </a:gridCol>
                <a:gridCol w="613959">
                  <a:extLst>
                    <a:ext uri="{9D8B030D-6E8A-4147-A177-3AD203B41FA5}">
                      <a16:colId xmlns:a16="http://schemas.microsoft.com/office/drawing/2014/main" val="1803921850"/>
                    </a:ext>
                  </a:extLst>
                </a:gridCol>
              </a:tblGrid>
              <a:tr h="660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r>
                        <a:rPr lang="en-US" altLang="zh-CN" sz="1200" dirty="0"/>
                        <a:t>t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751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27C7E7E-34F7-A675-7EA8-FD706E7F5F90}"/>
              </a:ext>
            </a:extLst>
          </p:cNvPr>
          <p:cNvSpPr txBox="1"/>
          <p:nvPr/>
        </p:nvSpPr>
        <p:spPr>
          <a:xfrm>
            <a:off x="4110384" y="3582488"/>
            <a:ext cx="368032" cy="373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28DC084-D7B0-CFBA-EF29-27CD83B64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24910"/>
              </p:ext>
            </p:extLst>
          </p:nvPr>
        </p:nvGraphicFramePr>
        <p:xfrm>
          <a:off x="10887885" y="2312125"/>
          <a:ext cx="613959" cy="25668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3959">
                  <a:extLst>
                    <a:ext uri="{9D8B030D-6E8A-4147-A177-3AD203B41FA5}">
                      <a16:colId xmlns:a16="http://schemas.microsoft.com/office/drawing/2014/main" val="4130578578"/>
                    </a:ext>
                  </a:extLst>
                </a:gridCol>
              </a:tblGrid>
              <a:tr h="660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75120"/>
                  </a:ext>
                </a:extLst>
              </a:tr>
              <a:tr h="672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690305"/>
                  </a:ext>
                </a:extLst>
              </a:tr>
              <a:tr h="654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66845"/>
                  </a:ext>
                </a:extLst>
              </a:tr>
              <a:tr h="579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Y</a:t>
                      </a:r>
                      <a:r>
                        <a:rPr lang="en-US" altLang="zh-CN" sz="1200" dirty="0" err="1"/>
                        <a:t>l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799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1D5BEB7-0B8B-A57C-7A35-8021B71551B0}"/>
              </a:ext>
            </a:extLst>
          </p:cNvPr>
          <p:cNvSpPr txBox="1"/>
          <p:nvPr/>
        </p:nvSpPr>
        <p:spPr>
          <a:xfrm>
            <a:off x="10280465" y="3626421"/>
            <a:ext cx="294084" cy="373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21D26-3263-F528-D768-FE44E55D706C}"/>
              </a:ext>
            </a:extLst>
          </p:cNvPr>
          <p:cNvSpPr txBox="1"/>
          <p:nvPr/>
        </p:nvSpPr>
        <p:spPr>
          <a:xfrm>
            <a:off x="2266239" y="4939933"/>
            <a:ext cx="1178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Sum(d) </a:t>
            </a:r>
          </a:p>
          <a:p>
            <a:pPr algn="ctr"/>
            <a:r>
              <a:rPr lang="en-US" altLang="zh-CN" dirty="0"/>
              <a:t>Scale(dk)</a:t>
            </a:r>
          </a:p>
          <a:p>
            <a:pPr algn="ctr"/>
            <a:r>
              <a:rPr lang="en-US" altLang="zh-CN" dirty="0"/>
              <a:t>Softmax(t) </a:t>
            </a:r>
            <a:endParaRPr lang="zh-CN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CC584F8-999C-86EA-DD3D-98CB73BE6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472301"/>
              </p:ext>
            </p:extLst>
          </p:nvPr>
        </p:nvGraphicFramePr>
        <p:xfrm>
          <a:off x="7570331" y="1308465"/>
          <a:ext cx="2455836" cy="6606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3959">
                  <a:extLst>
                    <a:ext uri="{9D8B030D-6E8A-4147-A177-3AD203B41FA5}">
                      <a16:colId xmlns:a16="http://schemas.microsoft.com/office/drawing/2014/main" val="4130578578"/>
                    </a:ext>
                  </a:extLst>
                </a:gridCol>
                <a:gridCol w="613959">
                  <a:extLst>
                    <a:ext uri="{9D8B030D-6E8A-4147-A177-3AD203B41FA5}">
                      <a16:colId xmlns:a16="http://schemas.microsoft.com/office/drawing/2014/main" val="974228552"/>
                    </a:ext>
                  </a:extLst>
                </a:gridCol>
                <a:gridCol w="613959">
                  <a:extLst>
                    <a:ext uri="{9D8B030D-6E8A-4147-A177-3AD203B41FA5}">
                      <a16:colId xmlns:a16="http://schemas.microsoft.com/office/drawing/2014/main" val="896609863"/>
                    </a:ext>
                  </a:extLst>
                </a:gridCol>
                <a:gridCol w="613959">
                  <a:extLst>
                    <a:ext uri="{9D8B030D-6E8A-4147-A177-3AD203B41FA5}">
                      <a16:colId xmlns:a16="http://schemas.microsoft.com/office/drawing/2014/main" val="1803921850"/>
                    </a:ext>
                  </a:extLst>
                </a:gridCol>
              </a:tblGrid>
              <a:tr h="660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200" dirty="0"/>
                        <a:t>t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751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D50B46A-54C8-9A86-0A23-CA50A421741C}"/>
              </a:ext>
            </a:extLst>
          </p:cNvPr>
          <p:cNvSpPr txBox="1"/>
          <p:nvPr/>
        </p:nvSpPr>
        <p:spPr>
          <a:xfrm>
            <a:off x="148589" y="261539"/>
            <a:ext cx="215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Masked Attention</a:t>
            </a:r>
            <a:endParaRPr lang="zh-CN" altLang="en-US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03EFEF0-07E6-495C-FA8D-601A8CF19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454326"/>
              </p:ext>
            </p:extLst>
          </p:nvPr>
        </p:nvGraphicFramePr>
        <p:xfrm>
          <a:off x="4567765" y="2299062"/>
          <a:ext cx="2455836" cy="25668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3959">
                  <a:extLst>
                    <a:ext uri="{9D8B030D-6E8A-4147-A177-3AD203B41FA5}">
                      <a16:colId xmlns:a16="http://schemas.microsoft.com/office/drawing/2014/main" val="4130578578"/>
                    </a:ext>
                  </a:extLst>
                </a:gridCol>
                <a:gridCol w="613959">
                  <a:extLst>
                    <a:ext uri="{9D8B030D-6E8A-4147-A177-3AD203B41FA5}">
                      <a16:colId xmlns:a16="http://schemas.microsoft.com/office/drawing/2014/main" val="974228552"/>
                    </a:ext>
                  </a:extLst>
                </a:gridCol>
                <a:gridCol w="613959">
                  <a:extLst>
                    <a:ext uri="{9D8B030D-6E8A-4147-A177-3AD203B41FA5}">
                      <a16:colId xmlns:a16="http://schemas.microsoft.com/office/drawing/2014/main" val="896609863"/>
                    </a:ext>
                  </a:extLst>
                </a:gridCol>
                <a:gridCol w="613959">
                  <a:extLst>
                    <a:ext uri="{9D8B030D-6E8A-4147-A177-3AD203B41FA5}">
                      <a16:colId xmlns:a16="http://schemas.microsoft.com/office/drawing/2014/main" val="1803921850"/>
                    </a:ext>
                  </a:extLst>
                </a:gridCol>
              </a:tblGrid>
              <a:tr h="660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75120"/>
                  </a:ext>
                </a:extLst>
              </a:tr>
              <a:tr h="672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690305"/>
                  </a:ext>
                </a:extLst>
              </a:tr>
              <a:tr h="654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66845"/>
                  </a:ext>
                </a:extLst>
              </a:tr>
              <a:tr h="579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799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76C510B-704C-8B8E-AA0B-4B7AD3FE0FD2}"/>
              </a:ext>
            </a:extLst>
          </p:cNvPr>
          <p:cNvSpPr txBox="1"/>
          <p:nvPr/>
        </p:nvSpPr>
        <p:spPr>
          <a:xfrm>
            <a:off x="5180536" y="4939933"/>
            <a:ext cx="117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mask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676D03-388D-E368-DE14-3462AFDF6DD1}"/>
              </a:ext>
            </a:extLst>
          </p:cNvPr>
          <p:cNvSpPr txBox="1"/>
          <p:nvPr/>
        </p:nvSpPr>
        <p:spPr>
          <a:xfrm>
            <a:off x="7114972" y="3477985"/>
            <a:ext cx="368032" cy="373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19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B16A69-76CC-31AC-6D03-F4B632651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420276"/>
              </p:ext>
            </p:extLst>
          </p:nvPr>
        </p:nvGraphicFramePr>
        <p:xfrm>
          <a:off x="6028914" y="2331718"/>
          <a:ext cx="2455836" cy="25668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3959">
                  <a:extLst>
                    <a:ext uri="{9D8B030D-6E8A-4147-A177-3AD203B41FA5}">
                      <a16:colId xmlns:a16="http://schemas.microsoft.com/office/drawing/2014/main" val="4130578578"/>
                    </a:ext>
                  </a:extLst>
                </a:gridCol>
                <a:gridCol w="613959">
                  <a:extLst>
                    <a:ext uri="{9D8B030D-6E8A-4147-A177-3AD203B41FA5}">
                      <a16:colId xmlns:a16="http://schemas.microsoft.com/office/drawing/2014/main" val="974228552"/>
                    </a:ext>
                  </a:extLst>
                </a:gridCol>
                <a:gridCol w="613959">
                  <a:extLst>
                    <a:ext uri="{9D8B030D-6E8A-4147-A177-3AD203B41FA5}">
                      <a16:colId xmlns:a16="http://schemas.microsoft.com/office/drawing/2014/main" val="896609863"/>
                    </a:ext>
                  </a:extLst>
                </a:gridCol>
                <a:gridCol w="613959">
                  <a:extLst>
                    <a:ext uri="{9D8B030D-6E8A-4147-A177-3AD203B41FA5}">
                      <a16:colId xmlns:a16="http://schemas.microsoft.com/office/drawing/2014/main" val="1803921850"/>
                    </a:ext>
                  </a:extLst>
                </a:gridCol>
              </a:tblGrid>
              <a:tr h="660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75120"/>
                  </a:ext>
                </a:extLst>
              </a:tr>
              <a:tr h="672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690305"/>
                  </a:ext>
                </a:extLst>
              </a:tr>
              <a:tr h="654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66845"/>
                  </a:ext>
                </a:extLst>
              </a:tr>
              <a:tr h="579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000" dirty="0"/>
                        <a:t>t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79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00A99C-11C3-3854-4816-57B3BF2D6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23941"/>
              </p:ext>
            </p:extLst>
          </p:nvPr>
        </p:nvGraphicFramePr>
        <p:xfrm>
          <a:off x="2956393" y="2331719"/>
          <a:ext cx="2455836" cy="25799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3959">
                  <a:extLst>
                    <a:ext uri="{9D8B030D-6E8A-4147-A177-3AD203B41FA5}">
                      <a16:colId xmlns:a16="http://schemas.microsoft.com/office/drawing/2014/main" val="4130578578"/>
                    </a:ext>
                  </a:extLst>
                </a:gridCol>
                <a:gridCol w="613959">
                  <a:extLst>
                    <a:ext uri="{9D8B030D-6E8A-4147-A177-3AD203B41FA5}">
                      <a16:colId xmlns:a16="http://schemas.microsoft.com/office/drawing/2014/main" val="974228552"/>
                    </a:ext>
                  </a:extLst>
                </a:gridCol>
                <a:gridCol w="613959">
                  <a:extLst>
                    <a:ext uri="{9D8B030D-6E8A-4147-A177-3AD203B41FA5}">
                      <a16:colId xmlns:a16="http://schemas.microsoft.com/office/drawing/2014/main" val="896609863"/>
                    </a:ext>
                  </a:extLst>
                </a:gridCol>
                <a:gridCol w="613959">
                  <a:extLst>
                    <a:ext uri="{9D8B030D-6E8A-4147-A177-3AD203B41FA5}">
                      <a16:colId xmlns:a16="http://schemas.microsoft.com/office/drawing/2014/main" val="1803921850"/>
                    </a:ext>
                  </a:extLst>
                </a:gridCol>
              </a:tblGrid>
              <a:tr h="6998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qk</a:t>
                      </a:r>
                      <a:r>
                        <a:rPr lang="en-US" altLang="zh-CN" sz="1200" dirty="0"/>
                        <a:t>11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75120"/>
                  </a:ext>
                </a:extLst>
              </a:tr>
              <a:tr h="6998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qk</a:t>
                      </a:r>
                      <a:r>
                        <a:rPr lang="en-US" altLang="zh-CN" sz="1200" dirty="0"/>
                        <a:t>21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qk</a:t>
                      </a:r>
                      <a:r>
                        <a:rPr lang="en-US" altLang="zh-CN" sz="1200" dirty="0"/>
                        <a:t>22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690305"/>
                  </a:ext>
                </a:extLst>
              </a:tr>
              <a:tr h="5214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66845"/>
                  </a:ext>
                </a:extLst>
              </a:tr>
              <a:tr h="6586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qk</a:t>
                      </a:r>
                      <a:r>
                        <a:rPr lang="en-US" altLang="zh-CN" sz="1200" dirty="0"/>
                        <a:t>l1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qk</a:t>
                      </a:r>
                      <a:r>
                        <a:rPr lang="en-US" altLang="zh-CN" sz="1200" dirty="0"/>
                        <a:t>l2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qk</a:t>
                      </a:r>
                      <a:r>
                        <a:rPr lang="en-US" altLang="zh-CN" sz="1200" dirty="0" err="1"/>
                        <a:t>lt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79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5321E9-67BF-EE6B-B230-FB66E9C72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60946"/>
              </p:ext>
            </p:extLst>
          </p:nvPr>
        </p:nvGraphicFramePr>
        <p:xfrm>
          <a:off x="1959264" y="2331718"/>
          <a:ext cx="613959" cy="25668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3959">
                  <a:extLst>
                    <a:ext uri="{9D8B030D-6E8A-4147-A177-3AD203B41FA5}">
                      <a16:colId xmlns:a16="http://schemas.microsoft.com/office/drawing/2014/main" val="4130578578"/>
                    </a:ext>
                  </a:extLst>
                </a:gridCol>
              </a:tblGrid>
              <a:tr h="660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</a:t>
                      </a:r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75120"/>
                  </a:ext>
                </a:extLst>
              </a:tr>
              <a:tr h="672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</a:t>
                      </a:r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690305"/>
                  </a:ext>
                </a:extLst>
              </a:tr>
              <a:tr h="654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66845"/>
                  </a:ext>
                </a:extLst>
              </a:tr>
              <a:tr h="579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</a:t>
                      </a:r>
                      <a:r>
                        <a:rPr lang="en-US" altLang="zh-CN" sz="1200" dirty="0"/>
                        <a:t>l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79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30D316-778A-DE25-DBB8-69526BCA2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3619"/>
              </p:ext>
            </p:extLst>
          </p:nvPr>
        </p:nvGraphicFramePr>
        <p:xfrm>
          <a:off x="2956393" y="1328058"/>
          <a:ext cx="2455836" cy="6606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3959">
                  <a:extLst>
                    <a:ext uri="{9D8B030D-6E8A-4147-A177-3AD203B41FA5}">
                      <a16:colId xmlns:a16="http://schemas.microsoft.com/office/drawing/2014/main" val="4130578578"/>
                    </a:ext>
                  </a:extLst>
                </a:gridCol>
                <a:gridCol w="613959">
                  <a:extLst>
                    <a:ext uri="{9D8B030D-6E8A-4147-A177-3AD203B41FA5}">
                      <a16:colId xmlns:a16="http://schemas.microsoft.com/office/drawing/2014/main" val="974228552"/>
                    </a:ext>
                  </a:extLst>
                </a:gridCol>
                <a:gridCol w="613959">
                  <a:extLst>
                    <a:ext uri="{9D8B030D-6E8A-4147-A177-3AD203B41FA5}">
                      <a16:colId xmlns:a16="http://schemas.microsoft.com/office/drawing/2014/main" val="896609863"/>
                    </a:ext>
                  </a:extLst>
                </a:gridCol>
                <a:gridCol w="613959">
                  <a:extLst>
                    <a:ext uri="{9D8B030D-6E8A-4147-A177-3AD203B41FA5}">
                      <a16:colId xmlns:a16="http://schemas.microsoft.com/office/drawing/2014/main" val="1803921850"/>
                    </a:ext>
                  </a:extLst>
                </a:gridCol>
              </a:tblGrid>
              <a:tr h="660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r>
                        <a:rPr lang="en-US" altLang="zh-CN" sz="1200" dirty="0"/>
                        <a:t>t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7512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28DC084-D7B0-CFBA-EF29-27CD83B64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55209"/>
              </p:ext>
            </p:extLst>
          </p:nvPr>
        </p:nvGraphicFramePr>
        <p:xfrm>
          <a:off x="9346468" y="2331718"/>
          <a:ext cx="613959" cy="25668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3959">
                  <a:extLst>
                    <a:ext uri="{9D8B030D-6E8A-4147-A177-3AD203B41FA5}">
                      <a16:colId xmlns:a16="http://schemas.microsoft.com/office/drawing/2014/main" val="4130578578"/>
                    </a:ext>
                  </a:extLst>
                </a:gridCol>
              </a:tblGrid>
              <a:tr h="660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75120"/>
                  </a:ext>
                </a:extLst>
              </a:tr>
              <a:tr h="672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690305"/>
                  </a:ext>
                </a:extLst>
              </a:tr>
              <a:tr h="654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66845"/>
                  </a:ext>
                </a:extLst>
              </a:tr>
              <a:tr h="579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Y</a:t>
                      </a:r>
                      <a:r>
                        <a:rPr lang="en-US" altLang="zh-CN" sz="1200" dirty="0" err="1"/>
                        <a:t>l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799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1D5BEB7-0B8B-A57C-7A35-8021B71551B0}"/>
              </a:ext>
            </a:extLst>
          </p:cNvPr>
          <p:cNvSpPr txBox="1"/>
          <p:nvPr/>
        </p:nvSpPr>
        <p:spPr>
          <a:xfrm>
            <a:off x="8739048" y="3646014"/>
            <a:ext cx="294084" cy="373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21D26-3263-F528-D768-FE44E55D706C}"/>
              </a:ext>
            </a:extLst>
          </p:cNvPr>
          <p:cNvSpPr txBox="1"/>
          <p:nvPr/>
        </p:nvSpPr>
        <p:spPr>
          <a:xfrm>
            <a:off x="3657433" y="4972589"/>
            <a:ext cx="1178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Sum(d) </a:t>
            </a:r>
          </a:p>
          <a:p>
            <a:pPr algn="ctr"/>
            <a:r>
              <a:rPr lang="en-US" altLang="zh-CN" dirty="0"/>
              <a:t>Scale(dk)</a:t>
            </a:r>
          </a:p>
          <a:p>
            <a:pPr algn="ctr"/>
            <a:r>
              <a:rPr lang="en-US" altLang="zh-CN" dirty="0"/>
              <a:t>Softmax(t) </a:t>
            </a:r>
            <a:endParaRPr lang="zh-CN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CC584F8-999C-86EA-DD3D-98CB73BE6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40532"/>
              </p:ext>
            </p:extLst>
          </p:nvPr>
        </p:nvGraphicFramePr>
        <p:xfrm>
          <a:off x="6028914" y="1328058"/>
          <a:ext cx="2455836" cy="6606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3959">
                  <a:extLst>
                    <a:ext uri="{9D8B030D-6E8A-4147-A177-3AD203B41FA5}">
                      <a16:colId xmlns:a16="http://schemas.microsoft.com/office/drawing/2014/main" val="4130578578"/>
                    </a:ext>
                  </a:extLst>
                </a:gridCol>
                <a:gridCol w="613959">
                  <a:extLst>
                    <a:ext uri="{9D8B030D-6E8A-4147-A177-3AD203B41FA5}">
                      <a16:colId xmlns:a16="http://schemas.microsoft.com/office/drawing/2014/main" val="974228552"/>
                    </a:ext>
                  </a:extLst>
                </a:gridCol>
                <a:gridCol w="613959">
                  <a:extLst>
                    <a:ext uri="{9D8B030D-6E8A-4147-A177-3AD203B41FA5}">
                      <a16:colId xmlns:a16="http://schemas.microsoft.com/office/drawing/2014/main" val="896609863"/>
                    </a:ext>
                  </a:extLst>
                </a:gridCol>
                <a:gridCol w="613959">
                  <a:extLst>
                    <a:ext uri="{9D8B030D-6E8A-4147-A177-3AD203B41FA5}">
                      <a16:colId xmlns:a16="http://schemas.microsoft.com/office/drawing/2014/main" val="1803921850"/>
                    </a:ext>
                  </a:extLst>
                </a:gridCol>
              </a:tblGrid>
              <a:tr h="660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200" dirty="0"/>
                        <a:t>t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751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D50B46A-54C8-9A86-0A23-CA50A421741C}"/>
              </a:ext>
            </a:extLst>
          </p:cNvPr>
          <p:cNvSpPr txBox="1"/>
          <p:nvPr/>
        </p:nvSpPr>
        <p:spPr>
          <a:xfrm>
            <a:off x="148589" y="261539"/>
            <a:ext cx="215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Masked Attention</a:t>
            </a:r>
            <a:endParaRPr lang="zh-CN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676D03-388D-E368-DE14-3462AFDF6DD1}"/>
              </a:ext>
            </a:extLst>
          </p:cNvPr>
          <p:cNvSpPr txBox="1"/>
          <p:nvPr/>
        </p:nvSpPr>
        <p:spPr>
          <a:xfrm>
            <a:off x="5573555" y="3497578"/>
            <a:ext cx="368032" cy="373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CF9A748-D440-BF0A-C37A-239B05ED6F4B}"/>
              </a:ext>
            </a:extLst>
          </p:cNvPr>
          <p:cNvSpPr/>
          <p:nvPr/>
        </p:nvSpPr>
        <p:spPr>
          <a:xfrm>
            <a:off x="3520440" y="2155371"/>
            <a:ext cx="2076994" cy="2214301"/>
          </a:xfrm>
          <a:custGeom>
            <a:avLst/>
            <a:gdLst>
              <a:gd name="connsiteX0" fmla="*/ 0 w 2076994"/>
              <a:gd name="connsiteY0" fmla="*/ 0 h 2214301"/>
              <a:gd name="connsiteX1" fmla="*/ 45720 w 2076994"/>
              <a:gd name="connsiteY1" fmla="*/ 6532 h 2214301"/>
              <a:gd name="connsiteX2" fmla="*/ 52251 w 2076994"/>
              <a:gd name="connsiteY2" fmla="*/ 52252 h 2214301"/>
              <a:gd name="connsiteX3" fmla="*/ 71846 w 2076994"/>
              <a:gd name="connsiteY3" fmla="*/ 104503 h 2214301"/>
              <a:gd name="connsiteX4" fmla="*/ 58783 w 2076994"/>
              <a:gd name="connsiteY4" fmla="*/ 627018 h 2214301"/>
              <a:gd name="connsiteX5" fmla="*/ 32657 w 2076994"/>
              <a:gd name="connsiteY5" fmla="*/ 672738 h 2214301"/>
              <a:gd name="connsiteX6" fmla="*/ 26126 w 2076994"/>
              <a:gd name="connsiteY6" fmla="*/ 711926 h 2214301"/>
              <a:gd name="connsiteX7" fmla="*/ 32657 w 2076994"/>
              <a:gd name="connsiteY7" fmla="*/ 855618 h 2214301"/>
              <a:gd name="connsiteX8" fmla="*/ 52251 w 2076994"/>
              <a:gd name="connsiteY8" fmla="*/ 881743 h 2214301"/>
              <a:gd name="connsiteX9" fmla="*/ 156754 w 2076994"/>
              <a:gd name="connsiteY9" fmla="*/ 907869 h 2214301"/>
              <a:gd name="connsiteX10" fmla="*/ 574766 w 2076994"/>
              <a:gd name="connsiteY10" fmla="*/ 901338 h 2214301"/>
              <a:gd name="connsiteX11" fmla="*/ 613954 w 2076994"/>
              <a:gd name="connsiteY11" fmla="*/ 888275 h 2214301"/>
              <a:gd name="connsiteX12" fmla="*/ 653143 w 2076994"/>
              <a:gd name="connsiteY12" fmla="*/ 881743 h 2214301"/>
              <a:gd name="connsiteX13" fmla="*/ 698863 w 2076994"/>
              <a:gd name="connsiteY13" fmla="*/ 888275 h 2214301"/>
              <a:gd name="connsiteX14" fmla="*/ 705394 w 2076994"/>
              <a:gd name="connsiteY14" fmla="*/ 927463 h 2214301"/>
              <a:gd name="connsiteX15" fmla="*/ 711926 w 2076994"/>
              <a:gd name="connsiteY15" fmla="*/ 1012372 h 2214301"/>
              <a:gd name="connsiteX16" fmla="*/ 705394 w 2076994"/>
              <a:gd name="connsiteY16" fmla="*/ 1162595 h 2214301"/>
              <a:gd name="connsiteX17" fmla="*/ 679269 w 2076994"/>
              <a:gd name="connsiteY17" fmla="*/ 1280160 h 2214301"/>
              <a:gd name="connsiteX18" fmla="*/ 672737 w 2076994"/>
              <a:gd name="connsiteY18" fmla="*/ 1325880 h 2214301"/>
              <a:gd name="connsiteX19" fmla="*/ 659674 w 2076994"/>
              <a:gd name="connsiteY19" fmla="*/ 1384663 h 2214301"/>
              <a:gd name="connsiteX20" fmla="*/ 1201783 w 2076994"/>
              <a:gd name="connsiteY20" fmla="*/ 1593669 h 2214301"/>
              <a:gd name="connsiteX21" fmla="*/ 1234440 w 2076994"/>
              <a:gd name="connsiteY21" fmla="*/ 1600200 h 2214301"/>
              <a:gd name="connsiteX22" fmla="*/ 1260566 w 2076994"/>
              <a:gd name="connsiteY22" fmla="*/ 1619795 h 2214301"/>
              <a:gd name="connsiteX23" fmla="*/ 1280160 w 2076994"/>
              <a:gd name="connsiteY23" fmla="*/ 1626326 h 2214301"/>
              <a:gd name="connsiteX24" fmla="*/ 1286691 w 2076994"/>
              <a:gd name="connsiteY24" fmla="*/ 1652452 h 2214301"/>
              <a:gd name="connsiteX25" fmla="*/ 1280160 w 2076994"/>
              <a:gd name="connsiteY25" fmla="*/ 1737360 h 2214301"/>
              <a:gd name="connsiteX26" fmla="*/ 1267097 w 2076994"/>
              <a:gd name="connsiteY26" fmla="*/ 1756955 h 2214301"/>
              <a:gd name="connsiteX27" fmla="*/ 1260566 w 2076994"/>
              <a:gd name="connsiteY27" fmla="*/ 1854926 h 2214301"/>
              <a:gd name="connsiteX28" fmla="*/ 1254034 w 2076994"/>
              <a:gd name="connsiteY28" fmla="*/ 1900646 h 2214301"/>
              <a:gd name="connsiteX29" fmla="*/ 1260566 w 2076994"/>
              <a:gd name="connsiteY29" fmla="*/ 2116183 h 2214301"/>
              <a:gd name="connsiteX30" fmla="*/ 1280160 w 2076994"/>
              <a:gd name="connsiteY30" fmla="*/ 2142309 h 2214301"/>
              <a:gd name="connsiteX31" fmla="*/ 1756954 w 2076994"/>
              <a:gd name="connsiteY31" fmla="*/ 2148840 h 2214301"/>
              <a:gd name="connsiteX32" fmla="*/ 1835331 w 2076994"/>
              <a:gd name="connsiteY32" fmla="*/ 2168435 h 2214301"/>
              <a:gd name="connsiteX33" fmla="*/ 1867989 w 2076994"/>
              <a:gd name="connsiteY33" fmla="*/ 2174966 h 2214301"/>
              <a:gd name="connsiteX34" fmla="*/ 1972491 w 2076994"/>
              <a:gd name="connsiteY34" fmla="*/ 2181498 h 2214301"/>
              <a:gd name="connsiteX35" fmla="*/ 2018211 w 2076994"/>
              <a:gd name="connsiteY35" fmla="*/ 2207623 h 2214301"/>
              <a:gd name="connsiteX36" fmla="*/ 2076994 w 2076994"/>
              <a:gd name="connsiteY36" fmla="*/ 2214155 h 221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076994" h="2214301">
                <a:moveTo>
                  <a:pt x="0" y="0"/>
                </a:moveTo>
                <a:cubicBezTo>
                  <a:pt x="15240" y="2177"/>
                  <a:pt x="34834" y="-4354"/>
                  <a:pt x="45720" y="6532"/>
                </a:cubicBezTo>
                <a:cubicBezTo>
                  <a:pt x="56606" y="17418"/>
                  <a:pt x="48284" y="37377"/>
                  <a:pt x="52251" y="52252"/>
                </a:cubicBezTo>
                <a:cubicBezTo>
                  <a:pt x="57044" y="70225"/>
                  <a:pt x="65314" y="87086"/>
                  <a:pt x="71846" y="104503"/>
                </a:cubicBezTo>
                <a:cubicBezTo>
                  <a:pt x="67492" y="278675"/>
                  <a:pt x="70770" y="453205"/>
                  <a:pt x="58783" y="627018"/>
                </a:cubicBezTo>
                <a:cubicBezTo>
                  <a:pt x="57575" y="644529"/>
                  <a:pt x="38958" y="656355"/>
                  <a:pt x="32657" y="672738"/>
                </a:cubicBezTo>
                <a:cubicBezTo>
                  <a:pt x="27903" y="685098"/>
                  <a:pt x="28303" y="698863"/>
                  <a:pt x="26126" y="711926"/>
                </a:cubicBezTo>
                <a:cubicBezTo>
                  <a:pt x="28303" y="759823"/>
                  <a:pt x="25367" y="808229"/>
                  <a:pt x="32657" y="855618"/>
                </a:cubicBezTo>
                <a:cubicBezTo>
                  <a:pt x="34312" y="866377"/>
                  <a:pt x="44554" y="874046"/>
                  <a:pt x="52251" y="881743"/>
                </a:cubicBezTo>
                <a:cubicBezTo>
                  <a:pt x="78249" y="907740"/>
                  <a:pt x="125651" y="904759"/>
                  <a:pt x="156754" y="907869"/>
                </a:cubicBezTo>
                <a:cubicBezTo>
                  <a:pt x="296091" y="905692"/>
                  <a:pt x="435539" y="907305"/>
                  <a:pt x="574766" y="901338"/>
                </a:cubicBezTo>
                <a:cubicBezTo>
                  <a:pt x="588523" y="900748"/>
                  <a:pt x="600596" y="891615"/>
                  <a:pt x="613954" y="888275"/>
                </a:cubicBezTo>
                <a:cubicBezTo>
                  <a:pt x="626802" y="885063"/>
                  <a:pt x="640080" y="883920"/>
                  <a:pt x="653143" y="881743"/>
                </a:cubicBezTo>
                <a:cubicBezTo>
                  <a:pt x="668383" y="883920"/>
                  <a:pt x="687277" y="878137"/>
                  <a:pt x="698863" y="888275"/>
                </a:cubicBezTo>
                <a:cubicBezTo>
                  <a:pt x="708829" y="896996"/>
                  <a:pt x="704008" y="914293"/>
                  <a:pt x="705394" y="927463"/>
                </a:cubicBezTo>
                <a:cubicBezTo>
                  <a:pt x="708366" y="955694"/>
                  <a:pt x="709749" y="984069"/>
                  <a:pt x="711926" y="1012372"/>
                </a:cubicBezTo>
                <a:cubicBezTo>
                  <a:pt x="709749" y="1062446"/>
                  <a:pt x="708728" y="1112584"/>
                  <a:pt x="705394" y="1162595"/>
                </a:cubicBezTo>
                <a:cubicBezTo>
                  <a:pt x="701839" y="1215919"/>
                  <a:pt x="692455" y="1220825"/>
                  <a:pt x="679269" y="1280160"/>
                </a:cubicBezTo>
                <a:cubicBezTo>
                  <a:pt x="675929" y="1295188"/>
                  <a:pt x="675574" y="1310749"/>
                  <a:pt x="672737" y="1325880"/>
                </a:cubicBezTo>
                <a:cubicBezTo>
                  <a:pt x="669038" y="1345609"/>
                  <a:pt x="664028" y="1365069"/>
                  <a:pt x="659674" y="1384663"/>
                </a:cubicBezTo>
                <a:cubicBezTo>
                  <a:pt x="684621" y="1758871"/>
                  <a:pt x="606893" y="1572917"/>
                  <a:pt x="1201783" y="1593669"/>
                </a:cubicBezTo>
                <a:cubicBezTo>
                  <a:pt x="1212877" y="1594056"/>
                  <a:pt x="1223554" y="1598023"/>
                  <a:pt x="1234440" y="1600200"/>
                </a:cubicBezTo>
                <a:cubicBezTo>
                  <a:pt x="1243149" y="1606732"/>
                  <a:pt x="1251114" y="1614394"/>
                  <a:pt x="1260566" y="1619795"/>
                </a:cubicBezTo>
                <a:cubicBezTo>
                  <a:pt x="1266543" y="1623211"/>
                  <a:pt x="1275859" y="1620950"/>
                  <a:pt x="1280160" y="1626326"/>
                </a:cubicBezTo>
                <a:cubicBezTo>
                  <a:pt x="1285768" y="1633336"/>
                  <a:pt x="1284514" y="1643743"/>
                  <a:pt x="1286691" y="1652452"/>
                </a:cubicBezTo>
                <a:cubicBezTo>
                  <a:pt x="1284514" y="1680755"/>
                  <a:pt x="1285391" y="1709460"/>
                  <a:pt x="1280160" y="1737360"/>
                </a:cubicBezTo>
                <a:cubicBezTo>
                  <a:pt x="1278713" y="1745076"/>
                  <a:pt x="1268388" y="1749212"/>
                  <a:pt x="1267097" y="1756955"/>
                </a:cubicBezTo>
                <a:cubicBezTo>
                  <a:pt x="1261716" y="1789239"/>
                  <a:pt x="1263529" y="1822331"/>
                  <a:pt x="1260566" y="1854926"/>
                </a:cubicBezTo>
                <a:cubicBezTo>
                  <a:pt x="1259172" y="1870258"/>
                  <a:pt x="1256211" y="1885406"/>
                  <a:pt x="1254034" y="1900646"/>
                </a:cubicBezTo>
                <a:cubicBezTo>
                  <a:pt x="1256211" y="1972492"/>
                  <a:pt x="1252840" y="2044721"/>
                  <a:pt x="1260566" y="2116183"/>
                </a:cubicBezTo>
                <a:cubicBezTo>
                  <a:pt x="1261736" y="2127006"/>
                  <a:pt x="1269298" y="2141594"/>
                  <a:pt x="1280160" y="2142309"/>
                </a:cubicBezTo>
                <a:cubicBezTo>
                  <a:pt x="1438763" y="2152743"/>
                  <a:pt x="1598023" y="2146663"/>
                  <a:pt x="1756954" y="2148840"/>
                </a:cubicBezTo>
                <a:lnTo>
                  <a:pt x="1835331" y="2168435"/>
                </a:lnTo>
                <a:cubicBezTo>
                  <a:pt x="1846137" y="2170978"/>
                  <a:pt x="1856937" y="2173913"/>
                  <a:pt x="1867989" y="2174966"/>
                </a:cubicBezTo>
                <a:cubicBezTo>
                  <a:pt x="1902734" y="2178275"/>
                  <a:pt x="1937657" y="2179321"/>
                  <a:pt x="1972491" y="2181498"/>
                </a:cubicBezTo>
                <a:cubicBezTo>
                  <a:pt x="1986822" y="2191051"/>
                  <a:pt x="2001643" y="2202100"/>
                  <a:pt x="2018211" y="2207623"/>
                </a:cubicBezTo>
                <a:cubicBezTo>
                  <a:pt x="2042930" y="2215863"/>
                  <a:pt x="2052693" y="2214155"/>
                  <a:pt x="2076994" y="2214155"/>
                </a:cubicBezTo>
              </a:path>
            </a:pathLst>
          </a:cu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0CA2158-ED8C-3494-BAFE-5B200016EC5B}"/>
              </a:ext>
            </a:extLst>
          </p:cNvPr>
          <p:cNvSpPr/>
          <p:nvPr/>
        </p:nvSpPr>
        <p:spPr>
          <a:xfrm>
            <a:off x="6594568" y="2155370"/>
            <a:ext cx="2076994" cy="2214301"/>
          </a:xfrm>
          <a:custGeom>
            <a:avLst/>
            <a:gdLst>
              <a:gd name="connsiteX0" fmla="*/ 0 w 2076994"/>
              <a:gd name="connsiteY0" fmla="*/ 0 h 2214301"/>
              <a:gd name="connsiteX1" fmla="*/ 45720 w 2076994"/>
              <a:gd name="connsiteY1" fmla="*/ 6532 h 2214301"/>
              <a:gd name="connsiteX2" fmla="*/ 52251 w 2076994"/>
              <a:gd name="connsiteY2" fmla="*/ 52252 h 2214301"/>
              <a:gd name="connsiteX3" fmla="*/ 71846 w 2076994"/>
              <a:gd name="connsiteY3" fmla="*/ 104503 h 2214301"/>
              <a:gd name="connsiteX4" fmla="*/ 58783 w 2076994"/>
              <a:gd name="connsiteY4" fmla="*/ 627018 h 2214301"/>
              <a:gd name="connsiteX5" fmla="*/ 32657 w 2076994"/>
              <a:gd name="connsiteY5" fmla="*/ 672738 h 2214301"/>
              <a:gd name="connsiteX6" fmla="*/ 26126 w 2076994"/>
              <a:gd name="connsiteY6" fmla="*/ 711926 h 2214301"/>
              <a:gd name="connsiteX7" fmla="*/ 32657 w 2076994"/>
              <a:gd name="connsiteY7" fmla="*/ 855618 h 2214301"/>
              <a:gd name="connsiteX8" fmla="*/ 52251 w 2076994"/>
              <a:gd name="connsiteY8" fmla="*/ 881743 h 2214301"/>
              <a:gd name="connsiteX9" fmla="*/ 156754 w 2076994"/>
              <a:gd name="connsiteY9" fmla="*/ 907869 h 2214301"/>
              <a:gd name="connsiteX10" fmla="*/ 574766 w 2076994"/>
              <a:gd name="connsiteY10" fmla="*/ 901338 h 2214301"/>
              <a:gd name="connsiteX11" fmla="*/ 613954 w 2076994"/>
              <a:gd name="connsiteY11" fmla="*/ 888275 h 2214301"/>
              <a:gd name="connsiteX12" fmla="*/ 653143 w 2076994"/>
              <a:gd name="connsiteY12" fmla="*/ 881743 h 2214301"/>
              <a:gd name="connsiteX13" fmla="*/ 698863 w 2076994"/>
              <a:gd name="connsiteY13" fmla="*/ 888275 h 2214301"/>
              <a:gd name="connsiteX14" fmla="*/ 705394 w 2076994"/>
              <a:gd name="connsiteY14" fmla="*/ 927463 h 2214301"/>
              <a:gd name="connsiteX15" fmla="*/ 711926 w 2076994"/>
              <a:gd name="connsiteY15" fmla="*/ 1012372 h 2214301"/>
              <a:gd name="connsiteX16" fmla="*/ 705394 w 2076994"/>
              <a:gd name="connsiteY16" fmla="*/ 1162595 h 2214301"/>
              <a:gd name="connsiteX17" fmla="*/ 679269 w 2076994"/>
              <a:gd name="connsiteY17" fmla="*/ 1280160 h 2214301"/>
              <a:gd name="connsiteX18" fmla="*/ 672737 w 2076994"/>
              <a:gd name="connsiteY18" fmla="*/ 1325880 h 2214301"/>
              <a:gd name="connsiteX19" fmla="*/ 659674 w 2076994"/>
              <a:gd name="connsiteY19" fmla="*/ 1384663 h 2214301"/>
              <a:gd name="connsiteX20" fmla="*/ 1201783 w 2076994"/>
              <a:gd name="connsiteY20" fmla="*/ 1593669 h 2214301"/>
              <a:gd name="connsiteX21" fmla="*/ 1234440 w 2076994"/>
              <a:gd name="connsiteY21" fmla="*/ 1600200 h 2214301"/>
              <a:gd name="connsiteX22" fmla="*/ 1260566 w 2076994"/>
              <a:gd name="connsiteY22" fmla="*/ 1619795 h 2214301"/>
              <a:gd name="connsiteX23" fmla="*/ 1280160 w 2076994"/>
              <a:gd name="connsiteY23" fmla="*/ 1626326 h 2214301"/>
              <a:gd name="connsiteX24" fmla="*/ 1286691 w 2076994"/>
              <a:gd name="connsiteY24" fmla="*/ 1652452 h 2214301"/>
              <a:gd name="connsiteX25" fmla="*/ 1280160 w 2076994"/>
              <a:gd name="connsiteY25" fmla="*/ 1737360 h 2214301"/>
              <a:gd name="connsiteX26" fmla="*/ 1267097 w 2076994"/>
              <a:gd name="connsiteY26" fmla="*/ 1756955 h 2214301"/>
              <a:gd name="connsiteX27" fmla="*/ 1260566 w 2076994"/>
              <a:gd name="connsiteY27" fmla="*/ 1854926 h 2214301"/>
              <a:gd name="connsiteX28" fmla="*/ 1254034 w 2076994"/>
              <a:gd name="connsiteY28" fmla="*/ 1900646 h 2214301"/>
              <a:gd name="connsiteX29" fmla="*/ 1260566 w 2076994"/>
              <a:gd name="connsiteY29" fmla="*/ 2116183 h 2214301"/>
              <a:gd name="connsiteX30" fmla="*/ 1280160 w 2076994"/>
              <a:gd name="connsiteY30" fmla="*/ 2142309 h 2214301"/>
              <a:gd name="connsiteX31" fmla="*/ 1756954 w 2076994"/>
              <a:gd name="connsiteY31" fmla="*/ 2148840 h 2214301"/>
              <a:gd name="connsiteX32" fmla="*/ 1835331 w 2076994"/>
              <a:gd name="connsiteY32" fmla="*/ 2168435 h 2214301"/>
              <a:gd name="connsiteX33" fmla="*/ 1867989 w 2076994"/>
              <a:gd name="connsiteY33" fmla="*/ 2174966 h 2214301"/>
              <a:gd name="connsiteX34" fmla="*/ 1972491 w 2076994"/>
              <a:gd name="connsiteY34" fmla="*/ 2181498 h 2214301"/>
              <a:gd name="connsiteX35" fmla="*/ 2018211 w 2076994"/>
              <a:gd name="connsiteY35" fmla="*/ 2207623 h 2214301"/>
              <a:gd name="connsiteX36" fmla="*/ 2076994 w 2076994"/>
              <a:gd name="connsiteY36" fmla="*/ 2214155 h 221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076994" h="2214301">
                <a:moveTo>
                  <a:pt x="0" y="0"/>
                </a:moveTo>
                <a:cubicBezTo>
                  <a:pt x="15240" y="2177"/>
                  <a:pt x="34834" y="-4354"/>
                  <a:pt x="45720" y="6532"/>
                </a:cubicBezTo>
                <a:cubicBezTo>
                  <a:pt x="56606" y="17418"/>
                  <a:pt x="48284" y="37377"/>
                  <a:pt x="52251" y="52252"/>
                </a:cubicBezTo>
                <a:cubicBezTo>
                  <a:pt x="57044" y="70225"/>
                  <a:pt x="65314" y="87086"/>
                  <a:pt x="71846" y="104503"/>
                </a:cubicBezTo>
                <a:cubicBezTo>
                  <a:pt x="67492" y="278675"/>
                  <a:pt x="70770" y="453205"/>
                  <a:pt x="58783" y="627018"/>
                </a:cubicBezTo>
                <a:cubicBezTo>
                  <a:pt x="57575" y="644529"/>
                  <a:pt x="38958" y="656355"/>
                  <a:pt x="32657" y="672738"/>
                </a:cubicBezTo>
                <a:cubicBezTo>
                  <a:pt x="27903" y="685098"/>
                  <a:pt x="28303" y="698863"/>
                  <a:pt x="26126" y="711926"/>
                </a:cubicBezTo>
                <a:cubicBezTo>
                  <a:pt x="28303" y="759823"/>
                  <a:pt x="25367" y="808229"/>
                  <a:pt x="32657" y="855618"/>
                </a:cubicBezTo>
                <a:cubicBezTo>
                  <a:pt x="34312" y="866377"/>
                  <a:pt x="44554" y="874046"/>
                  <a:pt x="52251" y="881743"/>
                </a:cubicBezTo>
                <a:cubicBezTo>
                  <a:pt x="78249" y="907740"/>
                  <a:pt x="125651" y="904759"/>
                  <a:pt x="156754" y="907869"/>
                </a:cubicBezTo>
                <a:cubicBezTo>
                  <a:pt x="296091" y="905692"/>
                  <a:pt x="435539" y="907305"/>
                  <a:pt x="574766" y="901338"/>
                </a:cubicBezTo>
                <a:cubicBezTo>
                  <a:pt x="588523" y="900748"/>
                  <a:pt x="600596" y="891615"/>
                  <a:pt x="613954" y="888275"/>
                </a:cubicBezTo>
                <a:cubicBezTo>
                  <a:pt x="626802" y="885063"/>
                  <a:pt x="640080" y="883920"/>
                  <a:pt x="653143" y="881743"/>
                </a:cubicBezTo>
                <a:cubicBezTo>
                  <a:pt x="668383" y="883920"/>
                  <a:pt x="687277" y="878137"/>
                  <a:pt x="698863" y="888275"/>
                </a:cubicBezTo>
                <a:cubicBezTo>
                  <a:pt x="708829" y="896996"/>
                  <a:pt x="704008" y="914293"/>
                  <a:pt x="705394" y="927463"/>
                </a:cubicBezTo>
                <a:cubicBezTo>
                  <a:pt x="708366" y="955694"/>
                  <a:pt x="709749" y="984069"/>
                  <a:pt x="711926" y="1012372"/>
                </a:cubicBezTo>
                <a:cubicBezTo>
                  <a:pt x="709749" y="1062446"/>
                  <a:pt x="708728" y="1112584"/>
                  <a:pt x="705394" y="1162595"/>
                </a:cubicBezTo>
                <a:cubicBezTo>
                  <a:pt x="701839" y="1215919"/>
                  <a:pt x="692455" y="1220825"/>
                  <a:pt x="679269" y="1280160"/>
                </a:cubicBezTo>
                <a:cubicBezTo>
                  <a:pt x="675929" y="1295188"/>
                  <a:pt x="675574" y="1310749"/>
                  <a:pt x="672737" y="1325880"/>
                </a:cubicBezTo>
                <a:cubicBezTo>
                  <a:pt x="669038" y="1345609"/>
                  <a:pt x="664028" y="1365069"/>
                  <a:pt x="659674" y="1384663"/>
                </a:cubicBezTo>
                <a:cubicBezTo>
                  <a:pt x="684621" y="1758871"/>
                  <a:pt x="606893" y="1572917"/>
                  <a:pt x="1201783" y="1593669"/>
                </a:cubicBezTo>
                <a:cubicBezTo>
                  <a:pt x="1212877" y="1594056"/>
                  <a:pt x="1223554" y="1598023"/>
                  <a:pt x="1234440" y="1600200"/>
                </a:cubicBezTo>
                <a:cubicBezTo>
                  <a:pt x="1243149" y="1606732"/>
                  <a:pt x="1251114" y="1614394"/>
                  <a:pt x="1260566" y="1619795"/>
                </a:cubicBezTo>
                <a:cubicBezTo>
                  <a:pt x="1266543" y="1623211"/>
                  <a:pt x="1275859" y="1620950"/>
                  <a:pt x="1280160" y="1626326"/>
                </a:cubicBezTo>
                <a:cubicBezTo>
                  <a:pt x="1285768" y="1633336"/>
                  <a:pt x="1284514" y="1643743"/>
                  <a:pt x="1286691" y="1652452"/>
                </a:cubicBezTo>
                <a:cubicBezTo>
                  <a:pt x="1284514" y="1680755"/>
                  <a:pt x="1285391" y="1709460"/>
                  <a:pt x="1280160" y="1737360"/>
                </a:cubicBezTo>
                <a:cubicBezTo>
                  <a:pt x="1278713" y="1745076"/>
                  <a:pt x="1268388" y="1749212"/>
                  <a:pt x="1267097" y="1756955"/>
                </a:cubicBezTo>
                <a:cubicBezTo>
                  <a:pt x="1261716" y="1789239"/>
                  <a:pt x="1263529" y="1822331"/>
                  <a:pt x="1260566" y="1854926"/>
                </a:cubicBezTo>
                <a:cubicBezTo>
                  <a:pt x="1259172" y="1870258"/>
                  <a:pt x="1256211" y="1885406"/>
                  <a:pt x="1254034" y="1900646"/>
                </a:cubicBezTo>
                <a:cubicBezTo>
                  <a:pt x="1256211" y="1972492"/>
                  <a:pt x="1252840" y="2044721"/>
                  <a:pt x="1260566" y="2116183"/>
                </a:cubicBezTo>
                <a:cubicBezTo>
                  <a:pt x="1261736" y="2127006"/>
                  <a:pt x="1269298" y="2141594"/>
                  <a:pt x="1280160" y="2142309"/>
                </a:cubicBezTo>
                <a:cubicBezTo>
                  <a:pt x="1438763" y="2152743"/>
                  <a:pt x="1598023" y="2146663"/>
                  <a:pt x="1756954" y="2148840"/>
                </a:cubicBezTo>
                <a:lnTo>
                  <a:pt x="1835331" y="2168435"/>
                </a:lnTo>
                <a:cubicBezTo>
                  <a:pt x="1846137" y="2170978"/>
                  <a:pt x="1856937" y="2173913"/>
                  <a:pt x="1867989" y="2174966"/>
                </a:cubicBezTo>
                <a:cubicBezTo>
                  <a:pt x="1902734" y="2178275"/>
                  <a:pt x="1937657" y="2179321"/>
                  <a:pt x="1972491" y="2181498"/>
                </a:cubicBezTo>
                <a:cubicBezTo>
                  <a:pt x="1986822" y="2191051"/>
                  <a:pt x="2001643" y="2202100"/>
                  <a:pt x="2018211" y="2207623"/>
                </a:cubicBezTo>
                <a:cubicBezTo>
                  <a:pt x="2042930" y="2215863"/>
                  <a:pt x="2052693" y="2214155"/>
                  <a:pt x="2076994" y="2214155"/>
                </a:cubicBezTo>
              </a:path>
            </a:pathLst>
          </a:cu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02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B16A69-76CC-31AC-6D03-F4B632651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620389"/>
              </p:ext>
            </p:extLst>
          </p:nvPr>
        </p:nvGraphicFramePr>
        <p:xfrm>
          <a:off x="6583678" y="2325189"/>
          <a:ext cx="3108960" cy="29979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4130578578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97422855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89660986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1803921850"/>
                    </a:ext>
                  </a:extLst>
                </a:gridCol>
              </a:tblGrid>
              <a:tr h="771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000" dirty="0"/>
                        <a:t>t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75120"/>
                  </a:ext>
                </a:extLst>
              </a:tr>
              <a:tr h="784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000" dirty="0"/>
                        <a:t>t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690305"/>
                  </a:ext>
                </a:extLst>
              </a:tr>
              <a:tr h="764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66845"/>
                  </a:ext>
                </a:extLst>
              </a:tr>
              <a:tr h="67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000" dirty="0"/>
                        <a:t>t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79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00A99C-11C3-3854-4816-57B3BF2D6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42585"/>
              </p:ext>
            </p:extLst>
          </p:nvPr>
        </p:nvGraphicFramePr>
        <p:xfrm>
          <a:off x="2518955" y="2325189"/>
          <a:ext cx="3108960" cy="29979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4130578578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97422855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89660986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1803921850"/>
                    </a:ext>
                  </a:extLst>
                </a:gridCol>
              </a:tblGrid>
              <a:tr h="771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xk</a:t>
                      </a:r>
                      <a:r>
                        <a:rPr lang="en-US" altLang="zh-CN" sz="1200" dirty="0"/>
                        <a:t>11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xk</a:t>
                      </a:r>
                      <a:r>
                        <a:rPr lang="en-US" altLang="zh-CN" sz="1200" dirty="0"/>
                        <a:t>12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xk</a:t>
                      </a:r>
                      <a:r>
                        <a:rPr lang="en-US" altLang="zh-CN" sz="1200" dirty="0"/>
                        <a:t>1t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75120"/>
                  </a:ext>
                </a:extLst>
              </a:tr>
              <a:tr h="784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xk</a:t>
                      </a:r>
                      <a:r>
                        <a:rPr lang="en-US" altLang="zh-CN" sz="1200" dirty="0"/>
                        <a:t>21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xk</a:t>
                      </a:r>
                      <a:r>
                        <a:rPr lang="en-US" altLang="zh-CN" sz="1200" dirty="0"/>
                        <a:t>22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xk</a:t>
                      </a:r>
                      <a:r>
                        <a:rPr lang="en-US" altLang="zh-CN" sz="1200" dirty="0"/>
                        <a:t>2t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690305"/>
                  </a:ext>
                </a:extLst>
              </a:tr>
              <a:tr h="764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66845"/>
                  </a:ext>
                </a:extLst>
              </a:tr>
              <a:tr h="67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xk</a:t>
                      </a:r>
                      <a:r>
                        <a:rPr lang="en-US" altLang="zh-CN" sz="1200" dirty="0"/>
                        <a:t>l1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xk</a:t>
                      </a:r>
                      <a:r>
                        <a:rPr lang="en-US" altLang="zh-CN" sz="1200" dirty="0"/>
                        <a:t>l2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xk</a:t>
                      </a:r>
                      <a:r>
                        <a:rPr lang="en-US" altLang="zh-CN" sz="1200" dirty="0" err="1"/>
                        <a:t>lt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79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30D316-778A-DE25-DBB8-69526BCA2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465529"/>
              </p:ext>
            </p:extLst>
          </p:nvPr>
        </p:nvGraphicFramePr>
        <p:xfrm>
          <a:off x="2518955" y="1321528"/>
          <a:ext cx="3108960" cy="7715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4130578578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97422855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89660986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1803921850"/>
                    </a:ext>
                  </a:extLst>
                </a:gridCol>
              </a:tblGrid>
              <a:tr h="771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r>
                        <a:rPr lang="en-US" altLang="zh-CN" sz="1200" dirty="0"/>
                        <a:t>t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751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27C7E7E-34F7-A675-7EA8-FD706E7F5F90}"/>
              </a:ext>
            </a:extLst>
          </p:cNvPr>
          <p:cNvSpPr txBox="1"/>
          <p:nvPr/>
        </p:nvSpPr>
        <p:spPr>
          <a:xfrm>
            <a:off x="5915297" y="3644535"/>
            <a:ext cx="46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28DC084-D7B0-CFBA-EF29-27CD83B64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075996"/>
              </p:ext>
            </p:extLst>
          </p:nvPr>
        </p:nvGraphicFramePr>
        <p:xfrm>
          <a:off x="10502532" y="2312126"/>
          <a:ext cx="777240" cy="29979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4130578578"/>
                    </a:ext>
                  </a:extLst>
                </a:gridCol>
              </a:tblGrid>
              <a:tr h="771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75120"/>
                  </a:ext>
                </a:extLst>
              </a:tr>
              <a:tr h="784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690305"/>
                  </a:ext>
                </a:extLst>
              </a:tr>
              <a:tr h="764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66845"/>
                  </a:ext>
                </a:extLst>
              </a:tr>
              <a:tr h="67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Y</a:t>
                      </a:r>
                      <a:r>
                        <a:rPr lang="en-US" altLang="zh-CN" sz="1200" dirty="0" err="1"/>
                        <a:t>l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799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1D5BEB7-0B8B-A57C-7A35-8021B71551B0}"/>
              </a:ext>
            </a:extLst>
          </p:cNvPr>
          <p:cNvSpPr txBox="1"/>
          <p:nvPr/>
        </p:nvSpPr>
        <p:spPr>
          <a:xfrm>
            <a:off x="9895110" y="3626422"/>
            <a:ext cx="372294" cy="375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21D26-3263-F528-D768-FE44E55D706C}"/>
              </a:ext>
            </a:extLst>
          </p:cNvPr>
          <p:cNvSpPr txBox="1"/>
          <p:nvPr/>
        </p:nvSpPr>
        <p:spPr>
          <a:xfrm>
            <a:off x="2429691" y="5455916"/>
            <a:ext cx="301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Sum(d) </a:t>
            </a:r>
          </a:p>
          <a:p>
            <a:pPr algn="ctr"/>
            <a:r>
              <a:rPr lang="en-US" altLang="zh-CN" dirty="0"/>
              <a:t>Gate or Activation()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B76B0-C212-025E-9F09-5CCA2CF759BE}"/>
              </a:ext>
            </a:extLst>
          </p:cNvPr>
          <p:cNvSpPr txBox="1"/>
          <p:nvPr/>
        </p:nvSpPr>
        <p:spPr>
          <a:xfrm>
            <a:off x="7480663" y="5427900"/>
            <a:ext cx="149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Sum(t)</a:t>
            </a:r>
            <a:endParaRPr lang="zh-CN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CC584F8-999C-86EA-DD3D-98CB73BE6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790277"/>
              </p:ext>
            </p:extLst>
          </p:nvPr>
        </p:nvGraphicFramePr>
        <p:xfrm>
          <a:off x="6583678" y="1321528"/>
          <a:ext cx="3108960" cy="7715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4130578578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97422855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89660986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1803921850"/>
                    </a:ext>
                  </a:extLst>
                </a:gridCol>
              </a:tblGrid>
              <a:tr h="771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sz="1200" dirty="0"/>
                        <a:t>t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7512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E55F092-8D2A-89F8-75D2-655B9E8A7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14301"/>
              </p:ext>
            </p:extLst>
          </p:nvPr>
        </p:nvGraphicFramePr>
        <p:xfrm>
          <a:off x="1392283" y="2377440"/>
          <a:ext cx="777240" cy="29979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4130578578"/>
                    </a:ext>
                  </a:extLst>
                </a:gridCol>
              </a:tblGrid>
              <a:tr h="771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75120"/>
                  </a:ext>
                </a:extLst>
              </a:tr>
              <a:tr h="784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690305"/>
                  </a:ext>
                </a:extLst>
              </a:tr>
              <a:tr h="764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66845"/>
                  </a:ext>
                </a:extLst>
              </a:tr>
              <a:tr h="67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X</a:t>
                      </a:r>
                      <a:r>
                        <a:rPr lang="en-US" altLang="zh-CN" sz="1200" dirty="0" err="1"/>
                        <a:t>l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979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D50B46A-54C8-9A86-0A23-CA50A421741C}"/>
              </a:ext>
            </a:extLst>
          </p:cNvPr>
          <p:cNvSpPr txBox="1"/>
          <p:nvPr/>
        </p:nvSpPr>
        <p:spPr>
          <a:xfrm>
            <a:off x="148589" y="261539"/>
            <a:ext cx="220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MLP and</a:t>
            </a:r>
            <a:r>
              <a:rPr lang="zh-CN" altLang="en-US" dirty="0"/>
              <a:t> </a:t>
            </a:r>
            <a:r>
              <a:rPr lang="en-US" altLang="zh-CN" dirty="0"/>
              <a:t>FFN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137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283</Words>
  <Application>Microsoft Office PowerPoint</Application>
  <PresentationFormat>Widescreen</PresentationFormat>
  <Paragraphs>240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冰 吴</dc:creator>
  <cp:lastModifiedBy>冰 吴</cp:lastModifiedBy>
  <cp:revision>8</cp:revision>
  <dcterms:created xsi:type="dcterms:W3CDTF">2024-04-02T03:13:37Z</dcterms:created>
  <dcterms:modified xsi:type="dcterms:W3CDTF">2024-04-02T06:25:25Z</dcterms:modified>
</cp:coreProperties>
</file>