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58" r:id="rId6"/>
    <p:sldId id="260" r:id="rId7"/>
    <p:sldId id="261" r:id="rId8"/>
    <p:sldId id="262" r:id="rId9"/>
    <p:sldId id="263" r:id="rId10"/>
    <p:sldId id="264" r:id="rId11"/>
    <p:sldId id="265" r:id="rId12"/>
    <p:sldId id="266" r:id="rId13"/>
    <p:sldId id="268" r:id="rId14"/>
    <p:sldId id="267"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492" autoAdjust="0"/>
  </p:normalViewPr>
  <p:slideViewPr>
    <p:cSldViewPr>
      <p:cViewPr>
        <p:scale>
          <a:sx n="75" d="100"/>
          <a:sy n="75" d="100"/>
        </p:scale>
        <p:origin x="126" y="70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8/23/2020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8/23/2020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8/23/2020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8/23/2020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8/23/2020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8/23/2020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8/23/2020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8/23/2020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8/23/2020</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8/23/2020</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8/23/2020</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8/23/2020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8/23/2020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8/23/2020</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Geospatial_data%E2%80%9D"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cl.us/Geospatial_data%E2%80%9D"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Exploring Toronto Neighborhoods to open a Pizzeria</a:t>
            </a:r>
          </a:p>
        </p:txBody>
      </p:sp>
      <p:sp>
        <p:nvSpPr>
          <p:cNvPr id="3" name="Subtitle 2"/>
          <p:cNvSpPr>
            <a:spLocks noGrp="1"/>
          </p:cNvSpPr>
          <p:nvPr>
            <p:ph type="subTitle" idx="1"/>
          </p:nvPr>
        </p:nvSpPr>
        <p:spPr/>
        <p:txBody>
          <a:bodyPr>
            <a:normAutofit/>
          </a:bodyPr>
          <a:lstStyle/>
          <a:p>
            <a:r>
              <a:rPr lang="en-US" sz="2400" dirty="0"/>
              <a:t>Using Machine Learning in Python to shortlist potential </a:t>
            </a:r>
            <a:r>
              <a:rPr lang="en-US" sz="2400" dirty="0" err="1"/>
              <a:t>Neighbourhoods</a:t>
            </a:r>
            <a:endParaRPr lang="en-US" sz="2400" dirty="0"/>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3F30-7902-4A15-9423-C66E411E3959}"/>
              </a:ext>
            </a:extLst>
          </p:cNvPr>
          <p:cNvSpPr>
            <a:spLocks noGrp="1"/>
          </p:cNvSpPr>
          <p:nvPr>
            <p:ph type="title"/>
          </p:nvPr>
        </p:nvSpPr>
        <p:spPr/>
        <p:txBody>
          <a:bodyPr/>
          <a:lstStyle/>
          <a:p>
            <a:r>
              <a:rPr lang="en-US" dirty="0"/>
              <a:t>Predictive Modelling : Optimal Clusters</a:t>
            </a:r>
          </a:p>
        </p:txBody>
      </p:sp>
      <p:pic>
        <p:nvPicPr>
          <p:cNvPr id="4" name="Picture 3">
            <a:extLst>
              <a:ext uri="{FF2B5EF4-FFF2-40B4-BE49-F238E27FC236}">
                <a16:creationId xmlns:a16="http://schemas.microsoft.com/office/drawing/2014/main" id="{CB490408-6390-46CA-B745-E664A1C37E50}"/>
              </a:ext>
            </a:extLst>
          </p:cNvPr>
          <p:cNvPicPr/>
          <p:nvPr/>
        </p:nvPicPr>
        <p:blipFill rotWithShape="1">
          <a:blip r:embed="rId2"/>
          <a:srcRect l="8299"/>
          <a:stretch/>
        </p:blipFill>
        <p:spPr bwMode="auto">
          <a:xfrm>
            <a:off x="1218883" y="1600200"/>
            <a:ext cx="8928996" cy="49266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53488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C718-0E6F-4947-9A17-289AA4BB55FA}"/>
              </a:ext>
            </a:extLst>
          </p:cNvPr>
          <p:cNvSpPr>
            <a:spLocks noGrp="1"/>
          </p:cNvSpPr>
          <p:nvPr>
            <p:ph type="title"/>
          </p:nvPr>
        </p:nvSpPr>
        <p:spPr/>
        <p:txBody>
          <a:bodyPr/>
          <a:lstStyle/>
          <a:p>
            <a:r>
              <a:rPr lang="en-US" b="1" dirty="0"/>
              <a:t>Results and Discussion</a:t>
            </a:r>
            <a:endParaRPr lang="en-US" dirty="0"/>
          </a:p>
        </p:txBody>
      </p:sp>
      <p:sp>
        <p:nvSpPr>
          <p:cNvPr id="5" name="Content Placeholder 2">
            <a:extLst>
              <a:ext uri="{FF2B5EF4-FFF2-40B4-BE49-F238E27FC236}">
                <a16:creationId xmlns:a16="http://schemas.microsoft.com/office/drawing/2014/main" id="{1BF6FD7F-CADB-4940-B009-0A561B008711}"/>
              </a:ext>
            </a:extLst>
          </p:cNvPr>
          <p:cNvSpPr>
            <a:spLocks noGrp="1"/>
          </p:cNvSpPr>
          <p:nvPr>
            <p:ph idx="1"/>
          </p:nvPr>
        </p:nvSpPr>
        <p:spPr>
          <a:xfrm>
            <a:off x="1218883" y="1600200"/>
            <a:ext cx="6018529" cy="4572000"/>
          </a:xfrm>
        </p:spPr>
        <p:txBody>
          <a:bodyPr>
            <a:noAutofit/>
          </a:bodyPr>
          <a:lstStyle/>
          <a:p>
            <a:pPr lvl="0">
              <a:lnSpc>
                <a:spcPct val="100000"/>
              </a:lnSpc>
              <a:spcBef>
                <a:spcPts val="0"/>
              </a:spcBef>
            </a:pPr>
            <a:r>
              <a:rPr lang="en-US" sz="1400" dirty="0">
                <a:latin typeface="Calibri" panose="020F0502020204030204" pitchFamily="34" charset="0"/>
                <a:cs typeface="Calibri" panose="020F0502020204030204" pitchFamily="34" charset="0"/>
              </a:rPr>
              <a:t>Assuming that the number of eateries in a location is indicative of population, the lower number of eateries might suggest a smaller size of a outlet that we might have to open. Thus also reflective of a lower investment cost. So cluster 6 might be better in that regard.</a:t>
            </a:r>
          </a:p>
          <a:p>
            <a:pPr lvl="0">
              <a:lnSpc>
                <a:spcPct val="100000"/>
              </a:lnSpc>
              <a:spcBef>
                <a:spcPts val="0"/>
              </a:spcBef>
            </a:pPr>
            <a:endParaRPr lang="en-US" sz="1400" dirty="0">
              <a:latin typeface="Calibri" panose="020F0502020204030204" pitchFamily="34" charset="0"/>
              <a:cs typeface="Calibri" panose="020F0502020204030204" pitchFamily="34" charset="0"/>
            </a:endParaRPr>
          </a:p>
          <a:p>
            <a:pPr lvl="0">
              <a:lnSpc>
                <a:spcPct val="100000"/>
              </a:lnSpc>
              <a:spcBef>
                <a:spcPts val="0"/>
              </a:spcBef>
            </a:pPr>
            <a:r>
              <a:rPr lang="en-US" sz="1400" dirty="0">
                <a:latin typeface="Calibri" panose="020F0502020204030204" pitchFamily="34" charset="0"/>
                <a:cs typeface="Calibri" panose="020F0502020204030204" pitchFamily="34" charset="0"/>
              </a:rPr>
              <a:t>After careful consideration of Cluster 6 locations, it maybe a good idea to open a new Pizzeria in Regent Park, </a:t>
            </a:r>
            <a:r>
              <a:rPr lang="en-US" sz="1400" dirty="0" err="1">
                <a:latin typeface="Calibri" panose="020F0502020204030204" pitchFamily="34" charset="0"/>
                <a:cs typeface="Calibri" panose="020F0502020204030204" pitchFamily="34" charset="0"/>
              </a:rPr>
              <a:t>Harbourfront</a:t>
            </a:r>
            <a:r>
              <a:rPr lang="en-US" sz="1400" dirty="0">
                <a:latin typeface="Calibri" panose="020F0502020204030204" pitchFamily="34" charset="0"/>
                <a:cs typeface="Calibri" panose="020F0502020204030204" pitchFamily="34" charset="0"/>
              </a:rPr>
              <a:t> since it has high number of Eateries and not a single competition outlet, which likely gives it a greater probability of success.  We can then potentially expand into other </a:t>
            </a:r>
            <a:r>
              <a:rPr lang="en-US" sz="1400" dirty="0" err="1">
                <a:latin typeface="Calibri" panose="020F0502020204030204" pitchFamily="34" charset="0"/>
                <a:cs typeface="Calibri" panose="020F0502020204030204" pitchFamily="34" charset="0"/>
              </a:rPr>
              <a:t>neighbourhoods</a:t>
            </a:r>
            <a:r>
              <a:rPr lang="en-US" sz="1400" dirty="0">
                <a:latin typeface="Calibri" panose="020F0502020204030204" pitchFamily="34" charset="0"/>
                <a:cs typeface="Calibri" panose="020F0502020204030204" pitchFamily="34" charset="0"/>
              </a:rPr>
              <a:t> mentioned as potential within the optimal cluster selections.  </a:t>
            </a:r>
          </a:p>
          <a:p>
            <a:pPr lvl="0">
              <a:lnSpc>
                <a:spcPct val="100000"/>
              </a:lnSpc>
              <a:spcBef>
                <a:spcPts val="0"/>
              </a:spcBef>
            </a:pPr>
            <a:endParaRPr lang="en-US" sz="1400" dirty="0">
              <a:latin typeface="Calibri" panose="020F0502020204030204" pitchFamily="34" charset="0"/>
              <a:cs typeface="Calibri" panose="020F0502020204030204" pitchFamily="34" charset="0"/>
            </a:endParaRPr>
          </a:p>
          <a:p>
            <a:pPr lvl="0">
              <a:lnSpc>
                <a:spcPct val="100000"/>
              </a:lnSpc>
              <a:spcBef>
                <a:spcPts val="0"/>
              </a:spcBef>
            </a:pPr>
            <a:r>
              <a:rPr lang="en-US" sz="1400" dirty="0">
                <a:latin typeface="Calibri" panose="020F0502020204030204" pitchFamily="34" charset="0"/>
                <a:cs typeface="Calibri" panose="020F0502020204030204" pitchFamily="34" charset="0"/>
              </a:rPr>
              <a:t>The drawbacks of this analysis are — the clustering is completely based only on data obtained from Foursquare API and the data about the restaurants in each neighborhood which may not be not up-to date. </a:t>
            </a:r>
          </a:p>
          <a:p>
            <a:pPr lvl="0">
              <a:lnSpc>
                <a:spcPct val="100000"/>
              </a:lnSpc>
              <a:spcBef>
                <a:spcPts val="0"/>
              </a:spcBef>
            </a:pPr>
            <a:endParaRPr lang="en-US" sz="1400" dirty="0">
              <a:latin typeface="Calibri" panose="020F0502020204030204" pitchFamily="34" charset="0"/>
              <a:cs typeface="Calibri" panose="020F0502020204030204" pitchFamily="34" charset="0"/>
            </a:endParaRPr>
          </a:p>
          <a:p>
            <a:pPr lvl="0">
              <a:lnSpc>
                <a:spcPct val="100000"/>
              </a:lnSpc>
              <a:spcBef>
                <a:spcPts val="0"/>
              </a:spcBef>
            </a:pPr>
            <a:r>
              <a:rPr lang="en-US" sz="1400" dirty="0">
                <a:latin typeface="Calibri" panose="020F0502020204030204" pitchFamily="34" charset="0"/>
                <a:cs typeface="Calibri" panose="020F0502020204030204" pitchFamily="34" charset="0"/>
              </a:rPr>
              <a:t>We are also not looking into several other dimensions of determining the selection of location i.e. availability of sourcing, local legislation, land cost etc. Which can be incorporated after discussions with Stakeholders</a:t>
            </a:r>
          </a:p>
        </p:txBody>
      </p:sp>
      <p:pic>
        <p:nvPicPr>
          <p:cNvPr id="6" name="Picture 5">
            <a:extLst>
              <a:ext uri="{FF2B5EF4-FFF2-40B4-BE49-F238E27FC236}">
                <a16:creationId xmlns:a16="http://schemas.microsoft.com/office/drawing/2014/main" id="{8296062A-085C-41BD-97D5-AF4EEC675E4D}"/>
              </a:ext>
            </a:extLst>
          </p:cNvPr>
          <p:cNvPicPr/>
          <p:nvPr/>
        </p:nvPicPr>
        <p:blipFill>
          <a:blip r:embed="rId2"/>
          <a:stretch>
            <a:fillRect/>
          </a:stretch>
        </p:blipFill>
        <p:spPr>
          <a:xfrm>
            <a:off x="7466012" y="1066800"/>
            <a:ext cx="4552950" cy="2606282"/>
          </a:xfrm>
          <a:prstGeom prst="rect">
            <a:avLst/>
          </a:prstGeom>
        </p:spPr>
      </p:pic>
      <p:pic>
        <p:nvPicPr>
          <p:cNvPr id="7" name="Picture 6">
            <a:extLst>
              <a:ext uri="{FF2B5EF4-FFF2-40B4-BE49-F238E27FC236}">
                <a16:creationId xmlns:a16="http://schemas.microsoft.com/office/drawing/2014/main" id="{E5657258-4A40-4488-8319-B40939CA0C54}"/>
              </a:ext>
            </a:extLst>
          </p:cNvPr>
          <p:cNvPicPr/>
          <p:nvPr/>
        </p:nvPicPr>
        <p:blipFill rotWithShape="1">
          <a:blip r:embed="rId3"/>
          <a:srcRect l="8299" t="55681" b="31946"/>
          <a:stretch/>
        </p:blipFill>
        <p:spPr bwMode="auto">
          <a:xfrm>
            <a:off x="3001514" y="5943600"/>
            <a:ext cx="8928996" cy="609600"/>
          </a:xfrm>
          <a:prstGeom prst="rect">
            <a:avLst/>
          </a:prstGeom>
          <a:ln w="38100">
            <a:solidFill>
              <a:schemeClr val="accent2"/>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1867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Table of Contents</a:t>
            </a:r>
          </a:p>
        </p:txBody>
      </p:sp>
      <p:sp>
        <p:nvSpPr>
          <p:cNvPr id="6" name="Content Placeholder 5"/>
          <p:cNvSpPr>
            <a:spLocks noGrp="1"/>
          </p:cNvSpPr>
          <p:nvPr>
            <p:ph idx="1"/>
          </p:nvPr>
        </p:nvSpPr>
        <p:spPr/>
        <p:txBody>
          <a:bodyPr/>
          <a:lstStyle/>
          <a:p>
            <a:r>
              <a:rPr lang="en-US" dirty="0"/>
              <a:t>Introduction (Description of the Business Problem )</a:t>
            </a:r>
          </a:p>
          <a:p>
            <a:r>
              <a:rPr lang="en-US" dirty="0"/>
              <a:t>Data acquisition and cleaning</a:t>
            </a:r>
          </a:p>
          <a:p>
            <a:r>
              <a:rPr lang="en-US" dirty="0"/>
              <a:t>Exploratory Data Analysis</a:t>
            </a:r>
          </a:p>
          <a:p>
            <a:r>
              <a:rPr lang="en-US" dirty="0"/>
              <a:t>Predictive Modelling</a:t>
            </a:r>
          </a:p>
          <a:p>
            <a:r>
              <a:rPr lang="en-US" dirty="0"/>
              <a:t>Results and Discussion</a:t>
            </a:r>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(Description of the Business Problem )</a:t>
            </a:r>
          </a:p>
        </p:txBody>
      </p:sp>
      <p:sp>
        <p:nvSpPr>
          <p:cNvPr id="3" name="Content Placeholder 2">
            <a:extLst>
              <a:ext uri="{FF2B5EF4-FFF2-40B4-BE49-F238E27FC236}">
                <a16:creationId xmlns:a16="http://schemas.microsoft.com/office/drawing/2014/main" id="{4AB22591-0D66-44E5-9FB2-8C0034C6185D}"/>
              </a:ext>
            </a:extLst>
          </p:cNvPr>
          <p:cNvSpPr>
            <a:spLocks noGrp="1"/>
          </p:cNvSpPr>
          <p:nvPr>
            <p:ph idx="1"/>
          </p:nvPr>
        </p:nvSpPr>
        <p:spPr/>
        <p:txBody>
          <a:bodyPr>
            <a:normAutofit lnSpcReduction="10000"/>
          </a:bodyPr>
          <a:lstStyle/>
          <a:p>
            <a:pPr>
              <a:lnSpc>
                <a:spcPct val="120000"/>
              </a:lnSpc>
            </a:pPr>
            <a:r>
              <a:rPr lang="en-US" sz="1400" dirty="0">
                <a:latin typeface="Calibri" panose="020F0502020204030204" pitchFamily="34" charset="0"/>
                <a:cs typeface="Calibri" panose="020F0502020204030204" pitchFamily="34" charset="0"/>
              </a:rPr>
              <a:t>As a part of the IBM Data Science professional program Capstone Project, I worked on the real datasets to get an experience of what a data scientist goes through in real life. Toronto is the capital city of the Canadian province of Ontario. With a recorded population of 2,731,571 in 2016, it is the most populous city in Canada and the fourth most populous city in North America. </a:t>
            </a:r>
          </a:p>
          <a:p>
            <a:pPr>
              <a:lnSpc>
                <a:spcPct val="120000"/>
              </a:lnSpc>
            </a:pPr>
            <a:r>
              <a:rPr lang="en-US" sz="1400" dirty="0">
                <a:latin typeface="Calibri" panose="020F0502020204030204" pitchFamily="34" charset="0"/>
                <a:cs typeface="Calibri" panose="020F0502020204030204" pitchFamily="34" charset="0"/>
              </a:rPr>
              <a:t>In this project I will go through step by step process to make a decision whether it is a good idea to open an Pizzeria. I analyze the neighborhoods in Toronto to identify the most profitable area since the success of the restaurant depends on availability of a niche in the market in terms of competition</a:t>
            </a:r>
          </a:p>
          <a:p>
            <a:pPr>
              <a:lnSpc>
                <a:spcPct val="120000"/>
              </a:lnSpc>
            </a:pPr>
            <a:r>
              <a:rPr lang="en-US" sz="1400" dirty="0">
                <a:latin typeface="Calibri" panose="020F0502020204030204" pitchFamily="34" charset="0"/>
                <a:cs typeface="Calibri" panose="020F0502020204030204" pitchFamily="34" charset="0"/>
              </a:rPr>
              <a:t>Target Audience</a:t>
            </a:r>
          </a:p>
          <a:p>
            <a:pPr lvl="1">
              <a:lnSpc>
                <a:spcPct val="120000"/>
              </a:lnSpc>
            </a:pPr>
            <a:r>
              <a:rPr lang="en-US" sz="1400" dirty="0">
                <a:latin typeface="Calibri" panose="020F0502020204030204" pitchFamily="34" charset="0"/>
                <a:cs typeface="Calibri" panose="020F0502020204030204" pitchFamily="34" charset="0"/>
              </a:rPr>
              <a:t>Business personnel who wants to invest or open Pizzeria in Toronto. This analysis will be a comprehensive guide to start or expand restaurants targeting this space.</a:t>
            </a:r>
          </a:p>
          <a:p>
            <a:pPr lvl="1">
              <a:lnSpc>
                <a:spcPct val="120000"/>
              </a:lnSpc>
            </a:pPr>
            <a:r>
              <a:rPr lang="en-US" sz="1400" dirty="0">
                <a:latin typeface="Calibri" panose="020F0502020204030204" pitchFamily="34" charset="0"/>
                <a:cs typeface="Calibri" panose="020F0502020204030204" pitchFamily="34" charset="0"/>
              </a:rPr>
              <a:t>Freelancer who loves to have their own restaurant as a side business. This analysis will give an idea, how beneficial it is to open a restaurant and what are the pros and cons of this business.</a:t>
            </a:r>
          </a:p>
          <a:p>
            <a:pPr lvl="1">
              <a:lnSpc>
                <a:spcPct val="120000"/>
              </a:lnSpc>
            </a:pPr>
            <a:r>
              <a:rPr lang="en-US" sz="1400" dirty="0">
                <a:latin typeface="Calibri" panose="020F0502020204030204" pitchFamily="34" charset="0"/>
                <a:cs typeface="Calibri" panose="020F0502020204030204" pitchFamily="34" charset="0"/>
              </a:rPr>
              <a:t>Business Analyst or Data Scientists, who wish to analyze the neighborhoods of Toronto using Exploratory Data Analysis and other statistical &amp; machine learning techniques to obtain all the necessary data, perform some operations on it and, finally be able to tell a story out of it.</a:t>
            </a:r>
          </a:p>
          <a:p>
            <a:pPr marL="0" indent="0">
              <a:lnSpc>
                <a:spcPct val="120000"/>
              </a:lnSpc>
              <a:buNone/>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162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acquisition and cleaning : Data Sources</a:t>
            </a:r>
          </a:p>
        </p:txBody>
      </p:sp>
      <p:sp>
        <p:nvSpPr>
          <p:cNvPr id="6" name="Rectangle 5">
            <a:extLst>
              <a:ext uri="{FF2B5EF4-FFF2-40B4-BE49-F238E27FC236}">
                <a16:creationId xmlns:a16="http://schemas.microsoft.com/office/drawing/2014/main" id="{C8F71FD1-C5F6-4E52-BE23-9DA9C4419448}"/>
              </a:ext>
            </a:extLst>
          </p:cNvPr>
          <p:cNvSpPr/>
          <p:nvPr/>
        </p:nvSpPr>
        <p:spPr>
          <a:xfrm>
            <a:off x="1218883" y="1828800"/>
            <a:ext cx="9904729" cy="3813480"/>
          </a:xfrm>
          <a:prstGeom prst="rect">
            <a:avLst/>
          </a:prstGeom>
        </p:spPr>
        <p:txBody>
          <a:bodyPr wrap="square">
            <a:spAutoFit/>
          </a:bodyPr>
          <a:lstStyle/>
          <a:p>
            <a:pPr marL="342900" indent="-342900">
              <a:lnSpc>
                <a:spcPct val="107000"/>
              </a:lnSpc>
              <a:spcAft>
                <a:spcPts val="800"/>
              </a:spcAft>
              <a:buFont typeface="+mj-lt"/>
              <a:buAutoNum type="alphaLcParenR"/>
            </a:pPr>
            <a:r>
              <a:rPr lang="en-US" sz="1600" dirty="0">
                <a:latin typeface="Calibri" panose="020F0502020204030204" pitchFamily="34" charset="0"/>
                <a:ea typeface="Calibri" panose="020F0502020204030204" pitchFamily="34" charset="0"/>
                <a:cs typeface="Calibri" panose="020F0502020204030204" pitchFamily="34" charset="0"/>
              </a:rPr>
              <a:t>I’m using “List of Postal code of Canada: M” (</a:t>
            </a:r>
            <a:r>
              <a:rPr lang="en-US" sz="1600" u="sng" dirty="0">
                <a:solidFill>
                  <a:srgbClr val="0563C1"/>
                </a:solidFill>
                <a:latin typeface="Calibri" panose="020F0502020204030204" pitchFamily="34" charset="0"/>
                <a:ea typeface="Calibri" panose="020F0502020204030204" pitchFamily="34" charset="0"/>
                <a:cs typeface="Calibri" panose="020F0502020204030204" pitchFamily="34" charset="0"/>
                <a:hlinkClick r:id="rId2"/>
              </a:rPr>
              <a:t>https://en.wikipedia.org/wiki/List_of_postal_codes_of_Canada:_M</a:t>
            </a:r>
            <a:r>
              <a:rPr lang="en-US" sz="1600" dirty="0">
                <a:latin typeface="Calibri" panose="020F0502020204030204" pitchFamily="34" charset="0"/>
                <a:ea typeface="Calibri" panose="020F0502020204030204" pitchFamily="34" charset="0"/>
                <a:cs typeface="Calibri" panose="020F0502020204030204" pitchFamily="34" charset="0"/>
              </a:rPr>
              <a:t>) wiki page to get all the information about the neighborhoods present in Toronto. This page has the postal code, borough &amp; the name of all the neighborhoods present in Toronto.</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lphaLcParenR"/>
            </a:pPr>
            <a:r>
              <a:rPr lang="en-US" sz="1600" dirty="0">
                <a:latin typeface="Calibri" panose="020F0502020204030204" pitchFamily="34" charset="0"/>
                <a:ea typeface="Calibri" panose="020F0502020204030204" pitchFamily="34" charset="0"/>
                <a:cs typeface="Calibri" panose="020F0502020204030204" pitchFamily="34" charset="0"/>
              </a:rPr>
              <a:t>Then I’m using “</a:t>
            </a:r>
            <a:r>
              <a:rPr lang="en-US" sz="1600" u="sng" dirty="0">
                <a:solidFill>
                  <a:srgbClr val="0563C1"/>
                </a:solidFill>
                <a:latin typeface="Calibri" panose="020F0502020204030204" pitchFamily="34" charset="0"/>
                <a:ea typeface="Calibri" panose="020F0502020204030204" pitchFamily="34" charset="0"/>
                <a:cs typeface="Calibri" panose="020F0502020204030204" pitchFamily="34" charset="0"/>
                <a:hlinkClick r:id="rId3"/>
              </a:rPr>
              <a:t>https://cocl.us/</a:t>
            </a:r>
            <a:r>
              <a:rPr lang="en-US" sz="1600" u="sng" dirty="0" err="1">
                <a:solidFill>
                  <a:srgbClr val="0563C1"/>
                </a:solidFill>
                <a:latin typeface="Calibri" panose="020F0502020204030204" pitchFamily="34" charset="0"/>
                <a:ea typeface="Calibri" panose="020F0502020204030204" pitchFamily="34" charset="0"/>
                <a:cs typeface="Calibri" panose="020F0502020204030204" pitchFamily="34" charset="0"/>
                <a:hlinkClick r:id="rId3"/>
              </a:rPr>
              <a:t>Geospatial_data</a:t>
            </a:r>
            <a:r>
              <a:rPr lang="en-US" sz="1600" u="sng" dirty="0">
                <a:solidFill>
                  <a:srgbClr val="0563C1"/>
                </a:solidFill>
                <a:latin typeface="Calibri" panose="020F0502020204030204" pitchFamily="34" charset="0"/>
                <a:ea typeface="Calibri" panose="020F0502020204030204" pitchFamily="34" charset="0"/>
                <a:cs typeface="Calibri" panose="020F0502020204030204" pitchFamily="34" charset="0"/>
                <a:hlinkClick r:id="rId3"/>
              </a:rPr>
              <a:t>”</a:t>
            </a:r>
            <a:r>
              <a:rPr lang="en-US" sz="1600" dirty="0">
                <a:latin typeface="Calibri" panose="020F0502020204030204" pitchFamily="34" charset="0"/>
                <a:ea typeface="Calibri" panose="020F0502020204030204" pitchFamily="34" charset="0"/>
                <a:cs typeface="Calibri" panose="020F0502020204030204" pitchFamily="34" charset="0"/>
              </a:rPr>
              <a:t> csv file to get all the geographical coordinates of the neighborhoods.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lphaLcParenR"/>
            </a:pPr>
            <a:r>
              <a:rPr lang="en-US" sz="1600" dirty="0">
                <a:latin typeface="Calibri" panose="020F0502020204030204" pitchFamily="34" charset="0"/>
                <a:ea typeface="Calibri" panose="020F0502020204030204" pitchFamily="34" charset="0"/>
                <a:cs typeface="Calibri" panose="020F0502020204030204" pitchFamily="34" charset="0"/>
              </a:rPr>
              <a:t>To get location and other information about various venues in Toronto I’m using </a:t>
            </a:r>
            <a:r>
              <a:rPr lang="en-US" sz="1600" dirty="0" err="1">
                <a:latin typeface="Calibri" panose="020F0502020204030204" pitchFamily="34" charset="0"/>
                <a:ea typeface="Calibri" panose="020F0502020204030204" pitchFamily="34" charset="0"/>
                <a:cs typeface="Calibri" panose="020F0502020204030204" pitchFamily="34" charset="0"/>
              </a:rPr>
              <a:t>Foursquare’s</a:t>
            </a:r>
            <a:r>
              <a:rPr lang="en-US" sz="1600" dirty="0">
                <a:latin typeface="Calibri" panose="020F0502020204030204" pitchFamily="34" charset="0"/>
                <a:ea typeface="Calibri" panose="020F0502020204030204" pitchFamily="34" charset="0"/>
                <a:cs typeface="Calibri" panose="020F0502020204030204" pitchFamily="34" charset="0"/>
              </a:rPr>
              <a:t> explore API. Using the </a:t>
            </a:r>
            <a:r>
              <a:rPr lang="en-US" sz="1600" dirty="0" err="1">
                <a:latin typeface="Calibri" panose="020F0502020204030204" pitchFamily="34" charset="0"/>
                <a:ea typeface="Calibri" panose="020F0502020204030204" pitchFamily="34" charset="0"/>
                <a:cs typeface="Calibri" panose="020F0502020204030204" pitchFamily="34" charset="0"/>
              </a:rPr>
              <a:t>Foursquare’s</a:t>
            </a:r>
            <a:r>
              <a:rPr lang="en-US" sz="1600" dirty="0">
                <a:latin typeface="Calibri" panose="020F0502020204030204" pitchFamily="34" charset="0"/>
                <a:ea typeface="Calibri" panose="020F0502020204030204" pitchFamily="34" charset="0"/>
                <a:cs typeface="Calibri" panose="020F0502020204030204" pitchFamily="34" charset="0"/>
              </a:rPr>
              <a:t> explore API (which gives venues recommendations), I’m fetching details about the venues up present in Toronto and collected their names, categories and locations (latitude and longitude).</a:t>
            </a:r>
            <a:r>
              <a:rPr lang="en-US" sz="1600" b="1" dirty="0">
                <a:latin typeface="Calibri" panose="020F0502020204030204" pitchFamily="34"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lphaLcParenR"/>
            </a:pPr>
            <a:r>
              <a:rPr lang="en-US" sz="1600" dirty="0">
                <a:latin typeface="Calibri" panose="020F0502020204030204" pitchFamily="34" charset="0"/>
                <a:ea typeface="Calibri" panose="020F0502020204030204" pitchFamily="34" charset="0"/>
                <a:cs typeface="Calibri" panose="020F0502020204030204" pitchFamily="34" charset="0"/>
              </a:rPr>
              <a:t>Identify </a:t>
            </a:r>
            <a:r>
              <a:rPr lang="en-US" sz="1600" dirty="0" err="1">
                <a:latin typeface="Calibri" panose="020F0502020204030204" pitchFamily="34" charset="0"/>
                <a:ea typeface="Calibri" panose="020F0502020204030204" pitchFamily="34" charset="0"/>
                <a:cs typeface="Calibri" panose="020F0502020204030204" pitchFamily="34" charset="0"/>
              </a:rPr>
              <a:t>neighbourhoods</a:t>
            </a:r>
            <a:r>
              <a:rPr lang="en-US" sz="1600" dirty="0">
                <a:latin typeface="Calibri" panose="020F0502020204030204" pitchFamily="34" charset="0"/>
                <a:ea typeface="Calibri" panose="020F0502020204030204" pitchFamily="34" charset="0"/>
                <a:cs typeface="Calibri" panose="020F0502020204030204" pitchFamily="34" charset="0"/>
              </a:rPr>
              <a:t> with lesser competition</a:t>
            </a:r>
            <a:br>
              <a:rPr lang="en-US" sz="1600" dirty="0">
                <a:latin typeface="Calibri" panose="020F0502020204030204" pitchFamily="34" charset="0"/>
                <a:ea typeface="Calibri" panose="020F0502020204030204" pitchFamily="34" charset="0"/>
                <a:cs typeface="Times New Roman" panose="02020603050405020304" pitchFamily="18" charset="0"/>
              </a:rPr>
            </a:br>
            <a:r>
              <a:rPr lang="en-US" sz="1600" dirty="0">
                <a:latin typeface="Calibri" panose="020F0502020204030204" pitchFamily="34" charset="0"/>
                <a:ea typeface="Calibri" panose="020F0502020204030204" pitchFamily="34" charset="0"/>
                <a:cs typeface="Calibri" panose="020F0502020204030204" pitchFamily="34" charset="0"/>
              </a:rPr>
              <a:t>Using the foursquare data, we will be taking a count of venue locations marked as “Pizza Place”, ”Italian Restaurant”. This will help us identify in which </a:t>
            </a:r>
            <a:r>
              <a:rPr lang="en-US" sz="1600" dirty="0" err="1">
                <a:latin typeface="Calibri" panose="020F0502020204030204" pitchFamily="34" charset="0"/>
                <a:ea typeface="Calibri" panose="020F0502020204030204" pitchFamily="34" charset="0"/>
                <a:cs typeface="Calibri" panose="020F0502020204030204" pitchFamily="34" charset="0"/>
              </a:rPr>
              <a:t>neighbourhoods</a:t>
            </a:r>
            <a:r>
              <a:rPr lang="en-US" sz="1600" dirty="0">
                <a:latin typeface="Calibri" panose="020F0502020204030204" pitchFamily="34" charset="0"/>
                <a:ea typeface="Calibri" panose="020F0502020204030204" pitchFamily="34" charset="0"/>
                <a:cs typeface="Calibri" panose="020F0502020204030204" pitchFamily="34" charset="0"/>
              </a:rPr>
              <a:t> there is currently a niche in the market that we can take advantage of. The </a:t>
            </a:r>
            <a:r>
              <a:rPr lang="en-US" sz="1600" dirty="0" err="1">
                <a:latin typeface="Calibri" panose="020F0502020204030204" pitchFamily="34" charset="0"/>
                <a:ea typeface="Calibri" panose="020F0502020204030204" pitchFamily="34" charset="0"/>
                <a:cs typeface="Calibri" panose="020F0502020204030204" pitchFamily="34" charset="0"/>
              </a:rPr>
              <a:t>neighbourhoods</a:t>
            </a:r>
            <a:r>
              <a:rPr lang="en-US" sz="1600" dirty="0">
                <a:latin typeface="Calibri" panose="020F0502020204030204" pitchFamily="34" charset="0"/>
                <a:ea typeface="Calibri" panose="020F0502020204030204" pitchFamily="34" charset="0"/>
                <a:cs typeface="Calibri" panose="020F0502020204030204" pitchFamily="34" charset="0"/>
              </a:rPr>
              <a:t> where the count is zero for these types of venues will be identified as potential candidates for us.</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402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acquisition and cleaning : Data Sources</a:t>
            </a:r>
          </a:p>
        </p:txBody>
      </p:sp>
      <p:sp>
        <p:nvSpPr>
          <p:cNvPr id="6" name="Rectangle 5">
            <a:extLst>
              <a:ext uri="{FF2B5EF4-FFF2-40B4-BE49-F238E27FC236}">
                <a16:creationId xmlns:a16="http://schemas.microsoft.com/office/drawing/2014/main" id="{C8F71FD1-C5F6-4E52-BE23-9DA9C4419448}"/>
              </a:ext>
            </a:extLst>
          </p:cNvPr>
          <p:cNvSpPr/>
          <p:nvPr/>
        </p:nvSpPr>
        <p:spPr>
          <a:xfrm>
            <a:off x="1218883" y="1828800"/>
            <a:ext cx="9904729" cy="4443011"/>
          </a:xfrm>
          <a:prstGeom prst="rect">
            <a:avLst/>
          </a:prstGeom>
        </p:spPr>
        <p:txBody>
          <a:bodyPr wrap="square">
            <a:spAutoFit/>
          </a:bodyPr>
          <a:lstStyle/>
          <a:p>
            <a:pPr marL="342900" indent="-342900">
              <a:lnSpc>
                <a:spcPct val="107000"/>
              </a:lnSpc>
              <a:spcAft>
                <a:spcPts val="800"/>
              </a:spcAft>
              <a:buFont typeface="+mj-lt"/>
              <a:buAutoNum type="alphaLcParenR"/>
            </a:pPr>
            <a:r>
              <a:rPr lang="en-US" sz="1600" dirty="0">
                <a:latin typeface="Calibri" panose="020F0502020204030204" pitchFamily="34" charset="0"/>
                <a:ea typeface="Calibri" panose="020F0502020204030204" pitchFamily="34" charset="0"/>
                <a:cs typeface="Calibri" panose="020F0502020204030204" pitchFamily="34" charset="0"/>
              </a:rPr>
              <a:t>I’m using “List of Postal code of Canada: M” (</a:t>
            </a:r>
            <a:r>
              <a:rPr lang="en-US" sz="1600" u="sng" dirty="0">
                <a:solidFill>
                  <a:srgbClr val="0563C1"/>
                </a:solidFill>
                <a:latin typeface="Calibri" panose="020F0502020204030204" pitchFamily="34" charset="0"/>
                <a:ea typeface="Calibri" panose="020F0502020204030204" pitchFamily="34" charset="0"/>
                <a:cs typeface="Calibri" panose="020F0502020204030204" pitchFamily="34" charset="0"/>
                <a:hlinkClick r:id="rId2"/>
              </a:rPr>
              <a:t>https://en.wikipedia.org/wiki/List_of_postal_codes_of_Canada:_M</a:t>
            </a:r>
            <a:r>
              <a:rPr lang="en-US" sz="1600" dirty="0">
                <a:latin typeface="Calibri" panose="020F0502020204030204" pitchFamily="34" charset="0"/>
                <a:ea typeface="Calibri" panose="020F0502020204030204" pitchFamily="34" charset="0"/>
                <a:cs typeface="Calibri" panose="020F0502020204030204" pitchFamily="34" charset="0"/>
              </a:rPr>
              <a:t>) wiki page to get all the information about the neighborhoods present in Toronto. This page has the postal code, borough &amp; the name of all the neighborhoods present in Toronto.</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lphaLcParenR"/>
            </a:pPr>
            <a:r>
              <a:rPr lang="en-US" sz="1600" dirty="0">
                <a:latin typeface="Calibri" panose="020F0502020204030204" pitchFamily="34" charset="0"/>
                <a:ea typeface="Calibri" panose="020F0502020204030204" pitchFamily="34" charset="0"/>
                <a:cs typeface="Calibri" panose="020F0502020204030204" pitchFamily="34" charset="0"/>
              </a:rPr>
              <a:t>Then I’m using “</a:t>
            </a:r>
            <a:r>
              <a:rPr lang="en-US" sz="1600" u="sng" dirty="0">
                <a:solidFill>
                  <a:srgbClr val="0563C1"/>
                </a:solidFill>
                <a:latin typeface="Calibri" panose="020F0502020204030204" pitchFamily="34" charset="0"/>
                <a:ea typeface="Calibri" panose="020F0502020204030204" pitchFamily="34" charset="0"/>
                <a:cs typeface="Calibri" panose="020F0502020204030204" pitchFamily="34" charset="0"/>
                <a:hlinkClick r:id="rId3"/>
              </a:rPr>
              <a:t>https://cocl.us/</a:t>
            </a:r>
            <a:r>
              <a:rPr lang="en-US" sz="1600" u="sng" dirty="0" err="1">
                <a:solidFill>
                  <a:srgbClr val="0563C1"/>
                </a:solidFill>
                <a:latin typeface="Calibri" panose="020F0502020204030204" pitchFamily="34" charset="0"/>
                <a:ea typeface="Calibri" panose="020F0502020204030204" pitchFamily="34" charset="0"/>
                <a:cs typeface="Calibri" panose="020F0502020204030204" pitchFamily="34" charset="0"/>
                <a:hlinkClick r:id="rId3"/>
              </a:rPr>
              <a:t>Geospatial_data</a:t>
            </a:r>
            <a:r>
              <a:rPr lang="en-US" sz="1600" u="sng" dirty="0">
                <a:solidFill>
                  <a:srgbClr val="0563C1"/>
                </a:solidFill>
                <a:latin typeface="Calibri" panose="020F0502020204030204" pitchFamily="34" charset="0"/>
                <a:ea typeface="Calibri" panose="020F0502020204030204" pitchFamily="34" charset="0"/>
                <a:cs typeface="Calibri" panose="020F0502020204030204" pitchFamily="34" charset="0"/>
                <a:hlinkClick r:id="rId3"/>
              </a:rPr>
              <a:t>”</a:t>
            </a:r>
            <a:r>
              <a:rPr lang="en-US" sz="1600" dirty="0">
                <a:latin typeface="Calibri" panose="020F0502020204030204" pitchFamily="34" charset="0"/>
                <a:ea typeface="Calibri" panose="020F0502020204030204" pitchFamily="34" charset="0"/>
                <a:cs typeface="Calibri" panose="020F0502020204030204" pitchFamily="34" charset="0"/>
              </a:rPr>
              <a:t> csv file to get all the geographical coordinates of the neighborhoods.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lphaLcParenR"/>
            </a:pPr>
            <a:r>
              <a:rPr lang="en-US" sz="1600" dirty="0">
                <a:latin typeface="Calibri" panose="020F0502020204030204" pitchFamily="34" charset="0"/>
                <a:ea typeface="Calibri" panose="020F0502020204030204" pitchFamily="34" charset="0"/>
                <a:cs typeface="Calibri" panose="020F0502020204030204" pitchFamily="34" charset="0"/>
              </a:rPr>
              <a:t>To get location and other information about various venues in Toronto I’m using </a:t>
            </a:r>
            <a:r>
              <a:rPr lang="en-US" sz="1600" dirty="0" err="1">
                <a:latin typeface="Calibri" panose="020F0502020204030204" pitchFamily="34" charset="0"/>
                <a:ea typeface="Calibri" panose="020F0502020204030204" pitchFamily="34" charset="0"/>
                <a:cs typeface="Calibri" panose="020F0502020204030204" pitchFamily="34" charset="0"/>
              </a:rPr>
              <a:t>Foursquare’s</a:t>
            </a:r>
            <a:r>
              <a:rPr lang="en-US" sz="1600" dirty="0">
                <a:latin typeface="Calibri" panose="020F0502020204030204" pitchFamily="34" charset="0"/>
                <a:ea typeface="Calibri" panose="020F0502020204030204" pitchFamily="34" charset="0"/>
                <a:cs typeface="Calibri" panose="020F0502020204030204" pitchFamily="34" charset="0"/>
              </a:rPr>
              <a:t> explore API. Using the </a:t>
            </a:r>
            <a:r>
              <a:rPr lang="en-US" sz="1600" dirty="0" err="1">
                <a:latin typeface="Calibri" panose="020F0502020204030204" pitchFamily="34" charset="0"/>
                <a:ea typeface="Calibri" panose="020F0502020204030204" pitchFamily="34" charset="0"/>
                <a:cs typeface="Calibri" panose="020F0502020204030204" pitchFamily="34" charset="0"/>
              </a:rPr>
              <a:t>Foursquare’s</a:t>
            </a:r>
            <a:r>
              <a:rPr lang="en-US" sz="1600" dirty="0">
                <a:latin typeface="Calibri" panose="020F0502020204030204" pitchFamily="34" charset="0"/>
                <a:ea typeface="Calibri" panose="020F0502020204030204" pitchFamily="34" charset="0"/>
                <a:cs typeface="Calibri" panose="020F0502020204030204" pitchFamily="34" charset="0"/>
              </a:rPr>
              <a:t> explore API (which gives venues recommendations), I’m fetching details about the venues up present in Toronto and collected their names, categories and locations (latitude and longitude).</a:t>
            </a:r>
            <a:r>
              <a:rPr lang="en-US" sz="1600" b="1" dirty="0">
                <a:latin typeface="Calibri" panose="020F0502020204030204" pitchFamily="34"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lphaLcParenR"/>
            </a:pPr>
            <a:r>
              <a:rPr lang="en-US" sz="1600" dirty="0">
                <a:latin typeface="Calibri" panose="020F0502020204030204" pitchFamily="34" charset="0"/>
                <a:ea typeface="Calibri" panose="020F0502020204030204" pitchFamily="34" charset="0"/>
                <a:cs typeface="Calibri" panose="020F0502020204030204" pitchFamily="34" charset="0"/>
              </a:rPr>
              <a:t>Identify </a:t>
            </a:r>
            <a:r>
              <a:rPr lang="en-US" sz="1600" dirty="0" err="1">
                <a:latin typeface="Calibri" panose="020F0502020204030204" pitchFamily="34" charset="0"/>
                <a:ea typeface="Calibri" panose="020F0502020204030204" pitchFamily="34" charset="0"/>
                <a:cs typeface="Calibri" panose="020F0502020204030204" pitchFamily="34" charset="0"/>
              </a:rPr>
              <a:t>neighbourhoods</a:t>
            </a:r>
            <a:r>
              <a:rPr lang="en-US" sz="1600" dirty="0">
                <a:latin typeface="Calibri" panose="020F0502020204030204" pitchFamily="34" charset="0"/>
                <a:ea typeface="Calibri" panose="020F0502020204030204" pitchFamily="34" charset="0"/>
                <a:cs typeface="Calibri" panose="020F0502020204030204" pitchFamily="34" charset="0"/>
              </a:rPr>
              <a:t> with lesser competition</a:t>
            </a:r>
            <a:br>
              <a:rPr lang="en-US" sz="1600" dirty="0">
                <a:latin typeface="Calibri" panose="020F0502020204030204" pitchFamily="34" charset="0"/>
                <a:ea typeface="Calibri" panose="020F0502020204030204" pitchFamily="34" charset="0"/>
                <a:cs typeface="Times New Roman" panose="02020603050405020304" pitchFamily="18" charset="0"/>
              </a:rPr>
            </a:br>
            <a:r>
              <a:rPr lang="en-US" sz="1600" dirty="0">
                <a:latin typeface="Calibri" panose="020F0502020204030204" pitchFamily="34" charset="0"/>
                <a:ea typeface="Calibri" panose="020F0502020204030204" pitchFamily="34" charset="0"/>
                <a:cs typeface="Calibri" panose="020F0502020204030204" pitchFamily="34" charset="0"/>
              </a:rPr>
              <a:t>Using the foursquare data, we will be taking a count of venue locations marked as “Pizza Place”, ”Italian Restaurant”. This will help us identify in which </a:t>
            </a:r>
            <a:r>
              <a:rPr lang="en-US" sz="1600" dirty="0" err="1">
                <a:latin typeface="Calibri" panose="020F0502020204030204" pitchFamily="34" charset="0"/>
                <a:ea typeface="Calibri" panose="020F0502020204030204" pitchFamily="34" charset="0"/>
                <a:cs typeface="Calibri" panose="020F0502020204030204" pitchFamily="34" charset="0"/>
              </a:rPr>
              <a:t>neighbourhoods</a:t>
            </a:r>
            <a:r>
              <a:rPr lang="en-US" sz="1600" dirty="0">
                <a:latin typeface="Calibri" panose="020F0502020204030204" pitchFamily="34" charset="0"/>
                <a:ea typeface="Calibri" panose="020F0502020204030204" pitchFamily="34" charset="0"/>
                <a:cs typeface="Calibri" panose="020F0502020204030204" pitchFamily="34" charset="0"/>
              </a:rPr>
              <a:t> there is currently a niche in the market that we can take advantage of. </a:t>
            </a:r>
          </a:p>
          <a:p>
            <a:pPr marL="342900" indent="-342900">
              <a:lnSpc>
                <a:spcPct val="107000"/>
              </a:lnSpc>
              <a:spcAft>
                <a:spcPts val="800"/>
              </a:spcAft>
              <a:buFont typeface="+mj-lt"/>
              <a:buAutoNum type="alphaLcParenR"/>
            </a:pPr>
            <a:r>
              <a:rPr lang="en-US" sz="1600" dirty="0">
                <a:latin typeface="Calibri" panose="020F0502020204030204" pitchFamily="34" charset="0"/>
                <a:ea typeface="Calibri" panose="020F0502020204030204" pitchFamily="34" charset="0"/>
                <a:cs typeface="Times New Roman" panose="02020603050405020304" pitchFamily="18" charset="0"/>
              </a:rPr>
              <a:t>Highlight the potential candidates for </a:t>
            </a:r>
            <a:r>
              <a:rPr lang="en-US" sz="1600" dirty="0" err="1">
                <a:latin typeface="Calibri" panose="020F0502020204030204" pitchFamily="34" charset="0"/>
                <a:ea typeface="Calibri" panose="020F0502020204030204" pitchFamily="34" charset="0"/>
                <a:cs typeface="Times New Roman" panose="02020603050405020304" pitchFamily="18" charset="0"/>
              </a:rPr>
              <a:t>Neighbourhoods</a:t>
            </a:r>
            <a:r>
              <a:rPr lang="en-US" sz="1600" dirty="0">
                <a:latin typeface="Calibri" panose="020F0502020204030204" pitchFamily="34" charset="0"/>
                <a:ea typeface="Calibri" panose="020F0502020204030204" pitchFamily="34" charset="0"/>
                <a:cs typeface="Times New Roman" panose="02020603050405020304" pitchFamily="18" charset="0"/>
              </a:rPr>
              <a:t> with several eating options, highlighting that it could be a popular destination</a:t>
            </a:r>
            <a:br>
              <a:rPr lang="en-US" sz="1600" dirty="0">
                <a:latin typeface="Calibri" panose="020F0502020204030204" pitchFamily="34" charset="0"/>
                <a:ea typeface="Calibri" panose="020F0502020204030204" pitchFamily="34"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5198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2A407-ABC5-413F-B178-437ECA14A887}"/>
              </a:ext>
            </a:extLst>
          </p:cNvPr>
          <p:cNvSpPr>
            <a:spLocks noGrp="1"/>
          </p:cNvSpPr>
          <p:nvPr>
            <p:ph type="title"/>
          </p:nvPr>
        </p:nvSpPr>
        <p:spPr/>
        <p:txBody>
          <a:bodyPr/>
          <a:lstStyle/>
          <a:p>
            <a:r>
              <a:rPr lang="en-US" dirty="0"/>
              <a:t>Data acquisition and cleaning : </a:t>
            </a:r>
            <a:br>
              <a:rPr lang="en-US" dirty="0"/>
            </a:br>
            <a:r>
              <a:rPr lang="en-US" dirty="0"/>
              <a:t>Final Cleaned Data</a:t>
            </a:r>
          </a:p>
        </p:txBody>
      </p:sp>
      <p:pic>
        <p:nvPicPr>
          <p:cNvPr id="4" name="Picture 3">
            <a:extLst>
              <a:ext uri="{FF2B5EF4-FFF2-40B4-BE49-F238E27FC236}">
                <a16:creationId xmlns:a16="http://schemas.microsoft.com/office/drawing/2014/main" id="{ED0F107E-3160-4E13-9936-0F76D3DF0A60}"/>
              </a:ext>
            </a:extLst>
          </p:cNvPr>
          <p:cNvPicPr/>
          <p:nvPr/>
        </p:nvPicPr>
        <p:blipFill rotWithShape="1">
          <a:blip r:embed="rId2"/>
          <a:srcRect l="6050" t="22846"/>
          <a:stretch/>
        </p:blipFill>
        <p:spPr>
          <a:xfrm>
            <a:off x="1065212" y="1473200"/>
            <a:ext cx="9751060" cy="4440872"/>
          </a:xfrm>
          <a:prstGeom prst="rect">
            <a:avLst/>
          </a:prstGeom>
        </p:spPr>
      </p:pic>
    </p:spTree>
    <p:extLst>
      <p:ext uri="{BB962C8B-B14F-4D97-AF65-F5344CB8AC3E}">
        <p14:creationId xmlns:p14="http://schemas.microsoft.com/office/powerpoint/2010/main" val="384134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642D-6641-4113-BA56-C1B7A535D83D}"/>
              </a:ext>
            </a:extLst>
          </p:cNvPr>
          <p:cNvSpPr>
            <a:spLocks noGrp="1"/>
          </p:cNvSpPr>
          <p:nvPr>
            <p:ph type="title"/>
          </p:nvPr>
        </p:nvSpPr>
        <p:spPr/>
        <p:txBody>
          <a:bodyPr/>
          <a:lstStyle/>
          <a:p>
            <a:r>
              <a:rPr lang="en-US" b="1" dirty="0"/>
              <a:t>Exploratory Data Analysis</a:t>
            </a:r>
            <a:endParaRPr lang="en-US" dirty="0"/>
          </a:p>
        </p:txBody>
      </p:sp>
      <p:sp>
        <p:nvSpPr>
          <p:cNvPr id="3" name="Content Placeholder 2">
            <a:extLst>
              <a:ext uri="{FF2B5EF4-FFF2-40B4-BE49-F238E27FC236}">
                <a16:creationId xmlns:a16="http://schemas.microsoft.com/office/drawing/2014/main" id="{D188A432-52A4-4E90-92D5-86DCFE19B2F6}"/>
              </a:ext>
            </a:extLst>
          </p:cNvPr>
          <p:cNvSpPr>
            <a:spLocks noGrp="1"/>
          </p:cNvSpPr>
          <p:nvPr>
            <p:ph idx="1"/>
          </p:nvPr>
        </p:nvSpPr>
        <p:spPr>
          <a:xfrm>
            <a:off x="1218883" y="1600200"/>
            <a:ext cx="6018529" cy="4572000"/>
          </a:xfrm>
        </p:spPr>
        <p:txBody>
          <a:bodyPr>
            <a:normAutofit/>
          </a:bodyPr>
          <a:lstStyle/>
          <a:p>
            <a:r>
              <a:rPr lang="en-US" sz="1800" dirty="0">
                <a:latin typeface="Calibri" panose="020F0502020204030204" pitchFamily="34" charset="0"/>
                <a:cs typeface="Calibri" panose="020F0502020204030204" pitchFamily="34" charset="0"/>
              </a:rPr>
              <a:t>Implications : Most of the venues have very low number of eateries in total, which may be perhaps be reflective of the “sparseness” of the population levels living in those </a:t>
            </a:r>
            <a:r>
              <a:rPr lang="en-US" sz="1800" dirty="0" err="1">
                <a:latin typeface="Calibri" panose="020F0502020204030204" pitchFamily="34" charset="0"/>
                <a:cs typeface="Calibri" panose="020F0502020204030204" pitchFamily="34" charset="0"/>
              </a:rPr>
              <a:t>neighbourhoods</a:t>
            </a:r>
            <a:r>
              <a:rPr lang="en-US" sz="1800" dirty="0">
                <a:latin typeface="Calibri" panose="020F0502020204030204" pitchFamily="34" charset="0"/>
                <a:cs typeface="Calibri" panose="020F0502020204030204" pitchFamily="34" charset="0"/>
              </a:rPr>
              <a:t>.</a:t>
            </a:r>
          </a:p>
          <a:p>
            <a:r>
              <a:rPr lang="en-US" sz="1800" dirty="0">
                <a:latin typeface="Calibri" panose="020F0502020204030204" pitchFamily="34" charset="0"/>
                <a:cs typeface="Calibri" panose="020F0502020204030204" pitchFamily="34" charset="0"/>
              </a:rPr>
              <a:t>Also, we see that on average, each location contains 1 competition outlet and 12 eateries.  Which means that Pizzerias / Italian restaurants represent 8% of all Total eateries.</a:t>
            </a:r>
          </a:p>
          <a:p>
            <a:r>
              <a:rPr lang="en-US" sz="1800" dirty="0">
                <a:latin typeface="Calibri" panose="020F0502020204030204" pitchFamily="34" charset="0"/>
                <a:cs typeface="Calibri" panose="020F0502020204030204" pitchFamily="34" charset="0"/>
              </a:rPr>
              <a:t>We generally see that locations with a higher number of Competition outlets [Pizzerias / Italian Restaurants] generally have a larger number of eateries.  The suitable locations for our Pizzerias will be ones that have a higher presence of eating outlets but those that still do not have as many Competition outlets i.e. a </a:t>
            </a:r>
            <a:r>
              <a:rPr lang="en-US" sz="1800" dirty="0" err="1">
                <a:latin typeface="Calibri" panose="020F0502020204030204" pitchFamily="34" charset="0"/>
                <a:cs typeface="Calibri" panose="020F0502020204030204" pitchFamily="34" charset="0"/>
              </a:rPr>
              <a:t>sweetspot</a:t>
            </a:r>
            <a:endParaRPr lang="en-US" sz="18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215508B-85B1-41C0-8CF9-3B8417985239}"/>
              </a:ext>
            </a:extLst>
          </p:cNvPr>
          <p:cNvPicPr/>
          <p:nvPr/>
        </p:nvPicPr>
        <p:blipFill>
          <a:blip r:embed="rId2"/>
          <a:stretch>
            <a:fillRect/>
          </a:stretch>
        </p:blipFill>
        <p:spPr>
          <a:xfrm>
            <a:off x="7834630" y="665162"/>
            <a:ext cx="3857625" cy="2028825"/>
          </a:xfrm>
          <a:prstGeom prst="rect">
            <a:avLst/>
          </a:prstGeom>
        </p:spPr>
      </p:pic>
      <p:pic>
        <p:nvPicPr>
          <p:cNvPr id="5" name="Picture 4">
            <a:extLst>
              <a:ext uri="{FF2B5EF4-FFF2-40B4-BE49-F238E27FC236}">
                <a16:creationId xmlns:a16="http://schemas.microsoft.com/office/drawing/2014/main" id="{F4E02419-B659-4BA1-B0FE-2A4A8F45CFE0}"/>
              </a:ext>
            </a:extLst>
          </p:cNvPr>
          <p:cNvPicPr/>
          <p:nvPr/>
        </p:nvPicPr>
        <p:blipFill>
          <a:blip r:embed="rId3"/>
          <a:stretch>
            <a:fillRect/>
          </a:stretch>
        </p:blipFill>
        <p:spPr>
          <a:xfrm>
            <a:off x="7273924" y="2846387"/>
            <a:ext cx="4667250" cy="2971800"/>
          </a:xfrm>
          <a:prstGeom prst="rect">
            <a:avLst/>
          </a:prstGeom>
        </p:spPr>
      </p:pic>
    </p:spTree>
    <p:extLst>
      <p:ext uri="{BB962C8B-B14F-4D97-AF65-F5344CB8AC3E}">
        <p14:creationId xmlns:p14="http://schemas.microsoft.com/office/powerpoint/2010/main" val="297644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FCCF2-A3ED-465B-A75E-D53899B9EC7E}"/>
              </a:ext>
            </a:extLst>
          </p:cNvPr>
          <p:cNvSpPr>
            <a:spLocks noGrp="1"/>
          </p:cNvSpPr>
          <p:nvPr>
            <p:ph type="title"/>
          </p:nvPr>
        </p:nvSpPr>
        <p:spPr/>
        <p:txBody>
          <a:bodyPr/>
          <a:lstStyle/>
          <a:p>
            <a:r>
              <a:rPr lang="en-US" dirty="0"/>
              <a:t>Predictive Modelling</a:t>
            </a:r>
          </a:p>
        </p:txBody>
      </p:sp>
      <p:sp>
        <p:nvSpPr>
          <p:cNvPr id="5" name="Content Placeholder 2">
            <a:extLst>
              <a:ext uri="{FF2B5EF4-FFF2-40B4-BE49-F238E27FC236}">
                <a16:creationId xmlns:a16="http://schemas.microsoft.com/office/drawing/2014/main" id="{910B38A1-9C6F-4634-9559-0942C10D6566}"/>
              </a:ext>
            </a:extLst>
          </p:cNvPr>
          <p:cNvSpPr>
            <a:spLocks noGrp="1"/>
          </p:cNvSpPr>
          <p:nvPr>
            <p:ph idx="1"/>
          </p:nvPr>
        </p:nvSpPr>
        <p:spPr>
          <a:xfrm>
            <a:off x="1218883" y="1600200"/>
            <a:ext cx="6018529" cy="4572000"/>
          </a:xfrm>
        </p:spPr>
        <p:txBody>
          <a:bodyPr>
            <a:normAutofit/>
          </a:bodyPr>
          <a:lstStyle/>
          <a:p>
            <a:pPr lvl="0"/>
            <a:r>
              <a:rPr lang="en-US" sz="1600" dirty="0" err="1">
                <a:latin typeface="Calibri" panose="020F0502020204030204" pitchFamily="34" charset="0"/>
                <a:cs typeface="Calibri" panose="020F0502020204030204" pitchFamily="34" charset="0"/>
              </a:rPr>
              <a:t>Neighbourhoods</a:t>
            </a:r>
            <a:r>
              <a:rPr lang="en-US" sz="1600" dirty="0">
                <a:latin typeface="Calibri" panose="020F0502020204030204" pitchFamily="34" charset="0"/>
                <a:cs typeface="Calibri" panose="020F0502020204030204" pitchFamily="34" charset="0"/>
              </a:rPr>
              <a:t> with low number of eateries : Cluster 1,2,5</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Cluster 1: Contains the most number of locations in Toronto, but the average number of eateries in those locations is very low. Likely reflective of the size of the populations in those locations.</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While cluster 2 and 8 are better off, on average they contain less than 10 eateries, which again represents a low business opportunity. </a:t>
            </a:r>
          </a:p>
          <a:p>
            <a:pPr lvl="0"/>
            <a:r>
              <a:rPr lang="en-US" sz="1600" dirty="0" err="1">
                <a:latin typeface="Calibri" panose="020F0502020204030204" pitchFamily="34" charset="0"/>
                <a:cs typeface="Calibri" panose="020F0502020204030204" pitchFamily="34" charset="0"/>
              </a:rPr>
              <a:t>Neighbourhoods</a:t>
            </a:r>
            <a:r>
              <a:rPr lang="en-US" sz="1600" dirty="0">
                <a:latin typeface="Calibri" panose="020F0502020204030204" pitchFamily="34" charset="0"/>
                <a:cs typeface="Calibri" panose="020F0502020204030204" pitchFamily="34" charset="0"/>
              </a:rPr>
              <a:t> with higher level of competition : Cluster 3,4.</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Cluster 3 particularly his is the cluster that contains the most number of competition outliers – with an average of 4.5 per location. While Cluster 4 has a better ratio of competition outlets to eateries (5.8%), each location already contains a minimum number of 3 competition outlets. Which is not ideal for us.</a:t>
            </a:r>
          </a:p>
          <a:p>
            <a:pPr lvl="0"/>
            <a:r>
              <a:rPr lang="en-US" sz="1600" dirty="0">
                <a:latin typeface="Calibri" panose="020F0502020204030204" pitchFamily="34" charset="0"/>
                <a:cs typeface="Calibri" panose="020F0502020204030204" pitchFamily="34" charset="0"/>
              </a:rPr>
              <a:t>Optimal </a:t>
            </a:r>
            <a:r>
              <a:rPr lang="en-US" sz="1600" dirty="0" err="1">
                <a:latin typeface="Calibri" panose="020F0502020204030204" pitchFamily="34" charset="0"/>
                <a:cs typeface="Calibri" panose="020F0502020204030204" pitchFamily="34" charset="0"/>
              </a:rPr>
              <a:t>Neighbourhoods</a:t>
            </a:r>
            <a:r>
              <a:rPr lang="en-US" sz="1600" dirty="0">
                <a:latin typeface="Calibri" panose="020F0502020204030204" pitchFamily="34" charset="0"/>
                <a:cs typeface="Calibri" panose="020F0502020204030204" pitchFamily="34" charset="0"/>
              </a:rPr>
              <a:t> with high level of eateries and low competition : Cluster 0,6</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In both of these clusters, the Avg # of Competition outlets / Avg # of Total Eateries is 4%. Which is half the overall average of 8%. So quite optimal.</a:t>
            </a:r>
          </a:p>
        </p:txBody>
      </p:sp>
      <p:pic>
        <p:nvPicPr>
          <p:cNvPr id="8" name="Picture 7">
            <a:extLst>
              <a:ext uri="{FF2B5EF4-FFF2-40B4-BE49-F238E27FC236}">
                <a16:creationId xmlns:a16="http://schemas.microsoft.com/office/drawing/2014/main" id="{E8BAE35E-C684-42F9-A57A-D3A324CF051C}"/>
              </a:ext>
            </a:extLst>
          </p:cNvPr>
          <p:cNvPicPr/>
          <p:nvPr/>
        </p:nvPicPr>
        <p:blipFill>
          <a:blip r:embed="rId2"/>
          <a:stretch>
            <a:fillRect/>
          </a:stretch>
        </p:blipFill>
        <p:spPr>
          <a:xfrm>
            <a:off x="7466012" y="276225"/>
            <a:ext cx="4524375" cy="2647950"/>
          </a:xfrm>
          <a:prstGeom prst="rect">
            <a:avLst/>
          </a:prstGeom>
        </p:spPr>
      </p:pic>
      <p:pic>
        <p:nvPicPr>
          <p:cNvPr id="10" name="Picture 9">
            <a:extLst>
              <a:ext uri="{FF2B5EF4-FFF2-40B4-BE49-F238E27FC236}">
                <a16:creationId xmlns:a16="http://schemas.microsoft.com/office/drawing/2014/main" id="{CFB5A1D3-D782-4CDB-807C-5A1526CEDEA4}"/>
              </a:ext>
            </a:extLst>
          </p:cNvPr>
          <p:cNvPicPr/>
          <p:nvPr/>
        </p:nvPicPr>
        <p:blipFill>
          <a:blip r:embed="rId3"/>
          <a:stretch>
            <a:fillRect/>
          </a:stretch>
        </p:blipFill>
        <p:spPr>
          <a:xfrm>
            <a:off x="7385049" y="3267075"/>
            <a:ext cx="4686300" cy="3276600"/>
          </a:xfrm>
          <a:prstGeom prst="rect">
            <a:avLst/>
          </a:prstGeom>
        </p:spPr>
      </p:pic>
    </p:spTree>
    <p:extLst>
      <p:ext uri="{BB962C8B-B14F-4D97-AF65-F5344CB8AC3E}">
        <p14:creationId xmlns:p14="http://schemas.microsoft.com/office/powerpoint/2010/main" val="32568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EBA4-E328-439E-BB6F-CE880C733B10}"/>
              </a:ext>
            </a:extLst>
          </p:cNvPr>
          <p:cNvSpPr>
            <a:spLocks noGrp="1"/>
          </p:cNvSpPr>
          <p:nvPr>
            <p:ph type="title"/>
          </p:nvPr>
        </p:nvSpPr>
        <p:spPr/>
        <p:txBody>
          <a:bodyPr/>
          <a:lstStyle/>
          <a:p>
            <a:r>
              <a:rPr lang="en-US" dirty="0"/>
              <a:t>Predictive Modelling : Optimal Clusters</a:t>
            </a:r>
          </a:p>
        </p:txBody>
      </p:sp>
      <p:sp>
        <p:nvSpPr>
          <p:cNvPr id="4" name="Content Placeholder 2">
            <a:extLst>
              <a:ext uri="{FF2B5EF4-FFF2-40B4-BE49-F238E27FC236}">
                <a16:creationId xmlns:a16="http://schemas.microsoft.com/office/drawing/2014/main" id="{4B60281E-CD32-4502-8959-04CE4565BFE3}"/>
              </a:ext>
            </a:extLst>
          </p:cNvPr>
          <p:cNvSpPr>
            <a:spLocks noGrp="1"/>
          </p:cNvSpPr>
          <p:nvPr>
            <p:ph idx="1"/>
          </p:nvPr>
        </p:nvSpPr>
        <p:spPr>
          <a:xfrm>
            <a:off x="1218883" y="1600200"/>
            <a:ext cx="6018529" cy="4572000"/>
          </a:xfrm>
        </p:spPr>
        <p:txBody>
          <a:bodyPr>
            <a:normAutofit/>
          </a:bodyPr>
          <a:lstStyle/>
          <a:p>
            <a:pPr lvl="0"/>
            <a:r>
              <a:rPr lang="en-US" sz="2000" dirty="0">
                <a:latin typeface="Calibri" panose="020F0502020204030204" pitchFamily="34" charset="0"/>
                <a:cs typeface="Calibri" panose="020F0502020204030204" pitchFamily="34" charset="0"/>
              </a:rPr>
              <a:t>Optimal </a:t>
            </a:r>
            <a:r>
              <a:rPr lang="en-US" sz="2000" dirty="0" err="1">
                <a:latin typeface="Calibri" panose="020F0502020204030204" pitchFamily="34" charset="0"/>
                <a:cs typeface="Calibri" panose="020F0502020204030204" pitchFamily="34" charset="0"/>
              </a:rPr>
              <a:t>Neighbourhoods</a:t>
            </a:r>
            <a:r>
              <a:rPr lang="en-US" sz="2000" dirty="0">
                <a:latin typeface="Calibri" panose="020F0502020204030204" pitchFamily="34" charset="0"/>
                <a:cs typeface="Calibri" panose="020F0502020204030204" pitchFamily="34" charset="0"/>
              </a:rPr>
              <a:t> with high level of eateries and low competition : Cluster 0,6</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In both of these clusters, the Avg # of Competition outlets / Avg # of Total Eateries is 4%. Which is half the overall average of 8%. So quite optimal.</a:t>
            </a:r>
          </a:p>
          <a:p>
            <a:r>
              <a:rPr lang="en-US" sz="2000" dirty="0">
                <a:latin typeface="Calibri" panose="020F0502020204030204" pitchFamily="34" charset="0"/>
                <a:cs typeface="Calibri" panose="020F0502020204030204" pitchFamily="34" charset="0"/>
              </a:rPr>
              <a:t>Both these clusters represent good potential. The major difference in both these clusters is the Total number of overall eateries present in those sets of clusters. Cluster 0 avg is 52 eateries and Cluster 6 average is 28 eateries. So the average for both of these is much higher than overall which is quite good.</a:t>
            </a:r>
          </a:p>
        </p:txBody>
      </p:sp>
      <p:pic>
        <p:nvPicPr>
          <p:cNvPr id="5" name="Picture 4">
            <a:extLst>
              <a:ext uri="{FF2B5EF4-FFF2-40B4-BE49-F238E27FC236}">
                <a16:creationId xmlns:a16="http://schemas.microsoft.com/office/drawing/2014/main" id="{BA0B0B2C-49A8-43CE-87CF-8B420A41F05E}"/>
              </a:ext>
            </a:extLst>
          </p:cNvPr>
          <p:cNvPicPr/>
          <p:nvPr/>
        </p:nvPicPr>
        <p:blipFill>
          <a:blip r:embed="rId2"/>
          <a:stretch>
            <a:fillRect/>
          </a:stretch>
        </p:blipFill>
        <p:spPr>
          <a:xfrm>
            <a:off x="7389812" y="1676400"/>
            <a:ext cx="4686300" cy="3276600"/>
          </a:xfrm>
          <a:prstGeom prst="rect">
            <a:avLst/>
          </a:prstGeom>
        </p:spPr>
      </p:pic>
      <p:sp>
        <p:nvSpPr>
          <p:cNvPr id="6" name="Oval 5">
            <a:extLst>
              <a:ext uri="{FF2B5EF4-FFF2-40B4-BE49-F238E27FC236}">
                <a16:creationId xmlns:a16="http://schemas.microsoft.com/office/drawing/2014/main" id="{E02427BB-7FA7-4389-9846-12BA93D407F8}"/>
              </a:ext>
            </a:extLst>
          </p:cNvPr>
          <p:cNvSpPr/>
          <p:nvPr/>
        </p:nvSpPr>
        <p:spPr>
          <a:xfrm>
            <a:off x="8990012" y="3124200"/>
            <a:ext cx="1524000" cy="152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A8EF43E-F634-44F5-B052-F60A8014A10D}"/>
              </a:ext>
            </a:extLst>
          </p:cNvPr>
          <p:cNvSpPr/>
          <p:nvPr/>
        </p:nvSpPr>
        <p:spPr>
          <a:xfrm>
            <a:off x="10209212" y="2628900"/>
            <a:ext cx="9906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678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27</TotalTime>
  <Words>1395</Words>
  <Application>Microsoft Office PowerPoint</Application>
  <PresentationFormat>Custom</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Constantia</vt:lpstr>
      <vt:lpstr>Cooking 16x9</vt:lpstr>
      <vt:lpstr>Exploring Toronto Neighborhoods to open a Pizzeria</vt:lpstr>
      <vt:lpstr>Table of Contents</vt:lpstr>
      <vt:lpstr>Introduction (Description of the Business Problem )</vt:lpstr>
      <vt:lpstr>Data acquisition and cleaning : Data Sources</vt:lpstr>
      <vt:lpstr>Data acquisition and cleaning : Data Sources</vt:lpstr>
      <vt:lpstr>Data acquisition and cleaning :  Final Cleaned Data</vt:lpstr>
      <vt:lpstr>Exploratory Data Analysis</vt:lpstr>
      <vt:lpstr>Predictive Modelling</vt:lpstr>
      <vt:lpstr>Predictive Modelling : Optimal Clusters</vt:lpstr>
      <vt:lpstr>Predictive Modelling : Optimal Clusters</vt:lpstr>
      <vt:lpstr>Results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Gopalkrishnan, Arun (KWDAI)</dc:creator>
  <cp:lastModifiedBy>Gopalkrishnan, Arun (KWDAI)</cp:lastModifiedBy>
  <cp:revision>85</cp:revision>
  <dcterms:created xsi:type="dcterms:W3CDTF">2020-08-23T07:29:40Z</dcterms:created>
  <dcterms:modified xsi:type="dcterms:W3CDTF">2020-08-23T07:57:00Z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