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kzidenz Grotesk BE BoldEx" panose="020B0505000000000000" pitchFamily="34" charset="0"/>
      <p:regular r:id="rId11"/>
      <p:italic r:id="rId12"/>
    </p:embeddedFont>
    <p:embeddedFont>
      <p:font typeface="Akzidenz Grotesk BE LightOsF" panose="020B0500000000000000" pitchFamily="34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Product Sans Light" panose="020B0303030502040203" pitchFamily="34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  <a:srgbClr val="093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9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71367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Loop Control Statements in Python</a:t>
            </a:r>
            <a:endParaRPr lang="en-US" sz="4400" dirty="0">
              <a:latin typeface="Akzidenz Grotesk BE BoldEx" panose="020B0505000000000000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4480679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13290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Let’s loop you in on one of the coolest tricks in Python!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pic>
        <p:nvPicPr>
          <p:cNvPr id="6" name="Picture 2" descr="This may contain: an abstract painting with blue, yellow and white colors">
            <a:extLst>
              <a:ext uri="{FF2B5EF4-FFF2-40B4-BE49-F238E27FC236}">
                <a16:creationId xmlns:a16="http://schemas.microsoft.com/office/drawing/2014/main" id="{08281648-0545-734D-BA24-646784A37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9" t="61673" r="1759" b="883"/>
          <a:stretch>
            <a:fillRect/>
          </a:stretch>
        </p:blipFill>
        <p:spPr bwMode="auto">
          <a:xfrm>
            <a:off x="8665249" y="10758"/>
            <a:ext cx="5965151" cy="82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833914"/>
            <a:ext cx="634912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Recap: What Are Loops?</a:t>
            </a:r>
            <a:endParaRPr lang="en-US" sz="3600" dirty="0">
              <a:latin typeface="Akzidenz Grotesk BE BoldEx" panose="020B0505000000000000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24124" y="1896904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Loops repeat code to save time and avoid mistakes. They automate tasks with repeated actions.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324124" y="2932152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Common loops: </a:t>
            </a:r>
            <a:r>
              <a:rPr lang="en-US" sz="1850" b="1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for</a:t>
            </a: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 and </a:t>
            </a:r>
            <a:r>
              <a:rPr lang="en-US" sz="1850" b="1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while</a:t>
            </a: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 loops help repeat instructions until a condition ends.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324124" y="3967401"/>
            <a:ext cx="3614618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86299" y="42295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Why use loops?</a:t>
            </a:r>
            <a:endParaRPr lang="en-US" sz="2200" dirty="0">
              <a:latin typeface="Akzidenz Grotesk BE LightOsF" panose="020B0500000000000000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586299" y="4725114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Run tasks multiple times quickly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10178058" y="3967401"/>
            <a:ext cx="3614618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440233" y="42295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Types of loops</a:t>
            </a:r>
            <a:endParaRPr lang="en-US" sz="2200" dirty="0">
              <a:latin typeface="Akzidenz Grotesk BE LightOsF" panose="020B0500000000000000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440233" y="4725114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Repeat with </a:t>
            </a:r>
            <a:r>
              <a:rPr lang="en-US" sz="1850" b="1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for</a:t>
            </a: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 or </a:t>
            </a:r>
            <a:r>
              <a:rPr lang="en-US" sz="1850" b="1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while</a:t>
            </a: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 structures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324124" y="5992654"/>
            <a:ext cx="7468553" cy="1402913"/>
          </a:xfrm>
          <a:prstGeom prst="roundRect">
            <a:avLst>
              <a:gd name="adj" fmla="val 2559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86299" y="625482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Loops save effort</a:t>
            </a:r>
            <a:endParaRPr lang="en-US" sz="2200" dirty="0">
              <a:latin typeface="Akzidenz Grotesk BE LightOsF" panose="020B0500000000000000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6586299" y="6750368"/>
            <a:ext cx="694420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Avoid repetitive coding by automating actions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pic>
        <p:nvPicPr>
          <p:cNvPr id="15" name="Picture 2" descr="This may contain: an abstract painting with blue, yellow and white colors">
            <a:extLst>
              <a:ext uri="{FF2B5EF4-FFF2-40B4-BE49-F238E27FC236}">
                <a16:creationId xmlns:a16="http://schemas.microsoft.com/office/drawing/2014/main" id="{DFFCD23B-34A3-CD52-8F04-6850D9539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3" r="59228" b="273"/>
          <a:stretch>
            <a:fillRect/>
          </a:stretch>
        </p:blipFill>
        <p:spPr bwMode="auto">
          <a:xfrm>
            <a:off x="0" y="0"/>
            <a:ext cx="5965151" cy="82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2C6A9F-FFC2-F510-1776-871F5635A1BE}"/>
              </a:ext>
            </a:extLst>
          </p:cNvPr>
          <p:cNvSpPr/>
          <p:nvPr/>
        </p:nvSpPr>
        <p:spPr>
          <a:xfrm>
            <a:off x="12673251" y="7680960"/>
            <a:ext cx="1957149" cy="548640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61768"/>
            <a:ext cx="645961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Types of Loops in Python</a:t>
            </a:r>
            <a:endParaRPr lang="en-US" sz="4400" dirty="0">
              <a:latin typeface="Akzidenz Grotesk BE BoldEx" panose="020B0505000000000000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30640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For Loop</a:t>
            </a:r>
            <a:endParaRPr lang="en-US" sz="2200" dirty="0">
              <a:latin typeface="Akzidenz Grotesk BE LightOsF" panose="020B0500000000000000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365533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Repeats over items in a list or range.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37724" y="4307562"/>
            <a:ext cx="6185535" cy="1124903"/>
          </a:xfrm>
          <a:prstGeom prst="roundRect">
            <a:avLst>
              <a:gd name="adj" fmla="val 31920"/>
            </a:avLst>
          </a:prstGeom>
          <a:solidFill>
            <a:srgbClr val="483304"/>
          </a:solidFill>
          <a:ln/>
        </p:spPr>
      </p:sp>
      <p:sp>
        <p:nvSpPr>
          <p:cNvPr id="6" name="Shape 4"/>
          <p:cNvSpPr/>
          <p:nvPr/>
        </p:nvSpPr>
        <p:spPr>
          <a:xfrm>
            <a:off x="825818" y="4307562"/>
            <a:ext cx="6209348" cy="1124903"/>
          </a:xfrm>
          <a:prstGeom prst="roundRect">
            <a:avLst>
              <a:gd name="adj" fmla="val 3192"/>
            </a:avLst>
          </a:prstGeom>
          <a:solidFill>
            <a:srgbClr val="093167"/>
          </a:solidFill>
          <a:ln/>
        </p:spPr>
      </p:sp>
      <p:sp>
        <p:nvSpPr>
          <p:cNvPr id="7" name="Text 5"/>
          <p:cNvSpPr/>
          <p:nvPr/>
        </p:nvSpPr>
        <p:spPr>
          <a:xfrm>
            <a:off x="1065133" y="4486989"/>
            <a:ext cx="573071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 i in range(3):  print(i)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30640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While Loop</a:t>
            </a:r>
            <a:endParaRPr lang="en-US" sz="2200" dirty="0">
              <a:latin typeface="Akzidenz Grotesk BE LightOsF" panose="020B0500000000000000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14761" y="365533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Repeats as long as a condition is true.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614761" y="4307562"/>
            <a:ext cx="6185535" cy="1890951"/>
          </a:xfrm>
          <a:prstGeom prst="roundRect">
            <a:avLst>
              <a:gd name="adj" fmla="val 18989"/>
            </a:avLst>
          </a:prstGeom>
          <a:solidFill>
            <a:srgbClr val="483304"/>
          </a:solidFill>
          <a:ln/>
        </p:spPr>
      </p:sp>
      <p:sp>
        <p:nvSpPr>
          <p:cNvPr id="11" name="Shape 9"/>
          <p:cNvSpPr/>
          <p:nvPr/>
        </p:nvSpPr>
        <p:spPr>
          <a:xfrm>
            <a:off x="7602855" y="4307562"/>
            <a:ext cx="6209348" cy="1890951"/>
          </a:xfrm>
          <a:prstGeom prst="roundRect">
            <a:avLst>
              <a:gd name="adj" fmla="val 1899"/>
            </a:avLst>
          </a:prstGeom>
          <a:solidFill>
            <a:srgbClr val="093167"/>
          </a:solidFill>
          <a:ln/>
        </p:spPr>
      </p:sp>
      <p:sp>
        <p:nvSpPr>
          <p:cNvPr id="12" name="Text 10"/>
          <p:cNvSpPr/>
          <p:nvPr/>
        </p:nvSpPr>
        <p:spPr>
          <a:xfrm>
            <a:off x="7842171" y="4486989"/>
            <a:ext cx="573071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count = 0while count &lt; 3:  print(count)  count += 1</a:t>
            </a:r>
            <a:endParaRPr lang="en-US" sz="18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3E56-A646-1260-B6DB-1A465497B884}"/>
              </a:ext>
            </a:extLst>
          </p:cNvPr>
          <p:cNvSpPr/>
          <p:nvPr/>
        </p:nvSpPr>
        <p:spPr>
          <a:xfrm>
            <a:off x="12673251" y="7680960"/>
            <a:ext cx="1957149" cy="548640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83951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What Are Loop Control Statements?</a:t>
            </a:r>
            <a:endParaRPr lang="en-US" sz="4400" dirty="0">
              <a:latin typeface="Akzidenz Grotesk BE BoldEx" panose="020B0505000000000000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37724" y="360652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15559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Control Loop Flow</a:t>
            </a:r>
            <a:endParaRPr lang="en-US" sz="2200" dirty="0">
              <a:latin typeface="Akzidenz Grotesk BE LightOsF" panose="020B0500000000000000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15559" y="4184332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They adjust how loops run or stop.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721662" y="360652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99497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Key Statements</a:t>
            </a:r>
            <a:endParaRPr lang="en-US" sz="2200" dirty="0">
              <a:latin typeface="Akzidenz Grotesk BE LightOsF" panose="020B0500000000000000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99497" y="4184332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Include </a:t>
            </a:r>
            <a:r>
              <a:rPr lang="en-US" sz="1850" b="1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break</a:t>
            </a: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850" b="1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continue</a:t>
            </a: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, and </a:t>
            </a:r>
            <a:r>
              <a:rPr lang="en-US" sz="1850" b="1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pass</a:t>
            </a: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37724" y="542913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15559" y="55114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Make loops smarter</a:t>
            </a:r>
            <a:endParaRPr lang="en-US" sz="2200" dirty="0">
              <a:latin typeface="Akzidenz Grotesk BE LightOsF" panose="020B0500000000000000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615559" y="600694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Help avoid errors and manage tasks efficiently.</a:t>
            </a:r>
            <a:endParaRPr lang="en-US" sz="1850" dirty="0">
              <a:latin typeface="Akzidenz Grotesk BE LightOsF" panose="020B0500000000000000" pitchFamily="34" charset="0"/>
            </a:endParaRPr>
          </a:p>
        </p:txBody>
      </p:sp>
      <p:pic>
        <p:nvPicPr>
          <p:cNvPr id="13" name="Picture 2" descr="This may contain: an abstract painting with blue, yellow and white colors">
            <a:extLst>
              <a:ext uri="{FF2B5EF4-FFF2-40B4-BE49-F238E27FC236}">
                <a16:creationId xmlns:a16="http://schemas.microsoft.com/office/drawing/2014/main" id="{C5682CC2-982F-3751-4F2E-A6CEF48EC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2" t="55625" r="23949"/>
          <a:stretch>
            <a:fillRect/>
          </a:stretch>
        </p:blipFill>
        <p:spPr bwMode="auto">
          <a:xfrm flipH="1">
            <a:off x="8665249" y="12502"/>
            <a:ext cx="5965151" cy="82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7123" y="626745"/>
            <a:ext cx="5359479" cy="669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The </a:t>
            </a:r>
            <a:r>
              <a:rPr lang="en-US" sz="4200" b="1" i="1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break</a:t>
            </a:r>
            <a:r>
              <a:rPr lang="en-US" sz="42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 Statement</a:t>
            </a:r>
            <a:endParaRPr lang="en-US" sz="4200" dirty="0">
              <a:latin typeface="Akzidenz Grotesk BE BoldEx" panose="020B0505000000000000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23" y="1638181"/>
            <a:ext cx="1138833" cy="13665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77547" y="1865948"/>
            <a:ext cx="2679740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Purpose</a:t>
            </a:r>
            <a:endParaRPr lang="en-US" sz="2100" dirty="0">
              <a:latin typeface="Akzidenz Grotesk BE LightOsF" panose="020B0500000000000000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277547" y="2337435"/>
            <a:ext cx="6069330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kzidenz Grotesk BE LightOsF" panose="020B0500000000000000" pitchFamily="34" charset="0"/>
                <a:ea typeface="PT Sans" pitchFamily="34" charset="-122"/>
                <a:cs typeface="PT Sans" pitchFamily="34" charset="-120"/>
              </a:rPr>
              <a:t>Stops the loop immediately when needed.</a:t>
            </a:r>
            <a:endParaRPr lang="en-US" sz="1750" dirty="0">
              <a:latin typeface="Akzidenz Grotesk BE LightOsF" panose="020B0500000000000000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3" y="3004780"/>
            <a:ext cx="1138833" cy="175248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77547" y="3232547"/>
            <a:ext cx="2679740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Syntax</a:t>
            </a:r>
            <a:endParaRPr lang="en-US" sz="2100" dirty="0">
              <a:latin typeface="Akzidenz Grotesk BE LightOsF" panose="020B0500000000000000" pitchFamily="34" charset="0"/>
            </a:endParaRPr>
          </a:p>
        </p:txBody>
      </p:sp>
      <p:sp>
        <p:nvSpPr>
          <p:cNvPr id="9" name="Shape 4"/>
          <p:cNvSpPr/>
          <p:nvPr/>
        </p:nvSpPr>
        <p:spPr>
          <a:xfrm>
            <a:off x="2277547" y="3823692"/>
            <a:ext cx="6069330" cy="705803"/>
          </a:xfrm>
          <a:prstGeom prst="roundRect">
            <a:avLst>
              <a:gd name="adj" fmla="val 48409"/>
            </a:avLst>
          </a:prstGeom>
          <a:solidFill>
            <a:srgbClr val="483304"/>
          </a:solidFill>
          <a:ln/>
        </p:spPr>
      </p:sp>
      <p:sp>
        <p:nvSpPr>
          <p:cNvPr id="10" name="Shape 5"/>
          <p:cNvSpPr/>
          <p:nvPr/>
        </p:nvSpPr>
        <p:spPr>
          <a:xfrm>
            <a:off x="2266236" y="3823692"/>
            <a:ext cx="6091952" cy="705803"/>
          </a:xfrm>
          <a:prstGeom prst="roundRect">
            <a:avLst>
              <a:gd name="adj" fmla="val 4841"/>
            </a:avLst>
          </a:prstGeom>
          <a:solidFill>
            <a:srgbClr val="093167"/>
          </a:solidFill>
          <a:ln/>
        </p:spPr>
      </p:sp>
      <p:sp>
        <p:nvSpPr>
          <p:cNvPr id="11" name="Text 6"/>
          <p:cNvSpPr/>
          <p:nvPr/>
        </p:nvSpPr>
        <p:spPr>
          <a:xfrm>
            <a:off x="2494002" y="3994428"/>
            <a:ext cx="5636419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break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23" y="4757261"/>
            <a:ext cx="1138833" cy="28454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547" y="4985028"/>
            <a:ext cx="2679740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Akzidenz Grotesk BE LightOsF" panose="020B0500000000000000" pitchFamily="34" charset="0"/>
                <a:ea typeface="Nunito Semi Bold" pitchFamily="34" charset="-122"/>
                <a:cs typeface="Nunito Semi Bold" pitchFamily="34" charset="-120"/>
              </a:rPr>
              <a:t>Example</a:t>
            </a:r>
            <a:endParaRPr lang="en-US" sz="2100" dirty="0">
              <a:latin typeface="Akzidenz Grotesk BE LightOsF" panose="020B0500000000000000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2277547" y="5576173"/>
            <a:ext cx="6069330" cy="1798796"/>
          </a:xfrm>
          <a:prstGeom prst="roundRect">
            <a:avLst>
              <a:gd name="adj" fmla="val 18994"/>
            </a:avLst>
          </a:prstGeom>
          <a:solidFill>
            <a:srgbClr val="483304"/>
          </a:solidFill>
          <a:ln/>
        </p:spPr>
      </p:sp>
      <p:sp>
        <p:nvSpPr>
          <p:cNvPr id="15" name="Shape 9"/>
          <p:cNvSpPr/>
          <p:nvPr/>
        </p:nvSpPr>
        <p:spPr>
          <a:xfrm>
            <a:off x="2266236" y="5576173"/>
            <a:ext cx="6091952" cy="1798796"/>
          </a:xfrm>
          <a:prstGeom prst="roundRect">
            <a:avLst>
              <a:gd name="adj" fmla="val 1899"/>
            </a:avLst>
          </a:prstGeom>
          <a:solidFill>
            <a:srgbClr val="093167"/>
          </a:solidFill>
          <a:ln/>
        </p:spPr>
      </p:sp>
      <p:sp>
        <p:nvSpPr>
          <p:cNvPr id="16" name="Text 10"/>
          <p:cNvSpPr/>
          <p:nvPr/>
        </p:nvSpPr>
        <p:spPr>
          <a:xfrm>
            <a:off x="2494002" y="5746909"/>
            <a:ext cx="5636419" cy="1457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 i in range(5):  if i == 3:    break  print(i)</a:t>
            </a:r>
            <a:endParaRPr lang="en-US" sz="1750" dirty="0"/>
          </a:p>
        </p:txBody>
      </p:sp>
      <p:pic>
        <p:nvPicPr>
          <p:cNvPr id="17" name="Picture 2" descr="This may contain: an abstract painting with blue, yellow and white colors">
            <a:extLst>
              <a:ext uri="{FF2B5EF4-FFF2-40B4-BE49-F238E27FC236}">
                <a16:creationId xmlns:a16="http://schemas.microsoft.com/office/drawing/2014/main" id="{D4002621-EC6E-43B8-C05C-627260988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3" t="62556" r="45995"/>
          <a:stretch>
            <a:fillRect/>
          </a:stretch>
        </p:blipFill>
        <p:spPr bwMode="auto">
          <a:xfrm flipH="1">
            <a:off x="8665249" y="0"/>
            <a:ext cx="5965151" cy="82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2336" y="2581037"/>
            <a:ext cx="4393287" cy="497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The </a:t>
            </a:r>
            <a:r>
              <a:rPr lang="en-US" sz="3600" b="1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continue</a:t>
            </a:r>
            <a:r>
              <a:rPr lang="en-US" sz="36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 Statement</a:t>
            </a:r>
            <a:endParaRPr lang="en-US" sz="3600" dirty="0">
              <a:latin typeface="Akzidenz Grotesk BE BoldEx" panose="020B0505000000000000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6" y="3332678"/>
            <a:ext cx="846177" cy="10153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92354" y="3501866"/>
            <a:ext cx="1990963" cy="248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roduct Sans Light" panose="020B0303030502040203" pitchFamily="34" charset="0"/>
                <a:ea typeface="Nunito Semi Bold" pitchFamily="34" charset="-122"/>
                <a:cs typeface="Nunito Semi Bold" pitchFamily="34" charset="-120"/>
              </a:rPr>
              <a:t>Purpose</a:t>
            </a:r>
            <a:endParaRPr lang="en-US" dirty="0">
              <a:latin typeface="Product Sans Light" panose="020B0303030502040203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692354" y="3852148"/>
            <a:ext cx="12345710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roduct Sans Light" panose="020B0303030502040203" pitchFamily="34" charset="0"/>
                <a:ea typeface="PT Sans" pitchFamily="34" charset="-122"/>
                <a:cs typeface="PT Sans" pitchFamily="34" charset="-120"/>
              </a:rPr>
              <a:t>Skips current loop step and moves to next.</a:t>
            </a:r>
            <a:endParaRPr lang="en-US" sz="1600" dirty="0">
              <a:latin typeface="Product Sans Light" panose="020B0303030502040203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6" y="4348043"/>
            <a:ext cx="846177" cy="13020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92354" y="4517231"/>
            <a:ext cx="1990963" cy="248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roduct Sans Light" panose="020B0303030502040203" pitchFamily="34" charset="0"/>
                <a:ea typeface="Nunito Semi Bold" pitchFamily="34" charset="-122"/>
                <a:cs typeface="Nunito Semi Bold" pitchFamily="34" charset="-120"/>
              </a:rPr>
              <a:t>Syntax</a:t>
            </a:r>
            <a:endParaRPr lang="en-US" dirty="0">
              <a:latin typeface="Product Sans Light" panose="020B0303030502040203" pitchFamily="34" charset="0"/>
            </a:endParaRPr>
          </a:p>
        </p:txBody>
      </p:sp>
      <p:sp>
        <p:nvSpPr>
          <p:cNvPr id="9" name="Shape 4"/>
          <p:cNvSpPr/>
          <p:nvPr/>
        </p:nvSpPr>
        <p:spPr>
          <a:xfrm>
            <a:off x="1692354" y="4956453"/>
            <a:ext cx="12345710" cy="524470"/>
          </a:xfrm>
          <a:prstGeom prst="roundRect">
            <a:avLst>
              <a:gd name="adj" fmla="val 48404"/>
            </a:avLst>
          </a:prstGeom>
          <a:solidFill>
            <a:srgbClr val="483304"/>
          </a:solidFill>
          <a:ln/>
        </p:spPr>
      </p:sp>
      <p:sp>
        <p:nvSpPr>
          <p:cNvPr id="10" name="Shape 5"/>
          <p:cNvSpPr/>
          <p:nvPr/>
        </p:nvSpPr>
        <p:spPr>
          <a:xfrm>
            <a:off x="1683901" y="4956453"/>
            <a:ext cx="12362617" cy="524470"/>
          </a:xfrm>
          <a:prstGeom prst="roundRect">
            <a:avLst>
              <a:gd name="adj" fmla="val 4840"/>
            </a:avLst>
          </a:prstGeom>
          <a:solidFill>
            <a:srgbClr val="093167"/>
          </a:solidFill>
          <a:ln/>
        </p:spPr>
      </p:sp>
      <p:sp>
        <p:nvSpPr>
          <p:cNvPr id="11" name="Text 6"/>
          <p:cNvSpPr/>
          <p:nvPr/>
        </p:nvSpPr>
        <p:spPr>
          <a:xfrm>
            <a:off x="1853089" y="5083373"/>
            <a:ext cx="12024241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chemeClr val="bg1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continue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36" y="5650111"/>
            <a:ext cx="846177" cy="211395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92354" y="5819299"/>
            <a:ext cx="1990963" cy="248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roduct Sans Light" panose="020B0303030502040203" pitchFamily="34" charset="0"/>
                <a:ea typeface="Nunito Semi Bold" pitchFamily="34" charset="-122"/>
                <a:cs typeface="Nunito Semi Bold" pitchFamily="34" charset="-120"/>
              </a:rPr>
              <a:t>Example</a:t>
            </a:r>
            <a:endParaRPr lang="en-US" dirty="0">
              <a:latin typeface="Product Sans Light" panose="020B0303030502040203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1692354" y="6258520"/>
            <a:ext cx="12345710" cy="1336358"/>
          </a:xfrm>
          <a:prstGeom prst="roundRect">
            <a:avLst>
              <a:gd name="adj" fmla="val 18997"/>
            </a:avLst>
          </a:prstGeom>
          <a:solidFill>
            <a:srgbClr val="483304"/>
          </a:solidFill>
          <a:ln/>
        </p:spPr>
      </p:sp>
      <p:sp>
        <p:nvSpPr>
          <p:cNvPr id="15" name="Shape 9"/>
          <p:cNvSpPr/>
          <p:nvPr/>
        </p:nvSpPr>
        <p:spPr>
          <a:xfrm>
            <a:off x="1683901" y="6258520"/>
            <a:ext cx="12362617" cy="1336358"/>
          </a:xfrm>
          <a:prstGeom prst="roundRect">
            <a:avLst>
              <a:gd name="adj" fmla="val 1900"/>
            </a:avLst>
          </a:prstGeom>
          <a:solidFill>
            <a:srgbClr val="093167"/>
          </a:solidFill>
          <a:ln/>
        </p:spPr>
      </p:sp>
      <p:sp>
        <p:nvSpPr>
          <p:cNvPr id="16" name="Text 10"/>
          <p:cNvSpPr/>
          <p:nvPr/>
        </p:nvSpPr>
        <p:spPr>
          <a:xfrm>
            <a:off x="1853089" y="6385441"/>
            <a:ext cx="12024241" cy="1082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chemeClr val="bg1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 i in range(5):  if i == 2:    continue  print(i)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2050" name="Picture 2" descr="This may contain: an abstract painting with blue, yellow and white colors">
            <a:extLst>
              <a:ext uri="{FF2B5EF4-FFF2-40B4-BE49-F238E27FC236}">
                <a16:creationId xmlns:a16="http://schemas.microsoft.com/office/drawing/2014/main" id="{66E5E0E1-4273-F465-3703-4729CB7E0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1" b="999"/>
          <a:stretch>
            <a:fillRect/>
          </a:stretch>
        </p:blipFill>
        <p:spPr bwMode="auto">
          <a:xfrm>
            <a:off x="0" y="9763"/>
            <a:ext cx="14630400" cy="231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25A6C5-B9D0-C850-F78A-4B1B75A37578}"/>
              </a:ext>
            </a:extLst>
          </p:cNvPr>
          <p:cNvSpPr/>
          <p:nvPr/>
        </p:nvSpPr>
        <p:spPr>
          <a:xfrm>
            <a:off x="12673251" y="7680960"/>
            <a:ext cx="1957149" cy="548640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83200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250"/>
              </a:lnSpc>
            </a:pPr>
            <a:r>
              <a:rPr lang="en-US" sz="4200" dirty="0">
                <a:solidFill>
                  <a:srgbClr val="FFFFFF"/>
                </a:solidFill>
                <a:latin typeface="Akzidenz Grotesk BE BoldEx" panose="020B0505000000000000" pitchFamily="34" charset="0"/>
              </a:rPr>
              <a:t>The </a:t>
            </a:r>
            <a:r>
              <a:rPr lang="en-US" sz="4200" i="1" dirty="0">
                <a:solidFill>
                  <a:srgbClr val="FFFFFF"/>
                </a:solidFill>
                <a:latin typeface="Akzidenz Grotesk BE BoldEx" panose="020B0505000000000000" pitchFamily="34" charset="0"/>
              </a:rPr>
              <a:t>pass</a:t>
            </a:r>
            <a:r>
              <a:rPr lang="en-US" sz="4200" dirty="0">
                <a:solidFill>
                  <a:srgbClr val="FFFFFF"/>
                </a:solidFill>
                <a:latin typeface="Akzidenz Grotesk BE BoldEx" panose="020B0505000000000000" pitchFamily="34" charset="0"/>
              </a:rPr>
              <a:t> Statement</a:t>
            </a: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24" y="1894999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1343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oduct Sans Light" panose="020B0303030502040203" pitchFamily="34" charset="0"/>
                <a:ea typeface="Nunito Semi Bold" pitchFamily="34" charset="-122"/>
                <a:cs typeface="Nunito Semi Bold" pitchFamily="34" charset="-120"/>
              </a:rPr>
              <a:t>Purpose</a:t>
            </a:r>
            <a:endParaRPr lang="en-US" sz="2200" dirty="0">
              <a:latin typeface="Product Sans Light" panose="020B0303030502040203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879913" y="2629853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roduct Sans Light" panose="020B0303030502040203" pitchFamily="34" charset="0"/>
                <a:ea typeface="PT Sans" pitchFamily="34" charset="-122"/>
                <a:cs typeface="PT Sans" pitchFamily="34" charset="-120"/>
              </a:rPr>
              <a:t>Does nothing, acts as a placeholder.</a:t>
            </a:r>
            <a:endParaRPr lang="en-US" sz="1850" dirty="0">
              <a:latin typeface="Product Sans Light" panose="020B0303030502040203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331250"/>
            <a:ext cx="1196816" cy="18416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357056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oduct Sans Light" panose="020B0303030502040203" pitchFamily="34" charset="0"/>
                <a:ea typeface="Nunito Semi Bold" pitchFamily="34" charset="-122"/>
                <a:cs typeface="Nunito Semi Bold" pitchFamily="34" charset="-120"/>
              </a:rPr>
              <a:t>Syntax</a:t>
            </a:r>
            <a:endParaRPr lang="en-US" sz="2200" dirty="0">
              <a:latin typeface="Product Sans Light" panose="020B0303030502040203" pitchFamily="34" charset="0"/>
            </a:endParaRPr>
          </a:p>
        </p:txBody>
      </p:sp>
      <p:sp>
        <p:nvSpPr>
          <p:cNvPr id="9" name="Shape 4"/>
          <p:cNvSpPr/>
          <p:nvPr/>
        </p:nvSpPr>
        <p:spPr>
          <a:xfrm>
            <a:off x="7879913" y="4191714"/>
            <a:ext cx="5912763" cy="741878"/>
          </a:xfrm>
          <a:prstGeom prst="roundRect">
            <a:avLst>
              <a:gd name="adj" fmla="val 48400"/>
            </a:avLst>
          </a:prstGeom>
          <a:solidFill>
            <a:srgbClr val="483304"/>
          </a:solidFill>
          <a:ln/>
        </p:spPr>
      </p:sp>
      <p:sp>
        <p:nvSpPr>
          <p:cNvPr id="10" name="Shape 5"/>
          <p:cNvSpPr/>
          <p:nvPr/>
        </p:nvSpPr>
        <p:spPr>
          <a:xfrm>
            <a:off x="7868007" y="4191714"/>
            <a:ext cx="5936575" cy="741878"/>
          </a:xfrm>
          <a:prstGeom prst="roundRect">
            <a:avLst>
              <a:gd name="adj" fmla="val 4840"/>
            </a:avLst>
          </a:prstGeom>
          <a:solidFill>
            <a:srgbClr val="093167"/>
          </a:solidFill>
          <a:ln/>
        </p:spPr>
      </p:sp>
      <p:sp>
        <p:nvSpPr>
          <p:cNvPr id="11" name="Text 6"/>
          <p:cNvSpPr/>
          <p:nvPr/>
        </p:nvSpPr>
        <p:spPr>
          <a:xfrm>
            <a:off x="8107323" y="4371142"/>
            <a:ext cx="545794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pass</a:t>
            </a:r>
            <a:endParaRPr lang="en-US" sz="18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24" y="5172908"/>
            <a:ext cx="1196816" cy="222468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879913" y="54122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oduct Sans Light" panose="020B0303030502040203" pitchFamily="34" charset="0"/>
                <a:ea typeface="Nunito Semi Bold" pitchFamily="34" charset="-122"/>
                <a:cs typeface="Nunito Semi Bold" pitchFamily="34" charset="-120"/>
              </a:rPr>
              <a:t>Example</a:t>
            </a:r>
            <a:endParaRPr lang="en-US" sz="2200" dirty="0">
              <a:latin typeface="Product Sans Light" panose="020B0303030502040203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7879913" y="6033373"/>
            <a:ext cx="5912763" cy="1124903"/>
          </a:xfrm>
          <a:prstGeom prst="roundRect">
            <a:avLst>
              <a:gd name="adj" fmla="val 31920"/>
            </a:avLst>
          </a:prstGeom>
          <a:solidFill>
            <a:srgbClr val="483304"/>
          </a:solidFill>
          <a:ln/>
        </p:spPr>
      </p:sp>
      <p:sp>
        <p:nvSpPr>
          <p:cNvPr id="15" name="Shape 9"/>
          <p:cNvSpPr/>
          <p:nvPr/>
        </p:nvSpPr>
        <p:spPr>
          <a:xfrm>
            <a:off x="7868007" y="6033373"/>
            <a:ext cx="5936575" cy="1124903"/>
          </a:xfrm>
          <a:prstGeom prst="roundRect">
            <a:avLst>
              <a:gd name="adj" fmla="val 3192"/>
            </a:avLst>
          </a:prstGeom>
          <a:solidFill>
            <a:srgbClr val="093167"/>
          </a:solidFill>
          <a:ln/>
        </p:spPr>
      </p:sp>
      <p:sp>
        <p:nvSpPr>
          <p:cNvPr id="16" name="Text 10"/>
          <p:cNvSpPr/>
          <p:nvPr/>
        </p:nvSpPr>
        <p:spPr>
          <a:xfrm>
            <a:off x="8107323" y="6212800"/>
            <a:ext cx="545794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 i in range(3):  pass</a:t>
            </a:r>
            <a:endParaRPr lang="en-US" sz="1850" dirty="0"/>
          </a:p>
        </p:txBody>
      </p:sp>
      <p:pic>
        <p:nvPicPr>
          <p:cNvPr id="17" name="Picture 2" descr="This may contain: an abstract painting with blue, yellow and white colors">
            <a:extLst>
              <a:ext uri="{FF2B5EF4-FFF2-40B4-BE49-F238E27FC236}">
                <a16:creationId xmlns:a16="http://schemas.microsoft.com/office/drawing/2014/main" id="{AC40FA14-C988-FD32-ECF5-EBD379BC3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5" r="59228" b="17951"/>
          <a:stretch>
            <a:fillRect/>
          </a:stretch>
        </p:blipFill>
        <p:spPr bwMode="auto">
          <a:xfrm>
            <a:off x="0" y="0"/>
            <a:ext cx="5965151" cy="82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10F9D6-A2C5-8420-DFEC-BBD15CA312FF}"/>
              </a:ext>
            </a:extLst>
          </p:cNvPr>
          <p:cNvSpPr/>
          <p:nvPr/>
        </p:nvSpPr>
        <p:spPr>
          <a:xfrm>
            <a:off x="12673251" y="7680960"/>
            <a:ext cx="1957149" cy="548640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966620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kzidenz Grotesk BE BoldEx" panose="020B0505000000000000" pitchFamily="34" charset="0"/>
                <a:ea typeface="Nunito Semi Bold" pitchFamily="34" charset="-122"/>
                <a:cs typeface="Nunito Semi Bold" pitchFamily="34" charset="-120"/>
              </a:rPr>
              <a:t>In a Nutshell…</a:t>
            </a:r>
            <a:endParaRPr lang="en-US" sz="4400" dirty="0">
              <a:latin typeface="Akzidenz Grotesk BE BoldEx" panose="020B0505000000000000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420504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1850" dirty="0">
                <a:solidFill>
                  <a:srgbClr val="FFFFFF"/>
                </a:solidFill>
                <a:latin typeface="Product Sans Light" panose="020B0303030502040203" pitchFamily="34" charset="0"/>
              </a:rPr>
              <a:t>Loops help us repeat tasks efficiently.</a:t>
            </a:r>
          </a:p>
        </p:txBody>
      </p:sp>
      <p:sp>
        <p:nvSpPr>
          <p:cNvPr id="6" name="Text 4"/>
          <p:cNvSpPr/>
          <p:nvPr/>
        </p:nvSpPr>
        <p:spPr>
          <a:xfrm>
            <a:off x="5357813" y="4205045"/>
            <a:ext cx="3928586" cy="1905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roduct Sans Light" panose="020B0303030502040203" pitchFamily="34" charset="0"/>
                <a:ea typeface="PT Sans" pitchFamily="34" charset="-122"/>
                <a:cs typeface="PT Sans" pitchFamily="34" charset="-120"/>
              </a:rPr>
              <a:t>Loop control statements like break, continue, and pass give us more control over how loops behave. </a:t>
            </a:r>
            <a:endParaRPr lang="en-US" sz="1850" dirty="0">
              <a:latin typeface="Product Sans Light" panose="020B030303050204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7901" y="420504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roduct Sans Light" panose="020B0303030502040203" pitchFamily="34" charset="0"/>
                <a:ea typeface="PT Sans" pitchFamily="34" charset="-122"/>
                <a:cs typeface="PT Sans" pitchFamily="34" charset="-120"/>
              </a:rPr>
              <a:t>Use break to exit, continue to skip, and pass to do nothing (for now.)</a:t>
            </a:r>
            <a:endParaRPr lang="en-US" sz="1850" dirty="0">
              <a:latin typeface="Product Sans Light" panose="020B030303050204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8EC9-E058-D58D-0B76-5811E971FB8D}"/>
              </a:ext>
            </a:extLst>
          </p:cNvPr>
          <p:cNvSpPr/>
          <p:nvPr/>
        </p:nvSpPr>
        <p:spPr>
          <a:xfrm>
            <a:off x="12673251" y="7680960"/>
            <a:ext cx="1957149" cy="548640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316</Words>
  <Application>Microsoft Office PowerPoint</Application>
  <PresentationFormat>Custom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Consolas</vt:lpstr>
      <vt:lpstr>Akzidenz Grotesk BE LightOsF</vt:lpstr>
      <vt:lpstr>Akzidenz Grotesk BE BoldEx</vt:lpstr>
      <vt:lpstr>Product Sans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Ramapriya Ramamoorthy</cp:lastModifiedBy>
  <cp:revision>2</cp:revision>
  <dcterms:created xsi:type="dcterms:W3CDTF">2025-06-04T16:14:03Z</dcterms:created>
  <dcterms:modified xsi:type="dcterms:W3CDTF">2025-06-04T16:36:26Z</dcterms:modified>
</cp:coreProperties>
</file>