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533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11" Type="http://schemas.openxmlformats.org/officeDocument/2006/relationships/image" Target="../media/image4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1120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 Python 2D Arrays: Fundamentals and Operations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7770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Explore Python's 2D arrays, also known as matrices. This presentation covers creation, access, modification, and iteration. We will use standard Python lists and NumPy arrays for examples.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8384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8460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821561"/>
            <a:ext cx="272688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C4C4C"/>
                </a:solidFill>
                <a:latin typeface="Noto Serif Bold" pitchFamily="34" charset="0"/>
                <a:ea typeface="Noto Serif Bold" pitchFamily="34" charset="-122"/>
                <a:cs typeface="Noto Serif Bold" pitchFamily="34" charset="-120"/>
              </a:rPr>
              <a:t>by Ramsriprasaath</a:t>
            </a:r>
            <a:endParaRPr lang="en-US" sz="2200" dirty="0"/>
          </a:p>
        </p:txBody>
      </p:sp>
      <p:sp>
        <p:nvSpPr>
          <p:cNvPr id="8" name="Rectangle 7"/>
          <p:cNvSpPr/>
          <p:nvPr/>
        </p:nvSpPr>
        <p:spPr>
          <a:xfrm>
            <a:off x="6129867" y="5838468"/>
            <a:ext cx="3353461" cy="6469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839" y="7583368"/>
            <a:ext cx="3353091" cy="646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7054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What are 2D Arrays?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Lists of Lists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 Python, 2D arrays are simply lists of lists.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Table Analogy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Think of them as rows and columns in a table or spreadsheet.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Example Structure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An example is: [[1, 2, 3], [4, 5, 6], [7, 8, 9]].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70173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Versatile Uses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They represent matrices, images, or game boards effectively.</a:t>
            </a:r>
            <a:endParaRPr lang="en-US" sz="17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839" y="7571938"/>
            <a:ext cx="3353091" cy="646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06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Creating 2D Arrays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164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List Comprehension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49757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Use nested list comprehensions: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115628"/>
            <a:ext cx="3978116" cy="1065848"/>
          </a:xfrm>
          <a:prstGeom prst="roundRect">
            <a:avLst>
              <a:gd name="adj" fmla="val 8938"/>
            </a:avLst>
          </a:prstGeom>
          <a:solidFill>
            <a:srgbClr val="E8E6E3"/>
          </a:solidFill>
          <a:ln/>
        </p:spPr>
      </p:sp>
      <p:sp>
        <p:nvSpPr>
          <p:cNvPr id="6" name="Shape 4"/>
          <p:cNvSpPr/>
          <p:nvPr/>
        </p:nvSpPr>
        <p:spPr>
          <a:xfrm>
            <a:off x="782479" y="3115628"/>
            <a:ext cx="4000738" cy="1065848"/>
          </a:xfrm>
          <a:prstGeom prst="roundRect">
            <a:avLst>
              <a:gd name="adj" fmla="val 3192"/>
            </a:avLst>
          </a:prstGeom>
          <a:solidFill>
            <a:srgbClr val="E8E6E3"/>
          </a:solidFill>
          <a:ln/>
        </p:spPr>
      </p:sp>
      <p:sp>
        <p:nvSpPr>
          <p:cNvPr id="7" name="Text 5"/>
          <p:cNvSpPr/>
          <p:nvPr/>
        </p:nvSpPr>
        <p:spPr>
          <a:xfrm>
            <a:off x="1009293" y="3285649"/>
            <a:ext cx="35471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 = [[0 for col in range(3)] for row in range(4)]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43662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This creates a 4x3 matrix of zeros.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19164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Direct Initialization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32928" y="249757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Manually define elements: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332928" y="3115628"/>
            <a:ext cx="3978116" cy="1065848"/>
          </a:xfrm>
          <a:prstGeom prst="roundRect">
            <a:avLst>
              <a:gd name="adj" fmla="val 8938"/>
            </a:avLst>
          </a:prstGeom>
          <a:solidFill>
            <a:srgbClr val="E8E6E3"/>
          </a:solidFill>
          <a:ln/>
        </p:spPr>
      </p:sp>
      <p:sp>
        <p:nvSpPr>
          <p:cNvPr id="12" name="Shape 10"/>
          <p:cNvSpPr/>
          <p:nvPr/>
        </p:nvSpPr>
        <p:spPr>
          <a:xfrm>
            <a:off x="5321618" y="3115628"/>
            <a:ext cx="4000738" cy="1065848"/>
          </a:xfrm>
          <a:prstGeom prst="roundRect">
            <a:avLst>
              <a:gd name="adj" fmla="val 3192"/>
            </a:avLst>
          </a:prstGeom>
          <a:solidFill>
            <a:srgbClr val="E8E6E3"/>
          </a:solidFill>
          <a:ln/>
        </p:spPr>
      </p:sp>
      <p:sp>
        <p:nvSpPr>
          <p:cNvPr id="13" name="Text 11"/>
          <p:cNvSpPr/>
          <p:nvPr/>
        </p:nvSpPr>
        <p:spPr>
          <a:xfrm>
            <a:off x="5548432" y="3285649"/>
            <a:ext cx="35471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 = [[1, 2, 3], [4, 5, 6], [7, 8, 9]]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32928" y="443662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This offers direct control over values.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872067" y="19164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Using NumPy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872067" y="249757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Import NumPy: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9872067" y="3115628"/>
            <a:ext cx="3978116" cy="702945"/>
          </a:xfrm>
          <a:prstGeom prst="roundRect">
            <a:avLst>
              <a:gd name="adj" fmla="val 13553"/>
            </a:avLst>
          </a:prstGeom>
          <a:solidFill>
            <a:srgbClr val="E8E6E3"/>
          </a:solidFill>
          <a:ln/>
        </p:spPr>
      </p:sp>
      <p:sp>
        <p:nvSpPr>
          <p:cNvPr id="18" name="Shape 16"/>
          <p:cNvSpPr/>
          <p:nvPr/>
        </p:nvSpPr>
        <p:spPr>
          <a:xfrm>
            <a:off x="9860756" y="3115628"/>
            <a:ext cx="4000738" cy="702945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19" name="Text 17"/>
          <p:cNvSpPr/>
          <p:nvPr/>
        </p:nvSpPr>
        <p:spPr>
          <a:xfrm>
            <a:off x="10087570" y="3285649"/>
            <a:ext cx="35471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numpy as np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872067" y="407372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Create arrays: 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9872067" y="4691777"/>
            <a:ext cx="3978116" cy="702945"/>
          </a:xfrm>
          <a:prstGeom prst="roundRect">
            <a:avLst>
              <a:gd name="adj" fmla="val 13553"/>
            </a:avLst>
          </a:prstGeom>
          <a:solidFill>
            <a:srgbClr val="E8E6E3"/>
          </a:solidFill>
          <a:ln/>
        </p:spPr>
      </p:sp>
      <p:sp>
        <p:nvSpPr>
          <p:cNvPr id="22" name="Shape 20"/>
          <p:cNvSpPr/>
          <p:nvPr/>
        </p:nvSpPr>
        <p:spPr>
          <a:xfrm>
            <a:off x="9860756" y="4691777"/>
            <a:ext cx="4000738" cy="702945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23" name="Text 21"/>
          <p:cNvSpPr/>
          <p:nvPr/>
        </p:nvSpPr>
        <p:spPr>
          <a:xfrm>
            <a:off x="10087570" y="4861798"/>
            <a:ext cx="35471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 = np.zeros((4, 3))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9872067" y="564987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or 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9872067" y="6267926"/>
            <a:ext cx="3978116" cy="1065848"/>
          </a:xfrm>
          <a:prstGeom prst="roundRect">
            <a:avLst>
              <a:gd name="adj" fmla="val 8938"/>
            </a:avLst>
          </a:prstGeom>
          <a:solidFill>
            <a:srgbClr val="E8E6E3"/>
          </a:solidFill>
          <a:ln/>
        </p:spPr>
      </p:sp>
      <p:sp>
        <p:nvSpPr>
          <p:cNvPr id="26" name="Shape 24"/>
          <p:cNvSpPr/>
          <p:nvPr/>
        </p:nvSpPr>
        <p:spPr>
          <a:xfrm>
            <a:off x="9860756" y="6267926"/>
            <a:ext cx="4000738" cy="1065848"/>
          </a:xfrm>
          <a:prstGeom prst="roundRect">
            <a:avLst>
              <a:gd name="adj" fmla="val 3192"/>
            </a:avLst>
          </a:prstGeom>
          <a:solidFill>
            <a:srgbClr val="E8E6E3"/>
          </a:solidFill>
          <a:ln/>
        </p:spPr>
      </p:sp>
      <p:sp>
        <p:nvSpPr>
          <p:cNvPr id="27" name="Text 25"/>
          <p:cNvSpPr/>
          <p:nvPr/>
        </p:nvSpPr>
        <p:spPr>
          <a:xfrm>
            <a:off x="10087570" y="6437948"/>
            <a:ext cx="35471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 = np.array([[1, 2, 3], [4, 5, 6]])</a:t>
            </a:r>
            <a:endParaRPr lang="en-US" sz="1750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839" y="7614469"/>
            <a:ext cx="3353091" cy="6462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38123" y="458986"/>
            <a:ext cx="3227189" cy="4033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Accessing Elements</a:t>
            </a:r>
            <a:endParaRPr lang="en-US" sz="2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123" y="1055965"/>
            <a:ext cx="645438" cy="253710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777157" y="1185029"/>
            <a:ext cx="1716643" cy="201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Standard Python Lists</a:t>
            </a:r>
            <a:endParaRPr lang="en-US" sz="1250" dirty="0"/>
          </a:p>
        </p:txBody>
      </p:sp>
      <p:sp>
        <p:nvSpPr>
          <p:cNvPr id="6" name="Text 2"/>
          <p:cNvSpPr/>
          <p:nvPr/>
        </p:nvSpPr>
        <p:spPr>
          <a:xfrm>
            <a:off x="6777157" y="1463993"/>
            <a:ext cx="7401520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Access elements using</a:t>
            </a: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6777157" y="1815584"/>
            <a:ext cx="7401520" cy="400050"/>
          </a:xfrm>
          <a:prstGeom prst="roundRect">
            <a:avLst>
              <a:gd name="adj" fmla="val 13553"/>
            </a:avLst>
          </a:prstGeom>
          <a:solidFill>
            <a:srgbClr val="E8E6E3"/>
          </a:solidFill>
          <a:ln/>
        </p:spPr>
      </p:sp>
      <p:sp>
        <p:nvSpPr>
          <p:cNvPr id="8" name="Shape 4"/>
          <p:cNvSpPr/>
          <p:nvPr/>
        </p:nvSpPr>
        <p:spPr>
          <a:xfrm>
            <a:off x="6770727" y="1815584"/>
            <a:ext cx="7414379" cy="400050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9" name="Text 5"/>
          <p:cNvSpPr/>
          <p:nvPr/>
        </p:nvSpPr>
        <p:spPr>
          <a:xfrm>
            <a:off x="6899791" y="1912382"/>
            <a:ext cx="7156252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matrix[row_index][col_index]</a:t>
            </a:r>
            <a:endParaRPr lang="en-US" sz="1000" dirty="0"/>
          </a:p>
        </p:txBody>
      </p:sp>
      <p:sp>
        <p:nvSpPr>
          <p:cNvPr id="10" name="Text 6"/>
          <p:cNvSpPr/>
          <p:nvPr/>
        </p:nvSpPr>
        <p:spPr>
          <a:xfrm>
            <a:off x="6777157" y="2360771"/>
            <a:ext cx="7401520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 For example, </a:t>
            </a:r>
            <a:endParaRPr lang="en-US" sz="1000" dirty="0"/>
          </a:p>
        </p:txBody>
      </p:sp>
      <p:sp>
        <p:nvSpPr>
          <p:cNvPr id="11" name="Shape 7"/>
          <p:cNvSpPr/>
          <p:nvPr/>
        </p:nvSpPr>
        <p:spPr>
          <a:xfrm>
            <a:off x="6777157" y="2712363"/>
            <a:ext cx="7401520" cy="400050"/>
          </a:xfrm>
          <a:prstGeom prst="roundRect">
            <a:avLst>
              <a:gd name="adj" fmla="val 13553"/>
            </a:avLst>
          </a:prstGeom>
          <a:solidFill>
            <a:srgbClr val="E8E6E3"/>
          </a:solidFill>
          <a:ln/>
        </p:spPr>
      </p:sp>
      <p:sp>
        <p:nvSpPr>
          <p:cNvPr id="12" name="Shape 8"/>
          <p:cNvSpPr/>
          <p:nvPr/>
        </p:nvSpPr>
        <p:spPr>
          <a:xfrm>
            <a:off x="6770727" y="2712363"/>
            <a:ext cx="7414379" cy="400050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13" name="Text 9"/>
          <p:cNvSpPr/>
          <p:nvPr/>
        </p:nvSpPr>
        <p:spPr>
          <a:xfrm>
            <a:off x="6899791" y="2809161"/>
            <a:ext cx="7156252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matrix[0][1]</a:t>
            </a:r>
            <a:endParaRPr lang="en-US" sz="1000" dirty="0"/>
          </a:p>
        </p:txBody>
      </p:sp>
      <p:sp>
        <p:nvSpPr>
          <p:cNvPr id="14" name="Text 10"/>
          <p:cNvSpPr/>
          <p:nvPr/>
        </p:nvSpPr>
        <p:spPr>
          <a:xfrm>
            <a:off x="6777157" y="3257550"/>
            <a:ext cx="7401520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accesses the element at row 0, column 1. The result would be '2'.</a:t>
            </a:r>
            <a:endParaRPr lang="en-US" sz="100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123" y="3593068"/>
            <a:ext cx="645438" cy="2537103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6777157" y="3722132"/>
            <a:ext cx="1613535" cy="201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NumPy Arrays</a:t>
            </a:r>
            <a:endParaRPr lang="en-US" sz="1250" dirty="0"/>
          </a:p>
        </p:txBody>
      </p:sp>
      <p:sp>
        <p:nvSpPr>
          <p:cNvPr id="17" name="Text 12"/>
          <p:cNvSpPr/>
          <p:nvPr/>
        </p:nvSpPr>
        <p:spPr>
          <a:xfrm>
            <a:off x="6777157" y="4001095"/>
            <a:ext cx="7401520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NumPy uses simplified indexing:</a:t>
            </a:r>
            <a:endParaRPr lang="en-US" sz="1000" dirty="0"/>
          </a:p>
        </p:txBody>
      </p:sp>
      <p:sp>
        <p:nvSpPr>
          <p:cNvPr id="18" name="Shape 13"/>
          <p:cNvSpPr/>
          <p:nvPr/>
        </p:nvSpPr>
        <p:spPr>
          <a:xfrm>
            <a:off x="6777157" y="4352687"/>
            <a:ext cx="7401520" cy="400050"/>
          </a:xfrm>
          <a:prstGeom prst="roundRect">
            <a:avLst>
              <a:gd name="adj" fmla="val 13553"/>
            </a:avLst>
          </a:prstGeom>
          <a:solidFill>
            <a:srgbClr val="E8E6E3"/>
          </a:solidFill>
          <a:ln/>
        </p:spPr>
      </p:sp>
      <p:sp>
        <p:nvSpPr>
          <p:cNvPr id="19" name="Shape 14"/>
          <p:cNvSpPr/>
          <p:nvPr/>
        </p:nvSpPr>
        <p:spPr>
          <a:xfrm>
            <a:off x="6770727" y="4352687"/>
            <a:ext cx="7414379" cy="400050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20" name="Text 15"/>
          <p:cNvSpPr/>
          <p:nvPr/>
        </p:nvSpPr>
        <p:spPr>
          <a:xfrm>
            <a:off x="6899791" y="4449485"/>
            <a:ext cx="7156252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matrix[row_index, col_index]</a:t>
            </a:r>
            <a:endParaRPr lang="en-US" sz="1000" dirty="0"/>
          </a:p>
        </p:txBody>
      </p:sp>
      <p:sp>
        <p:nvSpPr>
          <p:cNvPr id="21" name="Text 16"/>
          <p:cNvSpPr/>
          <p:nvPr/>
        </p:nvSpPr>
        <p:spPr>
          <a:xfrm>
            <a:off x="6777157" y="4897874"/>
            <a:ext cx="7401520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 For instance, 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6777157" y="5249466"/>
            <a:ext cx="7401520" cy="400050"/>
          </a:xfrm>
          <a:prstGeom prst="roundRect">
            <a:avLst>
              <a:gd name="adj" fmla="val 13553"/>
            </a:avLst>
          </a:prstGeom>
          <a:solidFill>
            <a:srgbClr val="E8E6E3"/>
          </a:solidFill>
          <a:ln/>
        </p:spPr>
      </p:sp>
      <p:sp>
        <p:nvSpPr>
          <p:cNvPr id="23" name="Shape 18"/>
          <p:cNvSpPr/>
          <p:nvPr/>
        </p:nvSpPr>
        <p:spPr>
          <a:xfrm>
            <a:off x="6770727" y="5249466"/>
            <a:ext cx="7414379" cy="400050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24" name="Text 19"/>
          <p:cNvSpPr/>
          <p:nvPr/>
        </p:nvSpPr>
        <p:spPr>
          <a:xfrm>
            <a:off x="6899791" y="5346263"/>
            <a:ext cx="7156252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matrix[0, 1]</a:t>
            </a:r>
            <a:endParaRPr lang="en-US" sz="1000" dirty="0"/>
          </a:p>
        </p:txBody>
      </p:sp>
      <p:sp>
        <p:nvSpPr>
          <p:cNvPr id="25" name="Text 20"/>
          <p:cNvSpPr/>
          <p:nvPr/>
        </p:nvSpPr>
        <p:spPr>
          <a:xfrm>
            <a:off x="6777157" y="5794653"/>
            <a:ext cx="7401520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in NumPy also accesses the element at row 0, column 1. The result would be '2'.</a:t>
            </a:r>
            <a:endParaRPr lang="en-US" sz="1000" dirty="0"/>
          </a:p>
        </p:txBody>
      </p:sp>
      <p:pic>
        <p:nvPicPr>
          <p:cNvPr id="2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8123" y="6130171"/>
            <a:ext cx="645438" cy="1640324"/>
          </a:xfrm>
          <a:prstGeom prst="rect">
            <a:avLst/>
          </a:prstGeom>
        </p:spPr>
      </p:pic>
      <p:sp>
        <p:nvSpPr>
          <p:cNvPr id="27" name="Text 21"/>
          <p:cNvSpPr/>
          <p:nvPr/>
        </p:nvSpPr>
        <p:spPr>
          <a:xfrm>
            <a:off x="6777157" y="6259235"/>
            <a:ext cx="1613535" cy="201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Example Access</a:t>
            </a:r>
            <a:endParaRPr lang="en-US" sz="1250" dirty="0"/>
          </a:p>
        </p:txBody>
      </p:sp>
      <p:sp>
        <p:nvSpPr>
          <p:cNvPr id="28" name="Text 22"/>
          <p:cNvSpPr/>
          <p:nvPr/>
        </p:nvSpPr>
        <p:spPr>
          <a:xfrm>
            <a:off x="6777157" y="6538198"/>
            <a:ext cx="7401520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To access element in row 2, column 3 (using 0-based indexing for a 3x3 matrix like [[1, 2, 3], [4, 5, 6], [7, 8, 9]]):</a:t>
            </a:r>
            <a:endParaRPr lang="en-US" sz="1000" dirty="0"/>
          </a:p>
        </p:txBody>
      </p:sp>
      <p:sp>
        <p:nvSpPr>
          <p:cNvPr id="29" name="Shape 23"/>
          <p:cNvSpPr/>
          <p:nvPr/>
        </p:nvSpPr>
        <p:spPr>
          <a:xfrm>
            <a:off x="6777157" y="6889790"/>
            <a:ext cx="7401520" cy="400050"/>
          </a:xfrm>
          <a:prstGeom prst="roundRect">
            <a:avLst>
              <a:gd name="adj" fmla="val 13553"/>
            </a:avLst>
          </a:prstGeom>
          <a:solidFill>
            <a:srgbClr val="E8E6E3"/>
          </a:solidFill>
          <a:ln/>
        </p:spPr>
      </p:sp>
      <p:sp>
        <p:nvSpPr>
          <p:cNvPr id="30" name="Shape 24"/>
          <p:cNvSpPr/>
          <p:nvPr/>
        </p:nvSpPr>
        <p:spPr>
          <a:xfrm>
            <a:off x="6770727" y="6889790"/>
            <a:ext cx="7414379" cy="400050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31" name="Text 25"/>
          <p:cNvSpPr/>
          <p:nvPr/>
        </p:nvSpPr>
        <p:spPr>
          <a:xfrm>
            <a:off x="6899791" y="6986587"/>
            <a:ext cx="7156252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element = matrix[1][2]</a:t>
            </a:r>
            <a:endParaRPr lang="en-US" sz="1000" dirty="0"/>
          </a:p>
        </p:txBody>
      </p:sp>
      <p:sp>
        <p:nvSpPr>
          <p:cNvPr id="32" name="Text 26"/>
          <p:cNvSpPr/>
          <p:nvPr/>
        </p:nvSpPr>
        <p:spPr>
          <a:xfrm>
            <a:off x="6777157" y="7434977"/>
            <a:ext cx="7401520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This would yield '6'.</a:t>
            </a:r>
            <a:endParaRPr lang="en-US" sz="10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26839" y="7585406"/>
            <a:ext cx="3353091" cy="6462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37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4839" y="483037"/>
            <a:ext cx="4392097" cy="548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Modifying Elements</a:t>
            </a:r>
            <a:endParaRPr lang="en-US" sz="3450" dirty="0"/>
          </a:p>
        </p:txBody>
      </p:sp>
      <p:sp>
        <p:nvSpPr>
          <p:cNvPr id="4" name="Shape 1"/>
          <p:cNvSpPr/>
          <p:nvPr/>
        </p:nvSpPr>
        <p:spPr>
          <a:xfrm>
            <a:off x="614839" y="1295519"/>
            <a:ext cx="3869412" cy="4031337"/>
          </a:xfrm>
          <a:prstGeom prst="roundRect">
            <a:avLst>
              <a:gd name="adj" fmla="val 1907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524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798076" y="1478756"/>
            <a:ext cx="2195989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Direct Assignment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98076" y="1858566"/>
            <a:ext cx="3502938" cy="28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Change elements directly: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798076" y="2337316"/>
            <a:ext cx="3502938" cy="825579"/>
          </a:xfrm>
          <a:prstGeom prst="roundRect">
            <a:avLst>
              <a:gd name="adj" fmla="val 8938"/>
            </a:avLst>
          </a:prstGeom>
          <a:solidFill>
            <a:srgbClr val="E8E6E3"/>
          </a:solidFill>
          <a:ln/>
        </p:spPr>
      </p:sp>
      <p:sp>
        <p:nvSpPr>
          <p:cNvPr id="8" name="Shape 5"/>
          <p:cNvSpPr/>
          <p:nvPr/>
        </p:nvSpPr>
        <p:spPr>
          <a:xfrm>
            <a:off x="789384" y="2337316"/>
            <a:ext cx="3520321" cy="825579"/>
          </a:xfrm>
          <a:prstGeom prst="roundRect">
            <a:avLst>
              <a:gd name="adj" fmla="val 3192"/>
            </a:avLst>
          </a:prstGeom>
          <a:solidFill>
            <a:srgbClr val="E8E6E3"/>
          </a:solidFill>
          <a:ln/>
        </p:spPr>
      </p:sp>
      <p:sp>
        <p:nvSpPr>
          <p:cNvPr id="9" name="Text 6"/>
          <p:cNvSpPr/>
          <p:nvPr/>
        </p:nvSpPr>
        <p:spPr>
          <a:xfrm>
            <a:off x="965002" y="2468999"/>
            <a:ext cx="3169087" cy="562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matrix[row_index][col_index] = new_value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798076" y="3360539"/>
            <a:ext cx="3502938" cy="28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 For example, setting </a:t>
            </a:r>
            <a:endParaRPr lang="en-US" sz="1350" dirty="0"/>
          </a:p>
        </p:txBody>
      </p:sp>
      <p:sp>
        <p:nvSpPr>
          <p:cNvPr id="11" name="Shape 8"/>
          <p:cNvSpPr/>
          <p:nvPr/>
        </p:nvSpPr>
        <p:spPr>
          <a:xfrm>
            <a:off x="798076" y="3839289"/>
            <a:ext cx="3502938" cy="544473"/>
          </a:xfrm>
          <a:prstGeom prst="roundRect">
            <a:avLst>
              <a:gd name="adj" fmla="val 13552"/>
            </a:avLst>
          </a:prstGeom>
          <a:solidFill>
            <a:srgbClr val="E8E6E3"/>
          </a:solidFill>
          <a:ln/>
        </p:spPr>
      </p:sp>
      <p:sp>
        <p:nvSpPr>
          <p:cNvPr id="12" name="Shape 9"/>
          <p:cNvSpPr/>
          <p:nvPr/>
        </p:nvSpPr>
        <p:spPr>
          <a:xfrm>
            <a:off x="789384" y="3839289"/>
            <a:ext cx="3520321" cy="544473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13" name="Text 10"/>
          <p:cNvSpPr/>
          <p:nvPr/>
        </p:nvSpPr>
        <p:spPr>
          <a:xfrm>
            <a:off x="965002" y="3970973"/>
            <a:ext cx="3169087" cy="28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matrix[1][2] = 10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798076" y="4581406"/>
            <a:ext cx="3502938" cy="562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changes the element at row 1, column 2 to 10.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4659868" y="1295519"/>
            <a:ext cx="3869412" cy="4031337"/>
          </a:xfrm>
          <a:prstGeom prst="roundRect">
            <a:avLst>
              <a:gd name="adj" fmla="val 1907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524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16" name="Text 13"/>
          <p:cNvSpPr/>
          <p:nvPr/>
        </p:nvSpPr>
        <p:spPr>
          <a:xfrm>
            <a:off x="4843105" y="1478756"/>
            <a:ext cx="2197060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NumPy Modification</a:t>
            </a:r>
            <a:endParaRPr lang="en-US" sz="1700" dirty="0"/>
          </a:p>
        </p:txBody>
      </p:sp>
      <p:sp>
        <p:nvSpPr>
          <p:cNvPr id="17" name="Text 14"/>
          <p:cNvSpPr/>
          <p:nvPr/>
        </p:nvSpPr>
        <p:spPr>
          <a:xfrm>
            <a:off x="4843105" y="1858566"/>
            <a:ext cx="3502938" cy="562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NumPy uses the same syntax as accessing, then assign the value:</a:t>
            </a:r>
            <a:endParaRPr lang="en-US" sz="1350" dirty="0"/>
          </a:p>
        </p:txBody>
      </p:sp>
      <p:sp>
        <p:nvSpPr>
          <p:cNvPr id="18" name="Shape 15"/>
          <p:cNvSpPr/>
          <p:nvPr/>
        </p:nvSpPr>
        <p:spPr>
          <a:xfrm>
            <a:off x="4843105" y="2618423"/>
            <a:ext cx="3502938" cy="544473"/>
          </a:xfrm>
          <a:prstGeom prst="roundRect">
            <a:avLst>
              <a:gd name="adj" fmla="val 13552"/>
            </a:avLst>
          </a:prstGeom>
          <a:solidFill>
            <a:srgbClr val="E8E6E3"/>
          </a:solidFill>
          <a:ln/>
        </p:spPr>
      </p:sp>
      <p:sp>
        <p:nvSpPr>
          <p:cNvPr id="19" name="Shape 16"/>
          <p:cNvSpPr/>
          <p:nvPr/>
        </p:nvSpPr>
        <p:spPr>
          <a:xfrm>
            <a:off x="4834414" y="2618423"/>
            <a:ext cx="3520321" cy="544473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20" name="Text 17"/>
          <p:cNvSpPr/>
          <p:nvPr/>
        </p:nvSpPr>
        <p:spPr>
          <a:xfrm>
            <a:off x="5010031" y="2750106"/>
            <a:ext cx="3169087" cy="28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matrix[1, 2] = 10</a:t>
            </a:r>
            <a:endParaRPr lang="en-US" sz="1350" dirty="0"/>
          </a:p>
        </p:txBody>
      </p:sp>
      <p:sp>
        <p:nvSpPr>
          <p:cNvPr id="21" name="Text 18"/>
          <p:cNvSpPr/>
          <p:nvPr/>
        </p:nvSpPr>
        <p:spPr>
          <a:xfrm>
            <a:off x="4843105" y="3360539"/>
            <a:ext cx="3502938" cy="28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 This is efficient for large arrays.</a:t>
            </a:r>
            <a:endParaRPr lang="en-US" sz="1350" dirty="0"/>
          </a:p>
        </p:txBody>
      </p:sp>
      <p:sp>
        <p:nvSpPr>
          <p:cNvPr id="22" name="Shape 19"/>
          <p:cNvSpPr/>
          <p:nvPr/>
        </p:nvSpPr>
        <p:spPr>
          <a:xfrm>
            <a:off x="614839" y="5502473"/>
            <a:ext cx="7914323" cy="2248257"/>
          </a:xfrm>
          <a:prstGeom prst="roundRect">
            <a:avLst>
              <a:gd name="adj" fmla="val 3282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524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23" name="Text 20"/>
          <p:cNvSpPr/>
          <p:nvPr/>
        </p:nvSpPr>
        <p:spPr>
          <a:xfrm>
            <a:off x="798076" y="5685711"/>
            <a:ext cx="2195989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Practical Example</a:t>
            </a:r>
            <a:endParaRPr lang="en-US" sz="1700" dirty="0"/>
          </a:p>
        </p:txBody>
      </p:sp>
      <p:sp>
        <p:nvSpPr>
          <p:cNvPr id="24" name="Text 21"/>
          <p:cNvSpPr/>
          <p:nvPr/>
        </p:nvSpPr>
        <p:spPr>
          <a:xfrm>
            <a:off x="798076" y="6065520"/>
            <a:ext cx="7547848" cy="28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To change the element in row 0, column 0 to 5:</a:t>
            </a:r>
            <a:endParaRPr lang="en-US" sz="1350" dirty="0"/>
          </a:p>
        </p:txBody>
      </p:sp>
      <p:sp>
        <p:nvSpPr>
          <p:cNvPr id="25" name="Shape 22"/>
          <p:cNvSpPr/>
          <p:nvPr/>
        </p:nvSpPr>
        <p:spPr>
          <a:xfrm>
            <a:off x="798076" y="6544270"/>
            <a:ext cx="7547848" cy="544473"/>
          </a:xfrm>
          <a:prstGeom prst="roundRect">
            <a:avLst>
              <a:gd name="adj" fmla="val 13552"/>
            </a:avLst>
          </a:prstGeom>
          <a:solidFill>
            <a:srgbClr val="E8E6E3"/>
          </a:solidFill>
          <a:ln/>
        </p:spPr>
      </p:sp>
      <p:sp>
        <p:nvSpPr>
          <p:cNvPr id="26" name="Shape 23"/>
          <p:cNvSpPr/>
          <p:nvPr/>
        </p:nvSpPr>
        <p:spPr>
          <a:xfrm>
            <a:off x="789384" y="6544270"/>
            <a:ext cx="7565231" cy="544473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27" name="Text 24"/>
          <p:cNvSpPr/>
          <p:nvPr/>
        </p:nvSpPr>
        <p:spPr>
          <a:xfrm>
            <a:off x="965002" y="6675953"/>
            <a:ext cx="7213997" cy="28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000000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matrix[0][0] = 5</a:t>
            </a:r>
            <a:endParaRPr lang="en-US" sz="1350" dirty="0"/>
          </a:p>
        </p:txBody>
      </p:sp>
      <p:sp>
        <p:nvSpPr>
          <p:cNvPr id="28" name="Text 25"/>
          <p:cNvSpPr/>
          <p:nvPr/>
        </p:nvSpPr>
        <p:spPr>
          <a:xfrm>
            <a:off x="798076" y="7286387"/>
            <a:ext cx="7547848" cy="281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 This updates the first element in the array.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389" y="500420"/>
            <a:ext cx="6233874" cy="568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Iterating Through 2D Arrays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636389" y="1341239"/>
            <a:ext cx="136327" cy="1947505"/>
          </a:xfrm>
          <a:prstGeom prst="roundRect">
            <a:avLst>
              <a:gd name="adj" fmla="val 56018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651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45369" y="1341239"/>
            <a:ext cx="2740223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Nested Loops (Row-wise)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045369" y="1734383"/>
            <a:ext cx="7462242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Iterate using: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1045369" y="2229803"/>
            <a:ext cx="7462242" cy="563523"/>
          </a:xfrm>
          <a:prstGeom prst="roundRect">
            <a:avLst>
              <a:gd name="adj" fmla="val 13552"/>
            </a:avLst>
          </a:prstGeom>
          <a:solidFill>
            <a:srgbClr val="E8E6E3"/>
          </a:solidFill>
          <a:ln/>
        </p:spPr>
      </p:sp>
      <p:sp>
        <p:nvSpPr>
          <p:cNvPr id="8" name="Shape 5"/>
          <p:cNvSpPr/>
          <p:nvPr/>
        </p:nvSpPr>
        <p:spPr>
          <a:xfrm>
            <a:off x="1036320" y="2229803"/>
            <a:ext cx="7480340" cy="563523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9" name="Text 6"/>
          <p:cNvSpPr/>
          <p:nvPr/>
        </p:nvSpPr>
        <p:spPr>
          <a:xfrm>
            <a:off x="1218128" y="2366129"/>
            <a:ext cx="7116723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for row in matrix: for element in row: print(element)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1045369" y="2997875"/>
            <a:ext cx="7462242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 This prints elements row by row.</a:t>
            </a:r>
            <a:endParaRPr lang="en-US" sz="1400" dirty="0"/>
          </a:p>
        </p:txBody>
      </p:sp>
      <p:sp>
        <p:nvSpPr>
          <p:cNvPr id="11" name="Shape 8"/>
          <p:cNvSpPr/>
          <p:nvPr/>
        </p:nvSpPr>
        <p:spPr>
          <a:xfrm>
            <a:off x="909042" y="3470553"/>
            <a:ext cx="136327" cy="1947505"/>
          </a:xfrm>
          <a:prstGeom prst="roundRect">
            <a:avLst>
              <a:gd name="adj" fmla="val 56018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651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1318022" y="3470553"/>
            <a:ext cx="2272784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Using Indices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318022" y="3863697"/>
            <a:ext cx="7189589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Access elements by index:</a:t>
            </a:r>
            <a:endParaRPr lang="en-US" sz="1400" dirty="0"/>
          </a:p>
        </p:txBody>
      </p:sp>
      <p:sp>
        <p:nvSpPr>
          <p:cNvPr id="14" name="Shape 11"/>
          <p:cNvSpPr/>
          <p:nvPr/>
        </p:nvSpPr>
        <p:spPr>
          <a:xfrm>
            <a:off x="1318022" y="4359116"/>
            <a:ext cx="7189589" cy="563523"/>
          </a:xfrm>
          <a:prstGeom prst="roundRect">
            <a:avLst>
              <a:gd name="adj" fmla="val 13552"/>
            </a:avLst>
          </a:prstGeom>
          <a:solidFill>
            <a:srgbClr val="E8E6E3"/>
          </a:solidFill>
          <a:ln/>
        </p:spPr>
      </p:sp>
      <p:sp>
        <p:nvSpPr>
          <p:cNvPr id="15" name="Shape 12"/>
          <p:cNvSpPr/>
          <p:nvPr/>
        </p:nvSpPr>
        <p:spPr>
          <a:xfrm>
            <a:off x="1308973" y="4359116"/>
            <a:ext cx="7207687" cy="563523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16" name="Text 13"/>
          <p:cNvSpPr/>
          <p:nvPr/>
        </p:nvSpPr>
        <p:spPr>
          <a:xfrm>
            <a:off x="1490782" y="4495443"/>
            <a:ext cx="6844070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for i in range(len(matrix)): for j in range(len(matrix[0])): print(matrix[i][j])</a:t>
            </a:r>
            <a:endParaRPr lang="en-US" sz="1400" dirty="0"/>
          </a:p>
        </p:txBody>
      </p:sp>
      <p:sp>
        <p:nvSpPr>
          <p:cNvPr id="17" name="Text 14"/>
          <p:cNvSpPr/>
          <p:nvPr/>
        </p:nvSpPr>
        <p:spPr>
          <a:xfrm>
            <a:off x="1318022" y="5127188"/>
            <a:ext cx="7189589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This provides control over row and column.</a:t>
            </a:r>
            <a:endParaRPr lang="en-US" sz="1400" dirty="0"/>
          </a:p>
        </p:txBody>
      </p:sp>
      <p:sp>
        <p:nvSpPr>
          <p:cNvPr id="18" name="Shape 15"/>
          <p:cNvSpPr/>
          <p:nvPr/>
        </p:nvSpPr>
        <p:spPr>
          <a:xfrm>
            <a:off x="1181814" y="5599867"/>
            <a:ext cx="136327" cy="1947505"/>
          </a:xfrm>
          <a:prstGeom prst="roundRect">
            <a:avLst>
              <a:gd name="adj" fmla="val 56018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651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19" name="Text 16"/>
          <p:cNvSpPr/>
          <p:nvPr/>
        </p:nvSpPr>
        <p:spPr>
          <a:xfrm>
            <a:off x="1590794" y="5599867"/>
            <a:ext cx="2272784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NumPy Flattening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1590794" y="5993011"/>
            <a:ext cx="691681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For simple iteration with NumPy:</a:t>
            </a:r>
            <a:endParaRPr lang="en-US" sz="1400" dirty="0"/>
          </a:p>
        </p:txBody>
      </p:sp>
      <p:sp>
        <p:nvSpPr>
          <p:cNvPr id="21" name="Shape 18"/>
          <p:cNvSpPr/>
          <p:nvPr/>
        </p:nvSpPr>
        <p:spPr>
          <a:xfrm>
            <a:off x="1590794" y="6488430"/>
            <a:ext cx="6916817" cy="563523"/>
          </a:xfrm>
          <a:prstGeom prst="roundRect">
            <a:avLst>
              <a:gd name="adj" fmla="val 13552"/>
            </a:avLst>
          </a:prstGeom>
          <a:solidFill>
            <a:srgbClr val="E8E6E3"/>
          </a:solidFill>
          <a:ln/>
        </p:spPr>
      </p:sp>
      <p:sp>
        <p:nvSpPr>
          <p:cNvPr id="22" name="Shape 19"/>
          <p:cNvSpPr/>
          <p:nvPr/>
        </p:nvSpPr>
        <p:spPr>
          <a:xfrm>
            <a:off x="1581745" y="6488430"/>
            <a:ext cx="6934914" cy="563523"/>
          </a:xfrm>
          <a:prstGeom prst="roundRect">
            <a:avLst>
              <a:gd name="adj" fmla="val 4840"/>
            </a:avLst>
          </a:prstGeom>
          <a:solidFill>
            <a:srgbClr val="E8E6E3"/>
          </a:solidFill>
          <a:ln/>
        </p:spPr>
      </p:sp>
      <p:sp>
        <p:nvSpPr>
          <p:cNvPr id="23" name="Text 20"/>
          <p:cNvSpPr/>
          <p:nvPr/>
        </p:nvSpPr>
        <p:spPr>
          <a:xfrm>
            <a:off x="1763554" y="6624757"/>
            <a:ext cx="6571298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for element in matrix.flatten(): print(element)</a:t>
            </a:r>
            <a:endParaRPr lang="en-US" sz="1400" dirty="0"/>
          </a:p>
        </p:txBody>
      </p:sp>
      <p:sp>
        <p:nvSpPr>
          <p:cNvPr id="24" name="Text 21"/>
          <p:cNvSpPr/>
          <p:nvPr/>
        </p:nvSpPr>
        <p:spPr>
          <a:xfrm>
            <a:off x="1590794" y="7256502"/>
            <a:ext cx="691681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 This iterates over all elements linearly.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7454" y="461486"/>
            <a:ext cx="7002423" cy="524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3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Advanced Operations with NumPy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2610683" y="2353985"/>
            <a:ext cx="2098119" cy="26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Slicing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587454" y="2716768"/>
            <a:ext cx="4121348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Extract sub-arrays efficiently. Example:</a:t>
            </a:r>
            <a:endParaRPr lang="en-US" sz="1300" dirty="0"/>
          </a:p>
        </p:txBody>
      </p:sp>
      <p:sp>
        <p:nvSpPr>
          <p:cNvPr id="5" name="Shape 3"/>
          <p:cNvSpPr/>
          <p:nvPr/>
        </p:nvSpPr>
        <p:spPr>
          <a:xfrm>
            <a:off x="587454" y="3174206"/>
            <a:ext cx="4121348" cy="520303"/>
          </a:xfrm>
          <a:prstGeom prst="roundRect">
            <a:avLst>
              <a:gd name="adj" fmla="val 13550"/>
            </a:avLst>
          </a:prstGeom>
          <a:solidFill>
            <a:srgbClr val="E8E6E3"/>
          </a:solidFill>
          <a:ln/>
        </p:spPr>
      </p:sp>
      <p:sp>
        <p:nvSpPr>
          <p:cNvPr id="6" name="Shape 4"/>
          <p:cNvSpPr/>
          <p:nvPr/>
        </p:nvSpPr>
        <p:spPr>
          <a:xfrm>
            <a:off x="579120" y="3174206"/>
            <a:ext cx="4138017" cy="520303"/>
          </a:xfrm>
          <a:prstGeom prst="roundRect">
            <a:avLst>
              <a:gd name="adj" fmla="val 4839"/>
            </a:avLst>
          </a:prstGeom>
          <a:solidFill>
            <a:srgbClr val="E8E6E3"/>
          </a:solidFill>
          <a:ln/>
        </p:spPr>
      </p:sp>
      <p:sp>
        <p:nvSpPr>
          <p:cNvPr id="7" name="Text 5"/>
          <p:cNvSpPr/>
          <p:nvPr/>
        </p:nvSpPr>
        <p:spPr>
          <a:xfrm>
            <a:off x="746879" y="3300055"/>
            <a:ext cx="3802499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sub_matrix = matrix[1:3, 0:2]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87454" y="3883343"/>
            <a:ext cx="4121348" cy="5372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selects rows 1-2 and columns 0-1. This is a powerful feature.</a:t>
            </a:r>
            <a:endParaRPr lang="en-US" sz="130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501" y="2191703"/>
            <a:ext cx="4709398" cy="4709398"/>
          </a:xfrm>
          <a:prstGeom prst="rect">
            <a:avLst/>
          </a:prstGeom>
        </p:spPr>
      </p:pic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732" y="3040856"/>
            <a:ext cx="251103" cy="31384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9921597" y="1321713"/>
            <a:ext cx="2098119" cy="26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Matrix Operations</a:t>
            </a:r>
            <a:endParaRPr lang="en-US" sz="1650" dirty="0"/>
          </a:p>
        </p:txBody>
      </p:sp>
      <p:sp>
        <p:nvSpPr>
          <p:cNvPr id="12" name="Text 8"/>
          <p:cNvSpPr/>
          <p:nvPr/>
        </p:nvSpPr>
        <p:spPr>
          <a:xfrm>
            <a:off x="9921597" y="1684496"/>
            <a:ext cx="4121348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Perform element-wise addition/multiplication:</a:t>
            </a:r>
            <a:endParaRPr lang="en-US" sz="1300" dirty="0"/>
          </a:p>
        </p:txBody>
      </p:sp>
      <p:sp>
        <p:nvSpPr>
          <p:cNvPr id="13" name="Shape 9"/>
          <p:cNvSpPr/>
          <p:nvPr/>
        </p:nvSpPr>
        <p:spPr>
          <a:xfrm>
            <a:off x="9921597" y="2141934"/>
            <a:ext cx="4121348" cy="520303"/>
          </a:xfrm>
          <a:prstGeom prst="roundRect">
            <a:avLst>
              <a:gd name="adj" fmla="val 13550"/>
            </a:avLst>
          </a:prstGeom>
          <a:solidFill>
            <a:srgbClr val="E8E6E3"/>
          </a:solidFill>
          <a:ln/>
        </p:spPr>
      </p:sp>
      <p:sp>
        <p:nvSpPr>
          <p:cNvPr id="14" name="Shape 10"/>
          <p:cNvSpPr/>
          <p:nvPr/>
        </p:nvSpPr>
        <p:spPr>
          <a:xfrm>
            <a:off x="9913263" y="2141934"/>
            <a:ext cx="4138017" cy="520303"/>
          </a:xfrm>
          <a:prstGeom prst="roundRect">
            <a:avLst>
              <a:gd name="adj" fmla="val 4839"/>
            </a:avLst>
          </a:prstGeom>
          <a:solidFill>
            <a:srgbClr val="E8E6E3"/>
          </a:solidFill>
          <a:ln/>
        </p:spPr>
      </p:sp>
      <p:sp>
        <p:nvSpPr>
          <p:cNvPr id="15" name="Text 11"/>
          <p:cNvSpPr/>
          <p:nvPr/>
        </p:nvSpPr>
        <p:spPr>
          <a:xfrm>
            <a:off x="10081022" y="2267783"/>
            <a:ext cx="3802499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matrix1 + matrix2</a:t>
            </a:r>
            <a:endParaRPr lang="en-US" sz="1300" dirty="0"/>
          </a:p>
        </p:txBody>
      </p:sp>
      <p:sp>
        <p:nvSpPr>
          <p:cNvPr id="16" name="Text 12"/>
          <p:cNvSpPr/>
          <p:nvPr/>
        </p:nvSpPr>
        <p:spPr>
          <a:xfrm>
            <a:off x="9921597" y="2851071"/>
            <a:ext cx="4121348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, </a:t>
            </a:r>
            <a:endParaRPr lang="en-US" sz="1300" dirty="0"/>
          </a:p>
        </p:txBody>
      </p:sp>
      <p:sp>
        <p:nvSpPr>
          <p:cNvPr id="17" name="Shape 13"/>
          <p:cNvSpPr/>
          <p:nvPr/>
        </p:nvSpPr>
        <p:spPr>
          <a:xfrm>
            <a:off x="9921597" y="3308509"/>
            <a:ext cx="4121348" cy="520303"/>
          </a:xfrm>
          <a:prstGeom prst="roundRect">
            <a:avLst>
              <a:gd name="adj" fmla="val 13550"/>
            </a:avLst>
          </a:prstGeom>
          <a:solidFill>
            <a:srgbClr val="E8E6E3"/>
          </a:solidFill>
          <a:ln/>
        </p:spPr>
      </p:sp>
      <p:sp>
        <p:nvSpPr>
          <p:cNvPr id="18" name="Shape 14"/>
          <p:cNvSpPr/>
          <p:nvPr/>
        </p:nvSpPr>
        <p:spPr>
          <a:xfrm>
            <a:off x="9913263" y="3308509"/>
            <a:ext cx="4138017" cy="520303"/>
          </a:xfrm>
          <a:prstGeom prst="roundRect">
            <a:avLst>
              <a:gd name="adj" fmla="val 4839"/>
            </a:avLst>
          </a:prstGeom>
          <a:solidFill>
            <a:srgbClr val="E8E6E3"/>
          </a:solidFill>
          <a:ln/>
        </p:spPr>
      </p:sp>
      <p:sp>
        <p:nvSpPr>
          <p:cNvPr id="19" name="Text 15"/>
          <p:cNvSpPr/>
          <p:nvPr/>
        </p:nvSpPr>
        <p:spPr>
          <a:xfrm>
            <a:off x="10081022" y="3434358"/>
            <a:ext cx="3802499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matrix1 * matrix2</a:t>
            </a:r>
            <a:endParaRPr lang="en-US" sz="1300" dirty="0"/>
          </a:p>
        </p:txBody>
      </p:sp>
      <p:sp>
        <p:nvSpPr>
          <p:cNvPr id="20" name="Text 16"/>
          <p:cNvSpPr/>
          <p:nvPr/>
        </p:nvSpPr>
        <p:spPr>
          <a:xfrm>
            <a:off x="9921597" y="4017645"/>
            <a:ext cx="4121348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 For true matrix multiplication, use </a:t>
            </a:r>
            <a:endParaRPr lang="en-US" sz="1300" dirty="0"/>
          </a:p>
        </p:txBody>
      </p:sp>
      <p:sp>
        <p:nvSpPr>
          <p:cNvPr id="21" name="Shape 17"/>
          <p:cNvSpPr/>
          <p:nvPr/>
        </p:nvSpPr>
        <p:spPr>
          <a:xfrm>
            <a:off x="9921597" y="4475083"/>
            <a:ext cx="4121348" cy="520303"/>
          </a:xfrm>
          <a:prstGeom prst="roundRect">
            <a:avLst>
              <a:gd name="adj" fmla="val 13550"/>
            </a:avLst>
          </a:prstGeom>
          <a:solidFill>
            <a:srgbClr val="E8E6E3"/>
          </a:solidFill>
          <a:ln/>
        </p:spPr>
      </p:sp>
      <p:sp>
        <p:nvSpPr>
          <p:cNvPr id="22" name="Shape 18"/>
          <p:cNvSpPr/>
          <p:nvPr/>
        </p:nvSpPr>
        <p:spPr>
          <a:xfrm>
            <a:off x="9913263" y="4475083"/>
            <a:ext cx="4138017" cy="520303"/>
          </a:xfrm>
          <a:prstGeom prst="roundRect">
            <a:avLst>
              <a:gd name="adj" fmla="val 4839"/>
            </a:avLst>
          </a:prstGeom>
          <a:solidFill>
            <a:srgbClr val="E8E6E3"/>
          </a:solidFill>
          <a:ln/>
        </p:spPr>
      </p:sp>
      <p:sp>
        <p:nvSpPr>
          <p:cNvPr id="23" name="Text 19"/>
          <p:cNvSpPr/>
          <p:nvPr/>
        </p:nvSpPr>
        <p:spPr>
          <a:xfrm>
            <a:off x="10081022" y="4600932"/>
            <a:ext cx="3802499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np.dot(matrix1, matrix2)</a:t>
            </a:r>
            <a:endParaRPr lang="en-US" sz="1300" dirty="0"/>
          </a:p>
        </p:txBody>
      </p:sp>
      <p:sp>
        <p:nvSpPr>
          <p:cNvPr id="24" name="Text 20"/>
          <p:cNvSpPr/>
          <p:nvPr/>
        </p:nvSpPr>
        <p:spPr>
          <a:xfrm>
            <a:off x="9921597" y="5184219"/>
            <a:ext cx="4121348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</a:t>
            </a:r>
            <a:endParaRPr lang="en-US" sz="1300" dirty="0"/>
          </a:p>
        </p:txBody>
      </p:sp>
      <p:pic>
        <p:nvPicPr>
          <p:cNvPr id="2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501" y="2191703"/>
            <a:ext cx="4709398" cy="4709398"/>
          </a:xfrm>
          <a:prstGeom prst="rect">
            <a:avLst/>
          </a:prstGeom>
        </p:spPr>
      </p:pic>
      <p:pic>
        <p:nvPicPr>
          <p:cNvPr id="2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8091" y="3441621"/>
            <a:ext cx="251103" cy="313849"/>
          </a:xfrm>
          <a:prstGeom prst="rect">
            <a:avLst/>
          </a:prstGeom>
        </p:spPr>
      </p:pic>
      <p:sp>
        <p:nvSpPr>
          <p:cNvPr id="27" name="Text 21"/>
          <p:cNvSpPr/>
          <p:nvPr/>
        </p:nvSpPr>
        <p:spPr>
          <a:xfrm>
            <a:off x="9921597" y="5704523"/>
            <a:ext cx="2098119" cy="26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Reshaping</a:t>
            </a:r>
            <a:endParaRPr lang="en-US" sz="1650" dirty="0"/>
          </a:p>
        </p:txBody>
      </p:sp>
      <p:sp>
        <p:nvSpPr>
          <p:cNvPr id="28" name="Text 22"/>
          <p:cNvSpPr/>
          <p:nvPr/>
        </p:nvSpPr>
        <p:spPr>
          <a:xfrm>
            <a:off x="9921597" y="6067306"/>
            <a:ext cx="4121348" cy="5372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Change array dimensions without changing data. Example:</a:t>
            </a:r>
            <a:endParaRPr lang="en-US" sz="1300" dirty="0"/>
          </a:p>
        </p:txBody>
      </p:sp>
      <p:sp>
        <p:nvSpPr>
          <p:cNvPr id="29" name="Shape 23"/>
          <p:cNvSpPr/>
          <p:nvPr/>
        </p:nvSpPr>
        <p:spPr>
          <a:xfrm>
            <a:off x="9921597" y="6793349"/>
            <a:ext cx="4121348" cy="520303"/>
          </a:xfrm>
          <a:prstGeom prst="roundRect">
            <a:avLst>
              <a:gd name="adj" fmla="val 13550"/>
            </a:avLst>
          </a:prstGeom>
          <a:solidFill>
            <a:srgbClr val="E8E6E3"/>
          </a:solidFill>
          <a:ln/>
        </p:spPr>
      </p:sp>
      <p:sp>
        <p:nvSpPr>
          <p:cNvPr id="30" name="Shape 24"/>
          <p:cNvSpPr/>
          <p:nvPr/>
        </p:nvSpPr>
        <p:spPr>
          <a:xfrm>
            <a:off x="9913263" y="6793349"/>
            <a:ext cx="4138017" cy="520303"/>
          </a:xfrm>
          <a:prstGeom prst="roundRect">
            <a:avLst>
              <a:gd name="adj" fmla="val 4839"/>
            </a:avLst>
          </a:prstGeom>
          <a:solidFill>
            <a:srgbClr val="E8E6E3"/>
          </a:solidFill>
          <a:ln/>
        </p:spPr>
      </p:sp>
      <p:sp>
        <p:nvSpPr>
          <p:cNvPr id="31" name="Text 25"/>
          <p:cNvSpPr/>
          <p:nvPr/>
        </p:nvSpPr>
        <p:spPr>
          <a:xfrm>
            <a:off x="10081022" y="6919198"/>
            <a:ext cx="3802499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reshaped = matrix.reshape((2, 6))</a:t>
            </a:r>
            <a:endParaRPr lang="en-US" sz="1300" dirty="0"/>
          </a:p>
        </p:txBody>
      </p:sp>
      <p:sp>
        <p:nvSpPr>
          <p:cNvPr id="32" name="Text 26"/>
          <p:cNvSpPr/>
          <p:nvPr/>
        </p:nvSpPr>
        <p:spPr>
          <a:xfrm>
            <a:off x="9921597" y="7502485"/>
            <a:ext cx="4121348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transforms a 3x4 to 2x6. This is flexible.</a:t>
            </a:r>
            <a:endParaRPr lang="en-US" sz="1300" dirty="0"/>
          </a:p>
        </p:txBody>
      </p:sp>
      <p:pic>
        <p:nvPicPr>
          <p:cNvPr id="3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0501" y="2191703"/>
            <a:ext cx="4709398" cy="4709398"/>
          </a:xfrm>
          <a:prstGeom prst="rect">
            <a:avLst/>
          </a:prstGeom>
        </p:spPr>
      </p:pic>
      <p:pic>
        <p:nvPicPr>
          <p:cNvPr id="3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7327" y="5737979"/>
            <a:ext cx="251103" cy="313849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2610683" y="5838825"/>
            <a:ext cx="2098119" cy="26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Transpose</a:t>
            </a:r>
            <a:endParaRPr lang="en-US" sz="1650" dirty="0"/>
          </a:p>
        </p:txBody>
      </p:sp>
      <p:sp>
        <p:nvSpPr>
          <p:cNvPr id="36" name="Text 28"/>
          <p:cNvSpPr/>
          <p:nvPr/>
        </p:nvSpPr>
        <p:spPr>
          <a:xfrm>
            <a:off x="587454" y="6201608"/>
            <a:ext cx="4121348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Swap rows and columns easily. Use</a:t>
            </a:r>
            <a:endParaRPr lang="en-US" sz="1300" dirty="0"/>
          </a:p>
        </p:txBody>
      </p:sp>
      <p:sp>
        <p:nvSpPr>
          <p:cNvPr id="37" name="Shape 29"/>
          <p:cNvSpPr/>
          <p:nvPr/>
        </p:nvSpPr>
        <p:spPr>
          <a:xfrm>
            <a:off x="587454" y="6659047"/>
            <a:ext cx="4121348" cy="520303"/>
          </a:xfrm>
          <a:prstGeom prst="roundRect">
            <a:avLst>
              <a:gd name="adj" fmla="val 13550"/>
            </a:avLst>
          </a:prstGeom>
          <a:solidFill>
            <a:srgbClr val="E8E6E3"/>
          </a:solidFill>
          <a:ln/>
        </p:spPr>
      </p:sp>
      <p:sp>
        <p:nvSpPr>
          <p:cNvPr id="38" name="Shape 30"/>
          <p:cNvSpPr/>
          <p:nvPr/>
        </p:nvSpPr>
        <p:spPr>
          <a:xfrm>
            <a:off x="579120" y="6659047"/>
            <a:ext cx="4138017" cy="520303"/>
          </a:xfrm>
          <a:prstGeom prst="roundRect">
            <a:avLst>
              <a:gd name="adj" fmla="val 4839"/>
            </a:avLst>
          </a:prstGeom>
          <a:solidFill>
            <a:srgbClr val="E8E6E3"/>
          </a:solidFill>
          <a:ln/>
        </p:spPr>
      </p:sp>
      <p:sp>
        <p:nvSpPr>
          <p:cNvPr id="39" name="Text 31"/>
          <p:cNvSpPr/>
          <p:nvPr/>
        </p:nvSpPr>
        <p:spPr>
          <a:xfrm>
            <a:off x="746879" y="6784896"/>
            <a:ext cx="3802499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highlight>
                  <a:srgbClr val="E8E6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transposed = matrix.T</a:t>
            </a:r>
            <a:endParaRPr lang="en-US" sz="1300" dirty="0"/>
          </a:p>
        </p:txBody>
      </p:sp>
      <p:sp>
        <p:nvSpPr>
          <p:cNvPr id="40" name="Text 32"/>
          <p:cNvSpPr/>
          <p:nvPr/>
        </p:nvSpPr>
        <p:spPr>
          <a:xfrm>
            <a:off x="587454" y="7368183"/>
            <a:ext cx="4121348" cy="268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 This operation is fundamental in linear algebra.</a:t>
            </a:r>
            <a:endParaRPr lang="en-US" sz="1300" dirty="0"/>
          </a:p>
        </p:txBody>
      </p:sp>
      <p:pic>
        <p:nvPicPr>
          <p:cNvPr id="4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60501" y="2191703"/>
            <a:ext cx="4709398" cy="4709398"/>
          </a:xfrm>
          <a:prstGeom prst="rect">
            <a:avLst/>
          </a:prstGeom>
        </p:spPr>
      </p:pic>
      <p:pic>
        <p:nvPicPr>
          <p:cNvPr id="4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0968" y="5337215"/>
            <a:ext cx="251103" cy="31384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86267" y="7614469"/>
            <a:ext cx="1744133" cy="6462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15164"/>
            <a:ext cx="63621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Libraries for 2D Arrays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36410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15789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NumPy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648313"/>
            <a:ext cx="2329815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Provides efficient numerical operations. It offers vectorization, broadcasting, and linear algebra tools. It's the foundation for scientific computing.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236410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315789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SciPy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3648313"/>
            <a:ext cx="2329815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Builds on NumPy for scientific computing. It includes modules for sparse matrices and image processing. It's ideal for advanced tasks.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2364105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315789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Pandas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3648313"/>
            <a:ext cx="2329815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Specializes in data analysis and manipulation. Its DataFrame object handles tabular data effectively. It's essential for data science workflows.</a:t>
            </a:r>
            <a:endParaRPr lang="en-US" sz="17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6795" y="7583368"/>
            <a:ext cx="3073135" cy="6462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728</Words>
  <Application>Microsoft Office PowerPoint</Application>
  <PresentationFormat>Custom</PresentationFormat>
  <Paragraphs>109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Noto Serif</vt:lpstr>
      <vt:lpstr>Noto Serif Bold</vt:lpstr>
      <vt:lpstr>Noto Serif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Nishi</cp:lastModifiedBy>
  <cp:revision>2</cp:revision>
  <dcterms:created xsi:type="dcterms:W3CDTF">2025-06-09T08:57:11Z</dcterms:created>
  <dcterms:modified xsi:type="dcterms:W3CDTF">2025-06-10T04:20:13Z</dcterms:modified>
</cp:coreProperties>
</file>