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1" r:id="rId4"/>
  </p:sldMasterIdLst>
  <p:notesMasterIdLst>
    <p:notesMasterId r:id="rId16"/>
  </p:notesMasterIdLst>
  <p:sldIdLst>
    <p:sldId id="266" r:id="rId5"/>
    <p:sldId id="274" r:id="rId6"/>
    <p:sldId id="278" r:id="rId7"/>
    <p:sldId id="276" r:id="rId8"/>
    <p:sldId id="277" r:id="rId9"/>
    <p:sldId id="279" r:id="rId10"/>
    <p:sldId id="280" r:id="rId11"/>
    <p:sldId id="281" r:id="rId12"/>
    <p:sldId id="283" r:id="rId13"/>
    <p:sldId id="284" r:id="rId14"/>
    <p:sldId id="28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327F"/>
    <a:srgbClr val="CA41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83" autoAdjust="0"/>
  </p:normalViewPr>
  <p:slideViewPr>
    <p:cSldViewPr snapToGrid="0">
      <p:cViewPr varScale="1">
        <p:scale>
          <a:sx n="63" d="100"/>
          <a:sy n="63" d="100"/>
        </p:scale>
        <p:origin x="804"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5/19/2023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3D7A2-C585-48BF-BF8C-C21FDC051F77}" type="slidenum">
              <a:rPr lang="en-US" smtClean="0"/>
              <a:t>8</a:t>
            </a:fld>
            <a:endParaRPr lang="en-US" dirty="0"/>
          </a:p>
        </p:txBody>
      </p:sp>
    </p:spTree>
    <p:extLst>
      <p:ext uri="{BB962C8B-B14F-4D97-AF65-F5344CB8AC3E}">
        <p14:creationId xmlns:p14="http://schemas.microsoft.com/office/powerpoint/2010/main" val="1864043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A52079-6997-47B8-B262-4ED5D2EA2D74}" type="datetime1">
              <a:rPr lang="en-US" smtClean="0"/>
              <a:t>5/19/2023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2784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B83234-995D-4149-8E1E-BC120E9070D5}"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3821369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2463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347108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B83234-995D-4149-8E1E-BC120E9070D5}"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781833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B83234-995D-4149-8E1E-BC120E9070D5}"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283995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B83234-995D-4149-8E1E-BC120E9070D5}" type="datetime1">
              <a:rPr lang="en-US" smtClean="0"/>
              <a:t>5/19/2023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722497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AC80CA-06EA-4D97-A1EC-F2A229B592C4}"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5653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AA60CC4-6CA2-4A99-B83B-711E420D000E}"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53791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12179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238998-10EA-455D-8FDC-3EBC7E198582}" type="datetime1">
              <a:rPr lang="en-US" smtClean="0"/>
              <a:t>5/19/2023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992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1278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5/19/2023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09630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5/19/2023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48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5/19/2023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0042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E378FF3-85EA-48E5-8D8C-1DB156807E49}"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1317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F94F13-1676-4B68-A383-661B657F6E63}" type="datetime1">
              <a:rPr lang="en-US" smtClean="0"/>
              <a:t>5/19/2023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75274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CB83234-995D-4149-8E1E-BC120E9070D5}" type="datetime1">
              <a:rPr lang="en-US" smtClean="0"/>
              <a:t>5/19/2023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569372239"/>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aragon.org/download/"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etcomposer.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38A25AE-7B44-4EC1-BC0C-CF0FFF036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539038"/>
          </a:xfrm>
          <a:prstGeom prst="rect">
            <a:avLst/>
          </a:prstGeom>
        </p:spPr>
      </p:pic>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485237" y="1971092"/>
            <a:ext cx="5261638" cy="1086237"/>
          </a:xfrm>
        </p:spPr>
        <p:txBody>
          <a:bodyPr>
            <a:noAutofit/>
          </a:bodyPr>
          <a:lstStyle/>
          <a:p>
            <a:pPr marL="457200" indent="-457200" algn="l">
              <a:lnSpc>
                <a:spcPct val="200000"/>
              </a:lnSpc>
              <a:buFont typeface="Wingdings" panose="05000000000000000000" pitchFamily="2" charset="2"/>
              <a:buChar char="q"/>
            </a:pPr>
            <a:r>
              <a:rPr lang="en-US" sz="2800" b="1" i="1" dirty="0" smtClean="0">
                <a:solidFill>
                  <a:srgbClr val="C00000"/>
                </a:solidFill>
                <a:latin typeface="Times New Roman" panose="02020603050405020304" pitchFamily="18" charset="0"/>
                <a:cs typeface="Times New Roman" panose="02020603050405020304" pitchFamily="18" charset="0"/>
              </a:rPr>
              <a:t>Root Directory</a:t>
            </a:r>
            <a:endParaRPr lang="en-US" sz="2800" b="1" i="1" dirty="0">
              <a:solidFill>
                <a:srgbClr val="C0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744" y="460227"/>
            <a:ext cx="2154714" cy="559431"/>
          </a:xfrm>
          <a:prstGeom prst="rect">
            <a:avLst/>
          </a:prstGeom>
          <a:ln>
            <a:noFill/>
          </a:ln>
          <a:effectLst>
            <a:outerShdw blurRad="292100" dist="139700" dir="2700000" algn="tl" rotWithShape="0">
              <a:srgbClr val="333333">
                <a:alpha val="65000"/>
              </a:srgbClr>
            </a:outerShdw>
          </a:effectLst>
        </p:spPr>
      </p:pic>
      <p:sp>
        <p:nvSpPr>
          <p:cNvPr id="5" name="Title 1">
            <a:extLst>
              <a:ext uri="{FF2B5EF4-FFF2-40B4-BE49-F238E27FC236}">
                <a16:creationId xmlns:a16="http://schemas.microsoft.com/office/drawing/2014/main" id="{E9347C47-EF1D-4B02-906B-219155AD8D0F}"/>
              </a:ext>
            </a:extLst>
          </p:cNvPr>
          <p:cNvSpPr txBox="1">
            <a:spLocks/>
          </p:cNvSpPr>
          <p:nvPr/>
        </p:nvSpPr>
        <p:spPr bwMode="gray">
          <a:xfrm>
            <a:off x="467712" y="2598746"/>
            <a:ext cx="5261638" cy="108623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200000"/>
              </a:lnSpc>
              <a:buFont typeface="Wingdings" panose="05000000000000000000" pitchFamily="2" charset="2"/>
              <a:buChar char="q"/>
            </a:pPr>
            <a:r>
              <a:rPr lang="en-US" sz="2800" b="1" i="1" dirty="0" smtClean="0">
                <a:solidFill>
                  <a:srgbClr val="C00000"/>
                </a:solidFill>
                <a:latin typeface="Times New Roman" panose="02020603050405020304" pitchFamily="18" charset="0"/>
                <a:cs typeface="Times New Roman" panose="02020603050405020304" pitchFamily="18" charset="0"/>
              </a:rPr>
              <a:t>App Directory</a:t>
            </a:r>
            <a:endParaRPr lang="en-US" sz="2800" b="1" i="1" dirty="0">
              <a:solidFill>
                <a:srgbClr val="C0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E9347C47-EF1D-4B02-906B-219155AD8D0F}"/>
              </a:ext>
            </a:extLst>
          </p:cNvPr>
          <p:cNvSpPr txBox="1">
            <a:spLocks/>
          </p:cNvSpPr>
          <p:nvPr/>
        </p:nvSpPr>
        <p:spPr bwMode="gray">
          <a:xfrm>
            <a:off x="467712" y="3226400"/>
            <a:ext cx="5261638" cy="108623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200000"/>
              </a:lnSpc>
              <a:buFont typeface="Wingdings" panose="05000000000000000000" pitchFamily="2" charset="2"/>
              <a:buChar char="q"/>
            </a:pPr>
            <a:r>
              <a:rPr lang="en-US" sz="2800" b="1" i="1" dirty="0" smtClean="0">
                <a:solidFill>
                  <a:srgbClr val="C00000"/>
                </a:solidFill>
                <a:latin typeface="Times New Roman" panose="02020603050405020304" pitchFamily="18" charset="0"/>
                <a:cs typeface="Times New Roman" panose="02020603050405020304" pitchFamily="18" charset="0"/>
              </a:rPr>
              <a:t>MVC Pattern</a:t>
            </a:r>
            <a:endParaRPr lang="en-US" sz="2800" b="1" i="1" dirty="0">
              <a:solidFill>
                <a:srgbClr val="C00000"/>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9347C47-EF1D-4B02-906B-219155AD8D0F}"/>
              </a:ext>
            </a:extLst>
          </p:cNvPr>
          <p:cNvSpPr txBox="1">
            <a:spLocks/>
          </p:cNvSpPr>
          <p:nvPr/>
        </p:nvSpPr>
        <p:spPr bwMode="gray">
          <a:xfrm>
            <a:off x="485237" y="1343438"/>
            <a:ext cx="5261638" cy="1086237"/>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nSpc>
                <a:spcPct val="200000"/>
              </a:lnSpc>
              <a:buFont typeface="Wingdings" panose="05000000000000000000" pitchFamily="2" charset="2"/>
              <a:buChar char="q"/>
            </a:pPr>
            <a:r>
              <a:rPr lang="en-US" sz="2800" b="1" i="1" dirty="0" smtClean="0">
                <a:solidFill>
                  <a:srgbClr val="C00000"/>
                </a:solidFill>
                <a:latin typeface="Times New Roman" panose="02020603050405020304" pitchFamily="18" charset="0"/>
                <a:cs typeface="Times New Roman" panose="02020603050405020304" pitchFamily="18" charset="0"/>
              </a:rPr>
              <a:t>Installation</a:t>
            </a:r>
            <a:endParaRPr lang="en-US" sz="2800" b="1"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576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97" y="341197"/>
            <a:ext cx="8831816" cy="1372986"/>
          </a:xfrm>
        </p:spPr>
        <p:txBody>
          <a:bodyPr/>
          <a:lstStyle/>
          <a:p>
            <a:r>
              <a:rPr lang="en-US" sz="3600" dirty="0" smtClean="0">
                <a:latin typeface="Times New Roman" panose="02020603050405020304" pitchFamily="18" charset="0"/>
                <a:cs typeface="Times New Roman" panose="02020603050405020304" pitchFamily="18" charset="0"/>
              </a:rPr>
              <a:t>MVC Pattern</a:t>
            </a:r>
            <a:endParaRPr lang="en-US"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1148797" y="1440425"/>
            <a:ext cx="11219169" cy="1264370"/>
          </a:xfrm>
        </p:spPr>
        <p:txBody>
          <a:bodyPr/>
          <a:lstStyle/>
          <a:p>
            <a:pPr marL="285750" indent="-285750">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MVC is a software architecture pattern and it stands for Model View Controller.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972" y="3311160"/>
            <a:ext cx="6241817" cy="3334892"/>
          </a:xfrm>
          <a:prstGeom prst="rect">
            <a:avLst/>
          </a:prstGeom>
        </p:spPr>
      </p:pic>
      <p:sp>
        <p:nvSpPr>
          <p:cNvPr id="6" name="Rectangle 1"/>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847" y="48966"/>
            <a:ext cx="1649308" cy="428212"/>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45847" y="3311160"/>
            <a:ext cx="5114125" cy="3046988"/>
          </a:xfrm>
          <a:prstGeom prst="rect">
            <a:avLst/>
          </a:prstGeom>
        </p:spPr>
        <p:txBody>
          <a:bodyPr wrap="square">
            <a:spAutoFit/>
          </a:bodyPr>
          <a:lstStyle/>
          <a:p>
            <a:pPr>
              <a:lnSpc>
                <a:spcPct val="150000"/>
              </a:lnSpc>
            </a:pPr>
            <a:r>
              <a:rPr lang="en-US" sz="3200" b="1" dirty="0">
                <a:latin typeface="Times New Roman" panose="02020603050405020304" pitchFamily="18" charset="0"/>
                <a:cs typeface="Times New Roman" panose="02020603050405020304" pitchFamily="18" charset="0"/>
              </a:rPr>
              <a:t>A</a:t>
            </a:r>
            <a:r>
              <a:rPr lang="en-US" sz="32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a:t>
            </a:r>
            <a:r>
              <a:rPr lang="en-US" sz="2000" b="1" dirty="0" smtClean="0">
                <a:latin typeface="Times New Roman" panose="02020603050405020304" pitchFamily="18" charset="0"/>
                <a:cs typeface="Times New Roman" panose="02020603050405020304" pitchFamily="18" charset="0"/>
              </a:rPr>
              <a:t>odel</a:t>
            </a:r>
            <a:r>
              <a:rPr lang="en-US" dirty="0" smtClean="0">
                <a:latin typeface="Times New Roman" panose="02020603050405020304" pitchFamily="18" charset="0"/>
                <a:cs typeface="Times New Roman" panose="02020603050405020304" pitchFamily="18" charset="0"/>
              </a:rPr>
              <a:t> is a representation of a real-life instance or object in our code base. The </a:t>
            </a:r>
            <a:r>
              <a:rPr lang="en-US" sz="2000" b="1" dirty="0" smtClean="0">
                <a:latin typeface="Times New Roman" panose="02020603050405020304" pitchFamily="18" charset="0"/>
                <a:cs typeface="Times New Roman" panose="02020603050405020304" pitchFamily="18" charset="0"/>
              </a:rPr>
              <a:t>View</a:t>
            </a:r>
            <a:r>
              <a:rPr lang="en-US" dirty="0" smtClean="0">
                <a:latin typeface="Times New Roman" panose="02020603050405020304" pitchFamily="18" charset="0"/>
                <a:cs typeface="Times New Roman" panose="02020603050405020304" pitchFamily="18" charset="0"/>
              </a:rPr>
              <a:t> represents the interface through which the user interacts with our Application. When a user takes an action, the </a:t>
            </a:r>
            <a:r>
              <a:rPr lang="en-US" sz="2000" b="1" dirty="0" smtClean="0">
                <a:latin typeface="Times New Roman" panose="02020603050405020304" pitchFamily="18" charset="0"/>
                <a:cs typeface="Times New Roman" panose="02020603050405020304" pitchFamily="18" charset="0"/>
              </a:rPr>
              <a:t>Controller</a:t>
            </a:r>
            <a:r>
              <a:rPr lang="en-US" dirty="0" smtClean="0">
                <a:latin typeface="Times New Roman" panose="02020603050405020304" pitchFamily="18" charset="0"/>
                <a:cs typeface="Times New Roman" panose="02020603050405020304" pitchFamily="18" charset="0"/>
              </a:rPr>
              <a:t> handles the action and updates the </a:t>
            </a:r>
            <a:r>
              <a:rPr lang="en-US" sz="2000" b="1" dirty="0" smtClean="0">
                <a:latin typeface="Times New Roman" panose="02020603050405020304" pitchFamily="18" charset="0"/>
                <a:cs typeface="Times New Roman" panose="02020603050405020304" pitchFamily="18" charset="0"/>
              </a:rPr>
              <a:t>Model</a:t>
            </a:r>
            <a:r>
              <a:rPr lang="en-US" dirty="0" smtClean="0">
                <a:latin typeface="Times New Roman" panose="02020603050405020304" pitchFamily="18" charset="0"/>
                <a:cs typeface="Times New Roman" panose="02020603050405020304" pitchFamily="18" charset="0"/>
              </a:rPr>
              <a:t> if necessary.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415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0795" y="921173"/>
            <a:ext cx="7674085" cy="684107"/>
          </a:xfrm>
        </p:spPr>
        <p:txBody>
          <a:bodyPr/>
          <a:lstStyle/>
          <a:p>
            <a:r>
              <a:rPr lang="en-US" sz="4000" b="1" dirty="0">
                <a:latin typeface="Times New Roman" panose="02020603050405020304" pitchFamily="18" charset="0"/>
                <a:cs typeface="Times New Roman" panose="02020603050405020304" pitchFamily="18" charset="0"/>
              </a:rPr>
              <a:t>Closing Slide With any Question</a:t>
            </a:r>
            <a:endParaRPr lang="en-US" sz="4000" dirty="0"/>
          </a:p>
        </p:txBody>
      </p:sp>
      <p:sp>
        <p:nvSpPr>
          <p:cNvPr id="4" name="Title 1"/>
          <p:cNvSpPr txBox="1">
            <a:spLocks/>
          </p:cNvSpPr>
          <p:nvPr/>
        </p:nvSpPr>
        <p:spPr bwMode="gray">
          <a:xfrm>
            <a:off x="1844247" y="4917439"/>
            <a:ext cx="7692712" cy="77046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b="1" dirty="0" smtClean="0">
                <a:latin typeface="Times New Roman" panose="02020603050405020304" pitchFamily="18" charset="0"/>
                <a:cs typeface="Times New Roman" panose="02020603050405020304" pitchFamily="18" charset="0"/>
              </a:rPr>
              <a:t>Thank You</a:t>
            </a:r>
            <a:endParaRPr lang="en-US" sz="4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487" y="0"/>
            <a:ext cx="1649308" cy="428212"/>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358" y="1772610"/>
            <a:ext cx="3954491" cy="2977499"/>
          </a:xfrm>
          <a:prstGeom prst="rect">
            <a:avLst/>
          </a:prstGeom>
        </p:spPr>
      </p:pic>
    </p:spTree>
    <p:extLst>
      <p:ext uri="{BB962C8B-B14F-4D97-AF65-F5344CB8AC3E}">
        <p14:creationId xmlns:p14="http://schemas.microsoft.com/office/powerpoint/2010/main" val="326313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325" y="100445"/>
            <a:ext cx="1311564" cy="340523"/>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Laragon Installation</a:t>
            </a:r>
            <a:r>
              <a:rPr lang="en-US" dirty="0" smtClean="0"/>
              <a:t/>
            </a:r>
            <a:br>
              <a:rPr lang="en-US" dirty="0" smtClean="0"/>
            </a:br>
            <a:r>
              <a:rPr lang="en-US" dirty="0" smtClean="0"/>
              <a:t>				</a:t>
            </a:r>
            <a:endParaRPr lang="en-US" dirty="0"/>
          </a:p>
        </p:txBody>
      </p:sp>
      <p:sp>
        <p:nvSpPr>
          <p:cNvPr id="4" name="Content Placeholder 3"/>
          <p:cNvSpPr>
            <a:spLocks noGrp="1"/>
          </p:cNvSpPr>
          <p:nvPr>
            <p:ph idx="1"/>
          </p:nvPr>
        </p:nvSpPr>
        <p:spPr>
          <a:xfrm>
            <a:off x="526082" y="2498959"/>
            <a:ext cx="9601200" cy="3581400"/>
          </a:xfrm>
        </p:spPr>
        <p:txBody>
          <a:bodyPr/>
          <a:lstStyle/>
          <a:p>
            <a:r>
              <a:rPr lang="en-US" dirty="0" smtClean="0">
                <a:latin typeface="Times New Roman" panose="02020603050405020304" pitchFamily="18" charset="0"/>
                <a:cs typeface="Times New Roman" panose="02020603050405020304" pitchFamily="18" charset="0"/>
              </a:rPr>
              <a:t>Download </a:t>
            </a:r>
            <a:r>
              <a:rPr lang="en-US" dirty="0" err="1" smtClean="0">
                <a:latin typeface="Times New Roman" panose="02020603050405020304" pitchFamily="18" charset="0"/>
                <a:cs typeface="Times New Roman" panose="02020603050405020304" pitchFamily="18" charset="0"/>
              </a:rPr>
              <a:t>laragon</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https</a:t>
            </a:r>
            <a:r>
              <a:rPr lang="en-US" dirty="0">
                <a:latin typeface="Times New Roman" panose="02020603050405020304" pitchFamily="18" charset="0"/>
                <a:cs typeface="Times New Roman" panose="02020603050405020304" pitchFamily="18" charset="0"/>
                <a:hlinkClick r:id="rId3"/>
              </a:rPr>
              <a:t>://laragon.org/download</a:t>
            </a:r>
            <a:r>
              <a:rPr lang="en-US" dirty="0" smtClean="0">
                <a:latin typeface="Times New Roman" panose="02020603050405020304" pitchFamily="18" charset="0"/>
                <a:cs typeface="Times New Roman" panose="02020603050405020304" pitchFamily="18" charset="0"/>
                <a:hlinkClick r:id="rId3"/>
              </a:rPr>
              <a:t>/</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to install </a:t>
            </a:r>
            <a:r>
              <a:rPr lang="en-US" dirty="0">
                <a:solidFill>
                  <a:srgbClr val="0070C0"/>
                </a:solidFill>
                <a:latin typeface="Times New Roman" panose="02020603050405020304" pitchFamily="18" charset="0"/>
                <a:cs typeface="Times New Roman" panose="02020603050405020304" pitchFamily="18" charset="0"/>
              </a:rPr>
              <a:t>path : D:\</a:t>
            </a:r>
            <a:endParaRPr lang="en-US" dirty="0" smtClean="0">
              <a:solidFill>
                <a:srgbClr val="0070C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Download PHP (version </a:t>
            </a:r>
            <a:r>
              <a:rPr lang="en-US" dirty="0" smtClean="0">
                <a:latin typeface="Times New Roman" panose="02020603050405020304" pitchFamily="18" charset="0"/>
                <a:cs typeface="Times New Roman" panose="02020603050405020304" pitchFamily="18" charset="0"/>
              </a:rPr>
              <a:t>7.4.19)</a:t>
            </a:r>
            <a:endParaRPr lang="en-US" dirty="0" smtClean="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https</a:t>
            </a:r>
            <a:r>
              <a:rPr lang="en-US">
                <a:latin typeface="Times New Roman" panose="02020603050405020304" pitchFamily="18" charset="0"/>
                <a:cs typeface="Times New Roman" panose="02020603050405020304" pitchFamily="18" charset="0"/>
              </a:rPr>
              <a:t>://www.php.net/downloads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Download </a:t>
            </a:r>
            <a:r>
              <a:rPr lang="en-US" dirty="0" smtClean="0">
                <a:latin typeface="Times New Roman" panose="02020603050405020304" pitchFamily="18" charset="0"/>
                <a:cs typeface="Times New Roman" panose="02020603050405020304" pitchFamily="18" charset="0"/>
              </a:rPr>
              <a:t>Postman App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https</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www.postman.com/downloads</a:t>
            </a:r>
          </a:p>
        </p:txBody>
      </p:sp>
    </p:spTree>
    <p:extLst>
      <p:ext uri="{BB962C8B-B14F-4D97-AF65-F5344CB8AC3E}">
        <p14:creationId xmlns:p14="http://schemas.microsoft.com/office/powerpoint/2010/main" val="4024066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325" y="100445"/>
            <a:ext cx="1311564" cy="340523"/>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Place PHP folder in laragon</a:t>
            </a:r>
            <a:r>
              <a:rPr lang="en-US" dirty="0" smtClean="0"/>
              <a:t/>
            </a:r>
            <a:br>
              <a:rPr lang="en-US" dirty="0" smtClean="0"/>
            </a:br>
            <a:r>
              <a:rPr lang="en-US" dirty="0" smtClean="0"/>
              <a:t>				</a:t>
            </a:r>
            <a:endParaRPr lang="en-US" dirty="0"/>
          </a:p>
        </p:txBody>
      </p:sp>
      <p:sp>
        <p:nvSpPr>
          <p:cNvPr id="4" name="Content Placeholder 3"/>
          <p:cNvSpPr>
            <a:spLocks noGrp="1"/>
          </p:cNvSpPr>
          <p:nvPr>
            <p:ph idx="1"/>
          </p:nvPr>
        </p:nvSpPr>
        <p:spPr>
          <a:xfrm>
            <a:off x="524576" y="2213332"/>
            <a:ext cx="9601200" cy="3581400"/>
          </a:xfrm>
        </p:spPr>
        <p:txBody>
          <a:bodyPr/>
          <a:lstStyle/>
          <a:p>
            <a:pPr marL="0" indent="0">
              <a:buNone/>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laragon\bin\php</a:t>
            </a:r>
          </a:p>
          <a:p>
            <a:pPr marL="0" indent="0">
              <a:buNone/>
            </a:pPr>
            <a:endParaRPr lang="en-US" dirty="0"/>
          </a:p>
        </p:txBody>
      </p:sp>
      <p:pic>
        <p:nvPicPr>
          <p:cNvPr id="2" name="Picture 1"/>
          <p:cNvPicPr>
            <a:picLocks noChangeAspect="1"/>
          </p:cNvPicPr>
          <p:nvPr/>
        </p:nvPicPr>
        <p:blipFill>
          <a:blip r:embed="rId3"/>
          <a:stretch>
            <a:fillRect/>
          </a:stretch>
        </p:blipFill>
        <p:spPr>
          <a:xfrm>
            <a:off x="605538" y="2825138"/>
            <a:ext cx="4719638" cy="2274524"/>
          </a:xfrm>
          <a:prstGeom prst="rect">
            <a:avLst/>
          </a:prstGeom>
        </p:spPr>
      </p:pic>
    </p:spTree>
    <p:extLst>
      <p:ext uri="{BB962C8B-B14F-4D97-AF65-F5344CB8AC3E}">
        <p14:creationId xmlns:p14="http://schemas.microsoft.com/office/powerpoint/2010/main" val="4123319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325" y="100445"/>
            <a:ext cx="1311564" cy="340523"/>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normAutofit fontScale="90000"/>
          </a:bodyPr>
          <a:lstStyle/>
          <a:p>
            <a:r>
              <a:rPr lang="en-US" dirty="0" smtClean="0">
                <a:latin typeface="Times New Roman" panose="02020603050405020304" pitchFamily="18" charset="0"/>
                <a:cs typeface="Times New Roman" panose="02020603050405020304" pitchFamily="18" charset="0"/>
              </a:rPr>
              <a:t>Browse php folder path in laragon</a:t>
            </a:r>
            <a:r>
              <a:rPr lang="en-US" dirty="0" smtClean="0"/>
              <a:t/>
            </a:r>
            <a:br>
              <a:rPr lang="en-US" dirty="0" smtClean="0"/>
            </a:br>
            <a:r>
              <a:rPr lang="en-US" dirty="0" smtClean="0"/>
              <a:t>				</a:t>
            </a:r>
            <a:endParaRPr lang="en-US" dirty="0"/>
          </a:p>
        </p:txBody>
      </p:sp>
      <p:sp>
        <p:nvSpPr>
          <p:cNvPr id="4" name="Content Placeholder 3"/>
          <p:cNvSpPr>
            <a:spLocks noGrp="1"/>
          </p:cNvSpPr>
          <p:nvPr>
            <p:ph idx="1"/>
          </p:nvPr>
        </p:nvSpPr>
        <p:spPr>
          <a:xfrm>
            <a:off x="461935" y="2213332"/>
            <a:ext cx="9601200" cy="3581400"/>
          </a:xfrm>
        </p:spPr>
        <p:txBody>
          <a:bodyPr/>
          <a:lstStyle/>
          <a:p>
            <a:r>
              <a:rPr lang="en-US" sz="1600" b="1" dirty="0" smtClean="0">
                <a:latin typeface="Times New Roman" panose="02020603050405020304" pitchFamily="18" charset="0"/>
                <a:cs typeface="Times New Roman" panose="02020603050405020304" pitchFamily="18" charset="0"/>
              </a:rPr>
              <a:t>This PC =&gt; right click =&gt; Properties =&gt; Advanced System Setting =&gt; Environment Variables =&gt; System Variables =&gt; Path (double click) =&gt; Browse (file path) =&gt; OK</a:t>
            </a:r>
          </a:p>
          <a:p>
            <a:pPr marL="0" indent="0">
              <a:buNone/>
            </a:pPr>
            <a:endParaRPr lang="en-US" dirty="0"/>
          </a:p>
          <a:p>
            <a:pPr marL="0" indent="0">
              <a:buNone/>
            </a:pPr>
            <a:endParaRPr lang="en-US" dirty="0" smtClean="0"/>
          </a:p>
          <a:p>
            <a:pPr marL="0" indent="0">
              <a:buNone/>
            </a:pPr>
            <a:endParaRPr lang="en-US" dirty="0"/>
          </a:p>
          <a:p>
            <a:pPr marL="0" indent="0">
              <a:buNone/>
            </a:pPr>
            <a:r>
              <a:rPr lang="en-US" dirty="0"/>
              <a:t>	</a:t>
            </a:r>
            <a:r>
              <a:rPr lang="en-US" dirty="0" smtClean="0"/>
              <a:t>						</a:t>
            </a:r>
            <a:endParaRPr lang="en-US" dirty="0"/>
          </a:p>
        </p:txBody>
      </p:sp>
      <p:pic>
        <p:nvPicPr>
          <p:cNvPr id="8" name="Picture 7"/>
          <p:cNvPicPr>
            <a:picLocks noChangeAspect="1"/>
          </p:cNvPicPr>
          <p:nvPr/>
        </p:nvPicPr>
        <p:blipFill>
          <a:blip r:embed="rId3"/>
          <a:stretch>
            <a:fillRect/>
          </a:stretch>
        </p:blipFill>
        <p:spPr>
          <a:xfrm>
            <a:off x="1055447" y="2804915"/>
            <a:ext cx="7482162" cy="4053085"/>
          </a:xfrm>
          <a:prstGeom prst="rect">
            <a:avLst/>
          </a:prstGeom>
        </p:spPr>
      </p:pic>
    </p:spTree>
    <p:extLst>
      <p:ext uri="{BB962C8B-B14F-4D97-AF65-F5344CB8AC3E}">
        <p14:creationId xmlns:p14="http://schemas.microsoft.com/office/powerpoint/2010/main" val="38289963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172" y="71569"/>
            <a:ext cx="1311564" cy="340523"/>
          </a:xfrm>
          <a:prstGeom prst="rect">
            <a:avLst/>
          </a:prstGeom>
          <a:ln>
            <a:noFill/>
          </a:ln>
          <a:effectLst>
            <a:outerShdw blurRad="292100" dist="139700" dir="2700000" algn="tl" rotWithShape="0">
              <a:srgbClr val="333333">
                <a:alpha val="65000"/>
              </a:srgbClr>
            </a:outerShdw>
          </a:effectLst>
        </p:spPr>
      </p:pic>
      <p:sp>
        <p:nvSpPr>
          <p:cNvPr id="11" name="Title 10"/>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Select PHP Version</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99172" y="2242208"/>
            <a:ext cx="9601200" cy="4241800"/>
          </a:xfrm>
        </p:spPr>
        <p:txBody>
          <a:bodyPr/>
          <a:lstStyle/>
          <a:p>
            <a:pPr marL="0" indent="0">
              <a:buNone/>
            </a:pPr>
            <a:r>
              <a:rPr lang="en-US" dirty="0" smtClean="0">
                <a:latin typeface="Times New Roman" panose="02020603050405020304" pitchFamily="18" charset="0"/>
                <a:cs typeface="Times New Roman" panose="02020603050405020304" pitchFamily="18" charset="0"/>
              </a:rPr>
              <a:t>Laragon =&gt; </a:t>
            </a:r>
            <a:r>
              <a:rPr lang="en-US" b="1" dirty="0" smtClean="0">
                <a:latin typeface="Times New Roman" panose="02020603050405020304" pitchFamily="18" charset="0"/>
                <a:cs typeface="Times New Roman" panose="02020603050405020304" pitchFamily="18" charset="0"/>
              </a:rPr>
              <a:t>Click</a:t>
            </a:r>
            <a:r>
              <a:rPr lang="en-US" dirty="0" smtClean="0">
                <a:latin typeface="Times New Roman" panose="02020603050405020304" pitchFamily="18" charset="0"/>
                <a:cs typeface="Times New Roman" panose="02020603050405020304" pitchFamily="18" charset="0"/>
              </a:rPr>
              <a:t> Menu =&gt; PHP =&gt; Version[php - - -] =&gt; </a:t>
            </a:r>
            <a:r>
              <a:rPr lang="en-US" b="1" dirty="0" smtClean="0">
                <a:latin typeface="Times New Roman" panose="02020603050405020304" pitchFamily="18" charset="0"/>
                <a:cs typeface="Times New Roman" panose="02020603050405020304" pitchFamily="18" charset="0"/>
              </a:rPr>
              <a:t>Select</a:t>
            </a:r>
            <a:r>
              <a:rPr lang="en-US" dirty="0" smtClean="0">
                <a:latin typeface="Times New Roman" panose="02020603050405020304" pitchFamily="18" charset="0"/>
                <a:cs typeface="Times New Roman" panose="02020603050405020304" pitchFamily="18" charset="0"/>
              </a:rPr>
              <a:t> PHP version</a:t>
            </a:r>
          </a:p>
          <a:p>
            <a:pPr marL="0" indent="0">
              <a:buNone/>
            </a:pPr>
            <a:endParaRPr lang="en-US" dirty="0"/>
          </a:p>
          <a:p>
            <a:pPr marL="0" indent="0">
              <a:buNone/>
            </a:pPr>
            <a:r>
              <a:rPr lang="en-US" dirty="0"/>
              <a:t>	</a:t>
            </a:r>
            <a:r>
              <a:rPr lang="en-US" dirty="0" smtClean="0"/>
              <a:t>						</a:t>
            </a:r>
            <a:endParaRPr lang="en-US" dirty="0"/>
          </a:p>
        </p:txBody>
      </p:sp>
      <p:pic>
        <p:nvPicPr>
          <p:cNvPr id="12" name="Picture 11"/>
          <p:cNvPicPr>
            <a:picLocks noChangeAspect="1"/>
          </p:cNvPicPr>
          <p:nvPr/>
        </p:nvPicPr>
        <p:blipFill>
          <a:blip r:embed="rId3"/>
          <a:stretch>
            <a:fillRect/>
          </a:stretch>
        </p:blipFill>
        <p:spPr>
          <a:xfrm>
            <a:off x="633224" y="2596501"/>
            <a:ext cx="7018860" cy="4261499"/>
          </a:xfrm>
          <a:prstGeom prst="rect">
            <a:avLst/>
          </a:prstGeom>
        </p:spPr>
      </p:pic>
    </p:spTree>
    <p:extLst>
      <p:ext uri="{BB962C8B-B14F-4D97-AF65-F5344CB8AC3E}">
        <p14:creationId xmlns:p14="http://schemas.microsoft.com/office/powerpoint/2010/main" val="1442848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9" y="0"/>
            <a:ext cx="1652128" cy="428944"/>
          </a:xfrm>
          <a:prstGeom prst="rect">
            <a:avLst/>
          </a:prstGeom>
          <a:ln>
            <a:noFill/>
          </a:ln>
          <a:effectLst>
            <a:outerShdw blurRad="292100" dist="139700" dir="2700000" algn="tl" rotWithShape="0">
              <a:srgbClr val="333333">
                <a:alpha val="65000"/>
              </a:srgbClr>
            </a:outerShdw>
          </a:effectLst>
        </p:spPr>
      </p:pic>
      <p:sp>
        <p:nvSpPr>
          <p:cNvPr id="11" name="Title 10"/>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Run Laragon</a:t>
            </a: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418940" y="2286777"/>
            <a:ext cx="9601200" cy="4241800"/>
          </a:xfrm>
        </p:spPr>
        <p:txBody>
          <a:bodyPr/>
          <a:lstStyle/>
          <a:p>
            <a:pPr marL="0" indent="0">
              <a:buNone/>
            </a:pPr>
            <a:r>
              <a:rPr lang="en-US" dirty="0" smtClean="0">
                <a:latin typeface="Times New Roman" panose="02020603050405020304" pitchFamily="18" charset="0"/>
                <a:cs typeface="Times New Roman" panose="02020603050405020304" pitchFamily="18" charset="0"/>
              </a:rPr>
              <a:t>Click </a:t>
            </a:r>
            <a:r>
              <a:rPr lang="en-US" dirty="0" smtClean="0">
                <a:solidFill>
                  <a:srgbClr val="00B050"/>
                </a:solidFill>
                <a:latin typeface="Times New Roman" panose="02020603050405020304" pitchFamily="18" charset="0"/>
                <a:cs typeface="Times New Roman" panose="02020603050405020304" pitchFamily="18" charset="0"/>
              </a:rPr>
              <a:t>Start All</a:t>
            </a:r>
            <a:r>
              <a:rPr lang="en-US" dirty="0" smtClean="0"/>
              <a:t>									</a:t>
            </a:r>
            <a:r>
              <a:rPr lang="en-US" dirty="0" smtClean="0">
                <a:latin typeface="Times New Roman" panose="02020603050405020304" pitchFamily="18" charset="0"/>
                <a:cs typeface="Times New Roman" panose="02020603050405020304" pitchFamily="18" charset="0"/>
              </a:rPr>
              <a:t>If want to stop, click </a:t>
            </a:r>
            <a:r>
              <a:rPr lang="en-US" dirty="0" smtClean="0">
                <a:solidFill>
                  <a:srgbClr val="00B0F0"/>
                </a:solidFill>
                <a:latin typeface="Times New Roman" panose="02020603050405020304" pitchFamily="18" charset="0"/>
                <a:cs typeface="Times New Roman" panose="02020603050405020304" pitchFamily="18" charset="0"/>
              </a:rPr>
              <a:t>Stop</a:t>
            </a:r>
            <a:r>
              <a:rPr lang="en-US" dirty="0" smtClean="0">
                <a:latin typeface="Times New Roman" panose="02020603050405020304" pitchFamily="18" charset="0"/>
                <a:cs typeface="Times New Roman" panose="02020603050405020304" pitchFamily="18" charset="0"/>
              </a:rPr>
              <a:t>.</a:t>
            </a:r>
          </a:p>
          <a:p>
            <a:pPr marL="0" indent="0">
              <a:buNone/>
            </a:pPr>
            <a:endParaRPr lang="en-US" dirty="0"/>
          </a:p>
          <a:p>
            <a:pPr marL="0" indent="0">
              <a:buNone/>
            </a:pPr>
            <a:r>
              <a:rPr lang="en-US" dirty="0"/>
              <a:t>	</a:t>
            </a:r>
            <a:r>
              <a:rPr lang="en-US" dirty="0" smtClean="0"/>
              <a:t>						</a:t>
            </a:r>
            <a:endParaRPr lang="en-US" dirty="0"/>
          </a:p>
        </p:txBody>
      </p:sp>
      <p:pic>
        <p:nvPicPr>
          <p:cNvPr id="2" name="Picture 1"/>
          <p:cNvPicPr>
            <a:picLocks noChangeAspect="1"/>
          </p:cNvPicPr>
          <p:nvPr/>
        </p:nvPicPr>
        <p:blipFill>
          <a:blip r:embed="rId3"/>
          <a:stretch>
            <a:fillRect/>
          </a:stretch>
        </p:blipFill>
        <p:spPr>
          <a:xfrm>
            <a:off x="6094636" y="2784903"/>
            <a:ext cx="4988480" cy="3393130"/>
          </a:xfrm>
          <a:prstGeom prst="rect">
            <a:avLst/>
          </a:prstGeom>
        </p:spPr>
      </p:pic>
      <p:pic>
        <p:nvPicPr>
          <p:cNvPr id="3" name="Picture 2"/>
          <p:cNvPicPr>
            <a:picLocks noChangeAspect="1"/>
          </p:cNvPicPr>
          <p:nvPr/>
        </p:nvPicPr>
        <p:blipFill>
          <a:blip r:embed="rId4"/>
          <a:stretch>
            <a:fillRect/>
          </a:stretch>
        </p:blipFill>
        <p:spPr>
          <a:xfrm>
            <a:off x="586749" y="2836241"/>
            <a:ext cx="4948911" cy="3393130"/>
          </a:xfrm>
          <a:prstGeom prst="rect">
            <a:avLst/>
          </a:prstGeom>
        </p:spPr>
      </p:pic>
    </p:spTree>
    <p:extLst>
      <p:ext uri="{BB962C8B-B14F-4D97-AF65-F5344CB8AC3E}">
        <p14:creationId xmlns:p14="http://schemas.microsoft.com/office/powerpoint/2010/main" val="184315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857" y="1160616"/>
            <a:ext cx="8761413" cy="706964"/>
          </a:xfrm>
        </p:spPr>
        <p:txBody>
          <a:bodyPr/>
          <a:lstStyle/>
          <a:p>
            <a:r>
              <a:rPr lang="en-US" b="1" dirty="0" smtClean="0">
                <a:latin typeface="Times New Roman" panose="02020603050405020304" pitchFamily="18" charset="0"/>
                <a:cs typeface="Times New Roman" panose="02020603050405020304" pitchFamily="18" charset="0"/>
              </a:rPr>
              <a:t>Laravel-Installation </a:t>
            </a:r>
            <a:r>
              <a:rPr lang="en-US" sz="2400" b="1" dirty="0" smtClean="0">
                <a:latin typeface="Times New Roman" panose="02020603050405020304" pitchFamily="18" charset="0"/>
                <a:cs typeface="Times New Roman" panose="02020603050405020304" pitchFamily="18" charset="0"/>
              </a:rPr>
              <a:t>(version – 7.*)</a:t>
            </a:r>
            <a:r>
              <a:rPr lang="en-US" b="1" dirty="0"/>
              <a:t/>
            </a:r>
            <a:br>
              <a:rPr lang="en-US" b="1" dirty="0"/>
            </a:br>
            <a:endParaRPr lang="en-US" dirty="0"/>
          </a:p>
        </p:txBody>
      </p:sp>
      <p:sp>
        <p:nvSpPr>
          <p:cNvPr id="3" name="Content Placeholder 2"/>
          <p:cNvSpPr>
            <a:spLocks noGrp="1"/>
          </p:cNvSpPr>
          <p:nvPr>
            <p:ph idx="1"/>
          </p:nvPr>
        </p:nvSpPr>
        <p:spPr>
          <a:xfrm>
            <a:off x="471560" y="2437730"/>
            <a:ext cx="11223135" cy="4186589"/>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Laravel framework needs a few requirements for getting installed on </a:t>
            </a:r>
            <a:r>
              <a:rPr lang="en-US" sz="2000" dirty="0" smtClean="0">
                <a:latin typeface="Times New Roman" panose="02020603050405020304" pitchFamily="18" charset="0"/>
                <a:cs typeface="Times New Roman" panose="02020603050405020304" pitchFamily="18" charset="0"/>
              </a:rPr>
              <a:t>your system.</a:t>
            </a:r>
          </a:p>
          <a:p>
            <a:r>
              <a:rPr lang="en-US" sz="2400" b="1" dirty="0" smtClean="0">
                <a:solidFill>
                  <a:schemeClr val="tx2">
                    <a:lumMod val="50000"/>
                  </a:schemeClr>
                </a:solidFill>
                <a:latin typeface="Times New Roman" panose="02020603050405020304" pitchFamily="18" charset="0"/>
                <a:cs typeface="Times New Roman" panose="02020603050405020304" pitchFamily="18" charset="0"/>
              </a:rPr>
              <a:t>Installing Laravel Project</a:t>
            </a: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Create Laravel </a:t>
            </a:r>
            <a:r>
              <a:rPr lang="en-US" sz="2000" dirty="0">
                <a:solidFill>
                  <a:schemeClr val="tx1"/>
                </a:solidFill>
                <a:latin typeface="Times New Roman" panose="02020603050405020304" pitchFamily="18" charset="0"/>
                <a:cs typeface="Times New Roman" panose="02020603050405020304" pitchFamily="18" charset="0"/>
              </a:rPr>
              <a:t>p</a:t>
            </a:r>
            <a:r>
              <a:rPr lang="en-US" sz="2000" dirty="0" smtClean="0">
                <a:solidFill>
                  <a:schemeClr val="tx1"/>
                </a:solidFill>
                <a:latin typeface="Times New Roman" panose="02020603050405020304" pitchFamily="18" charset="0"/>
                <a:cs typeface="Times New Roman" panose="02020603050405020304" pitchFamily="18" charset="0"/>
              </a:rPr>
              <a:t>roject path on your local machine - </a:t>
            </a:r>
            <a:r>
              <a:rPr lang="en-US" sz="2000" dirty="0" smtClean="0">
                <a:solidFill>
                  <a:srgbClr val="0070C0"/>
                </a:solidFill>
                <a:latin typeface="Times New Roman" panose="02020603050405020304" pitchFamily="18" charset="0"/>
                <a:cs typeface="Times New Roman" panose="02020603050405020304" pitchFamily="18" charset="0"/>
              </a:rPr>
              <a:t>D:\laragon\www\laravel-project</a:t>
            </a: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smtClean="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831390" y="3368157"/>
            <a:ext cx="960532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Before creating your first Laravel project, you should ensure that your local machine has PHP </a:t>
            </a:r>
            <a:r>
              <a:rPr lang="en-US" altLang="en-US" dirty="0" smtClean="0">
                <a:latin typeface="Times New Roman" panose="02020603050405020304" pitchFamily="18" charset="0"/>
                <a:cs typeface="Times New Roman" panose="02020603050405020304" pitchFamily="18" charset="0"/>
              </a:rPr>
              <a:t>and </a:t>
            </a:r>
          </a:p>
          <a:p>
            <a:pPr lvl="0" defTabSz="914400" eaLnBrk="0" fontAlgn="base" hangingPunct="0">
              <a:lnSpc>
                <a:spcPct val="150000"/>
              </a:lnSpc>
              <a:spcBef>
                <a:spcPct val="0"/>
              </a:spcBef>
              <a:spcAft>
                <a:spcPct val="0"/>
              </a:spcAft>
            </a:pPr>
            <a:r>
              <a:rPr lang="en-US" altLang="en-US" dirty="0" smtClean="0">
                <a:latin typeface="Times New Roman" panose="02020603050405020304" pitchFamily="18" charset="0"/>
                <a:cs typeface="Times New Roman" panose="02020603050405020304" pitchFamily="18" charset="0"/>
              </a:rPr>
              <a:t>Composer ( </a:t>
            </a:r>
            <a:r>
              <a:rPr lang="en-US" altLang="en-US" dirty="0" smtClean="0">
                <a:solidFill>
                  <a:srgbClr val="0070C0"/>
                </a:solidFill>
                <a:latin typeface="Times New Roman" panose="02020603050405020304" pitchFamily="18" charset="0"/>
                <a:cs typeface="Times New Roman" panose="02020603050405020304" pitchFamily="18" charset="0"/>
                <a:hlinkClick r:id="rId2"/>
              </a:rPr>
              <a:t>https</a:t>
            </a:r>
            <a:r>
              <a:rPr lang="en-US" altLang="en-US" dirty="0">
                <a:solidFill>
                  <a:srgbClr val="0070C0"/>
                </a:solidFill>
                <a:latin typeface="Times New Roman" panose="02020603050405020304" pitchFamily="18" charset="0"/>
                <a:cs typeface="Times New Roman" panose="02020603050405020304" pitchFamily="18" charset="0"/>
                <a:hlinkClick r:id="rId2"/>
              </a:rPr>
              <a:t>://</a:t>
            </a:r>
            <a:r>
              <a:rPr lang="en-US" altLang="en-US" dirty="0" smtClean="0">
                <a:solidFill>
                  <a:srgbClr val="0070C0"/>
                </a:solidFill>
                <a:latin typeface="Times New Roman" panose="02020603050405020304" pitchFamily="18" charset="0"/>
                <a:cs typeface="Times New Roman" panose="02020603050405020304" pitchFamily="18" charset="0"/>
                <a:hlinkClick r:id="rId2"/>
              </a:rPr>
              <a:t>getcomposer.org</a:t>
            </a:r>
            <a:r>
              <a:rPr lang="en-US" altLang="en-US" dirty="0" smtClean="0">
                <a:solidFill>
                  <a:srgbClr val="0070C0"/>
                </a:solidFill>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 </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installed. </a:t>
            </a:r>
          </a:p>
          <a:p>
            <a:pPr lvl="0" defTabSz="914400" eaLnBrk="0" fontAlgn="base" hangingPunct="0">
              <a:lnSpc>
                <a:spcPct val="150000"/>
              </a:lnSpc>
              <a:spcBef>
                <a:spcPct val="0"/>
              </a:spcBef>
              <a:spcAft>
                <a:spcPct val="0"/>
              </a:spcAf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After you have installed PHP and Composer, you may create a new Laravel project via the Composer</a:t>
            </a: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p>
          <a:p>
            <a:pPr defTabSz="914400" eaLnBrk="0" fontAlgn="base" hangingPunct="0">
              <a:lnSpc>
                <a:spcPct val="150000"/>
              </a:lnSpc>
              <a:spcBef>
                <a:spcPct val="0"/>
              </a:spcBef>
              <a:spcAft>
                <a:spcPct val="0"/>
              </a:spcAft>
            </a:pPr>
            <a:r>
              <a:rPr lang="en-US" altLang="en-US" dirty="0">
                <a:solidFill>
                  <a:schemeClr val="accent2"/>
                </a:solidFill>
                <a:latin typeface="Times New Roman" panose="02020603050405020304" pitchFamily="18" charset="0"/>
                <a:cs typeface="Times New Roman" panose="02020603050405020304" pitchFamily="18" charset="0"/>
              </a:rPr>
              <a:t>c</a:t>
            </a:r>
            <a:r>
              <a:rPr kumimoji="0" lang="en-US" altLang="en-US" b="0" i="0" u="none" strike="noStrike" cap="none" normalizeH="0" baseline="0" dirty="0" smtClean="0">
                <a:ln>
                  <a:noFill/>
                </a:ln>
                <a:solidFill>
                  <a:schemeClr val="accent2"/>
                </a:solidFill>
                <a:effectLst/>
                <a:latin typeface="Times New Roman" panose="02020603050405020304" pitchFamily="18" charset="0"/>
                <a:cs typeface="Times New Roman" panose="02020603050405020304" pitchFamily="18" charset="0"/>
              </a:rPr>
              <a:t>reate-project</a:t>
            </a:r>
            <a:r>
              <a:rPr kumimoji="0" lang="en-US" altLang="en-US"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command :</a:t>
            </a:r>
          </a:p>
          <a:p>
            <a:pPr defTabSz="914400" eaLnBrk="0" fontAlgn="base" hangingPunct="0">
              <a:lnSpc>
                <a:spcPct val="150000"/>
              </a:lnSpc>
              <a:spcBef>
                <a:spcPct val="0"/>
              </a:spcBef>
              <a:spcAft>
                <a:spcPct val="0"/>
              </a:spcAft>
            </a:pPr>
            <a:r>
              <a:rPr lang="en-US" altLang="en-US" dirty="0" smtClean="0">
                <a:solidFill>
                  <a:srgbClr val="0070C0"/>
                </a:solidFill>
                <a:latin typeface="Times New Roman" panose="02020603050405020304" pitchFamily="18" charset="0"/>
                <a:cs typeface="Times New Roman" panose="02020603050405020304" pitchFamily="18" charset="0"/>
              </a:rPr>
              <a:t>composer </a:t>
            </a:r>
            <a:r>
              <a:rPr lang="en-US" altLang="en-US" dirty="0">
                <a:solidFill>
                  <a:srgbClr val="0070C0"/>
                </a:solidFill>
                <a:latin typeface="Times New Roman" panose="02020603050405020304" pitchFamily="18" charset="0"/>
                <a:cs typeface="Times New Roman" panose="02020603050405020304" pitchFamily="18" charset="0"/>
              </a:rPr>
              <a:t>create-project --prefer-</a:t>
            </a:r>
            <a:r>
              <a:rPr lang="en-US" altLang="en-US" dirty="0" err="1">
                <a:solidFill>
                  <a:srgbClr val="0070C0"/>
                </a:solidFill>
                <a:latin typeface="Times New Roman" panose="02020603050405020304" pitchFamily="18" charset="0"/>
                <a:cs typeface="Times New Roman" panose="02020603050405020304" pitchFamily="18" charset="0"/>
              </a:rPr>
              <a:t>dist</a:t>
            </a:r>
            <a:r>
              <a:rPr lang="en-US" altLang="en-US" dirty="0">
                <a:solidFill>
                  <a:srgbClr val="0070C0"/>
                </a:solidFill>
                <a:latin typeface="Times New Roman" panose="02020603050405020304" pitchFamily="18" charset="0"/>
                <a:cs typeface="Times New Roman" panose="02020603050405020304" pitchFamily="18" charset="0"/>
              </a:rPr>
              <a:t> </a:t>
            </a:r>
            <a:r>
              <a:rPr lang="en-US" altLang="en-US" dirty="0" err="1">
                <a:solidFill>
                  <a:srgbClr val="0070C0"/>
                </a:solidFill>
                <a:latin typeface="Times New Roman" panose="02020603050405020304" pitchFamily="18" charset="0"/>
                <a:cs typeface="Times New Roman" panose="02020603050405020304" pitchFamily="18" charset="0"/>
              </a:rPr>
              <a:t>laravel</a:t>
            </a:r>
            <a:r>
              <a:rPr lang="en-US" altLang="en-US" dirty="0">
                <a:solidFill>
                  <a:srgbClr val="0070C0"/>
                </a:solidFill>
                <a:latin typeface="Times New Roman" panose="02020603050405020304" pitchFamily="18" charset="0"/>
                <a:cs typeface="Times New Roman" panose="02020603050405020304" pitchFamily="18" charset="0"/>
              </a:rPr>
              <a:t>/</a:t>
            </a:r>
            <a:r>
              <a:rPr lang="en-US" altLang="en-US" dirty="0" err="1">
                <a:solidFill>
                  <a:srgbClr val="0070C0"/>
                </a:solidFill>
                <a:latin typeface="Times New Roman" panose="02020603050405020304" pitchFamily="18" charset="0"/>
                <a:cs typeface="Times New Roman" panose="02020603050405020304" pitchFamily="18" charset="0"/>
              </a:rPr>
              <a:t>laravel</a:t>
            </a:r>
            <a:r>
              <a:rPr lang="en-US" altLang="en-US" dirty="0">
                <a:solidFill>
                  <a:srgbClr val="0070C0"/>
                </a:solidFill>
                <a:latin typeface="Times New Roman" panose="02020603050405020304" pitchFamily="18" charset="0"/>
                <a:cs typeface="Times New Roman" panose="02020603050405020304" pitchFamily="18" charset="0"/>
              </a:rPr>
              <a:t>:^7.0 </a:t>
            </a:r>
            <a:r>
              <a:rPr lang="en-US" altLang="en-US" dirty="0" err="1" smtClean="0">
                <a:solidFill>
                  <a:srgbClr val="0070C0"/>
                </a:solidFill>
                <a:latin typeface="Times New Roman" panose="02020603050405020304" pitchFamily="18" charset="0"/>
                <a:cs typeface="Times New Roman" panose="02020603050405020304" pitchFamily="18" charset="0"/>
              </a:rPr>
              <a:t>project_name</a:t>
            </a:r>
            <a:endParaRPr lang="en-US" altLang="en-US" dirty="0">
              <a:solidFill>
                <a:srgbClr val="0070C0"/>
              </a:solidFill>
              <a:latin typeface="Times New Roman" panose="02020603050405020304" pitchFamily="18" charset="0"/>
              <a:cs typeface="Times New Roman" panose="02020603050405020304" pitchFamily="18" charset="0"/>
            </a:endParaRPr>
          </a:p>
          <a:p>
            <a:pPr lvl="0" defTabSz="914400" eaLnBrk="0" fontAlgn="base" hangingPunct="0">
              <a:lnSpc>
                <a:spcPct val="150000"/>
              </a:lnSpc>
              <a:spcBef>
                <a:spcPct val="0"/>
              </a:spcBef>
              <a:spcAft>
                <a:spcPct val="0"/>
              </a:spcAf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560" y="0"/>
            <a:ext cx="1649308" cy="428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9515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The Root Directory Structure of Laravel</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58389856"/>
              </p:ext>
            </p:extLst>
          </p:nvPr>
        </p:nvGraphicFramePr>
        <p:xfrm>
          <a:off x="561492" y="2714676"/>
          <a:ext cx="11130975" cy="3786051"/>
        </p:xfrm>
        <a:graphic>
          <a:graphicData uri="http://schemas.openxmlformats.org/drawingml/2006/table">
            <a:tbl>
              <a:tblPr firstRow="1" bandRow="1">
                <a:tableStyleId>{5C22544A-7EE6-4342-B048-85BDC9FD1C3A}</a:tableStyleId>
              </a:tblPr>
              <a:tblGrid>
                <a:gridCol w="1766819">
                  <a:extLst>
                    <a:ext uri="{9D8B030D-6E8A-4147-A177-3AD203B41FA5}">
                      <a16:colId xmlns:a16="http://schemas.microsoft.com/office/drawing/2014/main" val="3775977727"/>
                    </a:ext>
                  </a:extLst>
                </a:gridCol>
                <a:gridCol w="9364156">
                  <a:extLst>
                    <a:ext uri="{9D8B030D-6E8A-4147-A177-3AD203B41FA5}">
                      <a16:colId xmlns:a16="http://schemas.microsoft.com/office/drawing/2014/main" val="4118635255"/>
                    </a:ext>
                  </a:extLst>
                </a:gridCol>
              </a:tblGrid>
              <a:tr h="571151">
                <a:tc>
                  <a:txBody>
                    <a:bodyPr/>
                    <a:lstStyle/>
                    <a:p>
                      <a:pPr algn="l"/>
                      <a:r>
                        <a:rPr lang="en-US" b="1" dirty="0">
                          <a:latin typeface="Times New Roman" panose="02020603050405020304" pitchFamily="18" charset="0"/>
                          <a:cs typeface="Times New Roman" panose="02020603050405020304" pitchFamily="18" charset="0"/>
                        </a:rPr>
                        <a:t>Directory</a:t>
                      </a:r>
                    </a:p>
                  </a:txBody>
                  <a:tcPr anchor="ctr"/>
                </a:tc>
                <a:tc>
                  <a:txBody>
                    <a:bodyPr/>
                    <a:lstStyle/>
                    <a:p>
                      <a:pPr algn="l"/>
                      <a:r>
                        <a:rPr lang="en-US" b="1" dirty="0" smtClean="0">
                          <a:latin typeface="Times New Roman" panose="02020603050405020304" pitchFamily="18" charset="0"/>
                          <a:cs typeface="Times New Roman" panose="02020603050405020304" pitchFamily="18" charset="0"/>
                        </a:rPr>
                        <a:t>Description</a:t>
                      </a:r>
                      <a:endParaRPr lang="en-US"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71770542"/>
                  </a:ext>
                </a:extLst>
              </a:tr>
              <a:tr h="338333">
                <a:tc>
                  <a:txBody>
                    <a:bodyPr/>
                    <a:lstStyle/>
                    <a:p>
                      <a:pPr algn="l"/>
                      <a:r>
                        <a:rPr lang="en-US" sz="1600" b="1" dirty="0" smtClean="0">
                          <a:latin typeface="Times New Roman" panose="02020603050405020304" pitchFamily="18" charset="0"/>
                          <a:cs typeface="Times New Roman" panose="02020603050405020304" pitchFamily="18" charset="0"/>
                        </a:rPr>
                        <a:t>app</a:t>
                      </a:r>
                      <a:endParaRPr lang="en-US" sz="16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The app directory holds the base code for your Laravel application.</a:t>
                      </a:r>
                    </a:p>
                  </a:txBody>
                  <a:tcPr/>
                </a:tc>
                <a:extLst>
                  <a:ext uri="{0D108BD9-81ED-4DB2-BD59-A6C34878D82A}">
                    <a16:rowId xmlns:a16="http://schemas.microsoft.com/office/drawing/2014/main" val="4089825920"/>
                  </a:ext>
                </a:extLst>
              </a:tr>
              <a:tr h="330918">
                <a:tc>
                  <a:txBody>
                    <a:bodyPr/>
                    <a:lstStyle/>
                    <a:p>
                      <a:pPr algn="l"/>
                      <a:r>
                        <a:rPr lang="en-US" sz="1600" b="1" dirty="0" smtClean="0">
                          <a:latin typeface="Times New Roman" panose="02020603050405020304" pitchFamily="18" charset="0"/>
                          <a:cs typeface="Times New Roman" panose="02020603050405020304" pitchFamily="18" charset="0"/>
                        </a:rPr>
                        <a:t>bootstrap</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The bootstrap directory contains all the bootstrapping scripts used for your application.</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2719049"/>
                  </a:ext>
                </a:extLst>
              </a:tr>
              <a:tr h="330918">
                <a:tc>
                  <a:txBody>
                    <a:bodyPr/>
                    <a:lstStyle/>
                    <a:p>
                      <a:pPr algn="l"/>
                      <a:r>
                        <a:rPr lang="en-US" sz="1600" b="1" dirty="0" smtClean="0">
                          <a:latin typeface="Times New Roman" panose="02020603050405020304" pitchFamily="18" charset="0"/>
                          <a:cs typeface="Times New Roman" panose="02020603050405020304" pitchFamily="18" charset="0"/>
                        </a:rPr>
                        <a:t>config</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The config directory holds all your project configuration files (.config).</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96795541"/>
                  </a:ext>
                </a:extLst>
              </a:tr>
              <a:tr h="330918">
                <a:tc>
                  <a:txBody>
                    <a:bodyPr/>
                    <a:lstStyle/>
                    <a:p>
                      <a:pPr algn="l"/>
                      <a:r>
                        <a:rPr lang="en-US" sz="1600" b="1" dirty="0" smtClean="0">
                          <a:latin typeface="Times New Roman" panose="02020603050405020304" pitchFamily="18" charset="0"/>
                          <a:cs typeface="Times New Roman" panose="02020603050405020304" pitchFamily="18" charset="0"/>
                        </a:rPr>
                        <a:t>database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database directory contains your database files.</a:t>
                      </a:r>
                    </a:p>
                  </a:txBody>
                  <a:tcPr anchor="ctr"/>
                </a:tc>
                <a:extLst>
                  <a:ext uri="{0D108BD9-81ED-4DB2-BD59-A6C34878D82A}">
                    <a16:rowId xmlns:a16="http://schemas.microsoft.com/office/drawing/2014/main" val="4096825722"/>
                  </a:ext>
                </a:extLst>
              </a:tr>
              <a:tr h="511419">
                <a:tc>
                  <a:txBody>
                    <a:bodyPr/>
                    <a:lstStyle/>
                    <a:p>
                      <a:pPr algn="l"/>
                      <a:r>
                        <a:rPr lang="en-US" sz="1600" b="1" dirty="0" smtClean="0">
                          <a:latin typeface="Times New Roman" panose="02020603050405020304" pitchFamily="18" charset="0"/>
                          <a:cs typeface="Times New Roman" panose="02020603050405020304" pitchFamily="18" charset="0"/>
                        </a:rPr>
                        <a:t>public</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The public directory helps start your Laravel project and maintains other necessary files such as JavaScript, CSS, and images of your project.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6139174"/>
                  </a:ext>
                </a:extLst>
              </a:tr>
              <a:tr h="330918">
                <a:tc>
                  <a:txBody>
                    <a:bodyPr/>
                    <a:lstStyle/>
                    <a:p>
                      <a:pPr algn="l"/>
                      <a:r>
                        <a:rPr lang="en-US" sz="1600" b="1" dirty="0" smtClean="0">
                          <a:latin typeface="Times New Roman" panose="02020603050405020304" pitchFamily="18" charset="0"/>
                          <a:cs typeface="Times New Roman" panose="02020603050405020304" pitchFamily="18" charset="0"/>
                        </a:rPr>
                        <a:t>resources</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The resources directory holds all the language (localization) files, and templates (if any).</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8260730"/>
                  </a:ext>
                </a:extLst>
              </a:tr>
              <a:tr h="330918">
                <a:tc>
                  <a:txBody>
                    <a:bodyPr/>
                    <a:lstStyle/>
                    <a:p>
                      <a:pPr algn="l"/>
                      <a:r>
                        <a:rPr lang="en-US" sz="1600" b="1" dirty="0" smtClean="0">
                          <a:latin typeface="Times New Roman" panose="02020603050405020304" pitchFamily="18" charset="0"/>
                          <a:cs typeface="Times New Roman" panose="02020603050405020304" pitchFamily="18" charset="0"/>
                        </a:rPr>
                        <a:t>routes</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The routes directory contains all your definition files for routing, such as </a:t>
                      </a:r>
                      <a:r>
                        <a:rPr lang="en-US" sz="1400" dirty="0" err="1" smtClean="0">
                          <a:latin typeface="Times New Roman" panose="02020603050405020304" pitchFamily="18" charset="0"/>
                          <a:cs typeface="Times New Roman" panose="02020603050405020304" pitchFamily="18" charset="0"/>
                        </a:rPr>
                        <a:t>console.php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api.php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channels.php</a:t>
                      </a:r>
                      <a:r>
                        <a:rPr lang="en-US" sz="1400" dirty="0" smtClean="0">
                          <a:latin typeface="Times New Roman" panose="02020603050405020304" pitchFamily="18" charset="0"/>
                          <a:cs typeface="Times New Roman" panose="02020603050405020304" pitchFamily="18" charset="0"/>
                        </a:rPr>
                        <a:t>, </a:t>
                      </a:r>
                      <a:r>
                        <a:rPr lang="en-US" sz="1400" dirty="0" err="1" smtClean="0">
                          <a:latin typeface="Times New Roman" panose="02020603050405020304" pitchFamily="18" charset="0"/>
                          <a:cs typeface="Times New Roman" panose="02020603050405020304" pitchFamily="18" charset="0"/>
                        </a:rPr>
                        <a:t>web.php</a:t>
                      </a:r>
                      <a:r>
                        <a:rPr lang="en-US" sz="1400" baseline="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5797374"/>
                  </a:ext>
                </a:extLst>
              </a:tr>
              <a:tr h="346727">
                <a:tc>
                  <a:txBody>
                    <a:bodyPr/>
                    <a:lstStyle/>
                    <a:p>
                      <a:pPr algn="l"/>
                      <a:r>
                        <a:rPr lang="en-US" sz="1600" b="1" dirty="0" smtClean="0">
                          <a:latin typeface="Times New Roman" panose="02020603050405020304" pitchFamily="18" charset="0"/>
                          <a:cs typeface="Times New Roman" panose="02020603050405020304" pitchFamily="18" charset="0"/>
                        </a:rPr>
                        <a:t>storage</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The storage directory holds your session files, cache, compiled templates, and miscellaneous files generated by the framework.</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7348998"/>
                  </a:ext>
                </a:extLst>
              </a:tr>
              <a:tr h="330918">
                <a:tc>
                  <a:txBody>
                    <a:bodyPr/>
                    <a:lstStyle/>
                    <a:p>
                      <a:pPr algn="l"/>
                      <a:r>
                        <a:rPr lang="en-US" sz="1600" b="1" dirty="0" smtClean="0">
                          <a:latin typeface="Times New Roman" panose="02020603050405020304" pitchFamily="18" charset="0"/>
                          <a:cs typeface="Times New Roman" panose="02020603050405020304" pitchFamily="18" charset="0"/>
                        </a:rPr>
                        <a:t>vendor</a:t>
                      </a:r>
                      <a:endParaRPr lang="en-US" sz="1600" b="1" dirty="0">
                        <a:latin typeface="Times New Roman" panose="02020603050405020304" pitchFamily="18" charset="0"/>
                        <a:cs typeface="Times New Roman" panose="02020603050405020304" pitchFamily="18" charset="0"/>
                      </a:endParaRPr>
                    </a:p>
                  </a:txBody>
                  <a:tcPr/>
                </a:tc>
                <a:tc>
                  <a:txBody>
                    <a:bodyPr/>
                    <a:lstStyle/>
                    <a:p>
                      <a:r>
                        <a:rPr lang="en-US" sz="1400" dirty="0" smtClean="0">
                          <a:latin typeface="Times New Roman" panose="02020603050405020304" pitchFamily="18" charset="0"/>
                          <a:cs typeface="Times New Roman" panose="02020603050405020304" pitchFamily="18" charset="0"/>
                        </a:rPr>
                        <a:t>The vendor directory holds all composer dependency files.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32899970"/>
                  </a:ext>
                </a:extLst>
              </a:tr>
            </a:tbl>
          </a:graphicData>
        </a:graphic>
      </p:graphicFrame>
      <p:sp>
        <p:nvSpPr>
          <p:cNvPr id="6" name="Rectangle 5"/>
          <p:cNvSpPr/>
          <p:nvPr/>
        </p:nvSpPr>
        <p:spPr>
          <a:xfrm>
            <a:off x="423332" y="2263421"/>
            <a:ext cx="11929533" cy="369332"/>
          </a:xfrm>
          <a:prstGeom prst="rect">
            <a:avLst/>
          </a:prstGeom>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directory is one of the most important directories, inside which you will find some other subdirectories. </a:t>
            </a: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are: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512" y="39956"/>
            <a:ext cx="1649308" cy="428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2714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App </a:t>
            </a:r>
            <a:r>
              <a:rPr lang="en-US" dirty="0">
                <a:latin typeface="Times New Roman" panose="02020603050405020304" pitchFamily="18" charset="0"/>
                <a:cs typeface="Times New Roman" panose="02020603050405020304" pitchFamily="18" charset="0"/>
              </a:rPr>
              <a:t>Directory Structure of </a:t>
            </a:r>
            <a:r>
              <a:rPr lang="en-US" dirty="0" smtClean="0">
                <a:latin typeface="Times New Roman" panose="02020603050405020304" pitchFamily="18" charset="0"/>
                <a:cs typeface="Times New Roman" panose="02020603050405020304" pitchFamily="18" charset="0"/>
              </a:rPr>
              <a:t>Laravel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083030"/>
              </p:ext>
            </p:extLst>
          </p:nvPr>
        </p:nvGraphicFramePr>
        <p:xfrm>
          <a:off x="492981" y="2363378"/>
          <a:ext cx="11306755" cy="4100872"/>
        </p:xfrm>
        <a:graphic>
          <a:graphicData uri="http://schemas.openxmlformats.org/drawingml/2006/table">
            <a:tbl>
              <a:tblPr firstRow="1" bandRow="1">
                <a:tableStyleId>{5C22544A-7EE6-4342-B048-85BDC9FD1C3A}</a:tableStyleId>
              </a:tblPr>
              <a:tblGrid>
                <a:gridCol w="1311965">
                  <a:extLst>
                    <a:ext uri="{9D8B030D-6E8A-4147-A177-3AD203B41FA5}">
                      <a16:colId xmlns:a16="http://schemas.microsoft.com/office/drawing/2014/main" val="752346761"/>
                    </a:ext>
                  </a:extLst>
                </a:gridCol>
                <a:gridCol w="9994790">
                  <a:extLst>
                    <a:ext uri="{9D8B030D-6E8A-4147-A177-3AD203B41FA5}">
                      <a16:colId xmlns:a16="http://schemas.microsoft.com/office/drawing/2014/main" val="973899057"/>
                    </a:ext>
                  </a:extLst>
                </a:gridCol>
              </a:tblGrid>
              <a:tr h="3481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Times New Roman" panose="02020603050405020304" pitchFamily="18" charset="0"/>
                          <a:cs typeface="Times New Roman" panose="02020603050405020304" pitchFamily="18" charset="0"/>
                        </a:rPr>
                        <a:t>Directory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smtClean="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832211831"/>
                  </a:ext>
                </a:extLst>
              </a:tr>
              <a:tr h="352589">
                <a:tc>
                  <a:txBody>
                    <a:bodyPr/>
                    <a:lstStyle/>
                    <a:p>
                      <a:r>
                        <a:rPr lang="en-US" sz="1400" b="1" dirty="0" smtClean="0">
                          <a:latin typeface="Times New Roman" panose="02020603050405020304" pitchFamily="18" charset="0"/>
                          <a:cs typeface="Times New Roman" panose="02020603050405020304" pitchFamily="18" charset="0"/>
                        </a:rPr>
                        <a:t>Console</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Console directory contains all your project artisan commands.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5210982"/>
                  </a:ext>
                </a:extLst>
              </a:tr>
              <a:tr h="435141">
                <a:tc>
                  <a:txBody>
                    <a:bodyPr/>
                    <a:lstStyle/>
                    <a:p>
                      <a:r>
                        <a:rPr lang="en-US" sz="1400" b="1" dirty="0" smtClean="0">
                          <a:latin typeface="Times New Roman" panose="02020603050405020304" pitchFamily="18" charset="0"/>
                          <a:cs typeface="Times New Roman" panose="02020603050405020304" pitchFamily="18" charset="0"/>
                        </a:rPr>
                        <a:t>Events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Events directory holds event files that your laravel application may pop up. Events are used for sending messages or signals to other parts of the laravel project that any action has taken place within the project.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9374399"/>
                  </a:ext>
                </a:extLst>
              </a:tr>
              <a:tr h="352589">
                <a:tc>
                  <a:txBody>
                    <a:bodyPr/>
                    <a:lstStyle/>
                    <a:p>
                      <a:r>
                        <a:rPr lang="en-US" sz="1400" b="1" dirty="0" smtClean="0">
                          <a:latin typeface="Times New Roman" panose="02020603050405020304" pitchFamily="18" charset="0"/>
                          <a:cs typeface="Times New Roman" panose="02020603050405020304" pitchFamily="18" charset="0"/>
                        </a:rPr>
                        <a:t>Exceptions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Exceptions directory holds your laravel project's exception handling files, which handle all the exceptions thrown by your Laravel project.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2808178"/>
                  </a:ext>
                </a:extLst>
              </a:tr>
              <a:tr h="352589">
                <a:tc>
                  <a:txBody>
                    <a:bodyPr/>
                    <a:lstStyle/>
                    <a:p>
                      <a:r>
                        <a:rPr lang="en-US" sz="1400" b="1" dirty="0" smtClean="0">
                          <a:latin typeface="Times New Roman" panose="02020603050405020304" pitchFamily="18" charset="0"/>
                          <a:cs typeface="Times New Roman" panose="02020603050405020304" pitchFamily="18" charset="0"/>
                        </a:rPr>
                        <a:t>Http</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Http directory holds different filters, requests, and controllers.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8756591"/>
                  </a:ext>
                </a:extLst>
              </a:tr>
              <a:tr h="352589">
                <a:tc>
                  <a:txBody>
                    <a:bodyPr/>
                    <a:lstStyle/>
                    <a:p>
                      <a:r>
                        <a:rPr lang="en-US" sz="1400" b="1" dirty="0" smtClean="0">
                          <a:latin typeface="Times New Roman" panose="02020603050405020304" pitchFamily="18" charset="0"/>
                          <a:cs typeface="Times New Roman" panose="02020603050405020304" pitchFamily="18" charset="0"/>
                        </a:rPr>
                        <a:t>Jobs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Jobs directory holds all lineup jobs in this directory. You need to type and run this artisan command: </a:t>
                      </a:r>
                      <a:r>
                        <a:rPr lang="en-US" sz="1200" b="1" dirty="0" smtClean="0">
                          <a:solidFill>
                            <a:srgbClr val="C00000"/>
                          </a:solidFill>
                          <a:latin typeface="Times New Roman" panose="02020603050405020304" pitchFamily="18" charset="0"/>
                          <a:cs typeface="Times New Roman" panose="02020603050405020304" pitchFamily="18" charset="0"/>
                        </a:rPr>
                        <a:t>make:job</a:t>
                      </a:r>
                      <a:endParaRPr lang="en-US" sz="1200" b="1" dirty="0">
                        <a:solidFill>
                          <a:srgbClr val="C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6216065"/>
                  </a:ext>
                </a:extLst>
              </a:tr>
              <a:tr h="352589">
                <a:tc>
                  <a:txBody>
                    <a:bodyPr/>
                    <a:lstStyle/>
                    <a:p>
                      <a:r>
                        <a:rPr lang="en-US" sz="1400" b="1" dirty="0" smtClean="0">
                          <a:latin typeface="Times New Roman" panose="02020603050405020304" pitchFamily="18" charset="0"/>
                          <a:cs typeface="Times New Roman" panose="02020603050405020304" pitchFamily="18" charset="0"/>
                        </a:rPr>
                        <a:t>Listeners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Listeners directory holds all your project's handler classes used for receiving and handling events.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674187"/>
                  </a:ext>
                </a:extLst>
              </a:tr>
              <a:tr h="352589">
                <a:tc>
                  <a:txBody>
                    <a:bodyPr/>
                    <a:lstStyle/>
                    <a:p>
                      <a:r>
                        <a:rPr lang="en-US" sz="1400" b="1" dirty="0" smtClean="0">
                          <a:latin typeface="Times New Roman" panose="02020603050405020304" pitchFamily="18" charset="0"/>
                          <a:cs typeface="Times New Roman" panose="02020603050405020304" pitchFamily="18" charset="0"/>
                        </a:rPr>
                        <a:t>Mail</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Main directory holds all the emails sent through your Laravel project, and this directory needs to be created using the command: </a:t>
                      </a:r>
                      <a:r>
                        <a:rPr lang="en-US" sz="1200" b="1" dirty="0" smtClean="0">
                          <a:solidFill>
                            <a:srgbClr val="C00000"/>
                          </a:solidFill>
                          <a:latin typeface="Times New Roman" panose="02020603050405020304" pitchFamily="18" charset="0"/>
                          <a:cs typeface="Times New Roman" panose="02020603050405020304" pitchFamily="18" charset="0"/>
                        </a:rPr>
                        <a:t>make:mail</a:t>
                      </a:r>
                      <a:endParaRPr lang="en-US" sz="1200" b="1" dirty="0">
                        <a:solidFill>
                          <a:srgbClr val="C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5751877"/>
                  </a:ext>
                </a:extLst>
              </a:tr>
              <a:tr h="435141">
                <a:tc>
                  <a:txBody>
                    <a:bodyPr/>
                    <a:lstStyle/>
                    <a:p>
                      <a:r>
                        <a:rPr lang="en-US" sz="1400" b="1" dirty="0" smtClean="0">
                          <a:latin typeface="Times New Roman" panose="02020603050405020304" pitchFamily="18" charset="0"/>
                          <a:cs typeface="Times New Roman" panose="02020603050405020304" pitchFamily="18" charset="0"/>
                        </a:rPr>
                        <a:t>Notifications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Notifications directory contains all your transactional notifications sent through your Laravel project, and this directory needs to be created using the command: </a:t>
                      </a:r>
                      <a:r>
                        <a:rPr lang="en-US" sz="1200" b="1" dirty="0" smtClean="0">
                          <a:solidFill>
                            <a:srgbClr val="C00000"/>
                          </a:solidFill>
                          <a:latin typeface="Times New Roman" panose="02020603050405020304" pitchFamily="18" charset="0"/>
                          <a:cs typeface="Times New Roman" panose="02020603050405020304" pitchFamily="18" charset="0"/>
                        </a:rPr>
                        <a:t>make:notification</a:t>
                      </a:r>
                      <a:endParaRPr lang="en-US" sz="1200" b="1" dirty="0">
                        <a:solidFill>
                          <a:srgbClr val="C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7258725"/>
                  </a:ext>
                </a:extLst>
              </a:tr>
              <a:tr h="352589">
                <a:tc>
                  <a:txBody>
                    <a:bodyPr/>
                    <a:lstStyle/>
                    <a:p>
                      <a:r>
                        <a:rPr lang="en-US" sz="1400" b="1" dirty="0" smtClean="0">
                          <a:latin typeface="Times New Roman" panose="02020603050405020304" pitchFamily="18" charset="0"/>
                          <a:cs typeface="Times New Roman" panose="02020603050405020304" pitchFamily="18" charset="0"/>
                        </a:rPr>
                        <a:t>Providers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Providers directory is used to contain different service providers.</a:t>
                      </a:r>
                    </a:p>
                  </a:txBody>
                  <a:tcPr anchor="ctr"/>
                </a:tc>
                <a:extLst>
                  <a:ext uri="{0D108BD9-81ED-4DB2-BD59-A6C34878D82A}">
                    <a16:rowId xmlns:a16="http://schemas.microsoft.com/office/drawing/2014/main" val="2074159812"/>
                  </a:ext>
                </a:extLst>
              </a:tr>
              <a:tr h="352589">
                <a:tc>
                  <a:txBody>
                    <a:bodyPr/>
                    <a:lstStyle/>
                    <a:p>
                      <a:r>
                        <a:rPr lang="en-US" sz="1400" b="1" dirty="0" smtClean="0">
                          <a:latin typeface="Times New Roman" panose="02020603050405020304" pitchFamily="18" charset="0"/>
                          <a:cs typeface="Times New Roman" panose="02020603050405020304" pitchFamily="18" charset="0"/>
                        </a:rPr>
                        <a:t>Rules</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The Rules directory holds all the different objects related to custom validation rules, and this directory needs to be created using the command: </a:t>
                      </a:r>
                      <a:r>
                        <a:rPr lang="en-US" sz="1200" b="1" dirty="0" smtClean="0">
                          <a:solidFill>
                            <a:srgbClr val="C00000"/>
                          </a:solidFill>
                          <a:latin typeface="Times New Roman" panose="02020603050405020304" pitchFamily="18" charset="0"/>
                          <a:cs typeface="Times New Roman" panose="02020603050405020304" pitchFamily="18" charset="0"/>
                        </a:rPr>
                        <a:t>make:rule</a:t>
                      </a:r>
                      <a:endParaRPr lang="en-US" sz="1200" b="1" dirty="0">
                        <a:solidFill>
                          <a:srgbClr val="C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2145088"/>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981" y="76816"/>
            <a:ext cx="1649308" cy="428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29205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3.xml><?xml version="1.0" encoding="utf-8"?>
<ds:datastoreItem xmlns:ds="http://schemas.openxmlformats.org/officeDocument/2006/customXml" ds:itemID="{3FD9A38F-9A2C-42E5-9013-4C4B1FFCB4F6}">
  <ds:schemaRefs>
    <ds:schemaRef ds:uri="http://schemas.microsoft.com/office/2006/documentManagement/types"/>
    <ds:schemaRef ds:uri="http://www.w3.org/XML/1998/namespace"/>
    <ds:schemaRef ds:uri="16c05727-aa75-4e4a-9b5f-8a80a1165891"/>
    <ds:schemaRef ds:uri="http://purl.org/dc/dcmitype/"/>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730</Words>
  <Application>Microsoft Office PowerPoint</Application>
  <PresentationFormat>Widescreen</PresentationFormat>
  <Paragraphs>110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Ion Boardroom</vt:lpstr>
      <vt:lpstr>Root Directory</vt:lpstr>
      <vt:lpstr>Laragon Installation     </vt:lpstr>
      <vt:lpstr>Place PHP folder in laragon     </vt:lpstr>
      <vt:lpstr>Browse php folder path in laragon     </vt:lpstr>
      <vt:lpstr>Select PHP Version</vt:lpstr>
      <vt:lpstr>Run Laragon</vt:lpstr>
      <vt:lpstr>Laravel-Installation (version – 7.*) </vt:lpstr>
      <vt:lpstr>The Root Directory Structure of Laravel</vt:lpstr>
      <vt:lpstr>The App Directory Structure of Laravel</vt:lpstr>
      <vt:lpstr>MVC Pattern</vt:lpstr>
      <vt:lpstr>Closing Slide With any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2022-05-16T06:38:53Z</dcterms:created>
  <dcterms:modified xsi:type="dcterms:W3CDTF">2023-05-19T01:54:32Z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