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8" r:id="rId1"/>
  </p:sldMasterIdLst>
  <p:sldIdLst>
    <p:sldId id="297" r:id="rId2"/>
    <p:sldId id="256" r:id="rId3"/>
    <p:sldId id="257" r:id="rId4"/>
    <p:sldId id="258" r:id="rId5"/>
    <p:sldId id="259" r:id="rId6"/>
    <p:sldId id="260" r:id="rId7"/>
    <p:sldId id="262" r:id="rId8"/>
    <p:sldId id="264" r:id="rId9"/>
    <p:sldId id="265" r:id="rId10"/>
    <p:sldId id="266"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9069F90-AB35-41D8-94FB-52DA6A4A50DF}"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45DE4-4325-4998-B530-501D0DA2EB71}"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9073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39069F90-AB35-41D8-94FB-52DA6A4A50DF}" type="datetimeFigureOut">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745DE4-4325-4998-B530-501D0DA2EB71}" type="slidenum">
              <a:rPr lang="en-US" smtClean="0"/>
              <a:t>‹#›</a:t>
            </a:fld>
            <a:endParaRPr lang="en-US"/>
          </a:p>
        </p:txBody>
      </p:sp>
    </p:spTree>
    <p:extLst>
      <p:ext uri="{BB962C8B-B14F-4D97-AF65-F5344CB8AC3E}">
        <p14:creationId xmlns:p14="http://schemas.microsoft.com/office/powerpoint/2010/main" val="3113010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069F90-AB35-41D8-94FB-52DA6A4A50DF}"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45DE4-4325-4998-B530-501D0DA2EB71}" type="slidenum">
              <a:rPr lang="en-US" smtClean="0"/>
              <a:t>‹#›</a:t>
            </a:fld>
            <a:endParaRPr lang="en-US"/>
          </a:p>
        </p:txBody>
      </p:sp>
    </p:spTree>
    <p:extLst>
      <p:ext uri="{BB962C8B-B14F-4D97-AF65-F5344CB8AC3E}">
        <p14:creationId xmlns:p14="http://schemas.microsoft.com/office/powerpoint/2010/main" val="3466297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069F90-AB35-41D8-94FB-52DA6A4A50DF}"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45DE4-4325-4998-B530-501D0DA2EB71}"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36320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069F90-AB35-41D8-94FB-52DA6A4A50DF}"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45DE4-4325-4998-B530-501D0DA2EB71}" type="slidenum">
              <a:rPr lang="en-US" smtClean="0"/>
              <a:t>‹#›</a:t>
            </a:fld>
            <a:endParaRPr lang="en-US"/>
          </a:p>
        </p:txBody>
      </p:sp>
    </p:spTree>
    <p:extLst>
      <p:ext uri="{BB962C8B-B14F-4D97-AF65-F5344CB8AC3E}">
        <p14:creationId xmlns:p14="http://schemas.microsoft.com/office/powerpoint/2010/main" val="428357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069F90-AB35-41D8-94FB-52DA6A4A50DF}"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45DE4-4325-4998-B530-501D0DA2EB71}"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06339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069F90-AB35-41D8-94FB-52DA6A4A50DF}"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45DE4-4325-4998-B530-501D0DA2EB71}" type="slidenum">
              <a:rPr lang="en-US" smtClean="0"/>
              <a:t>‹#›</a:t>
            </a:fld>
            <a:endParaRPr lang="en-US"/>
          </a:p>
        </p:txBody>
      </p:sp>
    </p:spTree>
    <p:extLst>
      <p:ext uri="{BB962C8B-B14F-4D97-AF65-F5344CB8AC3E}">
        <p14:creationId xmlns:p14="http://schemas.microsoft.com/office/powerpoint/2010/main" val="3630104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069F90-AB35-41D8-94FB-52DA6A4A50DF}"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45DE4-4325-4998-B530-501D0DA2EB71}" type="slidenum">
              <a:rPr lang="en-US" smtClean="0"/>
              <a:t>‹#›</a:t>
            </a:fld>
            <a:endParaRPr lang="en-US"/>
          </a:p>
        </p:txBody>
      </p:sp>
    </p:spTree>
    <p:extLst>
      <p:ext uri="{BB962C8B-B14F-4D97-AF65-F5344CB8AC3E}">
        <p14:creationId xmlns:p14="http://schemas.microsoft.com/office/powerpoint/2010/main" val="3301000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069F90-AB35-41D8-94FB-52DA6A4A50DF}"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45DE4-4325-4998-B530-501D0DA2EB71}" type="slidenum">
              <a:rPr lang="en-US" smtClean="0"/>
              <a:t>‹#›</a:t>
            </a:fld>
            <a:endParaRPr lang="en-US"/>
          </a:p>
        </p:txBody>
      </p:sp>
    </p:spTree>
    <p:extLst>
      <p:ext uri="{BB962C8B-B14F-4D97-AF65-F5344CB8AC3E}">
        <p14:creationId xmlns:p14="http://schemas.microsoft.com/office/powerpoint/2010/main" val="2583194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069F90-AB35-41D8-94FB-52DA6A4A50DF}"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45DE4-4325-4998-B530-501D0DA2EB71}" type="slidenum">
              <a:rPr lang="en-US" smtClean="0"/>
              <a:t>‹#›</a:t>
            </a:fld>
            <a:endParaRPr lang="en-US"/>
          </a:p>
        </p:txBody>
      </p:sp>
    </p:spTree>
    <p:extLst>
      <p:ext uri="{BB962C8B-B14F-4D97-AF65-F5344CB8AC3E}">
        <p14:creationId xmlns:p14="http://schemas.microsoft.com/office/powerpoint/2010/main" val="791723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069F90-AB35-41D8-94FB-52DA6A4A50DF}" type="datetimeFigureOut">
              <a:rPr lang="en-US" smtClean="0"/>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745DE4-4325-4998-B530-501D0DA2EB71}" type="slidenum">
              <a:rPr lang="en-US" smtClean="0"/>
              <a:t>‹#›</a:t>
            </a:fld>
            <a:endParaRPr lang="en-US"/>
          </a:p>
        </p:txBody>
      </p:sp>
    </p:spTree>
    <p:extLst>
      <p:ext uri="{BB962C8B-B14F-4D97-AF65-F5344CB8AC3E}">
        <p14:creationId xmlns:p14="http://schemas.microsoft.com/office/powerpoint/2010/main" val="2209159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069F90-AB35-41D8-94FB-52DA6A4A50DF}"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745DE4-4325-4998-B530-501D0DA2EB71}" type="slidenum">
              <a:rPr lang="en-US" smtClean="0"/>
              <a:t>‹#›</a:t>
            </a:fld>
            <a:endParaRPr lang="en-US"/>
          </a:p>
        </p:txBody>
      </p:sp>
    </p:spTree>
    <p:extLst>
      <p:ext uri="{BB962C8B-B14F-4D97-AF65-F5344CB8AC3E}">
        <p14:creationId xmlns:p14="http://schemas.microsoft.com/office/powerpoint/2010/main" val="2773078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9069F90-AB35-41D8-94FB-52DA6A4A50DF}" type="datetimeFigureOut">
              <a:rPr lang="en-US" smtClean="0"/>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745DE4-4325-4998-B530-501D0DA2EB71}" type="slidenum">
              <a:rPr lang="en-US" smtClean="0"/>
              <a:t>‹#›</a:t>
            </a:fld>
            <a:endParaRPr lang="en-US"/>
          </a:p>
        </p:txBody>
      </p:sp>
    </p:spTree>
    <p:extLst>
      <p:ext uri="{BB962C8B-B14F-4D97-AF65-F5344CB8AC3E}">
        <p14:creationId xmlns:p14="http://schemas.microsoft.com/office/powerpoint/2010/main" val="1477959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9069F90-AB35-41D8-94FB-52DA6A4A50DF}" type="datetimeFigureOut">
              <a:rPr lang="en-US" smtClean="0"/>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745DE4-4325-4998-B530-501D0DA2EB71}" type="slidenum">
              <a:rPr lang="en-US" smtClean="0"/>
              <a:t>‹#›</a:t>
            </a:fld>
            <a:endParaRPr lang="en-US"/>
          </a:p>
        </p:txBody>
      </p:sp>
    </p:spTree>
    <p:extLst>
      <p:ext uri="{BB962C8B-B14F-4D97-AF65-F5344CB8AC3E}">
        <p14:creationId xmlns:p14="http://schemas.microsoft.com/office/powerpoint/2010/main" val="1217290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069F90-AB35-41D8-94FB-52DA6A4A50DF}" type="datetimeFigureOut">
              <a:rPr lang="en-US" smtClean="0"/>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745DE4-4325-4998-B530-501D0DA2EB71}" type="slidenum">
              <a:rPr lang="en-US" smtClean="0"/>
              <a:t>‹#›</a:t>
            </a:fld>
            <a:endParaRPr lang="en-US"/>
          </a:p>
        </p:txBody>
      </p:sp>
    </p:spTree>
    <p:extLst>
      <p:ext uri="{BB962C8B-B14F-4D97-AF65-F5344CB8AC3E}">
        <p14:creationId xmlns:p14="http://schemas.microsoft.com/office/powerpoint/2010/main" val="2263654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9069F90-AB35-41D8-94FB-52DA6A4A50DF}"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745DE4-4325-4998-B530-501D0DA2EB71}" type="slidenum">
              <a:rPr lang="en-US" smtClean="0"/>
              <a:t>‹#›</a:t>
            </a:fld>
            <a:endParaRPr lang="en-US"/>
          </a:p>
        </p:txBody>
      </p:sp>
    </p:spTree>
    <p:extLst>
      <p:ext uri="{BB962C8B-B14F-4D97-AF65-F5344CB8AC3E}">
        <p14:creationId xmlns:p14="http://schemas.microsoft.com/office/powerpoint/2010/main" val="1307630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9069F90-AB35-41D8-94FB-52DA6A4A50DF}" type="datetimeFigureOut">
              <a:rPr lang="en-US" smtClean="0"/>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745DE4-4325-4998-B530-501D0DA2EB71}" type="slidenum">
              <a:rPr lang="en-US" smtClean="0"/>
              <a:t>‹#›</a:t>
            </a:fld>
            <a:endParaRPr lang="en-US"/>
          </a:p>
        </p:txBody>
      </p:sp>
    </p:spTree>
    <p:extLst>
      <p:ext uri="{BB962C8B-B14F-4D97-AF65-F5344CB8AC3E}">
        <p14:creationId xmlns:p14="http://schemas.microsoft.com/office/powerpoint/2010/main" val="154209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9069F90-AB35-41D8-94FB-52DA6A4A50DF}" type="datetimeFigureOut">
              <a:rPr lang="en-US" smtClean="0"/>
              <a:t>5/22/2023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0745DE4-4325-4998-B530-501D0DA2EB71}" type="slidenum">
              <a:rPr lang="en-US" smtClean="0"/>
              <a:t>‹#›</a:t>
            </a:fld>
            <a:endParaRPr lang="en-US"/>
          </a:p>
        </p:txBody>
      </p:sp>
    </p:spTree>
    <p:extLst>
      <p:ext uri="{BB962C8B-B14F-4D97-AF65-F5344CB8AC3E}">
        <p14:creationId xmlns:p14="http://schemas.microsoft.com/office/powerpoint/2010/main" val="2695351744"/>
      </p:ext>
    </p:extLst>
  </p:cSld>
  <p:clrMap bg1="dk1" tx1="lt1" bg2="dk2" tx2="lt2" accent1="accent1" accent2="accent2" accent3="accent3" accent4="accent4" accent5="accent5" accent6="accent6" hlink="hlink" folHlink="folHlink"/>
  <p:sldLayoutIdLst>
    <p:sldLayoutId id="2147484059" r:id="rId1"/>
    <p:sldLayoutId id="2147484060" r:id="rId2"/>
    <p:sldLayoutId id="2147484061" r:id="rId3"/>
    <p:sldLayoutId id="2147484062" r:id="rId4"/>
    <p:sldLayoutId id="2147484063" r:id="rId5"/>
    <p:sldLayoutId id="2147484064" r:id="rId6"/>
    <p:sldLayoutId id="2147484065" r:id="rId7"/>
    <p:sldLayoutId id="2147484066" r:id="rId8"/>
    <p:sldLayoutId id="2147484067" r:id="rId9"/>
    <p:sldLayoutId id="2147484068" r:id="rId10"/>
    <p:sldLayoutId id="2147484069" r:id="rId11"/>
    <p:sldLayoutId id="2147484070" r:id="rId12"/>
    <p:sldLayoutId id="2147484071" r:id="rId13"/>
    <p:sldLayoutId id="2147484072" r:id="rId14"/>
    <p:sldLayoutId id="2147484073" r:id="rId15"/>
    <p:sldLayoutId id="2147484074" r:id="rId16"/>
    <p:sldLayoutId id="214748407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31961" y="1892178"/>
            <a:ext cx="8534400" cy="1507067"/>
          </a:xfrm>
        </p:spPr>
        <p:txBody>
          <a:bodyPr>
            <a:noAutofit/>
          </a:bodyPr>
          <a:lstStyle/>
          <a:p>
            <a:r>
              <a:rPr lang="en-US" sz="2800" b="1" u="sng" dirty="0" smtClean="0">
                <a:latin typeface="Times New Roman" panose="02020603050405020304" pitchFamily="18" charset="0"/>
                <a:cs typeface="Times New Roman" panose="02020603050405020304" pitchFamily="18" charset="0"/>
              </a:rPr>
              <a:t>Route </a:t>
            </a:r>
            <a:r>
              <a:rPr lang="en-US" sz="2800" b="1" u="sng" dirty="0">
                <a:latin typeface="Times New Roman" panose="02020603050405020304" pitchFamily="18" charset="0"/>
                <a:cs typeface="Times New Roman" panose="02020603050405020304" pitchFamily="18" charset="0"/>
              </a:rPr>
              <a:t>, </a:t>
            </a:r>
            <a:r>
              <a:rPr lang="en-US" sz="2800" b="1" u="sng" dirty="0" smtClean="0">
                <a:latin typeface="Times New Roman" panose="02020603050405020304" pitchFamily="18" charset="0"/>
                <a:cs typeface="Times New Roman" panose="02020603050405020304" pitchFamily="18" charset="0"/>
              </a:rPr>
              <a:t>Middleware </a:t>
            </a:r>
            <a:r>
              <a:rPr lang="en-US" sz="2800" b="1" u="sng" dirty="0">
                <a:latin typeface="Times New Roman" panose="02020603050405020304" pitchFamily="18" charset="0"/>
                <a:cs typeface="Times New Roman" panose="02020603050405020304" pitchFamily="18" charset="0"/>
              </a:rPr>
              <a:t>and </a:t>
            </a:r>
            <a:r>
              <a:rPr lang="en-US" sz="2800" b="1" u="sng" dirty="0" smtClean="0">
                <a:latin typeface="Times New Roman" panose="02020603050405020304" pitchFamily="18" charset="0"/>
                <a:cs typeface="Times New Roman" panose="02020603050405020304" pitchFamily="18" charset="0"/>
              </a:rPr>
              <a:t>Controller</a:t>
            </a:r>
            <a:endParaRPr lang="en-US"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4054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105990"/>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Middleware</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3" y="2081349"/>
            <a:ext cx="8534400" cy="4345577"/>
          </a:xfrm>
        </p:spPr>
        <p:txBody>
          <a:bodyPr>
            <a:normAutofit/>
          </a:bodyPr>
          <a:lstStyle/>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Middleware provide a convenient mechanism for filtering HTTP requests entering your </a:t>
            </a:r>
            <a:r>
              <a:rPr lang="en-US" sz="2000" dirty="0" smtClean="0">
                <a:latin typeface="Times New Roman" panose="02020603050405020304" pitchFamily="18" charset="0"/>
                <a:cs typeface="Times New Roman" panose="02020603050405020304" pitchFamily="18" charset="0"/>
              </a:rPr>
              <a:t>application.</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All of these middleware are located in the </a:t>
            </a:r>
            <a:r>
              <a:rPr lang="en-US" sz="2000" dirty="0">
                <a:solidFill>
                  <a:srgbClr val="C00000"/>
                </a:solidFill>
                <a:latin typeface="Times New Roman" panose="02020603050405020304" pitchFamily="18" charset="0"/>
                <a:cs typeface="Times New Roman" panose="02020603050405020304" pitchFamily="18" charset="0"/>
              </a:rPr>
              <a:t>app/Http/Middleware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directory.</a:t>
            </a:r>
          </a:p>
          <a:p>
            <a:pPr lvl="1"/>
            <a:endParaRPr lang="en-US" sz="2000" dirty="0">
              <a:solidFill>
                <a:schemeClr val="tx1"/>
              </a:solidFill>
              <a:latin typeface="Times New Roman" panose="02020603050405020304" pitchFamily="18" charset="0"/>
              <a:cs typeface="Times New Roman" panose="02020603050405020304" pitchFamily="18" charset="0"/>
            </a:endParaRPr>
          </a:p>
          <a:p>
            <a:pPr lvl="1"/>
            <a:r>
              <a:rPr lang="en-US" sz="2000" b="1" dirty="0">
                <a:solidFill>
                  <a:schemeClr val="tx1"/>
                </a:solidFill>
                <a:latin typeface="Times New Roman" panose="02020603050405020304" pitchFamily="18" charset="0"/>
                <a:cs typeface="Times New Roman" panose="02020603050405020304" pitchFamily="18" charset="0"/>
              </a:rPr>
              <a:t>Defining </a:t>
            </a:r>
            <a:r>
              <a:rPr lang="en-US" sz="2000" b="1" dirty="0" smtClean="0">
                <a:solidFill>
                  <a:schemeClr val="tx1"/>
                </a:solidFill>
                <a:latin typeface="Times New Roman" panose="02020603050405020304" pitchFamily="18" charset="0"/>
                <a:cs typeface="Times New Roman" panose="02020603050405020304" pitchFamily="18" charset="0"/>
              </a:rPr>
              <a:t>Middleware</a:t>
            </a:r>
            <a:endParaRPr lang="en-US" sz="2000" dirty="0" smtClean="0">
              <a:solidFill>
                <a:schemeClr val="tx1"/>
              </a:solidFill>
              <a:latin typeface="Times New Roman" panose="02020603050405020304" pitchFamily="18" charset="0"/>
              <a:cs typeface="Times New Roman" panose="02020603050405020304" pitchFamily="18" charset="0"/>
            </a:endParaRPr>
          </a:p>
          <a:p>
            <a:pPr lvl="1"/>
            <a:r>
              <a:rPr lang="en-US" sz="2000" dirty="0" smtClean="0">
                <a:solidFill>
                  <a:schemeClr val="tx1"/>
                </a:solidFill>
                <a:latin typeface="Times New Roman" panose="02020603050405020304" pitchFamily="18" charset="0"/>
                <a:cs typeface="Times New Roman" panose="02020603050405020304" pitchFamily="18" charset="0"/>
              </a:rPr>
              <a:t>To </a:t>
            </a:r>
            <a:r>
              <a:rPr lang="en-US" sz="2000" dirty="0">
                <a:solidFill>
                  <a:schemeClr val="tx1"/>
                </a:solidFill>
                <a:latin typeface="Times New Roman" panose="02020603050405020304" pitchFamily="18" charset="0"/>
                <a:cs typeface="Times New Roman" panose="02020603050405020304" pitchFamily="18" charset="0"/>
              </a:rPr>
              <a:t>create a new middleware, use the </a:t>
            </a:r>
            <a:r>
              <a:rPr lang="en-US" sz="2000" dirty="0">
                <a:solidFill>
                  <a:srgbClr val="C00000"/>
                </a:solidFill>
                <a:latin typeface="Times New Roman" panose="02020603050405020304" pitchFamily="18" charset="0"/>
                <a:cs typeface="Times New Roman" panose="02020603050405020304" pitchFamily="18" charset="0"/>
              </a:rPr>
              <a:t>make:middleware</a:t>
            </a:r>
            <a:r>
              <a:rPr lang="en-US" sz="2000" dirty="0">
                <a:solidFill>
                  <a:schemeClr val="tx1"/>
                </a:solidFill>
                <a:latin typeface="Times New Roman" panose="02020603050405020304" pitchFamily="18" charset="0"/>
                <a:cs typeface="Times New Roman" panose="02020603050405020304" pitchFamily="18" charset="0"/>
              </a:rPr>
              <a:t> Artisan command</a:t>
            </a:r>
            <a:r>
              <a:rPr lang="en-US" sz="2000" dirty="0" smtClean="0">
                <a:solidFill>
                  <a:schemeClr val="tx1"/>
                </a:solidFill>
                <a:latin typeface="Times New Roman" panose="02020603050405020304" pitchFamily="18" charset="0"/>
                <a:cs typeface="Times New Roman" panose="02020603050405020304" pitchFamily="18" charset="0"/>
              </a:rPr>
              <a:t>:</a:t>
            </a:r>
          </a:p>
        </p:txBody>
      </p:sp>
      <p:sp>
        <p:nvSpPr>
          <p:cNvPr id="5" name="Rounded Rectangle 4"/>
          <p:cNvSpPr/>
          <p:nvPr/>
        </p:nvSpPr>
        <p:spPr>
          <a:xfrm>
            <a:off x="1158828" y="4920342"/>
            <a:ext cx="7306491" cy="74022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000" dirty="0">
                <a:solidFill>
                  <a:schemeClr val="bg1"/>
                </a:solidFill>
                <a:latin typeface="Times New Roman" panose="02020603050405020304" pitchFamily="18" charset="0"/>
                <a:cs typeface="Times New Roman" panose="02020603050405020304" pitchFamily="18" charset="0"/>
              </a:rPr>
              <a:t>php artisan make:middleware MiddlewareName</a:t>
            </a:r>
          </a:p>
        </p:txBody>
      </p:sp>
    </p:spTree>
    <p:extLst>
      <p:ext uri="{BB962C8B-B14F-4D97-AF65-F5344CB8AC3E}">
        <p14:creationId xmlns:p14="http://schemas.microsoft.com/office/powerpoint/2010/main" val="38313034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542" y="618310"/>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Registering middleware</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92922" y="1593669"/>
            <a:ext cx="8534400" cy="4362994"/>
          </a:xfrm>
        </p:spPr>
        <p:txBody>
          <a:bodyPr>
            <a:normAutofit fontScale="92500" lnSpcReduction="10000"/>
          </a:bodyPr>
          <a:lstStyle/>
          <a:p>
            <a:pPr marL="342900" indent="-342900">
              <a:buFont typeface="Arial" panose="020B0604020202020204" pitchFamily="34" charset="0"/>
              <a:buChar char="•"/>
            </a:pPr>
            <a:r>
              <a:rPr lang="en-US" sz="2000" b="1" dirty="0" smtClean="0">
                <a:solidFill>
                  <a:schemeClr val="tx1"/>
                </a:solidFill>
                <a:latin typeface="Times New Roman" panose="02020603050405020304" pitchFamily="18" charset="0"/>
                <a:cs typeface="Times New Roman" panose="02020603050405020304" pitchFamily="18" charset="0"/>
              </a:rPr>
              <a:t>Global Middleware</a:t>
            </a:r>
            <a:endParaRPr lang="en-US" sz="2000" b="1" dirty="0">
              <a:solidFill>
                <a:schemeClr val="tx1"/>
              </a:solidFill>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If you want a middleware to run during every HTTP request to your application, list the middleware class in the $middleware property of your </a:t>
            </a:r>
            <a:r>
              <a:rPr lang="en-US" sz="2000" dirty="0">
                <a:solidFill>
                  <a:srgbClr val="C00000"/>
                </a:solidFill>
                <a:latin typeface="Times New Roman" panose="02020603050405020304" pitchFamily="18" charset="0"/>
                <a:cs typeface="Times New Roman" panose="02020603050405020304" pitchFamily="18" charset="0"/>
              </a:rPr>
              <a:t>app/Http/</a:t>
            </a:r>
            <a:r>
              <a:rPr lang="en-US" sz="2000" dirty="0" err="1">
                <a:solidFill>
                  <a:srgbClr val="C00000"/>
                </a:solidFill>
                <a:latin typeface="Times New Roman" panose="02020603050405020304" pitchFamily="18" charset="0"/>
                <a:cs typeface="Times New Roman" panose="02020603050405020304" pitchFamily="18" charset="0"/>
              </a:rPr>
              <a:t>Kernel.php</a:t>
            </a:r>
            <a:r>
              <a:rPr lang="en-US" sz="2000" dirty="0">
                <a:latin typeface="Times New Roman" panose="02020603050405020304" pitchFamily="18" charset="0"/>
                <a:cs typeface="Times New Roman" panose="02020603050405020304" pitchFamily="18" charset="0"/>
              </a:rPr>
              <a:t> class.</a:t>
            </a:r>
          </a:p>
          <a:p>
            <a:pPr marL="342900" indent="-342900">
              <a:buFont typeface="Arial" panose="020B0604020202020204" pitchFamily="34" charset="0"/>
              <a:buChar char="•"/>
            </a:pPr>
            <a:endParaRPr lang="en-US" sz="2000" b="1" dirty="0" smtClean="0">
              <a:solidFill>
                <a:schemeClr val="tx1"/>
              </a:solidFill>
              <a:latin typeface="Times New Roman" panose="02020603050405020304" pitchFamily="18" charset="0"/>
              <a:cs typeface="Times New Roman" panose="02020603050405020304" pitchFamily="18" charset="0"/>
            </a:endParaRPr>
          </a:p>
          <a:p>
            <a:pPr marL="342900" lvl="1"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Assigning Middleware to </a:t>
            </a:r>
            <a:r>
              <a:rPr lang="en-US" sz="2000" b="1" dirty="0" smtClean="0">
                <a:solidFill>
                  <a:schemeClr val="tx1"/>
                </a:solidFill>
                <a:latin typeface="Times New Roman" panose="02020603050405020304" pitchFamily="18" charset="0"/>
                <a:cs typeface="Times New Roman" panose="02020603050405020304" pitchFamily="18" charset="0"/>
              </a:rPr>
              <a:t>Routes</a:t>
            </a:r>
          </a:p>
          <a:p>
            <a:pPr marL="457200" lvl="2"/>
            <a:r>
              <a:rPr lang="en-US" sz="2000" dirty="0" smtClean="0">
                <a:solidFill>
                  <a:schemeClr val="tx1"/>
                </a:solidFill>
                <a:latin typeface="Times New Roman" panose="02020603050405020304" pitchFamily="18" charset="0"/>
                <a:cs typeface="Times New Roman" panose="02020603050405020304" pitchFamily="18" charset="0"/>
              </a:rPr>
              <a:t>If </a:t>
            </a:r>
            <a:r>
              <a:rPr lang="en-US" sz="2000" dirty="0">
                <a:solidFill>
                  <a:schemeClr val="tx1"/>
                </a:solidFill>
                <a:latin typeface="Times New Roman" panose="02020603050405020304" pitchFamily="18" charset="0"/>
                <a:cs typeface="Times New Roman" panose="02020603050405020304" pitchFamily="18" charset="0"/>
              </a:rPr>
              <a:t>you would like to assign middleware to specific routes, you should first assign the middleware a key in the $routeMiddleware property of your </a:t>
            </a:r>
            <a:r>
              <a:rPr lang="en-US" sz="2000" dirty="0">
                <a:solidFill>
                  <a:srgbClr val="C00000"/>
                </a:solidFill>
                <a:latin typeface="Times New Roman" panose="02020603050405020304" pitchFamily="18" charset="0"/>
                <a:cs typeface="Times New Roman" panose="02020603050405020304" pitchFamily="18" charset="0"/>
              </a:rPr>
              <a:t>app/Http/</a:t>
            </a:r>
            <a:r>
              <a:rPr lang="en-US" sz="2000" dirty="0" err="1">
                <a:solidFill>
                  <a:srgbClr val="C00000"/>
                </a:solidFill>
                <a:latin typeface="Times New Roman" panose="02020603050405020304" pitchFamily="18" charset="0"/>
                <a:cs typeface="Times New Roman" panose="02020603050405020304" pitchFamily="18" charset="0"/>
              </a:rPr>
              <a:t>Kernel.php</a:t>
            </a:r>
            <a:r>
              <a:rPr lang="en-US" sz="2000" dirty="0">
                <a:solidFill>
                  <a:schemeClr val="tx1"/>
                </a:solidFill>
                <a:latin typeface="Times New Roman" panose="02020603050405020304" pitchFamily="18" charset="0"/>
                <a:cs typeface="Times New Roman" panose="02020603050405020304" pitchFamily="18" charset="0"/>
              </a:rPr>
              <a:t> file</a:t>
            </a:r>
            <a:r>
              <a:rPr lang="en-US" sz="2000" dirty="0" smtClean="0">
                <a:solidFill>
                  <a:schemeClr val="tx1"/>
                </a:solidFill>
                <a:latin typeface="Times New Roman" panose="02020603050405020304" pitchFamily="18" charset="0"/>
                <a:cs typeface="Times New Roman" panose="02020603050405020304" pitchFamily="18" charset="0"/>
              </a:rPr>
              <a:t>.</a:t>
            </a:r>
          </a:p>
          <a:p>
            <a:pPr marL="457200" lvl="2"/>
            <a:r>
              <a:rPr lang="en-US" sz="2000" dirty="0">
                <a:solidFill>
                  <a:schemeClr val="tx1"/>
                </a:solidFill>
                <a:latin typeface="Times New Roman" panose="02020603050405020304" pitchFamily="18" charset="0"/>
                <a:cs typeface="Times New Roman" panose="02020603050405020304" pitchFamily="18" charset="0"/>
              </a:rPr>
              <a:t>protected $routeMiddleware = [</a:t>
            </a:r>
          </a:p>
          <a:p>
            <a:pPr marL="457200" lvl="2"/>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auth</a:t>
            </a:r>
            <a:r>
              <a:rPr lang="en-US" sz="2000" dirty="0">
                <a:solidFill>
                  <a:schemeClr val="tx1"/>
                </a:solidFill>
                <a:latin typeface="Times New Roman" panose="02020603050405020304" pitchFamily="18" charset="0"/>
                <a:cs typeface="Times New Roman" panose="02020603050405020304" pitchFamily="18" charset="0"/>
              </a:rPr>
              <a:t>' =&gt; \App\Http\Middleware\Authenticate::class,</a:t>
            </a:r>
          </a:p>
          <a:p>
            <a:pPr marL="457200" lvl="2"/>
            <a:r>
              <a:rPr lang="en-US" sz="20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07987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748938"/>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Registering middleware</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23253" y="1820091"/>
            <a:ext cx="8534400" cy="4362994"/>
          </a:xfrm>
        </p:spPr>
        <p:txBody>
          <a:bodyPr>
            <a:normAutofit/>
          </a:bodyPr>
          <a:lstStyle/>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Once the middleware has been defined in the HTTP kernel, you may use the middleware method to assign middleware to a route</a:t>
            </a:r>
            <a:r>
              <a:rPr lang="en-US" sz="2000" dirty="0" smtClean="0">
                <a:solidFill>
                  <a:schemeClr val="tx1"/>
                </a:solidFill>
                <a:latin typeface="Times New Roman" panose="02020603050405020304" pitchFamily="18" charset="0"/>
                <a:cs typeface="Times New Roman" panose="02020603050405020304" pitchFamily="18" charset="0"/>
              </a:rPr>
              <a:t>:</a:t>
            </a:r>
          </a:p>
          <a:p>
            <a:pPr lvl="1"/>
            <a:r>
              <a:rPr lang="en-US" sz="2000" dirty="0">
                <a:solidFill>
                  <a:schemeClr val="tx1"/>
                </a:solidFill>
                <a:latin typeface="Times New Roman" panose="02020603050405020304" pitchFamily="18" charset="0"/>
                <a:cs typeface="Times New Roman" panose="02020603050405020304" pitchFamily="18" charset="0"/>
              </a:rPr>
              <a:t>Route::get('admin/profile', function () {</a:t>
            </a:r>
          </a:p>
          <a:p>
            <a:pPr lvl="1"/>
            <a:r>
              <a:rPr lang="en-US" sz="2000" dirty="0">
                <a:solidFill>
                  <a:schemeClr val="tx1"/>
                </a:solidFill>
                <a:latin typeface="Times New Roman" panose="02020603050405020304" pitchFamily="18" charset="0"/>
                <a:cs typeface="Times New Roman" panose="02020603050405020304" pitchFamily="18" charset="0"/>
              </a:rPr>
              <a:t>    //</a:t>
            </a:r>
          </a:p>
          <a:p>
            <a:pPr lvl="1"/>
            <a:r>
              <a:rPr lang="en-US" sz="2000" dirty="0">
                <a:solidFill>
                  <a:schemeClr val="tx1"/>
                </a:solidFill>
                <a:latin typeface="Times New Roman" panose="02020603050405020304" pitchFamily="18" charset="0"/>
                <a:cs typeface="Times New Roman" panose="02020603050405020304" pitchFamily="18" charset="0"/>
              </a:rPr>
              <a:t>})-&gt;middleware('</a:t>
            </a:r>
            <a:r>
              <a:rPr lang="en-US" sz="2000" dirty="0" err="1">
                <a:solidFill>
                  <a:schemeClr val="tx1"/>
                </a:solidFill>
                <a:latin typeface="Times New Roman" panose="02020603050405020304" pitchFamily="18" charset="0"/>
                <a:cs typeface="Times New Roman" panose="02020603050405020304" pitchFamily="18" charset="0"/>
              </a:rPr>
              <a:t>auth</a:t>
            </a:r>
            <a:r>
              <a:rPr lang="en-US" sz="2000" dirty="0" smtClean="0">
                <a:solidFill>
                  <a:schemeClr val="tx1"/>
                </a:solidFill>
                <a:latin typeface="Times New Roman" panose="02020603050405020304" pitchFamily="18" charset="0"/>
                <a:cs typeface="Times New Roman" panose="02020603050405020304" pitchFamily="18" charset="0"/>
              </a:rPr>
              <a:t>');</a:t>
            </a:r>
          </a:p>
          <a:p>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You may also assign multiple middleware to the route:</a:t>
            </a:r>
          </a:p>
          <a:p>
            <a:pPr lvl="1"/>
            <a:r>
              <a:rPr lang="en-US" sz="2000" dirty="0">
                <a:solidFill>
                  <a:schemeClr val="tx1"/>
                </a:solidFill>
                <a:latin typeface="Times New Roman" panose="02020603050405020304" pitchFamily="18" charset="0"/>
                <a:cs typeface="Times New Roman" panose="02020603050405020304" pitchFamily="18" charset="0"/>
              </a:rPr>
              <a:t>Route::get('/', function () {</a:t>
            </a:r>
          </a:p>
          <a:p>
            <a:pPr lvl="1"/>
            <a:r>
              <a:rPr lang="en-US" sz="2000" dirty="0">
                <a:solidFill>
                  <a:schemeClr val="tx1"/>
                </a:solidFill>
                <a:latin typeface="Times New Roman" panose="02020603050405020304" pitchFamily="18" charset="0"/>
                <a:cs typeface="Times New Roman" panose="02020603050405020304" pitchFamily="18" charset="0"/>
              </a:rPr>
              <a:t>    //</a:t>
            </a:r>
          </a:p>
          <a:p>
            <a:pPr lvl="1"/>
            <a:r>
              <a:rPr lang="en-US" sz="2000" dirty="0">
                <a:solidFill>
                  <a:schemeClr val="tx1"/>
                </a:solidFill>
                <a:latin typeface="Times New Roman" panose="02020603050405020304" pitchFamily="18" charset="0"/>
                <a:cs typeface="Times New Roman" panose="02020603050405020304" pitchFamily="18" charset="0"/>
              </a:rPr>
              <a:t>})-&gt;middleware('first', 'second');</a:t>
            </a:r>
          </a:p>
          <a:p>
            <a:endParaRPr lang="en-US" dirty="0">
              <a:solidFill>
                <a:schemeClr val="tx1"/>
              </a:solidFill>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0482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583475"/>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Registering middleware</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3" y="1654629"/>
            <a:ext cx="8534400" cy="4362994"/>
          </a:xfrm>
        </p:spPr>
        <p:txBody>
          <a:bodyPr>
            <a:normAutofit/>
          </a:bodyPr>
          <a:lstStyle/>
          <a:p>
            <a:pPr marL="285750" indent="-28575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When assigning middleware, you may also pass the fully qualified class name:</a:t>
            </a:r>
          </a:p>
          <a:p>
            <a:pPr lvl="1"/>
            <a:r>
              <a:rPr lang="en-US" sz="2000" dirty="0">
                <a:solidFill>
                  <a:schemeClr val="tx1"/>
                </a:solidFill>
                <a:latin typeface="Times New Roman" panose="02020603050405020304" pitchFamily="18" charset="0"/>
                <a:cs typeface="Times New Roman" panose="02020603050405020304" pitchFamily="18" charset="0"/>
              </a:rPr>
              <a:t>use </a:t>
            </a:r>
            <a:r>
              <a:rPr lang="en-US" sz="2000" dirty="0" smtClean="0">
                <a:solidFill>
                  <a:schemeClr val="tx1"/>
                </a:solidFill>
                <a:latin typeface="Times New Roman" panose="02020603050405020304" pitchFamily="18" charset="0"/>
                <a:cs typeface="Times New Roman" panose="02020603050405020304" pitchFamily="18" charset="0"/>
              </a:rPr>
              <a:t>App\Http\Middleware\Authenticate;</a:t>
            </a:r>
            <a:r>
              <a:rPr lang="en-US" sz="2000" dirty="0">
                <a:solidFill>
                  <a:schemeClr val="tx1"/>
                </a:solidFill>
                <a:latin typeface="Times New Roman" panose="02020603050405020304" pitchFamily="18" charset="0"/>
                <a:cs typeface="Times New Roman" panose="02020603050405020304" pitchFamily="18" charset="0"/>
              </a:rPr>
              <a:t> </a:t>
            </a:r>
          </a:p>
          <a:p>
            <a:pPr lvl="1"/>
            <a:r>
              <a:rPr lang="en-US" sz="2000" dirty="0">
                <a:solidFill>
                  <a:schemeClr val="tx1"/>
                </a:solidFill>
                <a:latin typeface="Times New Roman" panose="02020603050405020304" pitchFamily="18" charset="0"/>
                <a:cs typeface="Times New Roman" panose="02020603050405020304" pitchFamily="18" charset="0"/>
              </a:rPr>
              <a:t>Route::get('admin/profile', function () {</a:t>
            </a:r>
          </a:p>
          <a:p>
            <a:pPr lvl="1"/>
            <a:r>
              <a:rPr lang="en-US" sz="2000" dirty="0">
                <a:solidFill>
                  <a:schemeClr val="tx1"/>
                </a:solidFill>
                <a:latin typeface="Times New Roman" panose="02020603050405020304" pitchFamily="18" charset="0"/>
                <a:cs typeface="Times New Roman" panose="02020603050405020304" pitchFamily="18" charset="0"/>
              </a:rPr>
              <a:t>    //</a:t>
            </a:r>
          </a:p>
          <a:p>
            <a:pPr lvl="1"/>
            <a:r>
              <a:rPr lang="en-US" sz="2000" dirty="0">
                <a:solidFill>
                  <a:schemeClr val="tx1"/>
                </a:solidFill>
                <a:latin typeface="Times New Roman" panose="02020603050405020304" pitchFamily="18" charset="0"/>
                <a:cs typeface="Times New Roman" panose="02020603050405020304" pitchFamily="18" charset="0"/>
              </a:rPr>
              <a:t>})-&gt;middleware(Authenticate::class);</a:t>
            </a:r>
          </a:p>
          <a:p>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When assigning middleware to a group of routes, you may occasionally need to prevent the middleware from being applied to an individual route within the </a:t>
            </a:r>
            <a:r>
              <a:rPr lang="en-US" sz="2000" dirty="0" smtClean="0">
                <a:solidFill>
                  <a:schemeClr val="tx1"/>
                </a:solidFill>
                <a:latin typeface="Times New Roman" panose="02020603050405020304" pitchFamily="18" charset="0"/>
                <a:cs typeface="Times New Roman" panose="02020603050405020304" pitchFamily="18" charset="0"/>
              </a:rPr>
              <a:t>group. You </a:t>
            </a:r>
            <a:r>
              <a:rPr lang="en-US" sz="2000" dirty="0">
                <a:solidFill>
                  <a:schemeClr val="tx1"/>
                </a:solidFill>
                <a:latin typeface="Times New Roman" panose="02020603050405020304" pitchFamily="18" charset="0"/>
                <a:cs typeface="Times New Roman" panose="02020603050405020304" pitchFamily="18" charset="0"/>
              </a:rPr>
              <a:t>may accomplish this using the withoutMiddleware method:</a:t>
            </a:r>
          </a:p>
          <a:p>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5217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87682"/>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Registering middleware</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2" y="1445623"/>
            <a:ext cx="8534400" cy="4815840"/>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use App\Http\Middleware\Authenticate::class; </a:t>
            </a:r>
          </a:p>
          <a:p>
            <a:r>
              <a:rPr lang="en-US" sz="2000" dirty="0">
                <a:solidFill>
                  <a:schemeClr val="tx1"/>
                </a:solidFill>
                <a:latin typeface="Times New Roman" panose="02020603050405020304" pitchFamily="18" charset="0"/>
                <a:cs typeface="Times New Roman" panose="02020603050405020304" pitchFamily="18" charset="0"/>
              </a:rPr>
              <a:t>Route::middleware([Authenticate::class])-&gt;group(function () {</a:t>
            </a:r>
          </a:p>
          <a:p>
            <a:r>
              <a:rPr lang="en-US" sz="2000" dirty="0">
                <a:solidFill>
                  <a:schemeClr val="tx1"/>
                </a:solidFill>
                <a:latin typeface="Times New Roman" panose="02020603050405020304" pitchFamily="18" charset="0"/>
                <a:cs typeface="Times New Roman" panose="02020603050405020304" pitchFamily="18" charset="0"/>
              </a:rPr>
              <a:t>    Route::get('/', function () {</a:t>
            </a:r>
          </a:p>
          <a:p>
            <a:r>
              <a:rPr lang="en-US" sz="2000" dirty="0">
                <a:solidFill>
                  <a:schemeClr val="tx1"/>
                </a:solidFill>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    Route::get('admin/profile', function () {</a:t>
            </a:r>
          </a:p>
          <a:p>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})-&gt;</a:t>
            </a:r>
            <a:r>
              <a:rPr lang="en-US" sz="2000" dirty="0">
                <a:solidFill>
                  <a:schemeClr val="tx1"/>
                </a:solidFill>
                <a:latin typeface="Times New Roman" panose="02020603050405020304" pitchFamily="18" charset="0"/>
                <a:cs typeface="Times New Roman" panose="02020603050405020304" pitchFamily="18" charset="0"/>
              </a:rPr>
              <a:t>withoutMiddleware([Authenticate::class]);</a:t>
            </a:r>
          </a:p>
          <a:p>
            <a:r>
              <a:rPr lang="en-US" sz="2000" dirty="0" smtClean="0">
                <a:solidFill>
                  <a:schemeClr val="tx1"/>
                </a:solidFill>
                <a:latin typeface="Times New Roman" panose="02020603050405020304" pitchFamily="18" charset="0"/>
                <a:cs typeface="Times New Roman" panose="02020603050405020304" pitchFamily="18" charset="0"/>
              </a:rPr>
              <a:t>});</a:t>
            </a:r>
          </a:p>
          <a:p>
            <a:r>
              <a:rPr lang="en-US" sz="2000" dirty="0">
                <a:solidFill>
                  <a:schemeClr val="tx1"/>
                </a:solidFill>
                <a:latin typeface="Times New Roman" panose="02020603050405020304" pitchFamily="18" charset="0"/>
                <a:cs typeface="Times New Roman" panose="02020603050405020304" pitchFamily="18" charset="0"/>
              </a:rPr>
              <a:t>The </a:t>
            </a:r>
            <a:r>
              <a:rPr lang="en-US" sz="2000" dirty="0">
                <a:solidFill>
                  <a:srgbClr val="C00000"/>
                </a:solidFill>
                <a:latin typeface="Times New Roman" panose="02020603050405020304" pitchFamily="18" charset="0"/>
                <a:cs typeface="Times New Roman" panose="02020603050405020304" pitchFamily="18" charset="0"/>
              </a:rPr>
              <a:t>withoutMiddleware</a:t>
            </a:r>
            <a:r>
              <a:rPr lang="en-US" sz="2000" dirty="0">
                <a:solidFill>
                  <a:schemeClr val="tx1"/>
                </a:solidFill>
                <a:latin typeface="Times New Roman" panose="02020603050405020304" pitchFamily="18" charset="0"/>
                <a:cs typeface="Times New Roman" panose="02020603050405020304" pitchFamily="18" charset="0"/>
              </a:rPr>
              <a:t> method can only remove route middleware and does not apply to </a:t>
            </a:r>
            <a:r>
              <a:rPr lang="en-US" sz="2000" dirty="0">
                <a:solidFill>
                  <a:srgbClr val="C00000"/>
                </a:solidFill>
                <a:latin typeface="Times New Roman" panose="02020603050405020304" pitchFamily="18" charset="0"/>
                <a:cs typeface="Times New Roman" panose="02020603050405020304" pitchFamily="18" charset="0"/>
              </a:rPr>
              <a:t>global middleware</a:t>
            </a:r>
            <a:r>
              <a:rPr lang="en-US" sz="2000" dirty="0">
                <a:solidFill>
                  <a:schemeClr val="tx1"/>
                </a:solidFill>
                <a:latin typeface="Times New Roman" panose="02020603050405020304" pitchFamily="18" charset="0"/>
                <a:cs typeface="Times New Roman" panose="02020603050405020304" pitchFamily="18" charset="0"/>
              </a:rPr>
              <a:t>.</a:t>
            </a:r>
          </a:p>
          <a:p>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25303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531224"/>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Registering middleware</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4" y="1463041"/>
            <a:ext cx="8534400" cy="4362994"/>
          </a:xfrm>
        </p:spPr>
        <p:txBody>
          <a:bodyPr>
            <a:normAutofit/>
          </a:bodyPr>
          <a:lstStyle/>
          <a:p>
            <a:pPr marL="342900" indent="-342900">
              <a:buFont typeface="Arial" panose="020B0604020202020204" pitchFamily="34" charset="0"/>
              <a:buChar char="•"/>
            </a:pPr>
            <a:r>
              <a:rPr lang="en-US" sz="2000" b="1" dirty="0" smtClean="0">
                <a:solidFill>
                  <a:schemeClr val="tx1"/>
                </a:solidFill>
                <a:latin typeface="Times New Roman" panose="02020603050405020304" pitchFamily="18" charset="0"/>
                <a:cs typeface="Times New Roman" panose="02020603050405020304" pitchFamily="18" charset="0"/>
              </a:rPr>
              <a:t>Middleware Group</a:t>
            </a:r>
          </a:p>
          <a:p>
            <a:pPr lvl="1"/>
            <a:r>
              <a:rPr lang="en-US" sz="2000" dirty="0" smtClean="0">
                <a:solidFill>
                  <a:schemeClr val="tx1"/>
                </a:solidFill>
                <a:latin typeface="Times New Roman" panose="02020603050405020304" pitchFamily="18" charset="0"/>
                <a:cs typeface="Times New Roman" panose="02020603050405020304" pitchFamily="18" charset="0"/>
              </a:rPr>
              <a:t>Sometimes </a:t>
            </a:r>
            <a:r>
              <a:rPr lang="en-US" sz="2000" dirty="0">
                <a:solidFill>
                  <a:schemeClr val="tx1"/>
                </a:solidFill>
                <a:latin typeface="Times New Roman" panose="02020603050405020304" pitchFamily="18" charset="0"/>
                <a:cs typeface="Times New Roman" panose="02020603050405020304" pitchFamily="18" charset="0"/>
              </a:rPr>
              <a:t>you may want to group several middleware under a single key to make them easier to assign to routes. </a:t>
            </a:r>
          </a:p>
          <a:p>
            <a:pPr lvl="1"/>
            <a:r>
              <a:rPr lang="en-US" sz="2000" dirty="0">
                <a:solidFill>
                  <a:schemeClr val="tx1"/>
                </a:solidFill>
                <a:latin typeface="Times New Roman" panose="02020603050405020304" pitchFamily="18" charset="0"/>
                <a:cs typeface="Times New Roman" panose="02020603050405020304" pitchFamily="18" charset="0"/>
              </a:rPr>
              <a:t>You may do this using the $</a:t>
            </a:r>
            <a:r>
              <a:rPr lang="en-US" sz="2000" dirty="0" err="1">
                <a:solidFill>
                  <a:schemeClr val="tx1"/>
                </a:solidFill>
                <a:latin typeface="Times New Roman" panose="02020603050405020304" pitchFamily="18" charset="0"/>
                <a:cs typeface="Times New Roman" panose="02020603050405020304" pitchFamily="18" charset="0"/>
              </a:rPr>
              <a:t>middlewareGroups</a:t>
            </a:r>
            <a:r>
              <a:rPr lang="en-US" sz="2000" dirty="0">
                <a:solidFill>
                  <a:schemeClr val="tx1"/>
                </a:solidFill>
                <a:latin typeface="Times New Roman" panose="02020603050405020304" pitchFamily="18" charset="0"/>
                <a:cs typeface="Times New Roman" panose="02020603050405020304" pitchFamily="18" charset="0"/>
              </a:rPr>
              <a:t> property of your HTTP kernel. </a:t>
            </a:r>
          </a:p>
          <a:p>
            <a:pPr lvl="1"/>
            <a:r>
              <a:rPr lang="en-US" sz="2000" dirty="0">
                <a:solidFill>
                  <a:schemeClr val="tx1"/>
                </a:solidFill>
                <a:latin typeface="Times New Roman" panose="02020603050405020304" pitchFamily="18" charset="0"/>
                <a:cs typeface="Times New Roman" panose="02020603050405020304" pitchFamily="18" charset="0"/>
              </a:rPr>
              <a:t>Out of the box, </a:t>
            </a:r>
            <a:r>
              <a:rPr lang="en-US" sz="2000" dirty="0" err="1">
                <a:solidFill>
                  <a:schemeClr val="tx1"/>
                </a:solidFill>
                <a:latin typeface="Times New Roman" panose="02020603050405020304" pitchFamily="18" charset="0"/>
                <a:cs typeface="Times New Roman" panose="02020603050405020304" pitchFamily="18" charset="0"/>
              </a:rPr>
              <a:t>Laravel</a:t>
            </a:r>
            <a:r>
              <a:rPr lang="en-US" sz="2000" dirty="0">
                <a:solidFill>
                  <a:schemeClr val="tx1"/>
                </a:solidFill>
                <a:latin typeface="Times New Roman" panose="02020603050405020304" pitchFamily="18" charset="0"/>
                <a:cs typeface="Times New Roman" panose="02020603050405020304" pitchFamily="18" charset="0"/>
              </a:rPr>
              <a:t> comes with web and </a:t>
            </a:r>
            <a:r>
              <a:rPr lang="en-US" sz="2000" dirty="0" err="1">
                <a:solidFill>
                  <a:schemeClr val="tx1"/>
                </a:solidFill>
                <a:latin typeface="Times New Roman" panose="02020603050405020304" pitchFamily="18" charset="0"/>
                <a:cs typeface="Times New Roman" panose="02020603050405020304" pitchFamily="18" charset="0"/>
              </a:rPr>
              <a:t>api</a:t>
            </a:r>
            <a:r>
              <a:rPr lang="en-US" sz="2000" dirty="0">
                <a:solidFill>
                  <a:schemeClr val="tx1"/>
                </a:solidFill>
                <a:latin typeface="Times New Roman" panose="02020603050405020304" pitchFamily="18" charset="0"/>
                <a:cs typeface="Times New Roman" panose="02020603050405020304" pitchFamily="18" charset="0"/>
              </a:rPr>
              <a:t> middleware groups that contain common middleware you may want to apply to your web UI and API routes:</a:t>
            </a:r>
          </a:p>
        </p:txBody>
      </p:sp>
    </p:spTree>
    <p:extLst>
      <p:ext uri="{BB962C8B-B14F-4D97-AF65-F5344CB8AC3E}">
        <p14:creationId xmlns:p14="http://schemas.microsoft.com/office/powerpoint/2010/main" val="4123494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27018"/>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Registering middleware</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3" y="1515292"/>
            <a:ext cx="8534400" cy="4902926"/>
          </a:xfrm>
        </p:spPr>
        <p:txBody>
          <a:bodyPr>
            <a:noAutofit/>
          </a:bodyPr>
          <a:lstStyle/>
          <a:p>
            <a:r>
              <a:rPr lang="en-US" sz="1600" dirty="0" smtClean="0">
                <a:solidFill>
                  <a:schemeClr val="tx1"/>
                </a:solidFill>
                <a:latin typeface="Times New Roman" panose="02020603050405020304" pitchFamily="18" charset="0"/>
                <a:cs typeface="Times New Roman" panose="02020603050405020304" pitchFamily="18" charset="0"/>
              </a:rPr>
              <a:t>protected </a:t>
            </a:r>
            <a:r>
              <a:rPr lang="en-US" sz="1600" dirty="0">
                <a:solidFill>
                  <a:schemeClr val="tx1"/>
                </a:solidFill>
                <a:latin typeface="Times New Roman" panose="02020603050405020304" pitchFamily="18" charset="0"/>
                <a:cs typeface="Times New Roman" panose="02020603050405020304" pitchFamily="18" charset="0"/>
              </a:rPr>
              <a:t>$</a:t>
            </a:r>
            <a:r>
              <a:rPr lang="en-US" sz="1600" dirty="0" err="1">
                <a:solidFill>
                  <a:schemeClr val="tx1"/>
                </a:solidFill>
                <a:latin typeface="Times New Roman" panose="02020603050405020304" pitchFamily="18" charset="0"/>
                <a:cs typeface="Times New Roman" panose="02020603050405020304" pitchFamily="18" charset="0"/>
              </a:rPr>
              <a:t>middlewareGroups</a:t>
            </a:r>
            <a:r>
              <a:rPr lang="en-US" sz="1600" dirty="0">
                <a:solidFill>
                  <a:schemeClr val="tx1"/>
                </a:solidFill>
                <a:latin typeface="Times New Roman" panose="02020603050405020304" pitchFamily="18" charset="0"/>
                <a:cs typeface="Times New Roman" panose="02020603050405020304" pitchFamily="18" charset="0"/>
              </a:rPr>
              <a:t> = [</a:t>
            </a:r>
          </a:p>
          <a:p>
            <a:r>
              <a:rPr lang="en-US" sz="1600" dirty="0">
                <a:solidFill>
                  <a:schemeClr val="tx1"/>
                </a:solidFill>
                <a:latin typeface="Times New Roman" panose="02020603050405020304" pitchFamily="18" charset="0"/>
                <a:cs typeface="Times New Roman" panose="02020603050405020304" pitchFamily="18" charset="0"/>
              </a:rPr>
              <a:t>    'web' =&gt; [</a:t>
            </a:r>
          </a:p>
          <a:p>
            <a:r>
              <a:rPr lang="en-US" sz="1600" dirty="0">
                <a:solidFill>
                  <a:schemeClr val="tx1"/>
                </a:solidFill>
                <a:latin typeface="Times New Roman" panose="02020603050405020304" pitchFamily="18" charset="0"/>
                <a:cs typeface="Times New Roman" panose="02020603050405020304" pitchFamily="18" charset="0"/>
              </a:rPr>
              <a:t>        \App\Http\Middleware\</a:t>
            </a:r>
            <a:r>
              <a:rPr lang="en-US" sz="1600" dirty="0" err="1">
                <a:solidFill>
                  <a:schemeClr val="tx1"/>
                </a:solidFill>
                <a:latin typeface="Times New Roman" panose="02020603050405020304" pitchFamily="18" charset="0"/>
                <a:cs typeface="Times New Roman" panose="02020603050405020304" pitchFamily="18" charset="0"/>
              </a:rPr>
              <a:t>EncryptCookies</a:t>
            </a:r>
            <a:r>
              <a:rPr lang="en-US" sz="1600" dirty="0">
                <a:solidFill>
                  <a:schemeClr val="tx1"/>
                </a:solidFill>
                <a:latin typeface="Times New Roman" panose="02020603050405020304" pitchFamily="18" charset="0"/>
                <a:cs typeface="Times New Roman" panose="02020603050405020304" pitchFamily="18" charset="0"/>
              </a:rPr>
              <a:t>::class,</a:t>
            </a:r>
          </a:p>
          <a:p>
            <a:r>
              <a:rPr lang="en-US" sz="1600" dirty="0">
                <a:solidFill>
                  <a:schemeClr val="tx1"/>
                </a:solidFill>
                <a:latin typeface="Times New Roman" panose="02020603050405020304" pitchFamily="18" charset="0"/>
                <a:cs typeface="Times New Roman" panose="02020603050405020304" pitchFamily="18" charset="0"/>
              </a:rPr>
              <a:t>        \Illuminate\Cookie\Middleware\</a:t>
            </a:r>
            <a:r>
              <a:rPr lang="en-US" sz="1600" dirty="0" err="1">
                <a:solidFill>
                  <a:schemeClr val="tx1"/>
                </a:solidFill>
                <a:latin typeface="Times New Roman" panose="02020603050405020304" pitchFamily="18" charset="0"/>
                <a:cs typeface="Times New Roman" panose="02020603050405020304" pitchFamily="18" charset="0"/>
              </a:rPr>
              <a:t>AddQueuedCookiesToResponse</a:t>
            </a:r>
            <a:r>
              <a:rPr lang="en-US" sz="1600" dirty="0">
                <a:solidFill>
                  <a:schemeClr val="tx1"/>
                </a:solidFill>
                <a:latin typeface="Times New Roman" panose="02020603050405020304" pitchFamily="18" charset="0"/>
                <a:cs typeface="Times New Roman" panose="02020603050405020304" pitchFamily="18" charset="0"/>
              </a:rPr>
              <a:t>::class,</a:t>
            </a:r>
          </a:p>
          <a:p>
            <a:r>
              <a:rPr lang="en-US" sz="1600" dirty="0">
                <a:solidFill>
                  <a:schemeClr val="tx1"/>
                </a:solidFill>
                <a:latin typeface="Times New Roman" panose="02020603050405020304" pitchFamily="18" charset="0"/>
                <a:cs typeface="Times New Roman" panose="02020603050405020304" pitchFamily="18" charset="0"/>
              </a:rPr>
              <a:t>        \Illuminate\Session\Middleware\</a:t>
            </a:r>
            <a:r>
              <a:rPr lang="en-US" sz="1600" dirty="0" err="1">
                <a:solidFill>
                  <a:schemeClr val="tx1"/>
                </a:solidFill>
                <a:latin typeface="Times New Roman" panose="02020603050405020304" pitchFamily="18" charset="0"/>
                <a:cs typeface="Times New Roman" panose="02020603050405020304" pitchFamily="18" charset="0"/>
              </a:rPr>
              <a:t>StartSession</a:t>
            </a:r>
            <a:r>
              <a:rPr lang="en-US" sz="1600" dirty="0">
                <a:solidFill>
                  <a:schemeClr val="tx1"/>
                </a:solidFill>
                <a:latin typeface="Times New Roman" panose="02020603050405020304" pitchFamily="18" charset="0"/>
                <a:cs typeface="Times New Roman" panose="02020603050405020304" pitchFamily="18" charset="0"/>
              </a:rPr>
              <a:t>::class,</a:t>
            </a:r>
          </a:p>
          <a:p>
            <a:r>
              <a:rPr lang="en-US" sz="1600" dirty="0">
                <a:solidFill>
                  <a:schemeClr val="tx1"/>
                </a:solidFill>
                <a:latin typeface="Times New Roman" panose="02020603050405020304" pitchFamily="18" charset="0"/>
                <a:cs typeface="Times New Roman" panose="02020603050405020304" pitchFamily="18" charset="0"/>
              </a:rPr>
              <a:t>        \Illuminate\View\Middleware\</a:t>
            </a:r>
            <a:r>
              <a:rPr lang="en-US" sz="1600" dirty="0" err="1">
                <a:solidFill>
                  <a:schemeClr val="tx1"/>
                </a:solidFill>
                <a:latin typeface="Times New Roman" panose="02020603050405020304" pitchFamily="18" charset="0"/>
                <a:cs typeface="Times New Roman" panose="02020603050405020304" pitchFamily="18" charset="0"/>
              </a:rPr>
              <a:t>ShareErrorsFromSession</a:t>
            </a:r>
            <a:r>
              <a:rPr lang="en-US" sz="1600" dirty="0">
                <a:solidFill>
                  <a:schemeClr val="tx1"/>
                </a:solidFill>
                <a:latin typeface="Times New Roman" panose="02020603050405020304" pitchFamily="18" charset="0"/>
                <a:cs typeface="Times New Roman" panose="02020603050405020304" pitchFamily="18" charset="0"/>
              </a:rPr>
              <a:t>::class,</a:t>
            </a:r>
          </a:p>
          <a:p>
            <a:r>
              <a:rPr lang="en-US" sz="1600" dirty="0">
                <a:solidFill>
                  <a:schemeClr val="tx1"/>
                </a:solidFill>
                <a:latin typeface="Times New Roman" panose="02020603050405020304" pitchFamily="18" charset="0"/>
                <a:cs typeface="Times New Roman" panose="02020603050405020304" pitchFamily="18" charset="0"/>
              </a:rPr>
              <a:t>        \App\Http\Middleware\</a:t>
            </a:r>
            <a:r>
              <a:rPr lang="en-US" sz="1600" dirty="0" err="1">
                <a:solidFill>
                  <a:schemeClr val="tx1"/>
                </a:solidFill>
                <a:latin typeface="Times New Roman" panose="02020603050405020304" pitchFamily="18" charset="0"/>
                <a:cs typeface="Times New Roman" panose="02020603050405020304" pitchFamily="18" charset="0"/>
              </a:rPr>
              <a:t>VerifyCsrfToken</a:t>
            </a:r>
            <a:r>
              <a:rPr lang="en-US" sz="1600" dirty="0">
                <a:solidFill>
                  <a:schemeClr val="tx1"/>
                </a:solidFill>
                <a:latin typeface="Times New Roman" panose="02020603050405020304" pitchFamily="18" charset="0"/>
                <a:cs typeface="Times New Roman" panose="02020603050405020304" pitchFamily="18" charset="0"/>
              </a:rPr>
              <a:t>::class,</a:t>
            </a:r>
          </a:p>
          <a:p>
            <a:r>
              <a:rPr lang="en-US" sz="1600" dirty="0">
                <a:solidFill>
                  <a:schemeClr val="tx1"/>
                </a:solidFill>
                <a:latin typeface="Times New Roman" panose="02020603050405020304" pitchFamily="18" charset="0"/>
                <a:cs typeface="Times New Roman" panose="02020603050405020304" pitchFamily="18" charset="0"/>
              </a:rPr>
              <a:t>        \Illuminate\Routing\Middleware\</a:t>
            </a:r>
            <a:r>
              <a:rPr lang="en-US" sz="1600" dirty="0" err="1">
                <a:solidFill>
                  <a:schemeClr val="tx1"/>
                </a:solidFill>
                <a:latin typeface="Times New Roman" panose="02020603050405020304" pitchFamily="18" charset="0"/>
                <a:cs typeface="Times New Roman" panose="02020603050405020304" pitchFamily="18" charset="0"/>
              </a:rPr>
              <a:t>SubstituteBindings</a:t>
            </a:r>
            <a:r>
              <a:rPr lang="en-US" sz="1600" dirty="0">
                <a:solidFill>
                  <a:schemeClr val="tx1"/>
                </a:solidFill>
                <a:latin typeface="Times New Roman" panose="02020603050405020304" pitchFamily="18" charset="0"/>
                <a:cs typeface="Times New Roman" panose="02020603050405020304" pitchFamily="18" charset="0"/>
              </a:rPr>
              <a:t>::class,</a:t>
            </a:r>
          </a:p>
          <a:p>
            <a:r>
              <a:rPr lang="en-US" sz="1600" dirty="0">
                <a:solidFill>
                  <a:schemeClr val="tx1"/>
                </a:solidFill>
                <a:latin typeface="Times New Roman" panose="02020603050405020304" pitchFamily="18" charset="0"/>
                <a:cs typeface="Times New Roman" panose="02020603050405020304" pitchFamily="18" charset="0"/>
              </a:rPr>
              <a:t>    </a:t>
            </a:r>
            <a:r>
              <a:rPr lang="en-US" sz="1600" dirty="0" smtClean="0">
                <a:solidFill>
                  <a:schemeClr val="tx1"/>
                </a:solidFill>
                <a:latin typeface="Times New Roman" panose="02020603050405020304" pitchFamily="18" charset="0"/>
                <a:cs typeface="Times New Roman" panose="02020603050405020304" pitchFamily="18" charset="0"/>
              </a:rPr>
              <a:t>],</a:t>
            </a:r>
          </a:p>
          <a:p>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a:t>
            </a:r>
            <a:r>
              <a:rPr lang="en-US" sz="1600" dirty="0" err="1">
                <a:solidFill>
                  <a:schemeClr val="tx1"/>
                </a:solidFill>
                <a:latin typeface="Times New Roman" panose="02020603050405020304" pitchFamily="18" charset="0"/>
                <a:cs typeface="Times New Roman" panose="02020603050405020304" pitchFamily="18" charset="0"/>
              </a:rPr>
              <a:t>api</a:t>
            </a:r>
            <a:r>
              <a:rPr lang="en-US" sz="1600" dirty="0">
                <a:solidFill>
                  <a:schemeClr val="tx1"/>
                </a:solidFill>
                <a:latin typeface="Times New Roman" panose="02020603050405020304" pitchFamily="18" charset="0"/>
                <a:cs typeface="Times New Roman" panose="02020603050405020304" pitchFamily="18" charset="0"/>
              </a:rPr>
              <a:t>' =&gt; [</a:t>
            </a:r>
          </a:p>
          <a:p>
            <a:pPr lvl="1"/>
            <a:r>
              <a:rPr lang="en-US" sz="1600" dirty="0">
                <a:solidFill>
                  <a:schemeClr val="tx1"/>
                </a:solidFill>
                <a:latin typeface="Times New Roman" panose="02020603050405020304" pitchFamily="18" charset="0"/>
                <a:cs typeface="Times New Roman" panose="02020603050405020304" pitchFamily="18" charset="0"/>
              </a:rPr>
              <a:t>        'throttle:60,1',</a:t>
            </a:r>
          </a:p>
          <a:p>
            <a:pPr lvl="1"/>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auth:api</a:t>
            </a:r>
            <a:r>
              <a:rPr lang="en-US" sz="1600" dirty="0" smtClean="0">
                <a:solidFill>
                  <a:schemeClr val="tx1"/>
                </a:solidFill>
                <a:latin typeface="Times New Roman" panose="02020603050405020304" pitchFamily="18" charset="0"/>
                <a:cs typeface="Times New Roman" panose="02020603050405020304" pitchFamily="18" charset="0"/>
              </a:rPr>
              <a:t>', ],</a:t>
            </a:r>
          </a:p>
          <a:p>
            <a:r>
              <a:rPr lang="en-US" sz="1600" dirty="0" smtClean="0">
                <a:solidFill>
                  <a:schemeClr val="tx1"/>
                </a:solidFill>
                <a:latin typeface="Times New Roman" panose="02020603050405020304" pitchFamily="18" charset="0"/>
                <a:cs typeface="Times New Roman" panose="02020603050405020304" pitchFamily="18" charset="0"/>
              </a:rPr>
              <a:t>];</a:t>
            </a:r>
          </a:p>
          <a:p>
            <a:endParaRPr lang="en-US" sz="1600" dirty="0">
              <a:solidFill>
                <a:schemeClr val="tx1"/>
              </a:solidFill>
            </a:endParaRPr>
          </a:p>
        </p:txBody>
      </p:sp>
    </p:spTree>
    <p:extLst>
      <p:ext uri="{BB962C8B-B14F-4D97-AF65-F5344CB8AC3E}">
        <p14:creationId xmlns:p14="http://schemas.microsoft.com/office/powerpoint/2010/main" val="4017494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74767"/>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Registering middleware</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2" y="1611086"/>
            <a:ext cx="8534400" cy="4685211"/>
          </a:xfrm>
        </p:spPr>
        <p:txBody>
          <a:bodyPr>
            <a:noAutofit/>
          </a:bodyPr>
          <a:lstStyle/>
          <a:p>
            <a:r>
              <a:rPr lang="en-US" sz="2000" dirty="0">
                <a:solidFill>
                  <a:schemeClr val="tx1"/>
                </a:solidFill>
                <a:latin typeface="Times New Roman" panose="02020603050405020304" pitchFamily="18" charset="0"/>
                <a:cs typeface="Times New Roman" panose="02020603050405020304" pitchFamily="18" charset="0"/>
              </a:rPr>
              <a:t>Middleware groups may be assigned to routes and controller actions using the same syntax as individual middleware. </a:t>
            </a:r>
            <a:r>
              <a:rPr lang="en-US" sz="2000" dirty="0" smtClean="0">
                <a:solidFill>
                  <a:schemeClr val="tx1"/>
                </a:solidFill>
                <a:latin typeface="Times New Roman" panose="02020603050405020304" pitchFamily="18" charset="0"/>
                <a:cs typeface="Times New Roman" panose="02020603050405020304" pitchFamily="18" charset="0"/>
              </a:rPr>
              <a:t>Again</a:t>
            </a:r>
            <a:r>
              <a:rPr lang="en-US" sz="2000" dirty="0">
                <a:solidFill>
                  <a:schemeClr val="tx1"/>
                </a:solidFill>
                <a:latin typeface="Times New Roman" panose="02020603050405020304" pitchFamily="18" charset="0"/>
                <a:cs typeface="Times New Roman" panose="02020603050405020304" pitchFamily="18" charset="0"/>
              </a:rPr>
              <a:t>, middleware groups make it more convenient to assign many middleware to a route at once</a:t>
            </a:r>
            <a:r>
              <a:rPr lang="en-US" sz="2000" dirty="0" smtClean="0">
                <a:solidFill>
                  <a:schemeClr val="tx1"/>
                </a:solidFill>
                <a:latin typeface="Times New Roman" panose="02020603050405020304" pitchFamily="18" charset="0"/>
                <a:cs typeface="Times New Roman" panose="02020603050405020304" pitchFamily="18" charset="0"/>
              </a:rPr>
              <a:t>:</a:t>
            </a:r>
          </a:p>
          <a:p>
            <a:endParaRPr lang="en-US" sz="2000" dirty="0">
              <a:solidFill>
                <a:schemeClr val="tx1"/>
              </a:solidFill>
              <a:latin typeface="Times New Roman" panose="02020603050405020304" pitchFamily="18" charset="0"/>
              <a:cs typeface="Times New Roman" panose="02020603050405020304" pitchFamily="18" charset="0"/>
            </a:endParaRPr>
          </a:p>
          <a:p>
            <a:pPr lvl="1"/>
            <a:r>
              <a:rPr lang="en-US" sz="2000" dirty="0">
                <a:solidFill>
                  <a:schemeClr val="tx1"/>
                </a:solidFill>
                <a:latin typeface="Times New Roman" panose="02020603050405020304" pitchFamily="18" charset="0"/>
                <a:cs typeface="Times New Roman" panose="02020603050405020304" pitchFamily="18" charset="0"/>
              </a:rPr>
              <a:t>Route::get('/', function () </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lvl="1"/>
            <a:r>
              <a:rPr lang="en-US" sz="2000" dirty="0">
                <a:solidFill>
                  <a:schemeClr val="tx1"/>
                </a:solidFill>
                <a:latin typeface="Times New Roman" panose="02020603050405020304" pitchFamily="18" charset="0"/>
                <a:cs typeface="Times New Roman" panose="02020603050405020304" pitchFamily="18" charset="0"/>
              </a:rPr>
              <a:t>})-&gt;middleware('web</a:t>
            </a:r>
            <a:r>
              <a:rPr lang="en-US" sz="2000" dirty="0" smtClean="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a:t>
            </a:r>
          </a:p>
          <a:p>
            <a:pPr lvl="1"/>
            <a:r>
              <a:rPr lang="en-US" sz="2000" dirty="0">
                <a:solidFill>
                  <a:schemeClr val="tx1"/>
                </a:solidFill>
                <a:latin typeface="Times New Roman" panose="02020603050405020304" pitchFamily="18" charset="0"/>
                <a:cs typeface="Times New Roman" panose="02020603050405020304" pitchFamily="18" charset="0"/>
              </a:rPr>
              <a:t>Route::group(['middleware' =&gt; ['web']], function () </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lvl="1"/>
            <a:r>
              <a:rPr lang="en-US" sz="2000" dirty="0" smtClean="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a:t>
            </a:r>
          </a:p>
          <a:p>
            <a:pPr lvl="1"/>
            <a:r>
              <a:rPr lang="en-US" sz="2000" dirty="0">
                <a:solidFill>
                  <a:schemeClr val="tx1"/>
                </a:solidFill>
                <a:latin typeface="Times New Roman" panose="02020603050405020304" pitchFamily="18" charset="0"/>
                <a:cs typeface="Times New Roman" panose="02020603050405020304" pitchFamily="18" charset="0"/>
              </a:rPr>
              <a:t>Route::middleware(['web', 'subscribed'])-&gt;group(function () </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lvl="1"/>
            <a:r>
              <a:rPr lang="en-US" sz="2000" dirty="0">
                <a:solidFill>
                  <a:schemeClr val="tx1"/>
                </a:solidFill>
                <a:latin typeface="Times New Roman" panose="02020603050405020304" pitchFamily="18" charset="0"/>
                <a:cs typeface="Times New Roman" panose="02020603050405020304" pitchFamily="18" charset="0"/>
              </a:rPr>
              <a:t>});</a:t>
            </a:r>
          </a:p>
          <a:p>
            <a:endParaRPr lang="en-US" sz="1600" dirty="0">
              <a:solidFill>
                <a:schemeClr val="tx1"/>
              </a:solidFill>
            </a:endParaRPr>
          </a:p>
        </p:txBody>
      </p:sp>
    </p:spTree>
    <p:extLst>
      <p:ext uri="{BB962C8B-B14F-4D97-AF65-F5344CB8AC3E}">
        <p14:creationId xmlns:p14="http://schemas.microsoft.com/office/powerpoint/2010/main" val="13391305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583476"/>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Registering middleware</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2" y="1628502"/>
            <a:ext cx="8534400" cy="4920343"/>
          </a:xfrm>
        </p:spPr>
        <p:txBody>
          <a:bodyPr>
            <a:normAutofit fontScale="70000" lnSpcReduction="20000"/>
          </a:bodyPr>
          <a:lstStyle/>
          <a:p>
            <a:pPr marL="342900" indent="-342900">
              <a:buFont typeface="Arial" panose="020B0604020202020204" pitchFamily="34" charset="0"/>
              <a:buChar char="•"/>
            </a:pPr>
            <a:r>
              <a:rPr lang="en-US" sz="3200" b="1" dirty="0" smtClean="0">
                <a:solidFill>
                  <a:schemeClr val="tx1"/>
                </a:solidFill>
                <a:latin typeface="Times New Roman" panose="02020603050405020304" pitchFamily="18" charset="0"/>
                <a:cs typeface="Times New Roman" panose="02020603050405020304" pitchFamily="18" charset="0"/>
              </a:rPr>
              <a:t>Sorting Middleware</a:t>
            </a:r>
          </a:p>
          <a:p>
            <a:pPr lvl="1"/>
            <a:r>
              <a:rPr lang="en-US" sz="2900" dirty="0">
                <a:solidFill>
                  <a:schemeClr val="tx1"/>
                </a:solidFill>
                <a:latin typeface="Times New Roman" panose="02020603050405020304" pitchFamily="18" charset="0"/>
                <a:cs typeface="Times New Roman" panose="02020603050405020304" pitchFamily="18" charset="0"/>
              </a:rPr>
              <a:t>You may need your middleware to execute in a specific order but not have control over their order when they are assigned to the route. </a:t>
            </a:r>
          </a:p>
          <a:p>
            <a:pPr lvl="1"/>
            <a:r>
              <a:rPr lang="en-US" sz="2900" dirty="0">
                <a:solidFill>
                  <a:schemeClr val="tx1"/>
                </a:solidFill>
                <a:latin typeface="Times New Roman" panose="02020603050405020304" pitchFamily="18" charset="0"/>
                <a:cs typeface="Times New Roman" panose="02020603050405020304" pitchFamily="18" charset="0"/>
              </a:rPr>
              <a:t>In this case, you may specify your middleware priority using the $</a:t>
            </a:r>
            <a:r>
              <a:rPr lang="en-US" sz="2900" dirty="0" err="1">
                <a:solidFill>
                  <a:schemeClr val="tx1"/>
                </a:solidFill>
                <a:latin typeface="Times New Roman" panose="02020603050405020304" pitchFamily="18" charset="0"/>
                <a:cs typeface="Times New Roman" panose="02020603050405020304" pitchFamily="18" charset="0"/>
              </a:rPr>
              <a:t>middlewarePriority</a:t>
            </a:r>
            <a:r>
              <a:rPr lang="en-US" sz="2900" dirty="0">
                <a:solidFill>
                  <a:schemeClr val="tx1"/>
                </a:solidFill>
                <a:latin typeface="Times New Roman" panose="02020603050405020304" pitchFamily="18" charset="0"/>
                <a:cs typeface="Times New Roman" panose="02020603050405020304" pitchFamily="18" charset="0"/>
              </a:rPr>
              <a:t> property of your app/Http/</a:t>
            </a:r>
            <a:r>
              <a:rPr lang="en-US" sz="2900" dirty="0" err="1">
                <a:solidFill>
                  <a:schemeClr val="tx1"/>
                </a:solidFill>
                <a:latin typeface="Times New Roman" panose="02020603050405020304" pitchFamily="18" charset="0"/>
                <a:cs typeface="Times New Roman" panose="02020603050405020304" pitchFamily="18" charset="0"/>
              </a:rPr>
              <a:t>Kernel.php</a:t>
            </a:r>
            <a:r>
              <a:rPr lang="en-US" sz="2900" dirty="0">
                <a:solidFill>
                  <a:schemeClr val="tx1"/>
                </a:solidFill>
                <a:latin typeface="Times New Roman" panose="02020603050405020304" pitchFamily="18" charset="0"/>
                <a:cs typeface="Times New Roman" panose="02020603050405020304" pitchFamily="18" charset="0"/>
              </a:rPr>
              <a:t> file</a:t>
            </a:r>
            <a:r>
              <a:rPr lang="en-US" sz="2900" dirty="0" smtClean="0">
                <a:solidFill>
                  <a:schemeClr val="tx1"/>
                </a:solidFill>
                <a:latin typeface="Times New Roman" panose="02020603050405020304" pitchFamily="18" charset="0"/>
                <a:cs typeface="Times New Roman" panose="02020603050405020304" pitchFamily="18" charset="0"/>
              </a:rPr>
              <a:t>:</a:t>
            </a:r>
          </a:p>
          <a:p>
            <a:pPr lvl="1"/>
            <a:endParaRPr lang="en-US" sz="2900" dirty="0" smtClean="0">
              <a:solidFill>
                <a:schemeClr val="tx1"/>
              </a:solidFill>
              <a:latin typeface="Times New Roman" panose="02020603050405020304" pitchFamily="18" charset="0"/>
              <a:cs typeface="Times New Roman" panose="02020603050405020304" pitchFamily="18" charset="0"/>
            </a:endParaRPr>
          </a:p>
          <a:p>
            <a:pPr lvl="1"/>
            <a:r>
              <a:rPr lang="en-US" sz="2200" dirty="0">
                <a:solidFill>
                  <a:schemeClr val="tx1"/>
                </a:solidFill>
                <a:latin typeface="Times New Roman" panose="02020603050405020304" pitchFamily="18" charset="0"/>
                <a:cs typeface="Times New Roman" panose="02020603050405020304" pitchFamily="18" charset="0"/>
              </a:rPr>
              <a:t>protected $</a:t>
            </a:r>
            <a:r>
              <a:rPr lang="en-US" sz="2200" dirty="0" err="1">
                <a:solidFill>
                  <a:schemeClr val="tx1"/>
                </a:solidFill>
                <a:latin typeface="Times New Roman" panose="02020603050405020304" pitchFamily="18" charset="0"/>
                <a:cs typeface="Times New Roman" panose="02020603050405020304" pitchFamily="18" charset="0"/>
              </a:rPr>
              <a:t>middlewarePriority</a:t>
            </a:r>
            <a:r>
              <a:rPr lang="en-US" sz="2200" dirty="0">
                <a:solidFill>
                  <a:schemeClr val="tx1"/>
                </a:solidFill>
                <a:latin typeface="Times New Roman" panose="02020603050405020304" pitchFamily="18" charset="0"/>
                <a:cs typeface="Times New Roman" panose="02020603050405020304" pitchFamily="18" charset="0"/>
              </a:rPr>
              <a:t> = [</a:t>
            </a:r>
          </a:p>
          <a:p>
            <a:pPr lvl="1"/>
            <a:r>
              <a:rPr lang="en-US" sz="2200" dirty="0">
                <a:solidFill>
                  <a:schemeClr val="tx1"/>
                </a:solidFill>
                <a:latin typeface="Times New Roman" panose="02020603050405020304" pitchFamily="18" charset="0"/>
                <a:cs typeface="Times New Roman" panose="02020603050405020304" pitchFamily="18" charset="0"/>
              </a:rPr>
              <a:t>    \Illuminate\Session\Middleware\</a:t>
            </a:r>
            <a:r>
              <a:rPr lang="en-US" sz="2200" dirty="0" err="1">
                <a:solidFill>
                  <a:schemeClr val="tx1"/>
                </a:solidFill>
                <a:latin typeface="Times New Roman" panose="02020603050405020304" pitchFamily="18" charset="0"/>
                <a:cs typeface="Times New Roman" panose="02020603050405020304" pitchFamily="18" charset="0"/>
              </a:rPr>
              <a:t>StartSession</a:t>
            </a:r>
            <a:r>
              <a:rPr lang="en-US" sz="2200" dirty="0">
                <a:solidFill>
                  <a:schemeClr val="tx1"/>
                </a:solidFill>
                <a:latin typeface="Times New Roman" panose="02020603050405020304" pitchFamily="18" charset="0"/>
                <a:cs typeface="Times New Roman" panose="02020603050405020304" pitchFamily="18" charset="0"/>
              </a:rPr>
              <a:t>::class,</a:t>
            </a:r>
          </a:p>
          <a:p>
            <a:pPr lvl="1"/>
            <a:r>
              <a:rPr lang="en-US" sz="2200" dirty="0">
                <a:solidFill>
                  <a:schemeClr val="tx1"/>
                </a:solidFill>
                <a:latin typeface="Times New Roman" panose="02020603050405020304" pitchFamily="18" charset="0"/>
                <a:cs typeface="Times New Roman" panose="02020603050405020304" pitchFamily="18" charset="0"/>
              </a:rPr>
              <a:t>    \Illuminate\View\Middleware\</a:t>
            </a:r>
            <a:r>
              <a:rPr lang="en-US" sz="2200" dirty="0" err="1">
                <a:solidFill>
                  <a:schemeClr val="tx1"/>
                </a:solidFill>
                <a:latin typeface="Times New Roman" panose="02020603050405020304" pitchFamily="18" charset="0"/>
                <a:cs typeface="Times New Roman" panose="02020603050405020304" pitchFamily="18" charset="0"/>
              </a:rPr>
              <a:t>ShareErrorsFromSession</a:t>
            </a:r>
            <a:r>
              <a:rPr lang="en-US" sz="2200" dirty="0">
                <a:solidFill>
                  <a:schemeClr val="tx1"/>
                </a:solidFill>
                <a:latin typeface="Times New Roman" panose="02020603050405020304" pitchFamily="18" charset="0"/>
                <a:cs typeface="Times New Roman" panose="02020603050405020304" pitchFamily="18" charset="0"/>
              </a:rPr>
              <a:t>::class,</a:t>
            </a:r>
          </a:p>
          <a:p>
            <a:pPr lvl="1"/>
            <a:r>
              <a:rPr lang="en-US" sz="2200" dirty="0">
                <a:solidFill>
                  <a:schemeClr val="tx1"/>
                </a:solidFill>
                <a:latin typeface="Times New Roman" panose="02020603050405020304" pitchFamily="18" charset="0"/>
                <a:cs typeface="Times New Roman" panose="02020603050405020304" pitchFamily="18" charset="0"/>
              </a:rPr>
              <a:t>    </a:t>
            </a:r>
            <a:r>
              <a:rPr lang="en-US" sz="2200" dirty="0" smtClean="0">
                <a:solidFill>
                  <a:schemeClr val="tx1"/>
                </a:solidFill>
                <a:latin typeface="Times New Roman" panose="02020603050405020304" pitchFamily="18" charset="0"/>
                <a:cs typeface="Times New Roman" panose="02020603050405020304" pitchFamily="18" charset="0"/>
              </a:rPr>
              <a:t>\Illuminate\Contracts\</a:t>
            </a:r>
            <a:r>
              <a:rPr lang="en-US" sz="2200" dirty="0" err="1" smtClean="0">
                <a:solidFill>
                  <a:schemeClr val="tx1"/>
                </a:solidFill>
                <a:latin typeface="Times New Roman" panose="02020603050405020304" pitchFamily="18" charset="0"/>
                <a:cs typeface="Times New Roman" panose="02020603050405020304" pitchFamily="18" charset="0"/>
              </a:rPr>
              <a:t>Auth</a:t>
            </a:r>
            <a:r>
              <a:rPr lang="en-US" sz="2200" dirty="0" smtClean="0">
                <a:solidFill>
                  <a:schemeClr val="tx1"/>
                </a:solidFill>
                <a:latin typeface="Times New Roman" panose="02020603050405020304" pitchFamily="18" charset="0"/>
                <a:cs typeface="Times New Roman" panose="02020603050405020304" pitchFamily="18" charset="0"/>
              </a:rPr>
              <a:t>\Middleware\</a:t>
            </a:r>
            <a:r>
              <a:rPr lang="en-US" sz="2200" dirty="0" err="1" smtClean="0">
                <a:solidFill>
                  <a:schemeClr val="tx1"/>
                </a:solidFill>
                <a:latin typeface="Times New Roman" panose="02020603050405020304" pitchFamily="18" charset="0"/>
                <a:cs typeface="Times New Roman" panose="02020603050405020304" pitchFamily="18" charset="0"/>
              </a:rPr>
              <a:t>AuthenticatesRequests</a:t>
            </a:r>
            <a:r>
              <a:rPr lang="en-US" sz="2200" dirty="0" smtClean="0">
                <a:solidFill>
                  <a:schemeClr val="tx1"/>
                </a:solidFill>
                <a:latin typeface="Times New Roman" panose="02020603050405020304" pitchFamily="18" charset="0"/>
                <a:cs typeface="Times New Roman" panose="02020603050405020304" pitchFamily="18" charset="0"/>
              </a:rPr>
              <a:t>::</a:t>
            </a:r>
            <a:r>
              <a:rPr lang="en-US" sz="2200" dirty="0">
                <a:solidFill>
                  <a:schemeClr val="tx1"/>
                </a:solidFill>
                <a:latin typeface="Times New Roman" panose="02020603050405020304" pitchFamily="18" charset="0"/>
                <a:cs typeface="Times New Roman" panose="02020603050405020304" pitchFamily="18" charset="0"/>
              </a:rPr>
              <a:t>class,</a:t>
            </a:r>
          </a:p>
          <a:p>
            <a:pPr lvl="1"/>
            <a:r>
              <a:rPr lang="en-US" sz="2200" dirty="0">
                <a:solidFill>
                  <a:schemeClr val="tx1"/>
                </a:solidFill>
                <a:latin typeface="Times New Roman" panose="02020603050405020304" pitchFamily="18" charset="0"/>
                <a:cs typeface="Times New Roman" panose="02020603050405020304" pitchFamily="18" charset="0"/>
              </a:rPr>
              <a:t>    \</a:t>
            </a:r>
            <a:r>
              <a:rPr lang="en-US" sz="2200" dirty="0" smtClean="0">
                <a:solidFill>
                  <a:schemeClr val="tx1"/>
                </a:solidFill>
                <a:latin typeface="Times New Roman" panose="02020603050405020304" pitchFamily="18" charset="0"/>
                <a:cs typeface="Times New Roman" panose="02020603050405020304" pitchFamily="18" charset="0"/>
              </a:rPr>
              <a:t>Illuminate\Routing\Middleware\</a:t>
            </a:r>
            <a:r>
              <a:rPr lang="en-US" sz="2200" dirty="0" err="1" smtClean="0">
                <a:solidFill>
                  <a:schemeClr val="tx1"/>
                </a:solidFill>
                <a:latin typeface="Times New Roman" panose="02020603050405020304" pitchFamily="18" charset="0"/>
                <a:cs typeface="Times New Roman" panose="02020603050405020304" pitchFamily="18" charset="0"/>
              </a:rPr>
              <a:t>ThrottleRequests</a:t>
            </a:r>
            <a:r>
              <a:rPr lang="en-US" sz="2200" dirty="0">
                <a:solidFill>
                  <a:schemeClr val="tx1"/>
                </a:solidFill>
                <a:latin typeface="Times New Roman" panose="02020603050405020304" pitchFamily="18" charset="0"/>
                <a:cs typeface="Times New Roman" panose="02020603050405020304" pitchFamily="18" charset="0"/>
              </a:rPr>
              <a:t>::class,</a:t>
            </a:r>
          </a:p>
          <a:p>
            <a:pPr lvl="1"/>
            <a:r>
              <a:rPr lang="en-US" sz="2200" dirty="0">
                <a:solidFill>
                  <a:schemeClr val="tx1"/>
                </a:solidFill>
                <a:latin typeface="Times New Roman" panose="02020603050405020304" pitchFamily="18" charset="0"/>
                <a:cs typeface="Times New Roman" panose="02020603050405020304" pitchFamily="18" charset="0"/>
              </a:rPr>
              <a:t>    \Illuminate\Session\Middleware\</a:t>
            </a:r>
            <a:r>
              <a:rPr lang="en-US" sz="2200" dirty="0" err="1">
                <a:solidFill>
                  <a:schemeClr val="tx1"/>
                </a:solidFill>
                <a:latin typeface="Times New Roman" panose="02020603050405020304" pitchFamily="18" charset="0"/>
                <a:cs typeface="Times New Roman" panose="02020603050405020304" pitchFamily="18" charset="0"/>
              </a:rPr>
              <a:t>AuthenticateSession</a:t>
            </a:r>
            <a:r>
              <a:rPr lang="en-US" sz="2200" dirty="0">
                <a:solidFill>
                  <a:schemeClr val="tx1"/>
                </a:solidFill>
                <a:latin typeface="Times New Roman" panose="02020603050405020304" pitchFamily="18" charset="0"/>
                <a:cs typeface="Times New Roman" panose="02020603050405020304" pitchFamily="18" charset="0"/>
              </a:rPr>
              <a:t>::class,</a:t>
            </a:r>
          </a:p>
          <a:p>
            <a:pPr lvl="1"/>
            <a:r>
              <a:rPr lang="en-US" sz="2200" dirty="0">
                <a:solidFill>
                  <a:schemeClr val="tx1"/>
                </a:solidFill>
                <a:latin typeface="Times New Roman" panose="02020603050405020304" pitchFamily="18" charset="0"/>
                <a:cs typeface="Times New Roman" panose="02020603050405020304" pitchFamily="18" charset="0"/>
              </a:rPr>
              <a:t>    \Illuminate\Routing\Middleware\</a:t>
            </a:r>
            <a:r>
              <a:rPr lang="en-US" sz="2200" dirty="0" err="1">
                <a:solidFill>
                  <a:schemeClr val="tx1"/>
                </a:solidFill>
                <a:latin typeface="Times New Roman" panose="02020603050405020304" pitchFamily="18" charset="0"/>
                <a:cs typeface="Times New Roman" panose="02020603050405020304" pitchFamily="18" charset="0"/>
              </a:rPr>
              <a:t>SubstituteBindings</a:t>
            </a:r>
            <a:r>
              <a:rPr lang="en-US" sz="2200" dirty="0">
                <a:solidFill>
                  <a:schemeClr val="tx1"/>
                </a:solidFill>
                <a:latin typeface="Times New Roman" panose="02020603050405020304" pitchFamily="18" charset="0"/>
                <a:cs typeface="Times New Roman" panose="02020603050405020304" pitchFamily="18" charset="0"/>
              </a:rPr>
              <a:t>::class,</a:t>
            </a:r>
          </a:p>
          <a:p>
            <a:pPr lvl="1"/>
            <a:r>
              <a:rPr lang="en-US" sz="2200" dirty="0">
                <a:solidFill>
                  <a:schemeClr val="tx1"/>
                </a:solidFill>
                <a:latin typeface="Times New Roman" panose="02020603050405020304" pitchFamily="18" charset="0"/>
                <a:cs typeface="Times New Roman" panose="02020603050405020304" pitchFamily="18" charset="0"/>
              </a:rPr>
              <a:t>    \Illuminate\</a:t>
            </a:r>
            <a:r>
              <a:rPr lang="en-US" sz="2200" dirty="0" err="1">
                <a:solidFill>
                  <a:schemeClr val="tx1"/>
                </a:solidFill>
                <a:latin typeface="Times New Roman" panose="02020603050405020304" pitchFamily="18" charset="0"/>
                <a:cs typeface="Times New Roman" panose="02020603050405020304" pitchFamily="18" charset="0"/>
              </a:rPr>
              <a:t>Auth</a:t>
            </a:r>
            <a:r>
              <a:rPr lang="en-US" sz="2200" dirty="0">
                <a:solidFill>
                  <a:schemeClr val="tx1"/>
                </a:solidFill>
                <a:latin typeface="Times New Roman" panose="02020603050405020304" pitchFamily="18" charset="0"/>
                <a:cs typeface="Times New Roman" panose="02020603050405020304" pitchFamily="18" charset="0"/>
              </a:rPr>
              <a:t>\Middleware\Authorize::class,</a:t>
            </a:r>
          </a:p>
          <a:p>
            <a:pPr lvl="1"/>
            <a:r>
              <a:rPr lang="en-US" sz="2200" dirty="0">
                <a:solidFill>
                  <a:schemeClr val="tx1"/>
                </a:solidFill>
                <a:latin typeface="Times New Roman" panose="02020603050405020304" pitchFamily="18" charset="0"/>
                <a:cs typeface="Times New Roman" panose="02020603050405020304" pitchFamily="18" charset="0"/>
              </a:rPr>
              <a:t>];</a:t>
            </a:r>
          </a:p>
          <a:p>
            <a:pPr lvl="1"/>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9327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105990"/>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Registering middleware</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3" y="2081349"/>
            <a:ext cx="8534400" cy="4580708"/>
          </a:xfrm>
        </p:spPr>
        <p:txBody>
          <a:bodyPr>
            <a:normAutofit/>
          </a:bodyPr>
          <a:lstStyle/>
          <a:p>
            <a:pPr marL="342900" indent="-342900">
              <a:buFont typeface="Arial" panose="020B0604020202020204" pitchFamily="34" charset="0"/>
              <a:buChar char="•"/>
            </a:pPr>
            <a:r>
              <a:rPr lang="en-US" sz="2000" b="1" dirty="0" smtClean="0">
                <a:solidFill>
                  <a:schemeClr val="tx1"/>
                </a:solidFill>
                <a:latin typeface="Times New Roman" panose="02020603050405020304" pitchFamily="18" charset="0"/>
                <a:cs typeface="Times New Roman" panose="02020603050405020304" pitchFamily="18" charset="0"/>
              </a:rPr>
              <a:t>Middleware Parameters</a:t>
            </a:r>
          </a:p>
          <a:p>
            <a:pPr lvl="1"/>
            <a:r>
              <a:rPr lang="en-US" sz="2000" dirty="0">
                <a:solidFill>
                  <a:schemeClr val="tx1"/>
                </a:solidFill>
                <a:latin typeface="Times New Roman" panose="02020603050405020304" pitchFamily="18" charset="0"/>
                <a:cs typeface="Times New Roman" panose="02020603050405020304" pitchFamily="18" charset="0"/>
              </a:rPr>
              <a:t>Middleware can also receive additional parameters. </a:t>
            </a:r>
          </a:p>
          <a:p>
            <a:pPr lvl="1"/>
            <a:r>
              <a:rPr lang="en-US" sz="2000" dirty="0">
                <a:solidFill>
                  <a:schemeClr val="tx1"/>
                </a:solidFill>
                <a:latin typeface="Times New Roman" panose="02020603050405020304" pitchFamily="18" charset="0"/>
                <a:cs typeface="Times New Roman" panose="02020603050405020304" pitchFamily="18" charset="0"/>
              </a:rPr>
              <a:t>For example, if your application needs to verify that the authenticated user has a given "role" before performing a given action, </a:t>
            </a:r>
          </a:p>
          <a:p>
            <a:pPr lvl="1"/>
            <a:r>
              <a:rPr lang="en-US" sz="2000" dirty="0">
                <a:solidFill>
                  <a:schemeClr val="tx1"/>
                </a:solidFill>
                <a:latin typeface="Times New Roman" panose="02020603050405020304" pitchFamily="18" charset="0"/>
                <a:cs typeface="Times New Roman" panose="02020603050405020304" pitchFamily="18" charset="0"/>
              </a:rPr>
              <a:t>you could create a </a:t>
            </a:r>
            <a:r>
              <a:rPr lang="en-US" sz="2000" dirty="0" err="1">
                <a:solidFill>
                  <a:schemeClr val="tx1"/>
                </a:solidFill>
                <a:latin typeface="Times New Roman" panose="02020603050405020304" pitchFamily="18" charset="0"/>
                <a:cs typeface="Times New Roman" panose="02020603050405020304" pitchFamily="18" charset="0"/>
              </a:rPr>
              <a:t>CheckRole</a:t>
            </a:r>
            <a:r>
              <a:rPr lang="en-US" sz="2000" dirty="0">
                <a:solidFill>
                  <a:schemeClr val="tx1"/>
                </a:solidFill>
                <a:latin typeface="Times New Roman" panose="02020603050405020304" pitchFamily="18" charset="0"/>
                <a:cs typeface="Times New Roman" panose="02020603050405020304" pitchFamily="18" charset="0"/>
              </a:rPr>
              <a:t> middleware that receives a role name as an additional argument</a:t>
            </a:r>
          </a:p>
          <a:p>
            <a:pPr lvl="1"/>
            <a:r>
              <a:rPr lang="en-US" sz="2000" dirty="0">
                <a:solidFill>
                  <a:schemeClr val="tx1"/>
                </a:solidFill>
                <a:latin typeface="Times New Roman" panose="02020603050405020304" pitchFamily="18" charset="0"/>
                <a:cs typeface="Times New Roman" panose="02020603050405020304" pitchFamily="18" charset="0"/>
              </a:rPr>
              <a:t>Additional middleware parameters will be passed to the middleware after the $next argument:</a:t>
            </a:r>
          </a:p>
        </p:txBody>
      </p:sp>
    </p:spTree>
    <p:extLst>
      <p:ext uri="{BB962C8B-B14F-4D97-AF65-F5344CB8AC3E}">
        <p14:creationId xmlns:p14="http://schemas.microsoft.com/office/powerpoint/2010/main" val="7545281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97280" y="966652"/>
            <a:ext cx="10058400" cy="609600"/>
          </a:xfrm>
        </p:spPr>
        <p:txBody>
          <a:bodyPr>
            <a:noAutofit/>
          </a:bodyPr>
          <a:lstStyle/>
          <a:p>
            <a:pPr algn="l"/>
            <a:r>
              <a:rPr lang="en-US" sz="2800" b="1" u="sng" dirty="0" smtClean="0">
                <a:latin typeface="Times New Roman" panose="02020603050405020304" pitchFamily="18" charset="0"/>
                <a:cs typeface="Times New Roman" panose="02020603050405020304" pitchFamily="18" charset="0"/>
              </a:rPr>
              <a:t>MVC Pattern</a:t>
            </a:r>
            <a:endParaRPr lang="en-US" sz="2800" b="1" u="sng" dirty="0">
              <a:latin typeface="Times New Roman" panose="02020603050405020304" pitchFamily="18" charset="0"/>
              <a:cs typeface="Times New Roman" panose="02020603050405020304" pitchFamily="18" charset="0"/>
            </a:endParaRPr>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5629" y="1808695"/>
            <a:ext cx="5763657" cy="3614738"/>
          </a:xfrm>
        </p:spPr>
      </p:pic>
      <p:sp>
        <p:nvSpPr>
          <p:cNvPr id="3" name="TextBox 2"/>
          <p:cNvSpPr txBox="1"/>
          <p:nvPr/>
        </p:nvSpPr>
        <p:spPr>
          <a:xfrm>
            <a:off x="992776" y="2508069"/>
            <a:ext cx="3500847" cy="2215991"/>
          </a:xfrm>
          <a:prstGeom prst="rect">
            <a:avLst/>
          </a:prstGeom>
          <a:noFill/>
        </p:spPr>
        <p:txBody>
          <a:bodyPr wrap="square" rtlCol="0">
            <a:spAutoFit/>
          </a:bodyPr>
          <a:lstStyle/>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URL</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Route</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Controller</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Model</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Database</a:t>
            </a:r>
          </a:p>
          <a:p>
            <a:pPr marL="342900" indent="-342900">
              <a:buFont typeface="+mj-lt"/>
              <a:buAutoNum type="arabicPeriod"/>
            </a:pPr>
            <a:r>
              <a:rPr lang="en-US" sz="2000" dirty="0" smtClean="0">
                <a:latin typeface="Times New Roman" panose="02020603050405020304" pitchFamily="18" charset="0"/>
                <a:cs typeface="Times New Roman" panose="02020603050405020304" pitchFamily="18" charset="0"/>
              </a:rPr>
              <a:t>View</a:t>
            </a:r>
          </a:p>
          <a:p>
            <a:endParaRPr lang="en-US" dirty="0"/>
          </a:p>
        </p:txBody>
      </p:sp>
    </p:spTree>
    <p:extLst>
      <p:ext uri="{BB962C8B-B14F-4D97-AF65-F5344CB8AC3E}">
        <p14:creationId xmlns:p14="http://schemas.microsoft.com/office/powerpoint/2010/main" val="12588357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39338"/>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Registering middleware</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3" y="853441"/>
            <a:ext cx="8534400" cy="5913120"/>
          </a:xfrm>
        </p:spPr>
        <p:txBody>
          <a:bodyPr>
            <a:noAutofit/>
          </a:bodyPr>
          <a:lstStyle/>
          <a:p>
            <a:r>
              <a:rPr lang="en-US" sz="1200" dirty="0">
                <a:solidFill>
                  <a:schemeClr val="tx1"/>
                </a:solidFill>
                <a:latin typeface="Times New Roman" panose="02020603050405020304" pitchFamily="18" charset="0"/>
                <a:cs typeface="Times New Roman" panose="02020603050405020304" pitchFamily="18" charset="0"/>
              </a:rPr>
              <a:t>&lt;?</a:t>
            </a:r>
            <a:r>
              <a:rPr lang="en-US" sz="1200" dirty="0" smtClean="0">
                <a:solidFill>
                  <a:schemeClr val="tx1"/>
                </a:solidFill>
                <a:latin typeface="Times New Roman" panose="02020603050405020304" pitchFamily="18" charset="0"/>
                <a:cs typeface="Times New Roman" panose="02020603050405020304" pitchFamily="18" charset="0"/>
              </a:rPr>
              <a:t>php </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namespace App\Http\Middleware</a:t>
            </a:r>
            <a:r>
              <a:rPr lang="en-US" sz="1200" dirty="0" smtClean="0">
                <a:solidFill>
                  <a:schemeClr val="tx1"/>
                </a:solidFill>
                <a:latin typeface="Times New Roman" panose="02020603050405020304" pitchFamily="18" charset="0"/>
                <a:cs typeface="Times New Roman" panose="02020603050405020304" pitchFamily="18" charset="0"/>
              </a:rPr>
              <a:t>; </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use Closure</a:t>
            </a:r>
            <a:r>
              <a:rPr lang="en-US" sz="1200" dirty="0" smtClean="0">
                <a:solidFill>
                  <a:schemeClr val="tx1"/>
                </a:solidFill>
                <a:latin typeface="Times New Roman" panose="02020603050405020304" pitchFamily="18" charset="0"/>
                <a:cs typeface="Times New Roman" panose="02020603050405020304" pitchFamily="18" charset="0"/>
              </a:rPr>
              <a:t>; </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class </a:t>
            </a:r>
            <a:r>
              <a:rPr lang="en-US" sz="1200" dirty="0" err="1">
                <a:solidFill>
                  <a:schemeClr val="tx1"/>
                </a:solidFill>
                <a:latin typeface="Times New Roman" panose="02020603050405020304" pitchFamily="18" charset="0"/>
                <a:cs typeface="Times New Roman" panose="02020603050405020304" pitchFamily="18" charset="0"/>
              </a:rPr>
              <a:t>CheckRole</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a:t>
            </a:r>
          </a:p>
          <a:p>
            <a:r>
              <a:rPr lang="en-US" sz="1200" dirty="0">
                <a:solidFill>
                  <a:schemeClr val="tx1"/>
                </a:solidFill>
                <a:latin typeface="Times New Roman" panose="02020603050405020304" pitchFamily="18" charset="0"/>
                <a:cs typeface="Times New Roman" panose="02020603050405020304" pitchFamily="18" charset="0"/>
              </a:rPr>
              <a:t>    /**</a:t>
            </a:r>
          </a:p>
          <a:p>
            <a:r>
              <a:rPr lang="en-US" sz="1200" dirty="0">
                <a:solidFill>
                  <a:schemeClr val="tx1"/>
                </a:solidFill>
                <a:latin typeface="Times New Roman" panose="02020603050405020304" pitchFamily="18" charset="0"/>
                <a:cs typeface="Times New Roman" panose="02020603050405020304" pitchFamily="18" charset="0"/>
              </a:rPr>
              <a:t>     * Handle the incoming request</a:t>
            </a:r>
            <a:r>
              <a:rPr lang="en-US" sz="1200" dirty="0" smtClean="0">
                <a:solidFill>
                  <a:schemeClr val="tx1"/>
                </a:solidFill>
                <a:latin typeface="Times New Roman" panose="02020603050405020304" pitchFamily="18" charset="0"/>
                <a:cs typeface="Times New Roman" panose="02020603050405020304" pitchFamily="18" charset="0"/>
              </a:rPr>
              <a:t>.</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     * @</a:t>
            </a:r>
            <a:r>
              <a:rPr lang="en-US" sz="1200" dirty="0" err="1">
                <a:solidFill>
                  <a:schemeClr val="tx1"/>
                </a:solidFill>
                <a:latin typeface="Times New Roman" panose="02020603050405020304" pitchFamily="18" charset="0"/>
                <a:cs typeface="Times New Roman" panose="02020603050405020304" pitchFamily="18" charset="0"/>
              </a:rPr>
              <a:t>param</a:t>
            </a:r>
            <a:r>
              <a:rPr lang="en-US" sz="1200" dirty="0">
                <a:solidFill>
                  <a:schemeClr val="tx1"/>
                </a:solidFill>
                <a:latin typeface="Times New Roman" panose="02020603050405020304" pitchFamily="18" charset="0"/>
                <a:cs typeface="Times New Roman" panose="02020603050405020304" pitchFamily="18" charset="0"/>
              </a:rPr>
              <a:t>  \Illuminate\Http\Request  $request</a:t>
            </a:r>
          </a:p>
          <a:p>
            <a:r>
              <a:rPr lang="en-US" sz="1200" dirty="0">
                <a:solidFill>
                  <a:schemeClr val="tx1"/>
                </a:solidFill>
                <a:latin typeface="Times New Roman" panose="02020603050405020304" pitchFamily="18" charset="0"/>
                <a:cs typeface="Times New Roman" panose="02020603050405020304" pitchFamily="18" charset="0"/>
              </a:rPr>
              <a:t>     * @</a:t>
            </a:r>
            <a:r>
              <a:rPr lang="en-US" sz="1200" dirty="0" err="1">
                <a:solidFill>
                  <a:schemeClr val="tx1"/>
                </a:solidFill>
                <a:latin typeface="Times New Roman" panose="02020603050405020304" pitchFamily="18" charset="0"/>
                <a:cs typeface="Times New Roman" panose="02020603050405020304" pitchFamily="18" charset="0"/>
              </a:rPr>
              <a:t>param</a:t>
            </a:r>
            <a:r>
              <a:rPr lang="en-US" sz="1200" dirty="0">
                <a:solidFill>
                  <a:schemeClr val="tx1"/>
                </a:solidFill>
                <a:latin typeface="Times New Roman" panose="02020603050405020304" pitchFamily="18" charset="0"/>
                <a:cs typeface="Times New Roman" panose="02020603050405020304" pitchFamily="18" charset="0"/>
              </a:rPr>
              <a:t>  \Closure  $next</a:t>
            </a:r>
          </a:p>
          <a:p>
            <a:r>
              <a:rPr lang="en-US" sz="1200" dirty="0">
                <a:solidFill>
                  <a:schemeClr val="tx1"/>
                </a:solidFill>
                <a:latin typeface="Times New Roman" panose="02020603050405020304" pitchFamily="18" charset="0"/>
                <a:cs typeface="Times New Roman" panose="02020603050405020304" pitchFamily="18" charset="0"/>
              </a:rPr>
              <a:t>     * @</a:t>
            </a:r>
            <a:r>
              <a:rPr lang="en-US" sz="1200" dirty="0" err="1">
                <a:solidFill>
                  <a:schemeClr val="tx1"/>
                </a:solidFill>
                <a:latin typeface="Times New Roman" panose="02020603050405020304" pitchFamily="18" charset="0"/>
                <a:cs typeface="Times New Roman" panose="02020603050405020304" pitchFamily="18" charset="0"/>
              </a:rPr>
              <a:t>param</a:t>
            </a:r>
            <a:r>
              <a:rPr lang="en-US" sz="1200" dirty="0">
                <a:solidFill>
                  <a:schemeClr val="tx1"/>
                </a:solidFill>
                <a:latin typeface="Times New Roman" panose="02020603050405020304" pitchFamily="18" charset="0"/>
                <a:cs typeface="Times New Roman" panose="02020603050405020304" pitchFamily="18" charset="0"/>
              </a:rPr>
              <a:t>  string  $role</a:t>
            </a:r>
          </a:p>
          <a:p>
            <a:r>
              <a:rPr lang="en-US" sz="1200" dirty="0">
                <a:solidFill>
                  <a:schemeClr val="tx1"/>
                </a:solidFill>
                <a:latin typeface="Times New Roman" panose="02020603050405020304" pitchFamily="18" charset="0"/>
                <a:cs typeface="Times New Roman" panose="02020603050405020304" pitchFamily="18" charset="0"/>
              </a:rPr>
              <a:t>     * @return mixed</a:t>
            </a:r>
          </a:p>
          <a:p>
            <a:r>
              <a:rPr lang="en-US" sz="1200" dirty="0">
                <a:solidFill>
                  <a:schemeClr val="tx1"/>
                </a:solidFill>
                <a:latin typeface="Times New Roman" panose="02020603050405020304" pitchFamily="18" charset="0"/>
                <a:cs typeface="Times New Roman" panose="02020603050405020304" pitchFamily="18" charset="0"/>
              </a:rPr>
              <a:t>     */</a:t>
            </a:r>
          </a:p>
          <a:p>
            <a:r>
              <a:rPr lang="en-US" sz="1200" dirty="0">
                <a:solidFill>
                  <a:schemeClr val="tx1"/>
                </a:solidFill>
                <a:latin typeface="Times New Roman" panose="02020603050405020304" pitchFamily="18" charset="0"/>
                <a:cs typeface="Times New Roman" panose="02020603050405020304" pitchFamily="18" charset="0"/>
              </a:rPr>
              <a:t>    public function handle($request, Closure $next, $role)</a:t>
            </a:r>
          </a:p>
          <a:p>
            <a:r>
              <a:rPr lang="en-US" sz="1200" dirty="0">
                <a:solidFill>
                  <a:schemeClr val="tx1"/>
                </a:solidFill>
                <a:latin typeface="Times New Roman" panose="02020603050405020304" pitchFamily="18" charset="0"/>
                <a:cs typeface="Times New Roman" panose="02020603050405020304" pitchFamily="18" charset="0"/>
              </a:rPr>
              <a:t>    {</a:t>
            </a:r>
          </a:p>
          <a:p>
            <a:r>
              <a:rPr lang="en-US" sz="1200" dirty="0">
                <a:solidFill>
                  <a:schemeClr val="tx1"/>
                </a:solidFill>
                <a:latin typeface="Times New Roman" panose="02020603050405020304" pitchFamily="18" charset="0"/>
                <a:cs typeface="Times New Roman" panose="02020603050405020304" pitchFamily="18" charset="0"/>
              </a:rPr>
              <a:t>        if (! $request-&gt;user()-&gt;</a:t>
            </a:r>
            <a:r>
              <a:rPr lang="en-US" sz="1200" dirty="0" err="1">
                <a:solidFill>
                  <a:schemeClr val="tx1"/>
                </a:solidFill>
                <a:latin typeface="Times New Roman" panose="02020603050405020304" pitchFamily="18" charset="0"/>
                <a:cs typeface="Times New Roman" panose="02020603050405020304" pitchFamily="18" charset="0"/>
              </a:rPr>
              <a:t>hasRole</a:t>
            </a:r>
            <a:r>
              <a:rPr lang="en-US" sz="1200" dirty="0">
                <a:solidFill>
                  <a:schemeClr val="tx1"/>
                </a:solidFill>
                <a:latin typeface="Times New Roman" panose="02020603050405020304" pitchFamily="18" charset="0"/>
                <a:cs typeface="Times New Roman" panose="02020603050405020304" pitchFamily="18" charset="0"/>
              </a:rPr>
              <a:t>($role)) {</a:t>
            </a:r>
          </a:p>
          <a:p>
            <a:r>
              <a:rPr lang="en-US" sz="1200" dirty="0">
                <a:solidFill>
                  <a:schemeClr val="tx1"/>
                </a:solidFill>
                <a:latin typeface="Times New Roman" panose="02020603050405020304" pitchFamily="18" charset="0"/>
                <a:cs typeface="Times New Roman" panose="02020603050405020304" pitchFamily="18" charset="0"/>
              </a:rPr>
              <a:t>            // Redirect...</a:t>
            </a:r>
          </a:p>
          <a:p>
            <a:r>
              <a:rPr lang="en-US" sz="1200" dirty="0">
                <a:solidFill>
                  <a:schemeClr val="tx1"/>
                </a:solidFill>
                <a:latin typeface="Times New Roman" panose="02020603050405020304" pitchFamily="18" charset="0"/>
                <a:cs typeface="Times New Roman" panose="02020603050405020304" pitchFamily="18" charset="0"/>
              </a:rPr>
              <a:t>        </a:t>
            </a:r>
            <a:r>
              <a:rPr lang="en-US" sz="1200" dirty="0" smtClean="0">
                <a:solidFill>
                  <a:schemeClr val="tx1"/>
                </a:solidFill>
                <a:latin typeface="Times New Roman" panose="02020603050405020304" pitchFamily="18" charset="0"/>
                <a:cs typeface="Times New Roman" panose="02020603050405020304" pitchFamily="18" charset="0"/>
              </a:rPr>
              <a:t>} </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        return $next($request);</a:t>
            </a:r>
          </a:p>
          <a:p>
            <a:r>
              <a:rPr lang="en-US" sz="1200" dirty="0">
                <a:solidFill>
                  <a:schemeClr val="tx1"/>
                </a:solidFill>
                <a:latin typeface="Times New Roman" panose="02020603050405020304" pitchFamily="18" charset="0"/>
                <a:cs typeface="Times New Roman" panose="02020603050405020304" pitchFamily="18" charset="0"/>
              </a:rPr>
              <a:t>    </a:t>
            </a:r>
            <a:r>
              <a:rPr lang="en-US" sz="1200" dirty="0" smtClean="0">
                <a:solidFill>
                  <a:schemeClr val="tx1"/>
                </a:solidFill>
                <a:latin typeface="Times New Roman" panose="02020603050405020304" pitchFamily="18" charset="0"/>
                <a:cs typeface="Times New Roman" panose="02020603050405020304" pitchFamily="18" charset="0"/>
              </a:rPr>
              <a:t>} </a:t>
            </a:r>
            <a:endParaRPr lang="en-US" sz="1200" dirty="0">
              <a:solidFill>
                <a:schemeClr val="tx1"/>
              </a:solidFill>
              <a:latin typeface="Times New Roman" panose="02020603050405020304" pitchFamily="18" charset="0"/>
              <a:cs typeface="Times New Roman" panose="02020603050405020304" pitchFamily="18" charset="0"/>
            </a:endParaRPr>
          </a:p>
          <a:p>
            <a:r>
              <a:rPr lang="en-US" sz="12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31123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105990"/>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Registering middleware</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3" y="2072640"/>
            <a:ext cx="8534400" cy="4441371"/>
          </a:xfrm>
        </p:spPr>
        <p:txBody>
          <a:bodyPr>
            <a:noAutofit/>
          </a:bodyPr>
          <a:lstStyle/>
          <a:p>
            <a:r>
              <a:rPr lang="en-US" sz="2000" dirty="0">
                <a:solidFill>
                  <a:schemeClr val="tx1"/>
                </a:solidFill>
                <a:latin typeface="Times New Roman" panose="02020603050405020304" pitchFamily="18" charset="0"/>
                <a:cs typeface="Times New Roman" panose="02020603050405020304" pitchFamily="18" charset="0"/>
              </a:rPr>
              <a:t>Middleware parameters may be specified when defining the route by separating the middleware name and parameters with a :. Multiple parameters should be delimited by commas</a:t>
            </a:r>
            <a:r>
              <a:rPr lang="en-US" sz="2000" dirty="0" smtClean="0">
                <a:solidFill>
                  <a:schemeClr val="tx1"/>
                </a:solidFill>
                <a:latin typeface="Times New Roman" panose="02020603050405020304" pitchFamily="18" charset="0"/>
                <a:cs typeface="Times New Roman" panose="02020603050405020304" pitchFamily="18" charset="0"/>
              </a:rPr>
              <a:t>:</a:t>
            </a:r>
          </a:p>
          <a:p>
            <a:endParaRPr lang="en-US" sz="2000" dirty="0">
              <a:solidFill>
                <a:schemeClr val="tx1"/>
              </a:solidFill>
              <a:latin typeface="Times New Roman" panose="02020603050405020304" pitchFamily="18" charset="0"/>
              <a:cs typeface="Times New Roman" panose="02020603050405020304" pitchFamily="18" charset="0"/>
            </a:endParaRPr>
          </a:p>
          <a:p>
            <a:pPr lvl="1"/>
            <a:r>
              <a:rPr lang="en-US" sz="2000" dirty="0">
                <a:solidFill>
                  <a:schemeClr val="tx1"/>
                </a:solidFill>
                <a:latin typeface="Times New Roman" panose="02020603050405020304" pitchFamily="18" charset="0"/>
                <a:cs typeface="Times New Roman" panose="02020603050405020304" pitchFamily="18" charset="0"/>
              </a:rPr>
              <a:t>Route::put('post/{id}', function ($id) {</a:t>
            </a:r>
          </a:p>
          <a:p>
            <a:pPr lvl="1"/>
            <a:r>
              <a:rPr lang="en-US" sz="2000" dirty="0">
                <a:solidFill>
                  <a:schemeClr val="tx1"/>
                </a:solidFill>
                <a:latin typeface="Times New Roman" panose="02020603050405020304" pitchFamily="18" charset="0"/>
                <a:cs typeface="Times New Roman" panose="02020603050405020304" pitchFamily="18" charset="0"/>
              </a:rPr>
              <a:t>    //</a:t>
            </a:r>
          </a:p>
          <a:p>
            <a:pPr lvl="1"/>
            <a:r>
              <a:rPr lang="en-US" sz="2000" dirty="0">
                <a:solidFill>
                  <a:schemeClr val="tx1"/>
                </a:solidFill>
                <a:latin typeface="Times New Roman" panose="02020603050405020304" pitchFamily="18" charset="0"/>
                <a:cs typeface="Times New Roman" panose="02020603050405020304" pitchFamily="18" charset="0"/>
              </a:rPr>
              <a:t>})-&gt;middleware('</a:t>
            </a:r>
            <a:r>
              <a:rPr lang="en-US" sz="2000" dirty="0" err="1">
                <a:solidFill>
                  <a:schemeClr val="tx1"/>
                </a:solidFill>
                <a:latin typeface="Times New Roman" panose="02020603050405020304" pitchFamily="18" charset="0"/>
                <a:cs typeface="Times New Roman" panose="02020603050405020304" pitchFamily="18" charset="0"/>
              </a:rPr>
              <a:t>role:editor</a:t>
            </a:r>
            <a:r>
              <a:rPr lang="en-US" sz="2000" dirty="0">
                <a:solidFill>
                  <a:schemeClr val="tx1"/>
                </a:solidFill>
                <a:latin typeface="Times New Roman" panose="02020603050405020304" pitchFamily="18" charset="0"/>
                <a:cs typeface="Times New Roman" panose="02020603050405020304" pitchFamily="18" charset="0"/>
              </a:rPr>
              <a:t>');</a:t>
            </a:r>
            <a:endParaRPr lang="en-US" sz="1600" dirty="0">
              <a:solidFill>
                <a:schemeClr val="tx1"/>
              </a:solidFill>
            </a:endParaRPr>
          </a:p>
        </p:txBody>
      </p:sp>
    </p:spTree>
    <p:extLst>
      <p:ext uri="{BB962C8B-B14F-4D97-AF65-F5344CB8AC3E}">
        <p14:creationId xmlns:p14="http://schemas.microsoft.com/office/powerpoint/2010/main" val="36428000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18" y="374470"/>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Controller</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66796" y="1175658"/>
            <a:ext cx="8534400" cy="4345577"/>
          </a:xfrm>
        </p:spPr>
        <p:txBody>
          <a:bodyPr>
            <a:normAutofit/>
          </a:bodyPr>
          <a:lstStyle/>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Instead of defining all of your request handling logic as Closures in route files, you may wish to organize this behavior using Controller classes. </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Controllers can group related request handling logic into a single class. </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Controllers are stored in the </a:t>
            </a:r>
            <a:r>
              <a:rPr lang="en-US" sz="2000" dirty="0">
                <a:solidFill>
                  <a:srgbClr val="C00000"/>
                </a:solidFill>
                <a:latin typeface="Times New Roman" panose="02020603050405020304" pitchFamily="18" charset="0"/>
                <a:cs typeface="Times New Roman" panose="02020603050405020304" pitchFamily="18" charset="0"/>
              </a:rPr>
              <a:t>app/Http/Controllers</a:t>
            </a:r>
            <a:r>
              <a:rPr lang="en-US" sz="2000" dirty="0">
                <a:latin typeface="Times New Roman" panose="02020603050405020304" pitchFamily="18" charset="0"/>
                <a:cs typeface="Times New Roman" panose="02020603050405020304" pitchFamily="18" charset="0"/>
              </a:rPr>
              <a:t> directory</a:t>
            </a:r>
            <a:r>
              <a:rPr lang="en-US" sz="2000" dirty="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lvl="1"/>
            <a:r>
              <a:rPr lang="en-US" sz="2000" b="1" dirty="0">
                <a:solidFill>
                  <a:schemeClr val="tx1"/>
                </a:solidFill>
                <a:latin typeface="Times New Roman" panose="02020603050405020304" pitchFamily="18" charset="0"/>
                <a:cs typeface="Times New Roman" panose="02020603050405020304" pitchFamily="18" charset="0"/>
              </a:rPr>
              <a:t>Defining </a:t>
            </a:r>
            <a:r>
              <a:rPr lang="en-US" sz="2000" b="1" dirty="0" smtClean="0">
                <a:solidFill>
                  <a:schemeClr val="tx1"/>
                </a:solidFill>
                <a:latin typeface="Times New Roman" panose="02020603050405020304" pitchFamily="18" charset="0"/>
                <a:cs typeface="Times New Roman" panose="02020603050405020304" pitchFamily="18" charset="0"/>
              </a:rPr>
              <a:t>Controller</a:t>
            </a:r>
            <a:endParaRPr lang="en-US" sz="2000" dirty="0" smtClean="0">
              <a:solidFill>
                <a:schemeClr val="tx1"/>
              </a:solidFill>
              <a:latin typeface="Times New Roman" panose="02020603050405020304" pitchFamily="18" charset="0"/>
              <a:cs typeface="Times New Roman" panose="02020603050405020304" pitchFamily="18" charset="0"/>
            </a:endParaRPr>
          </a:p>
          <a:p>
            <a:pPr lvl="1"/>
            <a:r>
              <a:rPr lang="en-US" sz="2000" dirty="0" smtClean="0">
                <a:solidFill>
                  <a:schemeClr val="tx1"/>
                </a:solidFill>
                <a:latin typeface="Times New Roman" panose="02020603050405020304" pitchFamily="18" charset="0"/>
                <a:cs typeface="Times New Roman" panose="02020603050405020304" pitchFamily="18" charset="0"/>
              </a:rPr>
              <a:t>To </a:t>
            </a:r>
            <a:r>
              <a:rPr lang="en-US" sz="2000" dirty="0">
                <a:solidFill>
                  <a:schemeClr val="tx1"/>
                </a:solidFill>
                <a:latin typeface="Times New Roman" panose="02020603050405020304" pitchFamily="18" charset="0"/>
                <a:cs typeface="Times New Roman" panose="02020603050405020304" pitchFamily="18" charset="0"/>
              </a:rPr>
              <a:t>create a new </a:t>
            </a:r>
            <a:r>
              <a:rPr lang="en-US" sz="2000" dirty="0" smtClean="0">
                <a:solidFill>
                  <a:schemeClr val="tx1"/>
                </a:solidFill>
                <a:latin typeface="Times New Roman" panose="02020603050405020304" pitchFamily="18" charset="0"/>
                <a:cs typeface="Times New Roman" panose="02020603050405020304" pitchFamily="18" charset="0"/>
              </a:rPr>
              <a:t>controller, </a:t>
            </a:r>
            <a:r>
              <a:rPr lang="en-US" sz="2000" dirty="0">
                <a:solidFill>
                  <a:schemeClr val="tx1"/>
                </a:solidFill>
                <a:latin typeface="Times New Roman" panose="02020603050405020304" pitchFamily="18" charset="0"/>
                <a:cs typeface="Times New Roman" panose="02020603050405020304" pitchFamily="18" charset="0"/>
              </a:rPr>
              <a:t>use the </a:t>
            </a:r>
            <a:r>
              <a:rPr lang="en-US" sz="2000" dirty="0" err="1" smtClean="0">
                <a:solidFill>
                  <a:srgbClr val="C00000"/>
                </a:solidFill>
                <a:latin typeface="Times New Roman" panose="02020603050405020304" pitchFamily="18" charset="0"/>
                <a:cs typeface="Times New Roman" panose="02020603050405020304" pitchFamily="18" charset="0"/>
              </a:rPr>
              <a:t>make:controller</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Artisan command</a:t>
            </a:r>
            <a:r>
              <a:rPr lang="en-US" sz="2000" dirty="0" smtClean="0">
                <a:solidFill>
                  <a:schemeClr val="tx1"/>
                </a:solidFill>
                <a:latin typeface="Times New Roman" panose="02020603050405020304" pitchFamily="18" charset="0"/>
                <a:cs typeface="Times New Roman" panose="02020603050405020304" pitchFamily="18" charset="0"/>
              </a:rPr>
              <a:t>:</a:t>
            </a:r>
          </a:p>
        </p:txBody>
      </p:sp>
      <p:sp>
        <p:nvSpPr>
          <p:cNvPr id="5" name="Rounded Rectangle 4"/>
          <p:cNvSpPr/>
          <p:nvPr/>
        </p:nvSpPr>
        <p:spPr>
          <a:xfrm>
            <a:off x="1280750" y="4362994"/>
            <a:ext cx="7306491" cy="740229"/>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000" dirty="0">
                <a:solidFill>
                  <a:schemeClr val="bg1"/>
                </a:solidFill>
                <a:latin typeface="Times New Roman" panose="02020603050405020304" pitchFamily="18" charset="0"/>
                <a:cs typeface="Times New Roman" panose="02020603050405020304" pitchFamily="18" charset="0"/>
              </a:rPr>
              <a:t>php artisan </a:t>
            </a:r>
            <a:r>
              <a:rPr lang="en-US" sz="2000" dirty="0" err="1" smtClean="0">
                <a:solidFill>
                  <a:schemeClr val="bg1"/>
                </a:solidFill>
                <a:latin typeface="Times New Roman" panose="02020603050405020304" pitchFamily="18" charset="0"/>
                <a:cs typeface="Times New Roman" panose="02020603050405020304" pitchFamily="18" charset="0"/>
              </a:rPr>
              <a:t>make:controller</a:t>
            </a:r>
            <a:r>
              <a:rPr lang="en-US" sz="2000" dirty="0" smtClean="0">
                <a:solidFill>
                  <a:schemeClr val="bg1"/>
                </a:solidFill>
                <a:latin typeface="Times New Roman" panose="02020603050405020304" pitchFamily="18" charset="0"/>
                <a:cs typeface="Times New Roman" panose="02020603050405020304" pitchFamily="18" charset="0"/>
              </a:rPr>
              <a:t> </a:t>
            </a:r>
            <a:r>
              <a:rPr lang="en-US" sz="2000" dirty="0" err="1" smtClean="0">
                <a:solidFill>
                  <a:schemeClr val="bg1"/>
                </a:solidFill>
                <a:latin typeface="Times New Roman" panose="02020603050405020304" pitchFamily="18" charset="0"/>
                <a:cs typeface="Times New Roman" panose="02020603050405020304" pitchFamily="18" charset="0"/>
              </a:rPr>
              <a:t>ControllerName</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42937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391887"/>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controller</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2" y="1166949"/>
            <a:ext cx="8534400" cy="5155474"/>
          </a:xfrm>
        </p:spPr>
        <p:txBody>
          <a:bodyPr>
            <a:noAutofit/>
          </a:bodyPr>
          <a:lstStyle/>
          <a:p>
            <a:r>
              <a:rPr lang="en-US" sz="2000" dirty="0">
                <a:solidFill>
                  <a:schemeClr val="tx1"/>
                </a:solidFill>
                <a:latin typeface="Times New Roman" panose="02020603050405020304" pitchFamily="18" charset="0"/>
                <a:cs typeface="Times New Roman" panose="02020603050405020304" pitchFamily="18" charset="0"/>
              </a:rPr>
              <a:t>Below is an example of a basic controller class. Note that the controller extends the base controller class included with </a:t>
            </a:r>
            <a:r>
              <a:rPr lang="en-US" sz="2000" dirty="0" err="1">
                <a:solidFill>
                  <a:schemeClr val="tx1"/>
                </a:solidFill>
                <a:latin typeface="Times New Roman" panose="02020603050405020304" pitchFamily="18" charset="0"/>
                <a:cs typeface="Times New Roman" panose="02020603050405020304" pitchFamily="18" charset="0"/>
              </a:rPr>
              <a:t>Laravel</a:t>
            </a:r>
            <a:endParaRPr lang="en-US" sz="2000" dirty="0">
              <a:solidFill>
                <a:schemeClr val="tx1"/>
              </a:solidFill>
              <a:latin typeface="Times New Roman" panose="02020603050405020304" pitchFamily="18" charset="0"/>
              <a:cs typeface="Times New Roman" panose="02020603050405020304" pitchFamily="18" charset="0"/>
            </a:endParaRPr>
          </a:p>
          <a:p>
            <a:pPr lvl="1"/>
            <a:r>
              <a:rPr lang="en-US" sz="1400" dirty="0">
                <a:solidFill>
                  <a:schemeClr val="tx1"/>
                </a:solidFill>
                <a:latin typeface="Times New Roman" panose="02020603050405020304" pitchFamily="18" charset="0"/>
                <a:cs typeface="Times New Roman" panose="02020603050405020304" pitchFamily="18" charset="0"/>
              </a:rPr>
              <a:t>&lt;?</a:t>
            </a:r>
            <a:r>
              <a:rPr lang="en-US" sz="1400" dirty="0" err="1" smtClean="0">
                <a:solidFill>
                  <a:schemeClr val="tx1"/>
                </a:solidFill>
                <a:latin typeface="Times New Roman" panose="02020603050405020304" pitchFamily="18" charset="0"/>
                <a:cs typeface="Times New Roman" panose="02020603050405020304" pitchFamily="18" charset="0"/>
              </a:rPr>
              <a:t>php</a:t>
            </a:r>
            <a:endParaRPr lang="en-US" sz="1400" dirty="0">
              <a:solidFill>
                <a:schemeClr val="tx1"/>
              </a:solidFill>
              <a:latin typeface="Times New Roman" panose="02020603050405020304" pitchFamily="18" charset="0"/>
              <a:cs typeface="Times New Roman" panose="02020603050405020304" pitchFamily="18" charset="0"/>
            </a:endParaRPr>
          </a:p>
          <a:p>
            <a:pPr lvl="1"/>
            <a:r>
              <a:rPr lang="en-US" sz="1400" dirty="0">
                <a:solidFill>
                  <a:schemeClr val="tx1"/>
                </a:solidFill>
                <a:latin typeface="Times New Roman" panose="02020603050405020304" pitchFamily="18" charset="0"/>
                <a:cs typeface="Times New Roman" panose="02020603050405020304" pitchFamily="18" charset="0"/>
              </a:rPr>
              <a:t>namespace App\Http\Controllers; </a:t>
            </a:r>
          </a:p>
          <a:p>
            <a:pPr lvl="1"/>
            <a:r>
              <a:rPr lang="en-US" sz="1400" dirty="0">
                <a:solidFill>
                  <a:schemeClr val="tx1"/>
                </a:solidFill>
                <a:latin typeface="Times New Roman" panose="02020603050405020304" pitchFamily="18" charset="0"/>
                <a:cs typeface="Times New Roman" panose="02020603050405020304" pitchFamily="18" charset="0"/>
              </a:rPr>
              <a:t>use App\Http\Controllers\Controller;</a:t>
            </a:r>
          </a:p>
          <a:p>
            <a:pPr lvl="1"/>
            <a:r>
              <a:rPr lang="en-US" sz="1400" dirty="0">
                <a:solidFill>
                  <a:schemeClr val="tx1"/>
                </a:solidFill>
                <a:latin typeface="Times New Roman" panose="02020603050405020304" pitchFamily="18" charset="0"/>
                <a:cs typeface="Times New Roman" panose="02020603050405020304" pitchFamily="18" charset="0"/>
              </a:rPr>
              <a:t>use App\User</a:t>
            </a:r>
            <a:r>
              <a:rPr lang="en-US" sz="1400" dirty="0" smtClean="0">
                <a:solidFill>
                  <a:schemeClr val="tx1"/>
                </a:solidFill>
                <a:latin typeface="Times New Roman" panose="02020603050405020304" pitchFamily="18" charset="0"/>
                <a:cs typeface="Times New Roman" panose="02020603050405020304" pitchFamily="18" charset="0"/>
              </a:rPr>
              <a:t>; </a:t>
            </a:r>
            <a:endParaRPr lang="en-US" sz="1400" dirty="0">
              <a:solidFill>
                <a:schemeClr val="tx1"/>
              </a:solidFill>
              <a:latin typeface="Times New Roman" panose="02020603050405020304" pitchFamily="18" charset="0"/>
              <a:cs typeface="Times New Roman" panose="02020603050405020304" pitchFamily="18" charset="0"/>
            </a:endParaRPr>
          </a:p>
          <a:p>
            <a:pPr lvl="1"/>
            <a:r>
              <a:rPr lang="en-US" sz="1400" dirty="0">
                <a:solidFill>
                  <a:schemeClr val="tx1"/>
                </a:solidFill>
                <a:latin typeface="Times New Roman" panose="02020603050405020304" pitchFamily="18" charset="0"/>
                <a:cs typeface="Times New Roman" panose="02020603050405020304" pitchFamily="18" charset="0"/>
              </a:rPr>
              <a:t>class </a:t>
            </a:r>
            <a:r>
              <a:rPr lang="en-US" sz="1400" dirty="0" err="1">
                <a:solidFill>
                  <a:schemeClr val="tx1"/>
                </a:solidFill>
                <a:latin typeface="Times New Roman" panose="02020603050405020304" pitchFamily="18" charset="0"/>
                <a:cs typeface="Times New Roman" panose="02020603050405020304" pitchFamily="18" charset="0"/>
              </a:rPr>
              <a:t>UserController</a:t>
            </a:r>
            <a:r>
              <a:rPr lang="en-US" sz="1400" dirty="0">
                <a:solidFill>
                  <a:schemeClr val="tx1"/>
                </a:solidFill>
                <a:latin typeface="Times New Roman" panose="02020603050405020304" pitchFamily="18" charset="0"/>
                <a:cs typeface="Times New Roman" panose="02020603050405020304" pitchFamily="18" charset="0"/>
              </a:rPr>
              <a:t> extends Controller</a:t>
            </a:r>
          </a:p>
          <a:p>
            <a:pPr lvl="1"/>
            <a:r>
              <a:rPr lang="en-US" sz="1400" dirty="0">
                <a:solidFill>
                  <a:schemeClr val="tx1"/>
                </a:solidFill>
                <a:latin typeface="Times New Roman" panose="02020603050405020304" pitchFamily="18" charset="0"/>
                <a:cs typeface="Times New Roman" panose="02020603050405020304" pitchFamily="18" charset="0"/>
              </a:rPr>
              <a:t>{</a:t>
            </a:r>
          </a:p>
          <a:p>
            <a:pPr lvl="1"/>
            <a:r>
              <a:rPr lang="en-US" sz="1400" dirty="0" smtClean="0">
                <a:solidFill>
                  <a:schemeClr val="tx1"/>
                </a:solidFill>
                <a:latin typeface="Times New Roman" panose="02020603050405020304" pitchFamily="18" charset="0"/>
                <a:cs typeface="Times New Roman" panose="02020603050405020304" pitchFamily="18" charset="0"/>
              </a:rPr>
              <a:t>    public </a:t>
            </a:r>
            <a:r>
              <a:rPr lang="en-US" sz="1400" dirty="0">
                <a:solidFill>
                  <a:schemeClr val="tx1"/>
                </a:solidFill>
                <a:latin typeface="Times New Roman" panose="02020603050405020304" pitchFamily="18" charset="0"/>
                <a:cs typeface="Times New Roman" panose="02020603050405020304" pitchFamily="18" charset="0"/>
              </a:rPr>
              <a:t>function show($id)</a:t>
            </a:r>
          </a:p>
          <a:p>
            <a:pPr lvl="1"/>
            <a:r>
              <a:rPr lang="en-US" sz="1400" dirty="0">
                <a:solidFill>
                  <a:schemeClr val="tx1"/>
                </a:solidFill>
                <a:latin typeface="Times New Roman" panose="02020603050405020304" pitchFamily="18" charset="0"/>
                <a:cs typeface="Times New Roman" panose="02020603050405020304" pitchFamily="18" charset="0"/>
              </a:rPr>
              <a:t>    </a:t>
            </a:r>
            <a:r>
              <a:rPr lang="en-US" sz="1400" dirty="0" smtClean="0">
                <a:solidFill>
                  <a:schemeClr val="tx1"/>
                </a:solidFill>
                <a:latin typeface="Times New Roman" panose="02020603050405020304" pitchFamily="18" charset="0"/>
                <a:cs typeface="Times New Roman" panose="02020603050405020304" pitchFamily="18" charset="0"/>
              </a:rPr>
              <a:t>{</a:t>
            </a:r>
          </a:p>
          <a:p>
            <a:pPr lvl="1"/>
            <a:r>
              <a:rPr lang="en-US" sz="1400" dirty="0" smtClean="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smtClean="0">
                <a:solidFill>
                  <a:schemeClr val="tx1"/>
                </a:solidFill>
                <a:latin typeface="Times New Roman" panose="02020603050405020304" pitchFamily="18" charset="0"/>
                <a:cs typeface="Times New Roman" panose="02020603050405020304" pitchFamily="18" charset="0"/>
              </a:rPr>
              <a:t>$user=User</a:t>
            </a:r>
            <a:r>
              <a:rPr lang="en-US" sz="1400" dirty="0">
                <a:solidFill>
                  <a:schemeClr val="tx1"/>
                </a:solidFill>
                <a:latin typeface="Times New Roman" panose="02020603050405020304" pitchFamily="18" charset="0"/>
                <a:cs typeface="Times New Roman" panose="02020603050405020304" pitchFamily="18" charset="0"/>
              </a:rPr>
              <a:t>::</a:t>
            </a:r>
            <a:r>
              <a:rPr lang="en-US" sz="1400" dirty="0" err="1">
                <a:solidFill>
                  <a:schemeClr val="tx1"/>
                </a:solidFill>
                <a:latin typeface="Times New Roman" panose="02020603050405020304" pitchFamily="18" charset="0"/>
                <a:cs typeface="Times New Roman" panose="02020603050405020304" pitchFamily="18" charset="0"/>
              </a:rPr>
              <a:t>findOrFail</a:t>
            </a:r>
            <a:r>
              <a:rPr lang="en-US" sz="1400" dirty="0">
                <a:solidFill>
                  <a:schemeClr val="tx1"/>
                </a:solidFill>
                <a:latin typeface="Times New Roman" panose="02020603050405020304" pitchFamily="18" charset="0"/>
                <a:cs typeface="Times New Roman" panose="02020603050405020304" pitchFamily="18" charset="0"/>
              </a:rPr>
              <a:t>($id</a:t>
            </a:r>
            <a:r>
              <a:rPr lang="en-US" sz="1400" dirty="0" smtClean="0">
                <a:solidFill>
                  <a:schemeClr val="tx1"/>
                </a:solidFill>
                <a:latin typeface="Times New Roman" panose="02020603050405020304" pitchFamily="18" charset="0"/>
                <a:cs typeface="Times New Roman" panose="02020603050405020304" pitchFamily="18" charset="0"/>
              </a:rPr>
              <a:t>);</a:t>
            </a:r>
            <a:endParaRPr lang="en-US" sz="1400" dirty="0">
              <a:solidFill>
                <a:schemeClr val="tx1"/>
              </a:solidFill>
              <a:latin typeface="Times New Roman" panose="02020603050405020304" pitchFamily="18" charset="0"/>
              <a:cs typeface="Times New Roman" panose="02020603050405020304" pitchFamily="18" charset="0"/>
            </a:endParaRPr>
          </a:p>
          <a:p>
            <a:pPr lvl="1"/>
            <a:r>
              <a:rPr lang="en-US" sz="1400" dirty="0">
                <a:solidFill>
                  <a:schemeClr val="tx1"/>
                </a:solidFill>
                <a:latin typeface="Times New Roman" panose="02020603050405020304" pitchFamily="18" charset="0"/>
                <a:cs typeface="Times New Roman" panose="02020603050405020304" pitchFamily="18" charset="0"/>
              </a:rPr>
              <a:t>        </a:t>
            </a:r>
            <a:r>
              <a:rPr lang="en-US" sz="1400" dirty="0" smtClean="0">
                <a:solidFill>
                  <a:schemeClr val="tx1"/>
                </a:solidFill>
                <a:latin typeface="Times New Roman" panose="02020603050405020304" pitchFamily="18" charset="0"/>
                <a:cs typeface="Times New Roman" panose="02020603050405020304" pitchFamily="18" charset="0"/>
              </a:rPr>
              <a:t>    return $user;</a:t>
            </a:r>
            <a:endParaRPr lang="en-US" sz="1400" dirty="0">
              <a:solidFill>
                <a:schemeClr val="tx1"/>
              </a:solidFill>
              <a:latin typeface="Times New Roman" panose="02020603050405020304" pitchFamily="18" charset="0"/>
              <a:cs typeface="Times New Roman" panose="02020603050405020304" pitchFamily="18" charset="0"/>
            </a:endParaRPr>
          </a:p>
          <a:p>
            <a:pPr lvl="1"/>
            <a:r>
              <a:rPr lang="en-US" sz="1400" dirty="0">
                <a:solidFill>
                  <a:schemeClr val="tx1"/>
                </a:solidFill>
                <a:latin typeface="Times New Roman" panose="02020603050405020304" pitchFamily="18" charset="0"/>
                <a:cs typeface="Times New Roman" panose="02020603050405020304" pitchFamily="18" charset="0"/>
              </a:rPr>
              <a:t>   </a:t>
            </a:r>
            <a:r>
              <a:rPr lang="en-US" sz="1400" dirty="0" smtClean="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a:t>
            </a:r>
          </a:p>
          <a:p>
            <a:pPr lvl="1"/>
            <a:r>
              <a:rPr lang="en-US" sz="1400" dirty="0" smtClean="0">
                <a:solidFill>
                  <a:schemeClr val="tx1"/>
                </a:solidFill>
                <a:latin typeface="Times New Roman" panose="02020603050405020304" pitchFamily="18" charset="0"/>
                <a:cs typeface="Times New Roman" panose="02020603050405020304" pitchFamily="18" charset="0"/>
              </a:rPr>
              <a:t>}</a:t>
            </a:r>
          </a:p>
          <a:p>
            <a:pPr lvl="1"/>
            <a:r>
              <a:rPr lang="en-US" sz="1400" dirty="0" smtClean="0">
                <a:solidFill>
                  <a:schemeClr val="tx1"/>
                </a:solidFill>
                <a:latin typeface="Times New Roman" panose="02020603050405020304" pitchFamily="18" charset="0"/>
                <a:cs typeface="Times New Roman" panose="02020603050405020304" pitchFamily="18" charset="0"/>
              </a:rPr>
              <a:t>?&gt;</a:t>
            </a: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6356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105990"/>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controller</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3" y="1950720"/>
            <a:ext cx="8534400" cy="4476206"/>
          </a:xfrm>
        </p:spPr>
        <p:txBody>
          <a:bodyPr>
            <a:noAutofit/>
          </a:bodyPr>
          <a:lstStyle/>
          <a:p>
            <a:r>
              <a:rPr lang="en-US" sz="2000" dirty="0">
                <a:solidFill>
                  <a:schemeClr val="tx1"/>
                </a:solidFill>
                <a:latin typeface="Times New Roman" panose="02020603050405020304" pitchFamily="18" charset="0"/>
                <a:cs typeface="Times New Roman" panose="02020603050405020304" pitchFamily="18" charset="0"/>
              </a:rPr>
              <a:t>You can define a route to this controller action like so</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	Route</a:t>
            </a:r>
            <a:r>
              <a:rPr lang="en-US" sz="2000" dirty="0">
                <a:solidFill>
                  <a:schemeClr val="tx1"/>
                </a:solidFill>
                <a:latin typeface="Times New Roman" panose="02020603050405020304" pitchFamily="18" charset="0"/>
                <a:cs typeface="Times New Roman" panose="02020603050405020304" pitchFamily="18" charset="0"/>
              </a:rPr>
              <a:t>::get('user/{id}', '</a:t>
            </a:r>
            <a:r>
              <a:rPr lang="en-US" sz="2000" dirty="0" err="1">
                <a:solidFill>
                  <a:schemeClr val="tx1"/>
                </a:solidFill>
                <a:latin typeface="Times New Roman" panose="02020603050405020304" pitchFamily="18" charset="0"/>
                <a:cs typeface="Times New Roman" panose="02020603050405020304" pitchFamily="18" charset="0"/>
              </a:rPr>
              <a:t>UserController@show</a:t>
            </a:r>
            <a:r>
              <a:rPr lang="en-US" sz="2000" dirty="0" smtClean="0">
                <a:solidFill>
                  <a:schemeClr val="tx1"/>
                </a:solidFill>
                <a:latin typeface="Times New Roman" panose="02020603050405020304" pitchFamily="18" charset="0"/>
                <a:cs typeface="Times New Roman" panose="02020603050405020304" pitchFamily="18" charset="0"/>
              </a:rPr>
              <a:t>');</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Controllers &amp; </a:t>
            </a:r>
            <a:r>
              <a:rPr lang="en-US" sz="2000" b="1" dirty="0" smtClean="0">
                <a:solidFill>
                  <a:schemeClr val="tx1"/>
                </a:solidFill>
                <a:latin typeface="Times New Roman" panose="02020603050405020304" pitchFamily="18" charset="0"/>
                <a:cs typeface="Times New Roman" panose="02020603050405020304" pitchFamily="18" charset="0"/>
              </a:rPr>
              <a:t>Namespaces</a:t>
            </a:r>
          </a:p>
          <a:p>
            <a:pPr lvl="1"/>
            <a:r>
              <a:rPr lang="en-US" sz="2000" dirty="0" smtClean="0">
                <a:solidFill>
                  <a:schemeClr val="tx1"/>
                </a:solidFill>
                <a:latin typeface="Times New Roman" panose="02020603050405020304" pitchFamily="18" charset="0"/>
                <a:cs typeface="Times New Roman" panose="02020603050405020304" pitchFamily="18" charset="0"/>
              </a:rPr>
              <a:t>If </a:t>
            </a:r>
            <a:r>
              <a:rPr lang="en-US" sz="2000" dirty="0">
                <a:solidFill>
                  <a:schemeClr val="tx1"/>
                </a:solidFill>
                <a:latin typeface="Times New Roman" panose="02020603050405020304" pitchFamily="18" charset="0"/>
                <a:cs typeface="Times New Roman" panose="02020603050405020304" pitchFamily="18" charset="0"/>
              </a:rPr>
              <a:t>full controller class is App\Http\Controllers\Photos\</a:t>
            </a:r>
            <a:r>
              <a:rPr lang="en-US" sz="2000" dirty="0" err="1">
                <a:solidFill>
                  <a:schemeClr val="tx1"/>
                </a:solidFill>
                <a:latin typeface="Times New Roman" panose="02020603050405020304" pitchFamily="18" charset="0"/>
                <a:cs typeface="Times New Roman" panose="02020603050405020304" pitchFamily="18" charset="0"/>
              </a:rPr>
              <a:t>AdminController</a:t>
            </a:r>
            <a:r>
              <a:rPr lang="en-US" sz="2000" dirty="0">
                <a:solidFill>
                  <a:schemeClr val="tx1"/>
                </a:solidFill>
                <a:latin typeface="Times New Roman" panose="02020603050405020304" pitchFamily="18" charset="0"/>
                <a:cs typeface="Times New Roman" panose="02020603050405020304" pitchFamily="18" charset="0"/>
              </a:rPr>
              <a:t>, you should register routes to the controller like so</a:t>
            </a:r>
            <a:r>
              <a:rPr lang="en-US" sz="2000" dirty="0" smtClean="0">
                <a:solidFill>
                  <a:schemeClr val="tx1"/>
                </a:solidFill>
                <a:latin typeface="Times New Roman" panose="02020603050405020304" pitchFamily="18" charset="0"/>
                <a:cs typeface="Times New Roman" panose="02020603050405020304" pitchFamily="18" charset="0"/>
              </a:rPr>
              <a:t>:</a:t>
            </a:r>
          </a:p>
          <a:p>
            <a:pPr lvl="1"/>
            <a:endParaRPr lang="en-US" sz="2000" dirty="0">
              <a:solidFill>
                <a:schemeClr val="tx1"/>
              </a:solidFill>
              <a:latin typeface="Times New Roman" panose="02020603050405020304" pitchFamily="18" charset="0"/>
              <a:cs typeface="Times New Roman" panose="02020603050405020304" pitchFamily="18" charset="0"/>
            </a:endParaRPr>
          </a:p>
          <a:p>
            <a:pPr lvl="1"/>
            <a:r>
              <a:rPr lang="en-US" sz="2000" dirty="0" smtClean="0">
                <a:solidFill>
                  <a:schemeClr val="tx1"/>
                </a:solidFill>
                <a:latin typeface="Times New Roman" panose="02020603050405020304" pitchFamily="18" charset="0"/>
                <a:cs typeface="Times New Roman" panose="02020603050405020304" pitchFamily="18" charset="0"/>
              </a:rPr>
              <a:t>Route</a:t>
            </a:r>
            <a:r>
              <a:rPr lang="en-US" sz="2000" dirty="0">
                <a:solidFill>
                  <a:schemeClr val="tx1"/>
                </a:solidFill>
                <a:latin typeface="Times New Roman" panose="02020603050405020304" pitchFamily="18" charset="0"/>
                <a:cs typeface="Times New Roman" panose="02020603050405020304" pitchFamily="18" charset="0"/>
              </a:rPr>
              <a:t>::get('foo', 'Photos\</a:t>
            </a:r>
            <a:r>
              <a:rPr lang="en-US" sz="2000" dirty="0" err="1">
                <a:solidFill>
                  <a:schemeClr val="tx1"/>
                </a:solidFill>
                <a:latin typeface="Times New Roman" panose="02020603050405020304" pitchFamily="18" charset="0"/>
                <a:cs typeface="Times New Roman" panose="02020603050405020304" pitchFamily="18" charset="0"/>
              </a:rPr>
              <a:t>AdminController@method</a:t>
            </a:r>
            <a:r>
              <a:rPr lang="en-US" sz="2000" dirty="0">
                <a:solidFill>
                  <a:schemeClr val="tx1"/>
                </a:solidFill>
                <a:latin typeface="Times New Roman" panose="02020603050405020304" pitchFamily="18" charset="0"/>
                <a:cs typeface="Times New Roman" panose="02020603050405020304" pitchFamily="18" charset="0"/>
              </a:rPr>
              <a:t>');</a:t>
            </a:r>
            <a:endParaRPr lang="en-US" sz="20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2348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600893"/>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controller</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3" y="1436915"/>
            <a:ext cx="8534400" cy="4907280"/>
          </a:xfrm>
        </p:spPr>
        <p:txBody>
          <a:bodyPr>
            <a:noAutofit/>
          </a:bodyPr>
          <a:lstStyle/>
          <a:p>
            <a:r>
              <a:rPr lang="en-US" sz="2000" b="1" dirty="0">
                <a:solidFill>
                  <a:schemeClr val="tx1"/>
                </a:solidFill>
                <a:latin typeface="Times New Roman" panose="02020603050405020304" pitchFamily="18" charset="0"/>
                <a:cs typeface="Times New Roman" panose="02020603050405020304" pitchFamily="18" charset="0"/>
              </a:rPr>
              <a:t>Single Action </a:t>
            </a:r>
            <a:r>
              <a:rPr lang="en-US" sz="2000" b="1" dirty="0" smtClean="0">
                <a:solidFill>
                  <a:schemeClr val="tx1"/>
                </a:solidFill>
                <a:latin typeface="Times New Roman" panose="02020603050405020304" pitchFamily="18" charset="0"/>
                <a:cs typeface="Times New Roman" panose="02020603050405020304" pitchFamily="18" charset="0"/>
              </a:rPr>
              <a:t>Controllers</a:t>
            </a:r>
          </a:p>
          <a:p>
            <a:pPr lvl="1"/>
            <a:r>
              <a:rPr lang="en-US" sz="2000" dirty="0">
                <a:solidFill>
                  <a:schemeClr val="tx1"/>
                </a:solidFill>
                <a:latin typeface="Times New Roman" panose="02020603050405020304" pitchFamily="18" charset="0"/>
                <a:cs typeface="Times New Roman" panose="02020603050405020304" pitchFamily="18" charset="0"/>
              </a:rPr>
              <a:t>If you would like to define a controller that only handles a single action, you may place a single __invoke method on the controller</a:t>
            </a:r>
            <a:r>
              <a:rPr lang="en-US" sz="2000" dirty="0" smtClean="0">
                <a:solidFill>
                  <a:schemeClr val="tx1"/>
                </a:solidFill>
                <a:latin typeface="Times New Roman" panose="02020603050405020304" pitchFamily="18" charset="0"/>
                <a:cs typeface="Times New Roman" panose="02020603050405020304" pitchFamily="18" charset="0"/>
              </a:rPr>
              <a:t>:</a:t>
            </a:r>
          </a:p>
          <a:p>
            <a:pPr lvl="2"/>
            <a:r>
              <a:rPr lang="en-US" sz="1200" dirty="0">
                <a:solidFill>
                  <a:schemeClr val="tx1"/>
                </a:solidFill>
                <a:latin typeface="Times New Roman" panose="02020603050405020304" pitchFamily="18" charset="0"/>
                <a:cs typeface="Times New Roman" panose="02020603050405020304" pitchFamily="18" charset="0"/>
              </a:rPr>
              <a:t>&lt;?</a:t>
            </a:r>
            <a:r>
              <a:rPr lang="en-US" sz="1200" dirty="0" err="1" smtClean="0">
                <a:solidFill>
                  <a:schemeClr val="tx1"/>
                </a:solidFill>
                <a:latin typeface="Times New Roman" panose="02020603050405020304" pitchFamily="18" charset="0"/>
                <a:cs typeface="Times New Roman" panose="02020603050405020304" pitchFamily="18" charset="0"/>
              </a:rPr>
              <a:t>php</a:t>
            </a:r>
            <a:r>
              <a:rPr lang="en-US" sz="1200" dirty="0" smtClean="0">
                <a:solidFill>
                  <a:schemeClr val="tx1"/>
                </a:solidFill>
                <a:latin typeface="Times New Roman" panose="02020603050405020304" pitchFamily="18" charset="0"/>
                <a:cs typeface="Times New Roman" panose="02020603050405020304" pitchFamily="18" charset="0"/>
              </a:rPr>
              <a:t> </a:t>
            </a:r>
            <a:endParaRPr lang="en-US" sz="1200" dirty="0">
              <a:solidFill>
                <a:schemeClr val="tx1"/>
              </a:solidFill>
              <a:latin typeface="Times New Roman" panose="02020603050405020304" pitchFamily="18" charset="0"/>
              <a:cs typeface="Times New Roman" panose="02020603050405020304" pitchFamily="18" charset="0"/>
            </a:endParaRPr>
          </a:p>
          <a:p>
            <a:pPr lvl="2"/>
            <a:r>
              <a:rPr lang="en-US" sz="1200" dirty="0">
                <a:solidFill>
                  <a:schemeClr val="tx1"/>
                </a:solidFill>
                <a:latin typeface="Times New Roman" panose="02020603050405020304" pitchFamily="18" charset="0"/>
                <a:cs typeface="Times New Roman" panose="02020603050405020304" pitchFamily="18" charset="0"/>
              </a:rPr>
              <a:t>namespace App\Http\Controllers</a:t>
            </a:r>
            <a:r>
              <a:rPr lang="en-US" sz="1200" dirty="0" smtClean="0">
                <a:solidFill>
                  <a:schemeClr val="tx1"/>
                </a:solidFill>
                <a:latin typeface="Times New Roman" panose="02020603050405020304" pitchFamily="18" charset="0"/>
                <a:cs typeface="Times New Roman" panose="02020603050405020304" pitchFamily="18" charset="0"/>
              </a:rPr>
              <a:t>; </a:t>
            </a:r>
            <a:endParaRPr lang="en-US" sz="1200" dirty="0">
              <a:solidFill>
                <a:schemeClr val="tx1"/>
              </a:solidFill>
              <a:latin typeface="Times New Roman" panose="02020603050405020304" pitchFamily="18" charset="0"/>
              <a:cs typeface="Times New Roman" panose="02020603050405020304" pitchFamily="18" charset="0"/>
            </a:endParaRPr>
          </a:p>
          <a:p>
            <a:pPr lvl="2"/>
            <a:r>
              <a:rPr lang="en-US" sz="1200" dirty="0">
                <a:solidFill>
                  <a:schemeClr val="tx1"/>
                </a:solidFill>
                <a:latin typeface="Times New Roman" panose="02020603050405020304" pitchFamily="18" charset="0"/>
                <a:cs typeface="Times New Roman" panose="02020603050405020304" pitchFamily="18" charset="0"/>
              </a:rPr>
              <a:t>use App\Http\Controllers\Controller;</a:t>
            </a:r>
          </a:p>
          <a:p>
            <a:pPr lvl="2"/>
            <a:r>
              <a:rPr lang="en-US" sz="1200" dirty="0">
                <a:solidFill>
                  <a:schemeClr val="tx1"/>
                </a:solidFill>
                <a:latin typeface="Times New Roman" panose="02020603050405020304" pitchFamily="18" charset="0"/>
                <a:cs typeface="Times New Roman" panose="02020603050405020304" pitchFamily="18" charset="0"/>
              </a:rPr>
              <a:t>use App\User;</a:t>
            </a:r>
          </a:p>
          <a:p>
            <a:pPr lvl="2"/>
            <a:r>
              <a:rPr lang="en-US" sz="1200" dirty="0">
                <a:solidFill>
                  <a:schemeClr val="tx1"/>
                </a:solidFill>
                <a:latin typeface="Times New Roman" panose="02020603050405020304" pitchFamily="18" charset="0"/>
                <a:cs typeface="Times New Roman" panose="02020603050405020304" pitchFamily="18" charset="0"/>
              </a:rPr>
              <a:t>class </a:t>
            </a:r>
            <a:r>
              <a:rPr lang="en-US" sz="1200" dirty="0" err="1">
                <a:solidFill>
                  <a:schemeClr val="tx1"/>
                </a:solidFill>
                <a:latin typeface="Times New Roman" panose="02020603050405020304" pitchFamily="18" charset="0"/>
                <a:cs typeface="Times New Roman" panose="02020603050405020304" pitchFamily="18" charset="0"/>
              </a:rPr>
              <a:t>ShowProfile</a:t>
            </a:r>
            <a:r>
              <a:rPr lang="en-US" sz="1200" dirty="0">
                <a:solidFill>
                  <a:schemeClr val="tx1"/>
                </a:solidFill>
                <a:latin typeface="Times New Roman" panose="02020603050405020304" pitchFamily="18" charset="0"/>
                <a:cs typeface="Times New Roman" panose="02020603050405020304" pitchFamily="18" charset="0"/>
              </a:rPr>
              <a:t> extends Controller</a:t>
            </a:r>
          </a:p>
          <a:p>
            <a:pPr lvl="2"/>
            <a:r>
              <a:rPr lang="en-US" sz="1200" dirty="0">
                <a:solidFill>
                  <a:schemeClr val="tx1"/>
                </a:solidFill>
                <a:latin typeface="Times New Roman" panose="02020603050405020304" pitchFamily="18" charset="0"/>
                <a:cs typeface="Times New Roman" panose="02020603050405020304" pitchFamily="18" charset="0"/>
              </a:rPr>
              <a:t>{</a:t>
            </a:r>
          </a:p>
          <a:p>
            <a:pPr lvl="2"/>
            <a:r>
              <a:rPr lang="en-US" sz="1200" dirty="0" smtClean="0">
                <a:solidFill>
                  <a:schemeClr val="tx1"/>
                </a:solidFill>
                <a:latin typeface="Times New Roman" panose="02020603050405020304" pitchFamily="18" charset="0"/>
                <a:cs typeface="Times New Roman" panose="02020603050405020304" pitchFamily="18" charset="0"/>
              </a:rPr>
              <a:t>public </a:t>
            </a:r>
            <a:r>
              <a:rPr lang="en-US" sz="1200" dirty="0">
                <a:solidFill>
                  <a:schemeClr val="tx1"/>
                </a:solidFill>
                <a:latin typeface="Times New Roman" panose="02020603050405020304" pitchFamily="18" charset="0"/>
                <a:cs typeface="Times New Roman" panose="02020603050405020304" pitchFamily="18" charset="0"/>
              </a:rPr>
              <a:t>function __invoke($id)</a:t>
            </a:r>
          </a:p>
          <a:p>
            <a:pPr lvl="2"/>
            <a:r>
              <a:rPr lang="en-US" sz="1200" dirty="0">
                <a:solidFill>
                  <a:schemeClr val="tx1"/>
                </a:solidFill>
                <a:latin typeface="Times New Roman" panose="02020603050405020304" pitchFamily="18" charset="0"/>
                <a:cs typeface="Times New Roman" panose="02020603050405020304" pitchFamily="18" charset="0"/>
              </a:rPr>
              <a:t>    {</a:t>
            </a:r>
          </a:p>
          <a:p>
            <a:pPr lvl="1"/>
            <a:r>
              <a:rPr lang="en-US" sz="1200" dirty="0">
                <a:solidFill>
                  <a:schemeClr val="tx1"/>
                </a:solidFill>
                <a:latin typeface="Times New Roman" panose="02020603050405020304" pitchFamily="18" charset="0"/>
                <a:cs typeface="Times New Roman" panose="02020603050405020304" pitchFamily="18" charset="0"/>
              </a:rPr>
              <a:t>        </a:t>
            </a:r>
            <a:r>
              <a:rPr lang="en-US" sz="1200" dirty="0" smtClean="0">
                <a:solidFill>
                  <a:schemeClr val="tx1"/>
                </a:solidFill>
                <a:latin typeface="Times New Roman" panose="02020603050405020304" pitchFamily="18" charset="0"/>
                <a:cs typeface="Times New Roman" panose="02020603050405020304" pitchFamily="18" charset="0"/>
              </a:rPr>
              <a:t>		</a:t>
            </a:r>
            <a:r>
              <a:rPr lang="en-US" sz="1400" dirty="0" smtClean="0">
                <a:solidFill>
                  <a:schemeClr val="tx1"/>
                </a:solidFill>
                <a:latin typeface="Times New Roman" panose="02020603050405020304" pitchFamily="18" charset="0"/>
                <a:cs typeface="Times New Roman" panose="02020603050405020304" pitchFamily="18" charset="0"/>
              </a:rPr>
              <a:t>$</a:t>
            </a:r>
            <a:r>
              <a:rPr lang="en-US" sz="1400" dirty="0">
                <a:solidFill>
                  <a:schemeClr val="tx1"/>
                </a:solidFill>
                <a:latin typeface="Times New Roman" panose="02020603050405020304" pitchFamily="18" charset="0"/>
                <a:cs typeface="Times New Roman" panose="02020603050405020304" pitchFamily="18" charset="0"/>
              </a:rPr>
              <a:t>user=User::</a:t>
            </a:r>
            <a:r>
              <a:rPr lang="en-US" sz="1400" dirty="0" err="1">
                <a:solidFill>
                  <a:schemeClr val="tx1"/>
                </a:solidFill>
                <a:latin typeface="Times New Roman" panose="02020603050405020304" pitchFamily="18" charset="0"/>
                <a:cs typeface="Times New Roman" panose="02020603050405020304" pitchFamily="18" charset="0"/>
              </a:rPr>
              <a:t>findOrFail</a:t>
            </a:r>
            <a:r>
              <a:rPr lang="en-US" sz="1400" dirty="0">
                <a:solidFill>
                  <a:schemeClr val="tx1"/>
                </a:solidFill>
                <a:latin typeface="Times New Roman" panose="02020603050405020304" pitchFamily="18" charset="0"/>
                <a:cs typeface="Times New Roman" panose="02020603050405020304" pitchFamily="18" charset="0"/>
              </a:rPr>
              <a:t>($id);</a:t>
            </a:r>
          </a:p>
          <a:p>
            <a:pPr lvl="1"/>
            <a:r>
              <a:rPr lang="en-US" sz="1400" dirty="0">
                <a:solidFill>
                  <a:schemeClr val="tx1"/>
                </a:solidFill>
                <a:latin typeface="Times New Roman" panose="02020603050405020304" pitchFamily="18" charset="0"/>
                <a:cs typeface="Times New Roman" panose="02020603050405020304" pitchFamily="18" charset="0"/>
              </a:rPr>
              <a:t>            </a:t>
            </a:r>
            <a:r>
              <a:rPr lang="en-US" sz="1400" dirty="0" smtClean="0">
                <a:solidFill>
                  <a:schemeClr val="tx1"/>
                </a:solidFill>
                <a:latin typeface="Times New Roman" panose="02020603050405020304" pitchFamily="18" charset="0"/>
                <a:cs typeface="Times New Roman" panose="02020603050405020304" pitchFamily="18" charset="0"/>
              </a:rPr>
              <a:t>	return </a:t>
            </a:r>
            <a:r>
              <a:rPr lang="en-US" sz="1400" dirty="0">
                <a:solidFill>
                  <a:schemeClr val="tx1"/>
                </a:solidFill>
                <a:latin typeface="Times New Roman" panose="02020603050405020304" pitchFamily="18" charset="0"/>
                <a:cs typeface="Times New Roman" panose="02020603050405020304" pitchFamily="18" charset="0"/>
              </a:rPr>
              <a:t>$user;</a:t>
            </a:r>
          </a:p>
          <a:p>
            <a:pPr lvl="2"/>
            <a:r>
              <a:rPr lang="en-US" sz="1200" dirty="0" smtClean="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a:t>
            </a:r>
          </a:p>
          <a:p>
            <a:pPr lvl="2"/>
            <a:r>
              <a:rPr lang="en-US" sz="1200" dirty="0" smtClean="0">
                <a:solidFill>
                  <a:schemeClr val="tx1"/>
                </a:solidFill>
                <a:latin typeface="Times New Roman" panose="02020603050405020304" pitchFamily="18" charset="0"/>
                <a:cs typeface="Times New Roman" panose="02020603050405020304" pitchFamily="18" charset="0"/>
              </a:rPr>
              <a:t>}</a:t>
            </a:r>
          </a:p>
          <a:p>
            <a:pPr lvl="2"/>
            <a:r>
              <a:rPr lang="en-US" sz="1200" dirty="0" smtClean="0">
                <a:solidFill>
                  <a:schemeClr val="tx1"/>
                </a:solidFill>
                <a:latin typeface="Times New Roman" panose="02020603050405020304" pitchFamily="18" charset="0"/>
                <a:cs typeface="Times New Roman" panose="02020603050405020304" pitchFamily="18" charset="0"/>
              </a:rPr>
              <a:t>?&gt;</a:t>
            </a:r>
          </a:p>
        </p:txBody>
      </p:sp>
    </p:spTree>
    <p:extLst>
      <p:ext uri="{BB962C8B-B14F-4D97-AF65-F5344CB8AC3E}">
        <p14:creationId xmlns:p14="http://schemas.microsoft.com/office/powerpoint/2010/main" val="29241377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105990"/>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controller</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88716" y="1846217"/>
            <a:ext cx="8534400" cy="4171406"/>
          </a:xfrm>
        </p:spPr>
        <p:txBody>
          <a:bodyPr>
            <a:noAutofit/>
          </a:bodyPr>
          <a:lstStyle/>
          <a:p>
            <a:r>
              <a:rPr lang="en-US" sz="2000" dirty="0">
                <a:solidFill>
                  <a:schemeClr val="tx1"/>
                </a:solidFill>
                <a:latin typeface="Times New Roman" panose="02020603050405020304" pitchFamily="18" charset="0"/>
                <a:cs typeface="Times New Roman" panose="02020603050405020304" pitchFamily="18" charset="0"/>
              </a:rPr>
              <a:t>When registering routes for single action controllers, you do not need to specify a method</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	Route</a:t>
            </a:r>
            <a:r>
              <a:rPr lang="en-US" sz="2000" dirty="0">
                <a:solidFill>
                  <a:schemeClr val="tx1"/>
                </a:solidFill>
                <a:latin typeface="Times New Roman" panose="02020603050405020304" pitchFamily="18" charset="0"/>
                <a:cs typeface="Times New Roman" panose="02020603050405020304" pitchFamily="18" charset="0"/>
              </a:rPr>
              <a:t>::get('user/{id}', '</a:t>
            </a:r>
            <a:r>
              <a:rPr lang="en-US" sz="2000" dirty="0" err="1">
                <a:solidFill>
                  <a:schemeClr val="tx1"/>
                </a:solidFill>
                <a:latin typeface="Times New Roman" panose="02020603050405020304" pitchFamily="18" charset="0"/>
                <a:cs typeface="Times New Roman" panose="02020603050405020304" pitchFamily="18" charset="0"/>
              </a:rPr>
              <a:t>ShowProfile</a:t>
            </a:r>
            <a:r>
              <a:rPr lang="en-US" sz="2000" dirty="0">
                <a:solidFill>
                  <a:schemeClr val="tx1"/>
                </a:solidFill>
                <a:latin typeface="Times New Roman" panose="02020603050405020304" pitchFamily="18" charset="0"/>
                <a:cs typeface="Times New Roman" panose="02020603050405020304" pitchFamily="18" charset="0"/>
              </a:rPr>
              <a:t>');</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You may generate an </a:t>
            </a:r>
            <a:r>
              <a:rPr lang="en-US" sz="2000" dirty="0" err="1">
                <a:solidFill>
                  <a:schemeClr val="tx1"/>
                </a:solidFill>
                <a:latin typeface="Times New Roman" panose="02020603050405020304" pitchFamily="18" charset="0"/>
                <a:cs typeface="Times New Roman" panose="02020603050405020304" pitchFamily="18" charset="0"/>
              </a:rPr>
              <a:t>invokable</a:t>
            </a:r>
            <a:r>
              <a:rPr lang="en-US" sz="2000" dirty="0">
                <a:solidFill>
                  <a:schemeClr val="tx1"/>
                </a:solidFill>
                <a:latin typeface="Times New Roman" panose="02020603050405020304" pitchFamily="18" charset="0"/>
                <a:cs typeface="Times New Roman" panose="02020603050405020304" pitchFamily="18" charset="0"/>
              </a:rPr>
              <a:t> controller by using the --</a:t>
            </a:r>
            <a:r>
              <a:rPr lang="en-US" sz="2000" dirty="0" err="1">
                <a:solidFill>
                  <a:schemeClr val="tx1"/>
                </a:solidFill>
                <a:latin typeface="Times New Roman" panose="02020603050405020304" pitchFamily="18" charset="0"/>
                <a:cs typeface="Times New Roman" panose="02020603050405020304" pitchFamily="18" charset="0"/>
              </a:rPr>
              <a:t>invokable</a:t>
            </a:r>
            <a:r>
              <a:rPr lang="en-US" sz="2000" dirty="0">
                <a:solidFill>
                  <a:schemeClr val="tx1"/>
                </a:solidFill>
                <a:latin typeface="Times New Roman" panose="02020603050405020304" pitchFamily="18" charset="0"/>
                <a:cs typeface="Times New Roman" panose="02020603050405020304" pitchFamily="18" charset="0"/>
              </a:rPr>
              <a:t> option of the </a:t>
            </a:r>
            <a:r>
              <a:rPr lang="en-US" sz="2000" dirty="0" err="1">
                <a:solidFill>
                  <a:schemeClr val="tx1"/>
                </a:solidFill>
                <a:latin typeface="Times New Roman" panose="02020603050405020304" pitchFamily="18" charset="0"/>
                <a:cs typeface="Times New Roman" panose="02020603050405020304" pitchFamily="18" charset="0"/>
              </a:rPr>
              <a:t>make:controller</a:t>
            </a:r>
            <a:r>
              <a:rPr lang="en-US" sz="2000" dirty="0">
                <a:solidFill>
                  <a:schemeClr val="tx1"/>
                </a:solidFill>
                <a:latin typeface="Times New Roman" panose="02020603050405020304" pitchFamily="18" charset="0"/>
                <a:cs typeface="Times New Roman" panose="02020603050405020304" pitchFamily="18" charset="0"/>
              </a:rPr>
              <a:t> Artisan command</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chemeClr val="tx1"/>
                </a:solidFill>
                <a:latin typeface="Times New Roman" panose="02020603050405020304" pitchFamily="18" charset="0"/>
                <a:cs typeface="Times New Roman" panose="02020603050405020304" pitchFamily="18" charset="0"/>
              </a:rPr>
              <a:t>php</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artisan </a:t>
            </a:r>
            <a:r>
              <a:rPr lang="en-US" sz="2000" dirty="0" err="1">
                <a:solidFill>
                  <a:schemeClr val="tx1"/>
                </a:solidFill>
                <a:latin typeface="Times New Roman" panose="02020603050405020304" pitchFamily="18" charset="0"/>
                <a:cs typeface="Times New Roman" panose="02020603050405020304" pitchFamily="18" charset="0"/>
              </a:rPr>
              <a:t>make:controller</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ShowProfile</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invokable</a:t>
            </a:r>
            <a:endParaRPr lang="en-US" sz="20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20653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959" y="548643"/>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controller</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80008" y="1489165"/>
            <a:ext cx="8534400" cy="5103223"/>
          </a:xfrm>
        </p:spPr>
        <p:txBody>
          <a:bodyPr>
            <a:noAutofit/>
          </a:bodyPr>
          <a:lstStyle/>
          <a:p>
            <a:r>
              <a:rPr lang="en-US" sz="2000" b="1" dirty="0" smtClean="0">
                <a:solidFill>
                  <a:schemeClr val="tx1"/>
                </a:solidFill>
                <a:latin typeface="Times New Roman" panose="02020603050405020304" pitchFamily="18" charset="0"/>
                <a:cs typeface="Times New Roman" panose="02020603050405020304" pitchFamily="18" charset="0"/>
              </a:rPr>
              <a:t>Resource Controllers</a:t>
            </a:r>
          </a:p>
          <a:p>
            <a:pPr marL="800100" lvl="1" indent="-342900">
              <a:buFont typeface="Arial" panose="020B0604020202020204" pitchFamily="34" charset="0"/>
              <a:buChar char="•"/>
            </a:pPr>
            <a:r>
              <a:rPr lang="en-US" sz="2000" dirty="0" err="1" smtClean="0">
                <a:solidFill>
                  <a:schemeClr val="tx1"/>
                </a:solidFill>
                <a:latin typeface="Times New Roman" panose="02020603050405020304" pitchFamily="18" charset="0"/>
                <a:cs typeface="Times New Roman" panose="02020603050405020304" pitchFamily="18" charset="0"/>
              </a:rPr>
              <a:t>Laravel</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resource routing assigns the typical "CRUD" routes to a controller with a single line of code</a:t>
            </a:r>
          </a:p>
          <a:p>
            <a:pPr lvl="2"/>
            <a:r>
              <a:rPr lang="en-US" sz="1800" dirty="0" err="1">
                <a:solidFill>
                  <a:srgbClr val="C00000"/>
                </a:solidFill>
                <a:latin typeface="Times New Roman" panose="02020603050405020304" pitchFamily="18" charset="0"/>
                <a:cs typeface="Times New Roman" panose="02020603050405020304" pitchFamily="18" charset="0"/>
              </a:rPr>
              <a:t>php</a:t>
            </a:r>
            <a:r>
              <a:rPr lang="en-US" sz="1800" dirty="0">
                <a:solidFill>
                  <a:srgbClr val="C00000"/>
                </a:solidFill>
                <a:latin typeface="Times New Roman" panose="02020603050405020304" pitchFamily="18" charset="0"/>
                <a:cs typeface="Times New Roman" panose="02020603050405020304" pitchFamily="18" charset="0"/>
              </a:rPr>
              <a:t> artisan </a:t>
            </a:r>
            <a:r>
              <a:rPr lang="en-US" sz="1800" dirty="0" err="1">
                <a:solidFill>
                  <a:srgbClr val="C00000"/>
                </a:solidFill>
                <a:latin typeface="Times New Roman" panose="02020603050405020304" pitchFamily="18" charset="0"/>
                <a:cs typeface="Times New Roman" panose="02020603050405020304" pitchFamily="18" charset="0"/>
              </a:rPr>
              <a:t>make:controller</a:t>
            </a:r>
            <a:r>
              <a:rPr lang="en-US" sz="1800" dirty="0">
                <a:solidFill>
                  <a:srgbClr val="C00000"/>
                </a:solidFill>
                <a:latin typeface="Times New Roman" panose="02020603050405020304" pitchFamily="18" charset="0"/>
                <a:cs typeface="Times New Roman" panose="02020603050405020304" pitchFamily="18" charset="0"/>
              </a:rPr>
              <a:t> </a:t>
            </a:r>
            <a:r>
              <a:rPr lang="en-US" sz="1800" dirty="0" err="1">
                <a:solidFill>
                  <a:srgbClr val="C00000"/>
                </a:solidFill>
                <a:latin typeface="Times New Roman" panose="02020603050405020304" pitchFamily="18" charset="0"/>
                <a:cs typeface="Times New Roman" panose="02020603050405020304" pitchFamily="18" charset="0"/>
              </a:rPr>
              <a:t>PhotoController</a:t>
            </a:r>
            <a:r>
              <a:rPr lang="en-US" sz="1800" dirty="0">
                <a:solidFill>
                  <a:srgbClr val="C00000"/>
                </a:solidFill>
                <a:latin typeface="Times New Roman" panose="02020603050405020304" pitchFamily="18" charset="0"/>
                <a:cs typeface="Times New Roman" panose="02020603050405020304" pitchFamily="18" charset="0"/>
              </a:rPr>
              <a:t> –resource</a:t>
            </a:r>
          </a:p>
          <a:p>
            <a:pPr marL="800100" lvl="1" indent="-342900">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Next, you may register a resourceful route to the controller</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lvl="2"/>
            <a:r>
              <a:rPr lang="en-US" sz="1800" dirty="0" smtClean="0">
                <a:solidFill>
                  <a:srgbClr val="C00000"/>
                </a:solidFill>
                <a:latin typeface="Times New Roman" panose="02020603050405020304" pitchFamily="18" charset="0"/>
                <a:cs typeface="Times New Roman" panose="02020603050405020304" pitchFamily="18" charset="0"/>
              </a:rPr>
              <a:t>Route::resource('photos', '</a:t>
            </a:r>
            <a:r>
              <a:rPr lang="en-US" sz="1800" dirty="0" err="1" smtClean="0">
                <a:solidFill>
                  <a:srgbClr val="C00000"/>
                </a:solidFill>
                <a:latin typeface="Times New Roman" panose="02020603050405020304" pitchFamily="18" charset="0"/>
                <a:cs typeface="Times New Roman" panose="02020603050405020304" pitchFamily="18" charset="0"/>
              </a:rPr>
              <a:t>PhotoController</a:t>
            </a:r>
            <a:r>
              <a:rPr lang="en-US" sz="1800" dirty="0" smtClean="0">
                <a:solidFill>
                  <a:srgbClr val="C00000"/>
                </a:solidFill>
                <a:latin typeface="Times New Roman" panose="02020603050405020304" pitchFamily="18" charset="0"/>
                <a:cs typeface="Times New Roman" panose="02020603050405020304" pitchFamily="18" charset="0"/>
              </a:rPr>
              <a:t>');</a:t>
            </a:r>
            <a:endParaRPr lang="en-US" sz="2000" dirty="0" smtClean="0">
              <a:solidFill>
                <a:srgbClr val="C00000"/>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000" dirty="0" smtClean="0">
                <a:solidFill>
                  <a:schemeClr val="tx1"/>
                </a:solidFill>
                <a:latin typeface="Times New Roman" panose="02020603050405020304" pitchFamily="18" charset="0"/>
                <a:cs typeface="Times New Roman" panose="02020603050405020304" pitchFamily="18" charset="0"/>
              </a:rPr>
              <a:t>You may register many resource controllers at once by passing an array to the resources method:</a:t>
            </a:r>
          </a:p>
          <a:p>
            <a:pPr lvl="2"/>
            <a:r>
              <a:rPr lang="en-US" sz="1800" dirty="0" smtClean="0">
                <a:solidFill>
                  <a:srgbClr val="C00000"/>
                </a:solidFill>
                <a:latin typeface="Times New Roman" panose="02020603050405020304" pitchFamily="18" charset="0"/>
                <a:cs typeface="Times New Roman" panose="02020603050405020304" pitchFamily="18" charset="0"/>
              </a:rPr>
              <a:t>Route</a:t>
            </a:r>
            <a:r>
              <a:rPr lang="en-US" sz="1800" dirty="0">
                <a:solidFill>
                  <a:srgbClr val="C00000"/>
                </a:solidFill>
                <a:latin typeface="Times New Roman" panose="02020603050405020304" pitchFamily="18" charset="0"/>
                <a:cs typeface="Times New Roman" panose="02020603050405020304" pitchFamily="18" charset="0"/>
              </a:rPr>
              <a:t>::resources([</a:t>
            </a:r>
          </a:p>
          <a:p>
            <a:pPr lvl="2"/>
            <a:r>
              <a:rPr lang="en-US" sz="1800" dirty="0">
                <a:solidFill>
                  <a:srgbClr val="C00000"/>
                </a:solidFill>
                <a:latin typeface="Times New Roman" panose="02020603050405020304" pitchFamily="18" charset="0"/>
                <a:cs typeface="Times New Roman" panose="02020603050405020304" pitchFamily="18" charset="0"/>
              </a:rPr>
              <a:t>    'photos' =&gt; '</a:t>
            </a:r>
            <a:r>
              <a:rPr lang="en-US" sz="1800" dirty="0" err="1">
                <a:solidFill>
                  <a:srgbClr val="C00000"/>
                </a:solidFill>
                <a:latin typeface="Times New Roman" panose="02020603050405020304" pitchFamily="18" charset="0"/>
                <a:cs typeface="Times New Roman" panose="02020603050405020304" pitchFamily="18" charset="0"/>
              </a:rPr>
              <a:t>PhotoController</a:t>
            </a:r>
            <a:r>
              <a:rPr lang="en-US" sz="1800" dirty="0">
                <a:solidFill>
                  <a:srgbClr val="C00000"/>
                </a:solidFill>
                <a:latin typeface="Times New Roman" panose="02020603050405020304" pitchFamily="18" charset="0"/>
                <a:cs typeface="Times New Roman" panose="02020603050405020304" pitchFamily="18" charset="0"/>
              </a:rPr>
              <a:t>',</a:t>
            </a:r>
          </a:p>
          <a:p>
            <a:pPr lvl="2"/>
            <a:r>
              <a:rPr lang="en-US" sz="1800" dirty="0">
                <a:solidFill>
                  <a:srgbClr val="C00000"/>
                </a:solidFill>
                <a:latin typeface="Times New Roman" panose="02020603050405020304" pitchFamily="18" charset="0"/>
                <a:cs typeface="Times New Roman" panose="02020603050405020304" pitchFamily="18" charset="0"/>
              </a:rPr>
              <a:t>    'posts' =&gt; '</a:t>
            </a:r>
            <a:r>
              <a:rPr lang="en-US" sz="1800" dirty="0" err="1">
                <a:solidFill>
                  <a:srgbClr val="C00000"/>
                </a:solidFill>
                <a:latin typeface="Times New Roman" panose="02020603050405020304" pitchFamily="18" charset="0"/>
                <a:cs typeface="Times New Roman" panose="02020603050405020304" pitchFamily="18" charset="0"/>
              </a:rPr>
              <a:t>PostController</a:t>
            </a:r>
            <a:r>
              <a:rPr lang="en-US" sz="1800" dirty="0">
                <a:solidFill>
                  <a:srgbClr val="C00000"/>
                </a:solidFill>
                <a:latin typeface="Times New Roman" panose="02020603050405020304" pitchFamily="18" charset="0"/>
                <a:cs typeface="Times New Roman" panose="02020603050405020304" pitchFamily="18" charset="0"/>
              </a:rPr>
              <a:t>',</a:t>
            </a:r>
          </a:p>
          <a:p>
            <a:pPr lvl="2"/>
            <a:r>
              <a:rPr lang="en-US" sz="1800" dirty="0">
                <a:solidFill>
                  <a:srgbClr val="C00000"/>
                </a:solidFill>
                <a:latin typeface="Times New Roman" panose="02020603050405020304" pitchFamily="18" charset="0"/>
                <a:cs typeface="Times New Roman" panose="02020603050405020304" pitchFamily="18" charset="0"/>
              </a:rPr>
              <a:t>]);</a:t>
            </a:r>
            <a:endParaRPr lang="en-US" sz="1800"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8064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959" y="357054"/>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controller</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27756" y="1201782"/>
            <a:ext cx="8534400" cy="5233852"/>
          </a:xfrm>
        </p:spPr>
        <p:txBody>
          <a:bodyPr>
            <a:noAutofit/>
          </a:bodyPr>
          <a:lstStyle/>
          <a:p>
            <a:r>
              <a:rPr lang="en-US" sz="2000" b="1" dirty="0">
                <a:solidFill>
                  <a:schemeClr val="tx1"/>
                </a:solidFill>
                <a:latin typeface="Times New Roman" panose="02020603050405020304" pitchFamily="18" charset="0"/>
                <a:cs typeface="Times New Roman" panose="02020603050405020304" pitchFamily="18" charset="0"/>
              </a:rPr>
              <a:t>Actions Handled By </a:t>
            </a:r>
            <a:r>
              <a:rPr lang="en-US" sz="2000" b="1" dirty="0" smtClean="0">
                <a:solidFill>
                  <a:schemeClr val="tx1"/>
                </a:solidFill>
                <a:latin typeface="Times New Roman" panose="02020603050405020304" pitchFamily="18" charset="0"/>
                <a:cs typeface="Times New Roman" panose="02020603050405020304" pitchFamily="18" charset="0"/>
              </a:rPr>
              <a:t>Controller</a:t>
            </a:r>
          </a:p>
          <a:p>
            <a:endParaRPr lang="en-US" sz="2000" b="1" dirty="0" smtClean="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19344676"/>
              </p:ext>
            </p:extLst>
          </p:nvPr>
        </p:nvGraphicFramePr>
        <p:xfrm>
          <a:off x="1393372" y="1968134"/>
          <a:ext cx="8708568" cy="3807128"/>
        </p:xfrm>
        <a:graphic>
          <a:graphicData uri="http://schemas.openxmlformats.org/drawingml/2006/table">
            <a:tbl>
              <a:tblPr firstRow="1" bandRow="1">
                <a:tableStyleId>{5C22544A-7EE6-4342-B048-85BDC9FD1C3A}</a:tableStyleId>
              </a:tblPr>
              <a:tblGrid>
                <a:gridCol w="2177142">
                  <a:extLst>
                    <a:ext uri="{9D8B030D-6E8A-4147-A177-3AD203B41FA5}">
                      <a16:colId xmlns:a16="http://schemas.microsoft.com/office/drawing/2014/main" val="2426229716"/>
                    </a:ext>
                  </a:extLst>
                </a:gridCol>
                <a:gridCol w="2177142">
                  <a:extLst>
                    <a:ext uri="{9D8B030D-6E8A-4147-A177-3AD203B41FA5}">
                      <a16:colId xmlns:a16="http://schemas.microsoft.com/office/drawing/2014/main" val="4061479557"/>
                    </a:ext>
                  </a:extLst>
                </a:gridCol>
                <a:gridCol w="2177142">
                  <a:extLst>
                    <a:ext uri="{9D8B030D-6E8A-4147-A177-3AD203B41FA5}">
                      <a16:colId xmlns:a16="http://schemas.microsoft.com/office/drawing/2014/main" val="369886162"/>
                    </a:ext>
                  </a:extLst>
                </a:gridCol>
                <a:gridCol w="2177142">
                  <a:extLst>
                    <a:ext uri="{9D8B030D-6E8A-4147-A177-3AD203B41FA5}">
                      <a16:colId xmlns:a16="http://schemas.microsoft.com/office/drawing/2014/main" val="634580949"/>
                    </a:ext>
                  </a:extLst>
                </a:gridCol>
              </a:tblGrid>
              <a:tr h="449633">
                <a:tc>
                  <a:txBody>
                    <a:bodyPr/>
                    <a:lstStyle/>
                    <a:p>
                      <a:r>
                        <a:rPr lang="en-US" dirty="0" smtClean="0"/>
                        <a:t>Verb</a:t>
                      </a:r>
                      <a:endParaRPr lang="en-US" dirty="0"/>
                    </a:p>
                  </a:txBody>
                  <a:tcPr/>
                </a:tc>
                <a:tc>
                  <a:txBody>
                    <a:bodyPr/>
                    <a:lstStyle/>
                    <a:p>
                      <a:r>
                        <a:rPr lang="en-US" dirty="0" smtClean="0"/>
                        <a:t>URL</a:t>
                      </a:r>
                      <a:endParaRPr lang="en-US" dirty="0"/>
                    </a:p>
                  </a:txBody>
                  <a:tcPr/>
                </a:tc>
                <a:tc>
                  <a:txBody>
                    <a:bodyPr/>
                    <a:lstStyle/>
                    <a:p>
                      <a:r>
                        <a:rPr lang="en-US" dirty="0" smtClean="0"/>
                        <a:t>Action</a:t>
                      </a:r>
                      <a:endParaRPr lang="en-US" dirty="0"/>
                    </a:p>
                  </a:txBody>
                  <a:tcPr/>
                </a:tc>
                <a:tc>
                  <a:txBody>
                    <a:bodyPr/>
                    <a:lstStyle/>
                    <a:p>
                      <a:r>
                        <a:rPr lang="en-US" dirty="0" smtClean="0"/>
                        <a:t>Route Name</a:t>
                      </a:r>
                      <a:endParaRPr lang="en-US" dirty="0"/>
                    </a:p>
                  </a:txBody>
                  <a:tcPr/>
                </a:tc>
                <a:extLst>
                  <a:ext uri="{0D108BD9-81ED-4DB2-BD59-A6C34878D82A}">
                    <a16:rowId xmlns:a16="http://schemas.microsoft.com/office/drawing/2014/main" val="585190532"/>
                  </a:ext>
                </a:extLst>
              </a:tr>
              <a:tr h="449633">
                <a:tc>
                  <a:txBody>
                    <a:bodyPr/>
                    <a:lstStyle/>
                    <a:p>
                      <a:r>
                        <a:rPr lang="en-US" sz="1800" kern="1200" dirty="0" smtClean="0">
                          <a:solidFill>
                            <a:schemeClr val="dk1"/>
                          </a:solidFill>
                          <a:effectLst/>
                          <a:latin typeface="+mn-lt"/>
                          <a:ea typeface="+mn-ea"/>
                          <a:cs typeface="+mn-cs"/>
                        </a:rPr>
                        <a:t>GET</a:t>
                      </a:r>
                      <a:endParaRPr lang="en-US" dirty="0"/>
                    </a:p>
                  </a:txBody>
                  <a:tcPr/>
                </a:tc>
                <a:tc>
                  <a:txBody>
                    <a:bodyPr/>
                    <a:lstStyle/>
                    <a:p>
                      <a:r>
                        <a:rPr lang="en-US" dirty="0" smtClean="0"/>
                        <a:t>/photos</a:t>
                      </a:r>
                      <a:endParaRPr lang="en-US" dirty="0"/>
                    </a:p>
                  </a:txBody>
                  <a:tcPr/>
                </a:tc>
                <a:tc>
                  <a:txBody>
                    <a:bodyPr/>
                    <a:lstStyle/>
                    <a:p>
                      <a:r>
                        <a:rPr lang="en-US" dirty="0" smtClean="0"/>
                        <a:t>index</a:t>
                      </a:r>
                      <a:endParaRPr lang="en-US" dirty="0"/>
                    </a:p>
                  </a:txBody>
                  <a:tcPr/>
                </a:tc>
                <a:tc>
                  <a:txBody>
                    <a:bodyPr/>
                    <a:lstStyle/>
                    <a:p>
                      <a:r>
                        <a:rPr lang="en-US" dirty="0" err="1" smtClean="0"/>
                        <a:t>photos.index</a:t>
                      </a:r>
                      <a:endParaRPr lang="en-US" dirty="0"/>
                    </a:p>
                  </a:txBody>
                  <a:tcPr/>
                </a:tc>
                <a:extLst>
                  <a:ext uri="{0D108BD9-81ED-4DB2-BD59-A6C34878D82A}">
                    <a16:rowId xmlns:a16="http://schemas.microsoft.com/office/drawing/2014/main" val="3671634051"/>
                  </a:ext>
                </a:extLst>
              </a:tr>
              <a:tr h="449633">
                <a:tc>
                  <a:txBody>
                    <a:bodyPr/>
                    <a:lstStyle/>
                    <a:p>
                      <a:r>
                        <a:rPr lang="en-US" sz="1800" kern="1200" dirty="0" smtClean="0">
                          <a:solidFill>
                            <a:schemeClr val="dk1"/>
                          </a:solidFill>
                          <a:effectLst/>
                          <a:latin typeface="+mn-lt"/>
                          <a:ea typeface="+mn-ea"/>
                          <a:cs typeface="+mn-cs"/>
                        </a:rPr>
                        <a:t>GET</a:t>
                      </a:r>
                      <a:endParaRPr lang="en-US" dirty="0"/>
                    </a:p>
                  </a:txBody>
                  <a:tcPr/>
                </a:tc>
                <a:tc>
                  <a:txBody>
                    <a:bodyPr/>
                    <a:lstStyle/>
                    <a:p>
                      <a:r>
                        <a:rPr lang="en-US" sz="1800" kern="1200" dirty="0" smtClean="0">
                          <a:solidFill>
                            <a:schemeClr val="dk1"/>
                          </a:solidFill>
                          <a:effectLst/>
                          <a:latin typeface="+mn-lt"/>
                          <a:ea typeface="+mn-ea"/>
                          <a:cs typeface="+mn-cs"/>
                        </a:rPr>
                        <a:t>/photos/create</a:t>
                      </a:r>
                      <a:endParaRPr lang="en-US" dirty="0"/>
                    </a:p>
                  </a:txBody>
                  <a:tcPr/>
                </a:tc>
                <a:tc>
                  <a:txBody>
                    <a:bodyPr/>
                    <a:lstStyle/>
                    <a:p>
                      <a:r>
                        <a:rPr lang="en-US" sz="1800" kern="1200" dirty="0" smtClean="0">
                          <a:solidFill>
                            <a:schemeClr val="dk1"/>
                          </a:solidFill>
                          <a:effectLst/>
                          <a:latin typeface="+mn-lt"/>
                          <a:ea typeface="+mn-ea"/>
                          <a:cs typeface="+mn-cs"/>
                        </a:rPr>
                        <a:t>create</a:t>
                      </a:r>
                      <a:endParaRPr lang="en-US" dirty="0"/>
                    </a:p>
                  </a:txBody>
                  <a:tcPr/>
                </a:tc>
                <a:tc>
                  <a:txBody>
                    <a:bodyPr/>
                    <a:lstStyle/>
                    <a:p>
                      <a:r>
                        <a:rPr lang="en-US" sz="1800" kern="1200" dirty="0" err="1" smtClean="0">
                          <a:solidFill>
                            <a:schemeClr val="dk1"/>
                          </a:solidFill>
                          <a:effectLst/>
                          <a:latin typeface="+mn-lt"/>
                          <a:ea typeface="+mn-ea"/>
                          <a:cs typeface="+mn-cs"/>
                        </a:rPr>
                        <a:t>photos.create</a:t>
                      </a:r>
                      <a:endParaRPr lang="en-US" dirty="0"/>
                    </a:p>
                  </a:txBody>
                  <a:tcPr/>
                </a:tc>
                <a:extLst>
                  <a:ext uri="{0D108BD9-81ED-4DB2-BD59-A6C34878D82A}">
                    <a16:rowId xmlns:a16="http://schemas.microsoft.com/office/drawing/2014/main" val="2625235617"/>
                  </a:ext>
                </a:extLst>
              </a:tr>
              <a:tr h="449633">
                <a:tc>
                  <a:txBody>
                    <a:bodyPr/>
                    <a:lstStyle/>
                    <a:p>
                      <a:r>
                        <a:rPr lang="en-US" sz="1800" kern="1200" dirty="0" smtClean="0">
                          <a:solidFill>
                            <a:schemeClr val="dk1"/>
                          </a:solidFill>
                          <a:effectLst/>
                          <a:latin typeface="+mn-lt"/>
                          <a:ea typeface="+mn-ea"/>
                          <a:cs typeface="+mn-cs"/>
                        </a:rPr>
                        <a:t>POST</a:t>
                      </a:r>
                      <a:endParaRPr lang="en-US" dirty="0"/>
                    </a:p>
                  </a:txBody>
                  <a:tcPr/>
                </a:tc>
                <a:tc>
                  <a:txBody>
                    <a:bodyPr/>
                    <a:lstStyle/>
                    <a:p>
                      <a:r>
                        <a:rPr lang="en-US" sz="1800" kern="1200" dirty="0" smtClean="0">
                          <a:solidFill>
                            <a:schemeClr val="dk1"/>
                          </a:solidFill>
                          <a:effectLst/>
                          <a:latin typeface="+mn-lt"/>
                          <a:ea typeface="+mn-ea"/>
                          <a:cs typeface="+mn-cs"/>
                        </a:rPr>
                        <a:t>/photos</a:t>
                      </a:r>
                      <a:endParaRPr lang="en-US" dirty="0"/>
                    </a:p>
                  </a:txBody>
                  <a:tcPr/>
                </a:tc>
                <a:tc>
                  <a:txBody>
                    <a:bodyPr/>
                    <a:lstStyle/>
                    <a:p>
                      <a:r>
                        <a:rPr lang="en-US" sz="1800" kern="1200" dirty="0" smtClean="0">
                          <a:solidFill>
                            <a:schemeClr val="dk1"/>
                          </a:solidFill>
                          <a:effectLst/>
                          <a:latin typeface="+mn-lt"/>
                          <a:ea typeface="+mn-ea"/>
                          <a:cs typeface="+mn-cs"/>
                        </a:rPr>
                        <a:t>store</a:t>
                      </a:r>
                      <a:endParaRPr lang="en-US" dirty="0"/>
                    </a:p>
                  </a:txBody>
                  <a:tcPr/>
                </a:tc>
                <a:tc>
                  <a:txBody>
                    <a:bodyPr/>
                    <a:lstStyle/>
                    <a:p>
                      <a:r>
                        <a:rPr lang="en-US" dirty="0" err="1" smtClean="0"/>
                        <a:t>photos.store</a:t>
                      </a:r>
                      <a:endParaRPr lang="en-US" dirty="0"/>
                    </a:p>
                  </a:txBody>
                  <a:tcPr/>
                </a:tc>
                <a:extLst>
                  <a:ext uri="{0D108BD9-81ED-4DB2-BD59-A6C34878D82A}">
                    <a16:rowId xmlns:a16="http://schemas.microsoft.com/office/drawing/2014/main" val="3267830358"/>
                  </a:ext>
                </a:extLst>
              </a:tr>
              <a:tr h="449633">
                <a:tc>
                  <a:txBody>
                    <a:bodyPr/>
                    <a:lstStyle/>
                    <a:p>
                      <a:r>
                        <a:rPr lang="en-US" sz="1800" kern="1200" dirty="0" smtClean="0">
                          <a:solidFill>
                            <a:schemeClr val="dk1"/>
                          </a:solidFill>
                          <a:effectLst/>
                          <a:latin typeface="+mn-lt"/>
                          <a:ea typeface="+mn-ea"/>
                          <a:cs typeface="+mn-cs"/>
                        </a:rPr>
                        <a:t>GET</a:t>
                      </a:r>
                      <a:endParaRPr lang="en-US" dirty="0"/>
                    </a:p>
                  </a:txBody>
                  <a:tcPr/>
                </a:tc>
                <a:tc>
                  <a:txBody>
                    <a:bodyPr/>
                    <a:lstStyle/>
                    <a:p>
                      <a:r>
                        <a:rPr lang="en-US" sz="1800" kern="1200" dirty="0" smtClean="0">
                          <a:solidFill>
                            <a:schemeClr val="dk1"/>
                          </a:solidFill>
                          <a:effectLst/>
                          <a:latin typeface="+mn-lt"/>
                          <a:ea typeface="+mn-ea"/>
                          <a:cs typeface="+mn-cs"/>
                        </a:rPr>
                        <a:t>/photos/{photo}</a:t>
                      </a:r>
                      <a:endParaRPr lang="en-US" dirty="0"/>
                    </a:p>
                  </a:txBody>
                  <a:tcPr/>
                </a:tc>
                <a:tc>
                  <a:txBody>
                    <a:bodyPr/>
                    <a:lstStyle/>
                    <a:p>
                      <a:r>
                        <a:rPr lang="en-US" sz="1800" kern="1200" dirty="0" smtClean="0">
                          <a:solidFill>
                            <a:schemeClr val="dk1"/>
                          </a:solidFill>
                          <a:effectLst/>
                          <a:latin typeface="+mn-lt"/>
                          <a:ea typeface="+mn-ea"/>
                          <a:cs typeface="+mn-cs"/>
                        </a:rPr>
                        <a:t>show</a:t>
                      </a:r>
                      <a:endParaRPr lang="en-US" dirty="0"/>
                    </a:p>
                  </a:txBody>
                  <a:tcPr/>
                </a:tc>
                <a:tc>
                  <a:txBody>
                    <a:bodyPr/>
                    <a:lstStyle/>
                    <a:p>
                      <a:r>
                        <a:rPr lang="en-US" dirty="0" err="1" smtClean="0"/>
                        <a:t>photos.show</a:t>
                      </a:r>
                      <a:endParaRPr lang="en-US" dirty="0"/>
                    </a:p>
                  </a:txBody>
                  <a:tcPr/>
                </a:tc>
                <a:extLst>
                  <a:ext uri="{0D108BD9-81ED-4DB2-BD59-A6C34878D82A}">
                    <a16:rowId xmlns:a16="http://schemas.microsoft.com/office/drawing/2014/main" val="1832646992"/>
                  </a:ext>
                </a:extLst>
              </a:tr>
              <a:tr h="659697">
                <a:tc>
                  <a:txBody>
                    <a:bodyPr/>
                    <a:lstStyle/>
                    <a:p>
                      <a:r>
                        <a:rPr lang="en-US" sz="1800" kern="1200" dirty="0" smtClean="0">
                          <a:solidFill>
                            <a:schemeClr val="dk1"/>
                          </a:solidFill>
                          <a:effectLst/>
                          <a:latin typeface="+mn-lt"/>
                          <a:ea typeface="+mn-ea"/>
                          <a:cs typeface="+mn-cs"/>
                        </a:rPr>
                        <a:t>GET</a:t>
                      </a:r>
                      <a:endParaRPr lang="en-US" dirty="0"/>
                    </a:p>
                  </a:txBody>
                  <a:tcPr/>
                </a:tc>
                <a:tc>
                  <a:txBody>
                    <a:bodyPr/>
                    <a:lstStyle/>
                    <a:p>
                      <a:r>
                        <a:rPr lang="en-US" sz="1800" kern="1200" dirty="0" smtClean="0">
                          <a:solidFill>
                            <a:schemeClr val="dk1"/>
                          </a:solidFill>
                          <a:effectLst/>
                          <a:latin typeface="+mn-lt"/>
                          <a:ea typeface="+mn-ea"/>
                          <a:cs typeface="+mn-cs"/>
                        </a:rPr>
                        <a:t>/photos/{photo}/edit</a:t>
                      </a:r>
                      <a:endParaRPr lang="en-US" dirty="0"/>
                    </a:p>
                  </a:txBody>
                  <a:tcPr/>
                </a:tc>
                <a:tc>
                  <a:txBody>
                    <a:bodyPr/>
                    <a:lstStyle/>
                    <a:p>
                      <a:r>
                        <a:rPr lang="en-US" dirty="0" smtClean="0"/>
                        <a:t>edit</a:t>
                      </a:r>
                      <a:endParaRPr lang="en-US" dirty="0"/>
                    </a:p>
                  </a:txBody>
                  <a:tcPr/>
                </a:tc>
                <a:tc>
                  <a:txBody>
                    <a:bodyPr/>
                    <a:lstStyle/>
                    <a:p>
                      <a:r>
                        <a:rPr lang="en-US" dirty="0" err="1" smtClean="0"/>
                        <a:t>photos.edit</a:t>
                      </a:r>
                      <a:endParaRPr lang="en-US" dirty="0"/>
                    </a:p>
                  </a:txBody>
                  <a:tcPr/>
                </a:tc>
                <a:extLst>
                  <a:ext uri="{0D108BD9-81ED-4DB2-BD59-A6C34878D82A}">
                    <a16:rowId xmlns:a16="http://schemas.microsoft.com/office/drawing/2014/main" val="1440866952"/>
                  </a:ext>
                </a:extLst>
              </a:tr>
              <a:tr h="449633">
                <a:tc>
                  <a:txBody>
                    <a:bodyPr/>
                    <a:lstStyle/>
                    <a:p>
                      <a:r>
                        <a:rPr lang="en-US" sz="1800" kern="1200" dirty="0" smtClean="0">
                          <a:solidFill>
                            <a:schemeClr val="dk1"/>
                          </a:solidFill>
                          <a:effectLst/>
                          <a:latin typeface="+mn-lt"/>
                          <a:ea typeface="+mn-ea"/>
                          <a:cs typeface="+mn-cs"/>
                        </a:rPr>
                        <a:t>PUT/PATCH</a:t>
                      </a:r>
                      <a:endParaRPr lang="en-US" dirty="0"/>
                    </a:p>
                  </a:txBody>
                  <a:tcPr/>
                </a:tc>
                <a:tc>
                  <a:txBody>
                    <a:bodyPr/>
                    <a:lstStyle/>
                    <a:p>
                      <a:r>
                        <a:rPr lang="en-US" sz="1800" kern="1200" dirty="0" smtClean="0">
                          <a:solidFill>
                            <a:schemeClr val="dk1"/>
                          </a:solidFill>
                          <a:effectLst/>
                          <a:latin typeface="+mn-lt"/>
                          <a:ea typeface="+mn-ea"/>
                          <a:cs typeface="+mn-cs"/>
                        </a:rPr>
                        <a:t>/photos/{photo}</a:t>
                      </a:r>
                      <a:endParaRPr lang="en-US" dirty="0"/>
                    </a:p>
                  </a:txBody>
                  <a:tcPr/>
                </a:tc>
                <a:tc>
                  <a:txBody>
                    <a:bodyPr/>
                    <a:lstStyle/>
                    <a:p>
                      <a:r>
                        <a:rPr lang="en-US" sz="1800" kern="1200" dirty="0" smtClean="0">
                          <a:solidFill>
                            <a:schemeClr val="dk1"/>
                          </a:solidFill>
                          <a:effectLst/>
                          <a:latin typeface="+mn-lt"/>
                          <a:ea typeface="+mn-ea"/>
                          <a:cs typeface="+mn-cs"/>
                        </a:rPr>
                        <a:t>update</a:t>
                      </a:r>
                      <a:endParaRPr lang="en-US" dirty="0"/>
                    </a:p>
                  </a:txBody>
                  <a:tcPr/>
                </a:tc>
                <a:tc>
                  <a:txBody>
                    <a:bodyPr/>
                    <a:lstStyle/>
                    <a:p>
                      <a:r>
                        <a:rPr lang="en-US" dirty="0" err="1" smtClean="0"/>
                        <a:t>photos.update</a:t>
                      </a:r>
                      <a:endParaRPr lang="en-US" dirty="0"/>
                    </a:p>
                  </a:txBody>
                  <a:tcPr/>
                </a:tc>
                <a:extLst>
                  <a:ext uri="{0D108BD9-81ED-4DB2-BD59-A6C34878D82A}">
                    <a16:rowId xmlns:a16="http://schemas.microsoft.com/office/drawing/2014/main" val="1809421851"/>
                  </a:ext>
                </a:extLst>
              </a:tr>
              <a:tr h="449633">
                <a:tc>
                  <a:txBody>
                    <a:bodyPr/>
                    <a:lstStyle/>
                    <a:p>
                      <a:r>
                        <a:rPr lang="en-US" sz="1800" kern="1200" dirty="0" smtClean="0">
                          <a:solidFill>
                            <a:schemeClr val="dk1"/>
                          </a:solidFill>
                          <a:effectLst/>
                          <a:latin typeface="+mn-lt"/>
                          <a:ea typeface="+mn-ea"/>
                          <a:cs typeface="+mn-cs"/>
                        </a:rPr>
                        <a:t>DELETE</a:t>
                      </a:r>
                      <a:endParaRPr lang="en-US" dirty="0"/>
                    </a:p>
                  </a:txBody>
                  <a:tcPr/>
                </a:tc>
                <a:tc>
                  <a:txBody>
                    <a:bodyPr/>
                    <a:lstStyle/>
                    <a:p>
                      <a:r>
                        <a:rPr lang="en-US" sz="1800" kern="1200" dirty="0" smtClean="0">
                          <a:solidFill>
                            <a:schemeClr val="dk1"/>
                          </a:solidFill>
                          <a:effectLst/>
                          <a:latin typeface="+mn-lt"/>
                          <a:ea typeface="+mn-ea"/>
                          <a:cs typeface="+mn-cs"/>
                        </a:rPr>
                        <a:t>/photos/{photo}</a:t>
                      </a:r>
                      <a:endParaRPr lang="en-US" dirty="0"/>
                    </a:p>
                  </a:txBody>
                  <a:tcPr/>
                </a:tc>
                <a:tc>
                  <a:txBody>
                    <a:bodyPr/>
                    <a:lstStyle/>
                    <a:p>
                      <a:r>
                        <a:rPr lang="en-US" sz="1800" kern="1200" dirty="0" smtClean="0">
                          <a:solidFill>
                            <a:schemeClr val="dk1"/>
                          </a:solidFill>
                          <a:effectLst/>
                          <a:latin typeface="+mn-lt"/>
                          <a:ea typeface="+mn-ea"/>
                          <a:cs typeface="+mn-cs"/>
                        </a:rPr>
                        <a:t>destroy</a:t>
                      </a:r>
                      <a:endParaRPr lang="en-US" dirty="0"/>
                    </a:p>
                  </a:txBody>
                  <a:tcPr/>
                </a:tc>
                <a:tc>
                  <a:txBody>
                    <a:bodyPr/>
                    <a:lstStyle/>
                    <a:p>
                      <a:r>
                        <a:rPr lang="en-US" dirty="0" err="1" smtClean="0"/>
                        <a:t>photos.destroy</a:t>
                      </a:r>
                      <a:endParaRPr lang="en-US" dirty="0"/>
                    </a:p>
                  </a:txBody>
                  <a:tcPr/>
                </a:tc>
                <a:extLst>
                  <a:ext uri="{0D108BD9-81ED-4DB2-BD59-A6C34878D82A}">
                    <a16:rowId xmlns:a16="http://schemas.microsoft.com/office/drawing/2014/main" val="3189375045"/>
                  </a:ext>
                </a:extLst>
              </a:tr>
            </a:tbl>
          </a:graphicData>
        </a:graphic>
      </p:graphicFrame>
    </p:spTree>
    <p:extLst>
      <p:ext uri="{BB962C8B-B14F-4D97-AF65-F5344CB8AC3E}">
        <p14:creationId xmlns:p14="http://schemas.microsoft.com/office/powerpoint/2010/main" val="36394557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105990"/>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controller</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3" y="1950719"/>
            <a:ext cx="8534400" cy="4772297"/>
          </a:xfrm>
        </p:spPr>
        <p:txBody>
          <a:bodyPr>
            <a:noAutofit/>
          </a:bodyPr>
          <a:lstStyle/>
          <a:p>
            <a:r>
              <a:rPr lang="en-US" sz="2000" b="1" dirty="0">
                <a:solidFill>
                  <a:schemeClr val="tx1"/>
                </a:solidFill>
                <a:latin typeface="Times New Roman" panose="02020603050405020304" pitchFamily="18" charset="0"/>
                <a:cs typeface="Times New Roman" panose="02020603050405020304" pitchFamily="18" charset="0"/>
              </a:rPr>
              <a:t>Specifying The Resource </a:t>
            </a:r>
            <a:r>
              <a:rPr lang="en-US" sz="2000" b="1" dirty="0" smtClean="0">
                <a:solidFill>
                  <a:schemeClr val="tx1"/>
                </a:solidFill>
                <a:latin typeface="Times New Roman" panose="02020603050405020304" pitchFamily="18" charset="0"/>
                <a:cs typeface="Times New Roman" panose="02020603050405020304" pitchFamily="18" charset="0"/>
              </a:rPr>
              <a:t>Model</a:t>
            </a:r>
          </a:p>
          <a:p>
            <a:r>
              <a:rPr lang="en-US" sz="2000" b="1"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php</a:t>
            </a:r>
            <a:r>
              <a:rPr lang="en-US" sz="2000" dirty="0">
                <a:solidFill>
                  <a:schemeClr val="tx1"/>
                </a:solidFill>
                <a:latin typeface="Times New Roman" panose="02020603050405020304" pitchFamily="18" charset="0"/>
                <a:cs typeface="Times New Roman" panose="02020603050405020304" pitchFamily="18" charset="0"/>
              </a:rPr>
              <a:t> artisan </a:t>
            </a:r>
            <a:r>
              <a:rPr lang="en-US" sz="2000" dirty="0" err="1" smtClean="0">
                <a:solidFill>
                  <a:schemeClr val="tx1"/>
                </a:solidFill>
                <a:latin typeface="Times New Roman" panose="02020603050405020304" pitchFamily="18" charset="0"/>
                <a:cs typeface="Times New Roman" panose="02020603050405020304" pitchFamily="18" charset="0"/>
              </a:rPr>
              <a:t>make:controller</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PhotoController</a:t>
            </a:r>
            <a:r>
              <a:rPr lang="en-US" sz="2000" dirty="0">
                <a:solidFill>
                  <a:schemeClr val="tx1"/>
                </a:solidFill>
                <a:latin typeface="Times New Roman" panose="02020603050405020304" pitchFamily="18" charset="0"/>
                <a:cs typeface="Times New Roman" panose="02020603050405020304" pitchFamily="18" charset="0"/>
              </a:rPr>
              <a:t> --resource --</a:t>
            </a:r>
            <a:r>
              <a:rPr lang="en-US" sz="2000" dirty="0" smtClean="0">
                <a:solidFill>
                  <a:schemeClr val="tx1"/>
                </a:solidFill>
                <a:latin typeface="Times New Roman" panose="02020603050405020304" pitchFamily="18" charset="0"/>
                <a:cs typeface="Times New Roman" panose="02020603050405020304" pitchFamily="18" charset="0"/>
              </a:rPr>
              <a:t>model=Photo</a:t>
            </a:r>
          </a:p>
          <a:p>
            <a:endParaRPr lang="en-US" sz="2000" dirty="0" smtClean="0">
              <a:solidFill>
                <a:schemeClr val="tx1"/>
              </a:solidFill>
              <a:latin typeface="Times New Roman" panose="02020603050405020304" pitchFamily="18" charset="0"/>
              <a:cs typeface="Times New Roman" panose="02020603050405020304" pitchFamily="18" charset="0"/>
            </a:endParaRPr>
          </a:p>
          <a:p>
            <a:endParaRPr lang="en-US" sz="20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78379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105990"/>
            <a:ext cx="8534401" cy="583474"/>
          </a:xfrm>
        </p:spPr>
        <p:txBody>
          <a:bodyPr>
            <a:normAutofit/>
          </a:bodyPr>
          <a:lstStyle/>
          <a:p>
            <a:r>
              <a:rPr lang="en-US" sz="2800" b="1" u="sng" dirty="0">
                <a:latin typeface="Times New Roman" panose="02020603050405020304" pitchFamily="18" charset="0"/>
                <a:cs typeface="Times New Roman" panose="02020603050405020304" pitchFamily="18" charset="0"/>
              </a:rPr>
              <a:t>Uniform Resource Locators (URLs)</a:t>
            </a:r>
          </a:p>
        </p:txBody>
      </p:sp>
      <p:sp>
        <p:nvSpPr>
          <p:cNvPr id="3" name="Text Placeholder 2"/>
          <p:cNvSpPr>
            <a:spLocks noGrp="1"/>
          </p:cNvSpPr>
          <p:nvPr>
            <p:ph type="body" idx="1"/>
          </p:nvPr>
        </p:nvSpPr>
        <p:spPr>
          <a:xfrm>
            <a:off x="684213" y="2090058"/>
            <a:ext cx="8534400" cy="3387634"/>
          </a:xfrm>
        </p:spPr>
        <p:txBody>
          <a:bodyPr>
            <a:normAutofit/>
          </a:bodyPr>
          <a:lstStyle/>
          <a:p>
            <a:pPr marL="457200" indent="-457200">
              <a:buFont typeface="+mj-lt"/>
              <a:buAutoNum type="arabicPeriod"/>
            </a:pPr>
            <a:r>
              <a:rPr lang="en-US" sz="2000" dirty="0" smtClean="0">
                <a:solidFill>
                  <a:schemeClr val="tx1"/>
                </a:solidFill>
                <a:latin typeface="Times New Roman" panose="02020603050405020304" pitchFamily="18" charset="0"/>
                <a:cs typeface="Times New Roman" panose="02020603050405020304" pitchFamily="18" charset="0"/>
              </a:rPr>
              <a:t>Protocol</a:t>
            </a:r>
          </a:p>
          <a:p>
            <a:pPr marL="457200" indent="-457200">
              <a:buFont typeface="+mj-lt"/>
              <a:buAutoNum type="arabicPeriod"/>
            </a:pPr>
            <a:r>
              <a:rPr lang="en-US" sz="2000" dirty="0" smtClean="0">
                <a:solidFill>
                  <a:schemeClr val="tx1"/>
                </a:solidFill>
                <a:latin typeface="Times New Roman" panose="02020603050405020304" pitchFamily="18" charset="0"/>
                <a:cs typeface="Times New Roman" panose="02020603050405020304" pitchFamily="18" charset="0"/>
              </a:rPr>
              <a:t>Domain</a:t>
            </a:r>
          </a:p>
          <a:p>
            <a:pPr marL="457200" indent="-457200">
              <a:buFont typeface="+mj-lt"/>
              <a:buAutoNum type="arabicPeriod"/>
            </a:pPr>
            <a:r>
              <a:rPr lang="en-US" sz="2000" dirty="0" smtClean="0">
                <a:solidFill>
                  <a:schemeClr val="tx1"/>
                </a:solidFill>
                <a:latin typeface="Times New Roman" panose="02020603050405020304" pitchFamily="18" charset="0"/>
                <a:cs typeface="Times New Roman" panose="02020603050405020304" pitchFamily="18" charset="0"/>
              </a:rPr>
              <a:t>Path</a:t>
            </a:r>
          </a:p>
        </p:txBody>
      </p:sp>
      <p:sp>
        <p:nvSpPr>
          <p:cNvPr id="5" name="Rounded Rectangle 4"/>
          <p:cNvSpPr/>
          <p:nvPr/>
        </p:nvSpPr>
        <p:spPr>
          <a:xfrm>
            <a:off x="1079862" y="3934490"/>
            <a:ext cx="6992984" cy="1750423"/>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http://localhost:8000/welcome</a:t>
            </a:r>
            <a:endParaRPr lang="en-US" dirty="0">
              <a:solidFill>
                <a:schemeClr val="bg1"/>
              </a:solidFill>
            </a:endParaRPr>
          </a:p>
        </p:txBody>
      </p:sp>
      <p:cxnSp>
        <p:nvCxnSpPr>
          <p:cNvPr id="9" name="Straight Arrow Connector 8"/>
          <p:cNvCxnSpPr/>
          <p:nvPr/>
        </p:nvCxnSpPr>
        <p:spPr>
          <a:xfrm flipV="1">
            <a:off x="2978330" y="4925479"/>
            <a:ext cx="296092" cy="3570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420392" y="5206723"/>
            <a:ext cx="1288869" cy="369332"/>
          </a:xfrm>
          <a:prstGeom prst="rect">
            <a:avLst/>
          </a:prstGeom>
          <a:noFill/>
        </p:spPr>
        <p:txBody>
          <a:bodyPr wrap="square" rtlCol="0">
            <a:spAutoFit/>
          </a:bodyPr>
          <a:lstStyle/>
          <a:p>
            <a:r>
              <a:rPr lang="en-US" dirty="0">
                <a:solidFill>
                  <a:schemeClr val="bg1"/>
                </a:solidFill>
              </a:rPr>
              <a:t>p</a:t>
            </a:r>
            <a:r>
              <a:rPr lang="en-US" dirty="0" smtClean="0">
                <a:solidFill>
                  <a:schemeClr val="bg1"/>
                </a:solidFill>
              </a:rPr>
              <a:t>rotocol</a:t>
            </a:r>
            <a:endParaRPr lang="en-US" dirty="0">
              <a:solidFill>
                <a:schemeClr val="bg1"/>
              </a:solidFill>
            </a:endParaRPr>
          </a:p>
        </p:txBody>
      </p:sp>
      <p:cxnSp>
        <p:nvCxnSpPr>
          <p:cNvPr id="13" name="Straight Arrow Connector 12"/>
          <p:cNvCxnSpPr/>
          <p:nvPr/>
        </p:nvCxnSpPr>
        <p:spPr>
          <a:xfrm flipH="1" flipV="1">
            <a:off x="4441372" y="4926373"/>
            <a:ext cx="8708" cy="3918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14649" y="5223248"/>
            <a:ext cx="1288869" cy="369332"/>
          </a:xfrm>
          <a:prstGeom prst="rect">
            <a:avLst/>
          </a:prstGeom>
          <a:noFill/>
        </p:spPr>
        <p:txBody>
          <a:bodyPr wrap="square" rtlCol="0">
            <a:spAutoFit/>
          </a:bodyPr>
          <a:lstStyle/>
          <a:p>
            <a:r>
              <a:rPr lang="en-US" dirty="0" smtClean="0">
                <a:solidFill>
                  <a:schemeClr val="bg1"/>
                </a:solidFill>
              </a:rPr>
              <a:t>domain</a:t>
            </a:r>
            <a:endParaRPr lang="en-US" dirty="0">
              <a:solidFill>
                <a:schemeClr val="bg1"/>
              </a:solidFill>
            </a:endParaRPr>
          </a:p>
        </p:txBody>
      </p:sp>
      <p:cxnSp>
        <p:nvCxnSpPr>
          <p:cNvPr id="16" name="Straight Arrow Connector 15"/>
          <p:cNvCxnSpPr/>
          <p:nvPr/>
        </p:nvCxnSpPr>
        <p:spPr>
          <a:xfrm flipH="1" flipV="1">
            <a:off x="5680162" y="4929833"/>
            <a:ext cx="152401" cy="34834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603079" y="5223248"/>
            <a:ext cx="984658" cy="369332"/>
          </a:xfrm>
          <a:prstGeom prst="rect">
            <a:avLst/>
          </a:prstGeom>
          <a:noFill/>
        </p:spPr>
        <p:txBody>
          <a:bodyPr wrap="square" rtlCol="0">
            <a:spAutoFit/>
          </a:bodyPr>
          <a:lstStyle/>
          <a:p>
            <a:r>
              <a:rPr lang="en-US" dirty="0" smtClean="0">
                <a:solidFill>
                  <a:schemeClr val="bg1"/>
                </a:solidFill>
              </a:rPr>
              <a:t>path</a:t>
            </a:r>
            <a:endParaRPr lang="en-US" dirty="0">
              <a:solidFill>
                <a:schemeClr val="bg1"/>
              </a:solidFill>
            </a:endParaRPr>
          </a:p>
        </p:txBody>
      </p:sp>
    </p:spTree>
    <p:extLst>
      <p:ext uri="{BB962C8B-B14F-4D97-AF65-F5344CB8AC3E}">
        <p14:creationId xmlns:p14="http://schemas.microsoft.com/office/powerpoint/2010/main" val="36182693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105990"/>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controller</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3" y="1950719"/>
            <a:ext cx="8534400" cy="4119155"/>
          </a:xfrm>
        </p:spPr>
        <p:txBody>
          <a:bodyPr>
            <a:noAutofit/>
          </a:bodyPr>
          <a:lstStyle/>
          <a:p>
            <a:r>
              <a:rPr lang="en-US" sz="2000" b="1" dirty="0">
                <a:solidFill>
                  <a:schemeClr val="tx1"/>
                </a:solidFill>
                <a:latin typeface="Times New Roman" panose="02020603050405020304" pitchFamily="18" charset="0"/>
                <a:cs typeface="Times New Roman" panose="02020603050405020304" pitchFamily="18" charset="0"/>
              </a:rPr>
              <a:t>Partial Resources </a:t>
            </a:r>
            <a:r>
              <a:rPr lang="en-US" sz="2000" b="1" dirty="0" smtClean="0">
                <a:solidFill>
                  <a:schemeClr val="tx1"/>
                </a:solidFill>
                <a:latin typeface="Times New Roman" panose="02020603050405020304" pitchFamily="18" charset="0"/>
                <a:cs typeface="Times New Roman" panose="02020603050405020304" pitchFamily="18" charset="0"/>
              </a:rPr>
              <a:t>Routes</a:t>
            </a:r>
          </a:p>
          <a:p>
            <a:r>
              <a:rPr lang="en-US" sz="2000" b="1" dirty="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Route::resource('photos', '</a:t>
            </a:r>
            <a:r>
              <a:rPr lang="en-US" sz="2000" dirty="0" err="1">
                <a:solidFill>
                  <a:schemeClr val="tx1"/>
                </a:solidFill>
                <a:latin typeface="Times New Roman" panose="02020603050405020304" pitchFamily="18" charset="0"/>
                <a:cs typeface="Times New Roman" panose="02020603050405020304" pitchFamily="18" charset="0"/>
              </a:rPr>
              <a:t>PhotoController</a:t>
            </a:r>
            <a:r>
              <a:rPr lang="en-US" sz="2000" dirty="0">
                <a:solidFill>
                  <a:schemeClr val="tx1"/>
                </a:solidFill>
                <a:latin typeface="Times New Roman" panose="02020603050405020304" pitchFamily="18" charset="0"/>
                <a:cs typeface="Times New Roman" panose="02020603050405020304" pitchFamily="18" charset="0"/>
              </a:rPr>
              <a:t>')-&gt;only([</a:t>
            </a:r>
          </a:p>
          <a:p>
            <a:pPr lvl="1"/>
            <a:r>
              <a:rPr lang="en-US" sz="2000" dirty="0">
                <a:solidFill>
                  <a:schemeClr val="tx1"/>
                </a:solidFill>
                <a:latin typeface="Times New Roman" panose="02020603050405020304" pitchFamily="18" charset="0"/>
                <a:cs typeface="Times New Roman" panose="02020603050405020304" pitchFamily="18" charset="0"/>
              </a:rPr>
              <a:t>    'index', 'show'</a:t>
            </a:r>
          </a:p>
          <a:p>
            <a:pPr lvl="1"/>
            <a:r>
              <a:rPr lang="en-US" sz="2000" dirty="0" smtClean="0">
                <a:solidFill>
                  <a:schemeClr val="tx1"/>
                </a:solidFill>
                <a:latin typeface="Times New Roman" panose="02020603050405020304" pitchFamily="18" charset="0"/>
                <a:cs typeface="Times New Roman" panose="02020603050405020304" pitchFamily="18" charset="0"/>
              </a:rPr>
              <a:t>]); </a:t>
            </a:r>
            <a:endParaRPr lang="en-US" sz="2000" dirty="0">
              <a:solidFill>
                <a:schemeClr val="tx1"/>
              </a:solidFill>
              <a:latin typeface="Times New Roman" panose="02020603050405020304" pitchFamily="18" charset="0"/>
              <a:cs typeface="Times New Roman" panose="02020603050405020304" pitchFamily="18" charset="0"/>
            </a:endParaRPr>
          </a:p>
          <a:p>
            <a:pPr lvl="1"/>
            <a:r>
              <a:rPr lang="en-US" sz="2000" dirty="0">
                <a:solidFill>
                  <a:schemeClr val="tx1"/>
                </a:solidFill>
                <a:latin typeface="Times New Roman" panose="02020603050405020304" pitchFamily="18" charset="0"/>
                <a:cs typeface="Times New Roman" panose="02020603050405020304" pitchFamily="18" charset="0"/>
              </a:rPr>
              <a:t>Route::resource('photos', '</a:t>
            </a:r>
            <a:r>
              <a:rPr lang="en-US" sz="2000" dirty="0" err="1">
                <a:solidFill>
                  <a:schemeClr val="tx1"/>
                </a:solidFill>
                <a:latin typeface="Times New Roman" panose="02020603050405020304" pitchFamily="18" charset="0"/>
                <a:cs typeface="Times New Roman" panose="02020603050405020304" pitchFamily="18" charset="0"/>
              </a:rPr>
              <a:t>PhotoController</a:t>
            </a:r>
            <a:r>
              <a:rPr lang="en-US" sz="2000" dirty="0">
                <a:solidFill>
                  <a:schemeClr val="tx1"/>
                </a:solidFill>
                <a:latin typeface="Times New Roman" panose="02020603050405020304" pitchFamily="18" charset="0"/>
                <a:cs typeface="Times New Roman" panose="02020603050405020304" pitchFamily="18" charset="0"/>
              </a:rPr>
              <a:t>')-&gt;except([</a:t>
            </a:r>
          </a:p>
          <a:p>
            <a:pPr lvl="1"/>
            <a:r>
              <a:rPr lang="en-US" sz="2000" dirty="0">
                <a:solidFill>
                  <a:schemeClr val="tx1"/>
                </a:solidFill>
                <a:latin typeface="Times New Roman" panose="02020603050405020304" pitchFamily="18" charset="0"/>
                <a:cs typeface="Times New Roman" panose="02020603050405020304" pitchFamily="18" charset="0"/>
              </a:rPr>
              <a:t>    'create', 'store', 'update', 'destroy'</a:t>
            </a:r>
          </a:p>
          <a:p>
            <a:pPr lvl="1"/>
            <a:r>
              <a:rPr lang="en-US" sz="2000" dirty="0" smtClean="0">
                <a:solidFill>
                  <a:schemeClr val="tx1"/>
                </a:solidFill>
                <a:latin typeface="Times New Roman" panose="02020603050405020304" pitchFamily="18" charset="0"/>
                <a:cs typeface="Times New Roman" panose="02020603050405020304" pitchFamily="18" charset="0"/>
              </a:rPr>
              <a:t>]);</a:t>
            </a:r>
          </a:p>
          <a:p>
            <a:endParaRPr lang="en-US" sz="20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96894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623" y="0"/>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controller</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66796" y="661851"/>
            <a:ext cx="8534400" cy="6196150"/>
          </a:xfrm>
        </p:spPr>
        <p:txBody>
          <a:bodyPr>
            <a:noAutofit/>
          </a:bodyPr>
          <a:lstStyle/>
          <a:p>
            <a:r>
              <a:rPr lang="en-US" sz="2000" b="1" dirty="0">
                <a:solidFill>
                  <a:schemeClr val="tx1"/>
                </a:solidFill>
                <a:latin typeface="Times New Roman" panose="02020603050405020304" pitchFamily="18" charset="0"/>
                <a:cs typeface="Times New Roman" panose="02020603050405020304" pitchFamily="18" charset="0"/>
              </a:rPr>
              <a:t>API Resources </a:t>
            </a:r>
            <a:r>
              <a:rPr lang="en-US" sz="2000" b="1" dirty="0" smtClean="0">
                <a:solidFill>
                  <a:schemeClr val="tx1"/>
                </a:solidFill>
                <a:latin typeface="Times New Roman" panose="02020603050405020304" pitchFamily="18" charset="0"/>
                <a:cs typeface="Times New Roman" panose="02020603050405020304" pitchFamily="18" charset="0"/>
              </a:rPr>
              <a:t>Routes</a:t>
            </a:r>
          </a:p>
          <a:p>
            <a:pPr lvl="1"/>
            <a:r>
              <a:rPr lang="en-US" sz="2000" dirty="0" smtClean="0">
                <a:solidFill>
                  <a:schemeClr val="tx1"/>
                </a:solidFill>
                <a:latin typeface="Times New Roman" panose="02020603050405020304" pitchFamily="18" charset="0"/>
                <a:cs typeface="Times New Roman" panose="02020603050405020304" pitchFamily="18" charset="0"/>
              </a:rPr>
              <a:t>When </a:t>
            </a:r>
            <a:r>
              <a:rPr lang="en-US" sz="2000" dirty="0">
                <a:solidFill>
                  <a:schemeClr val="tx1"/>
                </a:solidFill>
                <a:latin typeface="Times New Roman" panose="02020603050405020304" pitchFamily="18" charset="0"/>
                <a:cs typeface="Times New Roman" panose="02020603050405020304" pitchFamily="18" charset="0"/>
              </a:rPr>
              <a:t>declaring resource routes that will be consumed by APIs, you will </a:t>
            </a:r>
            <a:r>
              <a:rPr lang="en-US" sz="2000" dirty="0" smtClean="0">
                <a:solidFill>
                  <a:schemeClr val="tx1"/>
                </a:solidFill>
                <a:latin typeface="Times New Roman" panose="02020603050405020304" pitchFamily="18" charset="0"/>
                <a:cs typeface="Times New Roman" panose="02020603050405020304" pitchFamily="18" charset="0"/>
              </a:rPr>
              <a:t>commonly want to exclude routes that present HTML templates such as create and edit. For convenience, you may use the </a:t>
            </a:r>
            <a:r>
              <a:rPr lang="en-US" sz="2000" dirty="0" err="1" smtClean="0">
                <a:solidFill>
                  <a:schemeClr val="tx1"/>
                </a:solidFill>
                <a:latin typeface="Times New Roman" panose="02020603050405020304" pitchFamily="18" charset="0"/>
                <a:cs typeface="Times New Roman" panose="02020603050405020304" pitchFamily="18" charset="0"/>
              </a:rPr>
              <a:t>apiResource</a:t>
            </a:r>
            <a:r>
              <a:rPr lang="en-US" sz="2000" dirty="0" smtClean="0">
                <a:solidFill>
                  <a:schemeClr val="tx1"/>
                </a:solidFill>
                <a:latin typeface="Times New Roman" panose="02020603050405020304" pitchFamily="18" charset="0"/>
                <a:cs typeface="Times New Roman" panose="02020603050405020304" pitchFamily="18" charset="0"/>
              </a:rPr>
              <a:t> method to automatically exclude these two routes:</a:t>
            </a:r>
            <a:endParaRPr lang="en-US" sz="2000" dirty="0">
              <a:solidFill>
                <a:schemeClr val="tx1"/>
              </a:solidFill>
              <a:latin typeface="Times New Roman" panose="02020603050405020304" pitchFamily="18" charset="0"/>
              <a:cs typeface="Times New Roman" panose="02020603050405020304" pitchFamily="18" charset="0"/>
            </a:endParaRPr>
          </a:p>
          <a:p>
            <a:pPr lvl="1"/>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rgbClr val="C00000"/>
                </a:solidFill>
                <a:latin typeface="Times New Roman" panose="02020603050405020304" pitchFamily="18" charset="0"/>
                <a:cs typeface="Times New Roman" panose="02020603050405020304" pitchFamily="18" charset="0"/>
              </a:rPr>
              <a:t>Route</a:t>
            </a:r>
            <a:r>
              <a:rPr lang="en-US" sz="2000" dirty="0">
                <a:solidFill>
                  <a:srgbClr val="C00000"/>
                </a:solidFill>
                <a:latin typeface="Times New Roman" panose="02020603050405020304" pitchFamily="18" charset="0"/>
                <a:cs typeface="Times New Roman" panose="02020603050405020304" pitchFamily="18" charset="0"/>
              </a:rPr>
              <a:t>::</a:t>
            </a:r>
            <a:r>
              <a:rPr lang="en-US" sz="2000" dirty="0" err="1">
                <a:solidFill>
                  <a:srgbClr val="C00000"/>
                </a:solidFill>
                <a:latin typeface="Times New Roman" panose="02020603050405020304" pitchFamily="18" charset="0"/>
                <a:cs typeface="Times New Roman" panose="02020603050405020304" pitchFamily="18" charset="0"/>
              </a:rPr>
              <a:t>apiResource</a:t>
            </a:r>
            <a:r>
              <a:rPr lang="en-US" sz="2000" dirty="0">
                <a:solidFill>
                  <a:srgbClr val="C00000"/>
                </a:solidFill>
                <a:latin typeface="Times New Roman" panose="02020603050405020304" pitchFamily="18" charset="0"/>
                <a:cs typeface="Times New Roman" panose="02020603050405020304" pitchFamily="18" charset="0"/>
              </a:rPr>
              <a:t>('photos', '</a:t>
            </a:r>
            <a:r>
              <a:rPr lang="en-US" sz="2000" dirty="0" err="1">
                <a:solidFill>
                  <a:srgbClr val="C00000"/>
                </a:solidFill>
                <a:latin typeface="Times New Roman" panose="02020603050405020304" pitchFamily="18" charset="0"/>
                <a:cs typeface="Times New Roman" panose="02020603050405020304" pitchFamily="18" charset="0"/>
              </a:rPr>
              <a:t>PhotoController</a:t>
            </a:r>
            <a:r>
              <a:rPr lang="en-US" sz="2000" dirty="0">
                <a:solidFill>
                  <a:srgbClr val="C00000"/>
                </a:solidFill>
                <a:latin typeface="Times New Roman" panose="02020603050405020304" pitchFamily="18" charset="0"/>
                <a:cs typeface="Times New Roman" panose="02020603050405020304" pitchFamily="18" charset="0"/>
              </a:rPr>
              <a:t>');</a:t>
            </a:r>
          </a:p>
          <a:p>
            <a:pPr lvl="1"/>
            <a:r>
              <a:rPr lang="en-US" sz="2000" dirty="0">
                <a:solidFill>
                  <a:schemeClr val="tx1"/>
                </a:solidFill>
                <a:latin typeface="Times New Roman" panose="02020603050405020304" pitchFamily="18" charset="0"/>
                <a:cs typeface="Times New Roman" panose="02020603050405020304" pitchFamily="18" charset="0"/>
              </a:rPr>
              <a:t>You may register many API resource controllers at once by passing an array to the </a:t>
            </a:r>
            <a:r>
              <a:rPr lang="en-US" sz="2000" dirty="0" err="1">
                <a:solidFill>
                  <a:schemeClr val="tx1"/>
                </a:solidFill>
                <a:latin typeface="Times New Roman" panose="02020603050405020304" pitchFamily="18" charset="0"/>
                <a:cs typeface="Times New Roman" panose="02020603050405020304" pitchFamily="18" charset="0"/>
              </a:rPr>
              <a:t>apiResources</a:t>
            </a:r>
            <a:r>
              <a:rPr lang="en-US" sz="2000" dirty="0">
                <a:solidFill>
                  <a:schemeClr val="tx1"/>
                </a:solidFill>
                <a:latin typeface="Times New Roman" panose="02020603050405020304" pitchFamily="18" charset="0"/>
                <a:cs typeface="Times New Roman" panose="02020603050405020304" pitchFamily="18" charset="0"/>
              </a:rPr>
              <a:t> method:</a:t>
            </a:r>
          </a:p>
          <a:p>
            <a:pPr lvl="2"/>
            <a:r>
              <a:rPr lang="en-US" sz="1800" dirty="0">
                <a:solidFill>
                  <a:srgbClr val="C00000"/>
                </a:solidFill>
                <a:latin typeface="Times New Roman" panose="02020603050405020304" pitchFamily="18" charset="0"/>
                <a:cs typeface="Times New Roman" panose="02020603050405020304" pitchFamily="18" charset="0"/>
              </a:rPr>
              <a:t>Route::</a:t>
            </a:r>
            <a:r>
              <a:rPr lang="en-US" sz="1800" dirty="0" err="1">
                <a:solidFill>
                  <a:srgbClr val="C00000"/>
                </a:solidFill>
                <a:latin typeface="Times New Roman" panose="02020603050405020304" pitchFamily="18" charset="0"/>
                <a:cs typeface="Times New Roman" panose="02020603050405020304" pitchFamily="18" charset="0"/>
              </a:rPr>
              <a:t>apiResources</a:t>
            </a:r>
            <a:r>
              <a:rPr lang="en-US" sz="1800" dirty="0">
                <a:solidFill>
                  <a:srgbClr val="C00000"/>
                </a:solidFill>
                <a:latin typeface="Times New Roman" panose="02020603050405020304" pitchFamily="18" charset="0"/>
                <a:cs typeface="Times New Roman" panose="02020603050405020304" pitchFamily="18" charset="0"/>
              </a:rPr>
              <a:t>([</a:t>
            </a:r>
          </a:p>
          <a:p>
            <a:pPr lvl="2"/>
            <a:r>
              <a:rPr lang="en-US" sz="1800" dirty="0">
                <a:solidFill>
                  <a:srgbClr val="C00000"/>
                </a:solidFill>
                <a:latin typeface="Times New Roman" panose="02020603050405020304" pitchFamily="18" charset="0"/>
                <a:cs typeface="Times New Roman" panose="02020603050405020304" pitchFamily="18" charset="0"/>
              </a:rPr>
              <a:t>    'photos' =&gt; '</a:t>
            </a:r>
            <a:r>
              <a:rPr lang="en-US" sz="1800" dirty="0" err="1">
                <a:solidFill>
                  <a:srgbClr val="C00000"/>
                </a:solidFill>
                <a:latin typeface="Times New Roman" panose="02020603050405020304" pitchFamily="18" charset="0"/>
                <a:cs typeface="Times New Roman" panose="02020603050405020304" pitchFamily="18" charset="0"/>
              </a:rPr>
              <a:t>PhotoController</a:t>
            </a:r>
            <a:r>
              <a:rPr lang="en-US" sz="1800" dirty="0">
                <a:solidFill>
                  <a:srgbClr val="C00000"/>
                </a:solidFill>
                <a:latin typeface="Times New Roman" panose="02020603050405020304" pitchFamily="18" charset="0"/>
                <a:cs typeface="Times New Roman" panose="02020603050405020304" pitchFamily="18" charset="0"/>
              </a:rPr>
              <a:t>',</a:t>
            </a:r>
          </a:p>
          <a:p>
            <a:pPr lvl="2"/>
            <a:r>
              <a:rPr lang="en-US" sz="1800" dirty="0">
                <a:solidFill>
                  <a:srgbClr val="C00000"/>
                </a:solidFill>
                <a:latin typeface="Times New Roman" panose="02020603050405020304" pitchFamily="18" charset="0"/>
                <a:cs typeface="Times New Roman" panose="02020603050405020304" pitchFamily="18" charset="0"/>
              </a:rPr>
              <a:t>    'posts' =&gt; '</a:t>
            </a:r>
            <a:r>
              <a:rPr lang="en-US" sz="1800" dirty="0" err="1">
                <a:solidFill>
                  <a:srgbClr val="C00000"/>
                </a:solidFill>
                <a:latin typeface="Times New Roman" panose="02020603050405020304" pitchFamily="18" charset="0"/>
                <a:cs typeface="Times New Roman" panose="02020603050405020304" pitchFamily="18" charset="0"/>
              </a:rPr>
              <a:t>PostController</a:t>
            </a:r>
            <a:r>
              <a:rPr lang="en-US" sz="1800" dirty="0">
                <a:solidFill>
                  <a:srgbClr val="C00000"/>
                </a:solidFill>
                <a:latin typeface="Times New Roman" panose="02020603050405020304" pitchFamily="18" charset="0"/>
                <a:cs typeface="Times New Roman" panose="02020603050405020304" pitchFamily="18" charset="0"/>
              </a:rPr>
              <a:t>',</a:t>
            </a:r>
          </a:p>
          <a:p>
            <a:pPr lvl="2"/>
            <a:r>
              <a:rPr lang="en-US" sz="1800" dirty="0">
                <a:solidFill>
                  <a:srgbClr val="C00000"/>
                </a:solidFill>
                <a:latin typeface="Times New Roman" panose="02020603050405020304" pitchFamily="18" charset="0"/>
                <a:cs typeface="Times New Roman" panose="02020603050405020304" pitchFamily="18" charset="0"/>
              </a:rPr>
              <a:t>]);</a:t>
            </a:r>
          </a:p>
          <a:p>
            <a:pPr lvl="1"/>
            <a:r>
              <a:rPr lang="en-US" sz="2000" dirty="0">
                <a:solidFill>
                  <a:schemeClr val="tx1"/>
                </a:solidFill>
                <a:latin typeface="Times New Roman" panose="02020603050405020304" pitchFamily="18" charset="0"/>
                <a:cs typeface="Times New Roman" panose="02020603050405020304" pitchFamily="18" charset="0"/>
              </a:rPr>
              <a:t>To quickly generate an API resource controller that does not include the create or edit methods, use the --</a:t>
            </a:r>
            <a:r>
              <a:rPr lang="en-US" sz="2000" dirty="0" err="1">
                <a:solidFill>
                  <a:schemeClr val="tx1"/>
                </a:solidFill>
                <a:latin typeface="Times New Roman" panose="02020603050405020304" pitchFamily="18" charset="0"/>
                <a:cs typeface="Times New Roman" panose="02020603050405020304" pitchFamily="18" charset="0"/>
              </a:rPr>
              <a:t>api</a:t>
            </a:r>
            <a:r>
              <a:rPr lang="en-US" sz="2000" dirty="0">
                <a:solidFill>
                  <a:schemeClr val="tx1"/>
                </a:solidFill>
                <a:latin typeface="Times New Roman" panose="02020603050405020304" pitchFamily="18" charset="0"/>
                <a:cs typeface="Times New Roman" panose="02020603050405020304" pitchFamily="18" charset="0"/>
              </a:rPr>
              <a:t> switch when executing the </a:t>
            </a:r>
            <a:r>
              <a:rPr lang="en-US" sz="2000" dirty="0" err="1">
                <a:solidFill>
                  <a:schemeClr val="tx1"/>
                </a:solidFill>
                <a:latin typeface="Times New Roman" panose="02020603050405020304" pitchFamily="18" charset="0"/>
                <a:cs typeface="Times New Roman" panose="02020603050405020304" pitchFamily="18" charset="0"/>
              </a:rPr>
              <a:t>make:controller</a:t>
            </a:r>
            <a:r>
              <a:rPr lang="en-US" sz="2000" dirty="0">
                <a:solidFill>
                  <a:schemeClr val="tx1"/>
                </a:solidFill>
                <a:latin typeface="Times New Roman" panose="02020603050405020304" pitchFamily="18" charset="0"/>
                <a:cs typeface="Times New Roman" panose="02020603050405020304" pitchFamily="18" charset="0"/>
              </a:rPr>
              <a:t> command</a:t>
            </a:r>
            <a:r>
              <a:rPr lang="en-US" sz="2000" dirty="0" smtClean="0">
                <a:solidFill>
                  <a:schemeClr val="tx1"/>
                </a:solidFill>
                <a:latin typeface="Times New Roman" panose="02020603050405020304" pitchFamily="18" charset="0"/>
                <a:cs typeface="Times New Roman" panose="02020603050405020304" pitchFamily="18" charset="0"/>
              </a:rPr>
              <a:t>:</a:t>
            </a:r>
          </a:p>
          <a:p>
            <a:pPr lvl="1"/>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err="1" smtClean="0">
                <a:solidFill>
                  <a:srgbClr val="C00000"/>
                </a:solidFill>
                <a:latin typeface="Times New Roman" panose="02020603050405020304" pitchFamily="18" charset="0"/>
                <a:cs typeface="Times New Roman" panose="02020603050405020304" pitchFamily="18" charset="0"/>
              </a:rPr>
              <a:t>php</a:t>
            </a:r>
            <a:r>
              <a:rPr lang="en-US" sz="2000" dirty="0" smtClean="0">
                <a:solidFill>
                  <a:srgbClr val="C00000"/>
                </a:solidFill>
                <a:latin typeface="Times New Roman" panose="02020603050405020304" pitchFamily="18" charset="0"/>
                <a:cs typeface="Times New Roman" panose="02020603050405020304" pitchFamily="18" charset="0"/>
              </a:rPr>
              <a:t> artisan </a:t>
            </a:r>
            <a:r>
              <a:rPr lang="en-US" sz="2000" dirty="0" err="1" smtClean="0">
                <a:solidFill>
                  <a:srgbClr val="C00000"/>
                </a:solidFill>
                <a:latin typeface="Times New Roman" panose="02020603050405020304" pitchFamily="18" charset="0"/>
                <a:cs typeface="Times New Roman" panose="02020603050405020304" pitchFamily="18" charset="0"/>
              </a:rPr>
              <a:t>make:controller</a:t>
            </a:r>
            <a:r>
              <a:rPr lang="en-US" sz="2000" dirty="0" smtClean="0">
                <a:solidFill>
                  <a:srgbClr val="C00000"/>
                </a:solidFill>
                <a:latin typeface="Times New Roman" panose="02020603050405020304" pitchFamily="18" charset="0"/>
                <a:cs typeface="Times New Roman" panose="02020603050405020304" pitchFamily="18" charset="0"/>
              </a:rPr>
              <a:t> API/</a:t>
            </a:r>
            <a:r>
              <a:rPr lang="en-US" sz="2000" dirty="0" err="1" smtClean="0">
                <a:solidFill>
                  <a:srgbClr val="C00000"/>
                </a:solidFill>
                <a:latin typeface="Times New Roman" panose="02020603050405020304" pitchFamily="18" charset="0"/>
                <a:cs typeface="Times New Roman" panose="02020603050405020304" pitchFamily="18" charset="0"/>
              </a:rPr>
              <a:t>PhotoController</a:t>
            </a:r>
            <a:r>
              <a:rPr lang="en-US" sz="2000" dirty="0" smtClean="0">
                <a:solidFill>
                  <a:srgbClr val="C00000"/>
                </a:solidFill>
                <a:latin typeface="Times New Roman" panose="02020603050405020304" pitchFamily="18" charset="0"/>
                <a:cs typeface="Times New Roman" panose="02020603050405020304" pitchFamily="18" charset="0"/>
              </a:rPr>
              <a:t> –</a:t>
            </a:r>
            <a:r>
              <a:rPr lang="en-US" sz="2000" dirty="0" err="1" smtClean="0">
                <a:solidFill>
                  <a:srgbClr val="C00000"/>
                </a:solidFill>
                <a:latin typeface="Times New Roman" panose="02020603050405020304" pitchFamily="18" charset="0"/>
                <a:cs typeface="Times New Roman" panose="02020603050405020304" pitchFamily="18" charset="0"/>
              </a:rPr>
              <a:t>api</a:t>
            </a:r>
            <a:endParaRPr lang="en-US" sz="2000" dirty="0" smtClean="0">
              <a:solidFill>
                <a:srgbClr val="C00000"/>
              </a:solidFill>
              <a:latin typeface="Times New Roman" panose="02020603050405020304" pitchFamily="18" charset="0"/>
              <a:cs typeface="Times New Roman" panose="02020603050405020304" pitchFamily="18" charset="0"/>
            </a:endParaRPr>
          </a:p>
          <a:p>
            <a:endParaRPr lang="en-US" sz="20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9120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87088"/>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controller</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3" y="783771"/>
            <a:ext cx="8534400" cy="6000206"/>
          </a:xfrm>
        </p:spPr>
        <p:txBody>
          <a:bodyPr>
            <a:noAutofit/>
          </a:bodyPr>
          <a:lstStyle/>
          <a:p>
            <a:r>
              <a:rPr lang="en-US" sz="2000" b="1" dirty="0" smtClean="0">
                <a:solidFill>
                  <a:schemeClr val="tx1"/>
                </a:solidFill>
                <a:latin typeface="Times New Roman" panose="02020603050405020304" pitchFamily="18" charset="0"/>
                <a:cs typeface="Times New Roman" panose="02020603050405020304" pitchFamily="18" charset="0"/>
              </a:rPr>
              <a:t>Dependency </a:t>
            </a:r>
            <a:r>
              <a:rPr lang="en-US" sz="2000" b="1" dirty="0">
                <a:solidFill>
                  <a:schemeClr val="tx1"/>
                </a:solidFill>
                <a:latin typeface="Times New Roman" panose="02020603050405020304" pitchFamily="18" charset="0"/>
                <a:cs typeface="Times New Roman" panose="02020603050405020304" pitchFamily="18" charset="0"/>
              </a:rPr>
              <a:t>Injection &amp; </a:t>
            </a:r>
            <a:r>
              <a:rPr lang="en-US" sz="2000" b="1" dirty="0" smtClean="0">
                <a:solidFill>
                  <a:schemeClr val="tx1"/>
                </a:solidFill>
                <a:latin typeface="Times New Roman" panose="02020603050405020304" pitchFamily="18" charset="0"/>
                <a:cs typeface="Times New Roman" panose="02020603050405020304" pitchFamily="18" charset="0"/>
              </a:rPr>
              <a:t>Controllers</a:t>
            </a:r>
          </a:p>
          <a:p>
            <a:pPr marL="457200" indent="-457200">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Constructor </a:t>
            </a:r>
            <a:r>
              <a:rPr lang="en-US" sz="2000" b="1" dirty="0" smtClean="0">
                <a:solidFill>
                  <a:schemeClr val="tx1"/>
                </a:solidFill>
                <a:latin typeface="Times New Roman" panose="02020603050405020304" pitchFamily="18" charset="0"/>
                <a:cs typeface="Times New Roman" panose="02020603050405020304" pitchFamily="18" charset="0"/>
              </a:rPr>
              <a:t>Injection</a:t>
            </a:r>
          </a:p>
          <a:p>
            <a:pPr lvl="1"/>
            <a:r>
              <a:rPr lang="en-US" sz="2000" dirty="0">
                <a:solidFill>
                  <a:schemeClr val="tx1"/>
                </a:solidFill>
                <a:latin typeface="Times New Roman" panose="02020603050405020304" pitchFamily="18" charset="0"/>
                <a:cs typeface="Times New Roman" panose="02020603050405020304" pitchFamily="18" charset="0"/>
              </a:rPr>
              <a:t>The </a:t>
            </a:r>
            <a:r>
              <a:rPr lang="en-US" sz="2000" dirty="0" err="1">
                <a:solidFill>
                  <a:schemeClr val="tx1"/>
                </a:solidFill>
                <a:latin typeface="Times New Roman" panose="02020603050405020304" pitchFamily="18" charset="0"/>
                <a:cs typeface="Times New Roman" panose="02020603050405020304" pitchFamily="18" charset="0"/>
              </a:rPr>
              <a:t>Laravel</a:t>
            </a:r>
            <a:r>
              <a:rPr lang="en-US" sz="2000" dirty="0">
                <a:solidFill>
                  <a:schemeClr val="tx1"/>
                </a:solidFill>
                <a:latin typeface="Times New Roman" panose="02020603050405020304" pitchFamily="18" charset="0"/>
                <a:cs typeface="Times New Roman" panose="02020603050405020304" pitchFamily="18" charset="0"/>
              </a:rPr>
              <a:t> service container is used to resolve all </a:t>
            </a:r>
            <a:r>
              <a:rPr lang="en-US" sz="2000" dirty="0" err="1">
                <a:solidFill>
                  <a:schemeClr val="tx1"/>
                </a:solidFill>
                <a:latin typeface="Times New Roman" panose="02020603050405020304" pitchFamily="18" charset="0"/>
                <a:cs typeface="Times New Roman" panose="02020603050405020304" pitchFamily="18" charset="0"/>
              </a:rPr>
              <a:t>Laravel</a:t>
            </a:r>
            <a:r>
              <a:rPr lang="en-US" sz="2000" dirty="0">
                <a:solidFill>
                  <a:schemeClr val="tx1"/>
                </a:solidFill>
                <a:latin typeface="Times New Roman" panose="02020603050405020304" pitchFamily="18" charset="0"/>
                <a:cs typeface="Times New Roman" panose="02020603050405020304" pitchFamily="18" charset="0"/>
              </a:rPr>
              <a:t> controllers. As a result, you are able to type-hint any dependencies your controller may need in its constructor. The declared dependencies will automatically be resolved and injected into the controller instance:</a:t>
            </a:r>
          </a:p>
          <a:p>
            <a:pPr lvl="1"/>
            <a:r>
              <a:rPr lang="en-US" sz="1400" dirty="0">
                <a:solidFill>
                  <a:schemeClr val="tx1"/>
                </a:solidFill>
                <a:latin typeface="Times New Roman" panose="02020603050405020304" pitchFamily="18" charset="0"/>
                <a:cs typeface="Times New Roman" panose="02020603050405020304" pitchFamily="18" charset="0"/>
              </a:rPr>
              <a:t>&lt;?</a:t>
            </a:r>
            <a:r>
              <a:rPr lang="en-US" sz="1400" dirty="0" err="1" smtClean="0">
                <a:solidFill>
                  <a:schemeClr val="tx1"/>
                </a:solidFill>
                <a:latin typeface="Times New Roman" panose="02020603050405020304" pitchFamily="18" charset="0"/>
                <a:cs typeface="Times New Roman" panose="02020603050405020304" pitchFamily="18" charset="0"/>
              </a:rPr>
              <a:t>php</a:t>
            </a:r>
            <a:endParaRPr lang="en-US" sz="1400" dirty="0">
              <a:solidFill>
                <a:schemeClr val="tx1"/>
              </a:solidFill>
              <a:latin typeface="Times New Roman" panose="02020603050405020304" pitchFamily="18" charset="0"/>
              <a:cs typeface="Times New Roman" panose="02020603050405020304" pitchFamily="18" charset="0"/>
            </a:endParaRPr>
          </a:p>
          <a:p>
            <a:pPr lvl="1"/>
            <a:r>
              <a:rPr lang="en-US" sz="1400" dirty="0">
                <a:solidFill>
                  <a:schemeClr val="tx1"/>
                </a:solidFill>
                <a:latin typeface="Times New Roman" panose="02020603050405020304" pitchFamily="18" charset="0"/>
                <a:cs typeface="Times New Roman" panose="02020603050405020304" pitchFamily="18" charset="0"/>
              </a:rPr>
              <a:t>namespace App\Http\Controllers</a:t>
            </a:r>
            <a:r>
              <a:rPr lang="en-US" sz="1400" dirty="0" smtClean="0">
                <a:solidFill>
                  <a:schemeClr val="tx1"/>
                </a:solidFill>
                <a:latin typeface="Times New Roman" panose="02020603050405020304" pitchFamily="18" charset="0"/>
                <a:cs typeface="Times New Roman" panose="02020603050405020304" pitchFamily="18" charset="0"/>
              </a:rPr>
              <a:t>; </a:t>
            </a:r>
            <a:endParaRPr lang="en-US" sz="1400" dirty="0">
              <a:solidFill>
                <a:schemeClr val="tx1"/>
              </a:solidFill>
              <a:latin typeface="Times New Roman" panose="02020603050405020304" pitchFamily="18" charset="0"/>
              <a:cs typeface="Times New Roman" panose="02020603050405020304" pitchFamily="18" charset="0"/>
            </a:endParaRPr>
          </a:p>
          <a:p>
            <a:pPr lvl="1"/>
            <a:r>
              <a:rPr lang="en-US" sz="1400" dirty="0">
                <a:solidFill>
                  <a:schemeClr val="tx1"/>
                </a:solidFill>
                <a:latin typeface="Times New Roman" panose="02020603050405020304" pitchFamily="18" charset="0"/>
                <a:cs typeface="Times New Roman" panose="02020603050405020304" pitchFamily="18" charset="0"/>
              </a:rPr>
              <a:t>use App\Repositories\</a:t>
            </a:r>
            <a:r>
              <a:rPr lang="en-US" sz="1400" dirty="0" err="1">
                <a:solidFill>
                  <a:schemeClr val="tx1"/>
                </a:solidFill>
                <a:latin typeface="Times New Roman" panose="02020603050405020304" pitchFamily="18" charset="0"/>
                <a:cs typeface="Times New Roman" panose="02020603050405020304" pitchFamily="18" charset="0"/>
              </a:rPr>
              <a:t>UserRepository</a:t>
            </a:r>
            <a:r>
              <a:rPr lang="en-US" sz="1400" dirty="0" smtClean="0">
                <a:solidFill>
                  <a:schemeClr val="tx1"/>
                </a:solidFill>
                <a:latin typeface="Times New Roman" panose="02020603050405020304" pitchFamily="18" charset="0"/>
                <a:cs typeface="Times New Roman" panose="02020603050405020304" pitchFamily="18" charset="0"/>
              </a:rPr>
              <a:t>; </a:t>
            </a:r>
            <a:endParaRPr lang="en-US" sz="1400" dirty="0">
              <a:solidFill>
                <a:schemeClr val="tx1"/>
              </a:solidFill>
              <a:latin typeface="Times New Roman" panose="02020603050405020304" pitchFamily="18" charset="0"/>
              <a:cs typeface="Times New Roman" panose="02020603050405020304" pitchFamily="18" charset="0"/>
            </a:endParaRPr>
          </a:p>
          <a:p>
            <a:pPr lvl="1"/>
            <a:r>
              <a:rPr lang="en-US" sz="1400" dirty="0">
                <a:solidFill>
                  <a:schemeClr val="tx1"/>
                </a:solidFill>
                <a:latin typeface="Times New Roman" panose="02020603050405020304" pitchFamily="18" charset="0"/>
                <a:cs typeface="Times New Roman" panose="02020603050405020304" pitchFamily="18" charset="0"/>
              </a:rPr>
              <a:t>class </a:t>
            </a:r>
            <a:r>
              <a:rPr lang="en-US" sz="1400" dirty="0" err="1">
                <a:solidFill>
                  <a:schemeClr val="tx1"/>
                </a:solidFill>
                <a:latin typeface="Times New Roman" panose="02020603050405020304" pitchFamily="18" charset="0"/>
                <a:cs typeface="Times New Roman" panose="02020603050405020304" pitchFamily="18" charset="0"/>
              </a:rPr>
              <a:t>UserController</a:t>
            </a:r>
            <a:r>
              <a:rPr lang="en-US" sz="1400" dirty="0">
                <a:solidFill>
                  <a:schemeClr val="tx1"/>
                </a:solidFill>
                <a:latin typeface="Times New Roman" panose="02020603050405020304" pitchFamily="18" charset="0"/>
                <a:cs typeface="Times New Roman" panose="02020603050405020304" pitchFamily="18" charset="0"/>
              </a:rPr>
              <a:t> extends Controller</a:t>
            </a:r>
          </a:p>
          <a:p>
            <a:pPr lvl="1"/>
            <a:r>
              <a:rPr lang="en-US" sz="1400" dirty="0">
                <a:solidFill>
                  <a:schemeClr val="tx1"/>
                </a:solidFill>
                <a:latin typeface="Times New Roman" panose="02020603050405020304" pitchFamily="18" charset="0"/>
                <a:cs typeface="Times New Roman" panose="02020603050405020304" pitchFamily="18" charset="0"/>
              </a:rPr>
              <a:t>{</a:t>
            </a:r>
          </a:p>
          <a:p>
            <a:pPr lvl="1"/>
            <a:r>
              <a:rPr lang="en-US" sz="1400" dirty="0" smtClean="0">
                <a:solidFill>
                  <a:schemeClr val="tx1"/>
                </a:solidFill>
                <a:latin typeface="Times New Roman" panose="02020603050405020304" pitchFamily="18" charset="0"/>
                <a:cs typeface="Times New Roman" panose="02020603050405020304" pitchFamily="18" charset="0"/>
              </a:rPr>
              <a:t>	protected </a:t>
            </a:r>
            <a:r>
              <a:rPr lang="en-US" sz="1400" dirty="0">
                <a:solidFill>
                  <a:schemeClr val="tx1"/>
                </a:solidFill>
                <a:latin typeface="Times New Roman" panose="02020603050405020304" pitchFamily="18" charset="0"/>
                <a:cs typeface="Times New Roman" panose="02020603050405020304" pitchFamily="18" charset="0"/>
              </a:rPr>
              <a:t>$users;</a:t>
            </a:r>
          </a:p>
          <a:p>
            <a:pPr lvl="1"/>
            <a:r>
              <a:rPr lang="en-US" sz="1400" dirty="0">
                <a:solidFill>
                  <a:schemeClr val="tx1"/>
                </a:solidFill>
                <a:latin typeface="Times New Roman" panose="02020603050405020304" pitchFamily="18" charset="0"/>
                <a:cs typeface="Times New Roman" panose="02020603050405020304" pitchFamily="18" charset="0"/>
              </a:rPr>
              <a:t> </a:t>
            </a:r>
            <a:r>
              <a:rPr lang="en-US" sz="1400" dirty="0" smtClean="0">
                <a:solidFill>
                  <a:schemeClr val="tx1"/>
                </a:solidFill>
                <a:latin typeface="Times New Roman" panose="02020603050405020304" pitchFamily="18" charset="0"/>
                <a:cs typeface="Times New Roman" panose="02020603050405020304" pitchFamily="18" charset="0"/>
              </a:rPr>
              <a:t>	public </a:t>
            </a:r>
            <a:r>
              <a:rPr lang="en-US" sz="1400" dirty="0">
                <a:solidFill>
                  <a:schemeClr val="tx1"/>
                </a:solidFill>
                <a:latin typeface="Times New Roman" panose="02020603050405020304" pitchFamily="18" charset="0"/>
                <a:cs typeface="Times New Roman" panose="02020603050405020304" pitchFamily="18" charset="0"/>
              </a:rPr>
              <a:t>function __construct(</a:t>
            </a:r>
            <a:r>
              <a:rPr lang="en-US" sz="1400" dirty="0" err="1">
                <a:solidFill>
                  <a:schemeClr val="tx1"/>
                </a:solidFill>
                <a:latin typeface="Times New Roman" panose="02020603050405020304" pitchFamily="18" charset="0"/>
                <a:cs typeface="Times New Roman" panose="02020603050405020304" pitchFamily="18" charset="0"/>
              </a:rPr>
              <a:t>UserRepository</a:t>
            </a:r>
            <a:r>
              <a:rPr lang="en-US" sz="1400" dirty="0">
                <a:solidFill>
                  <a:schemeClr val="tx1"/>
                </a:solidFill>
                <a:latin typeface="Times New Roman" panose="02020603050405020304" pitchFamily="18" charset="0"/>
                <a:cs typeface="Times New Roman" panose="02020603050405020304" pitchFamily="18" charset="0"/>
              </a:rPr>
              <a:t> $users)</a:t>
            </a:r>
          </a:p>
          <a:p>
            <a:pPr lvl="2"/>
            <a:r>
              <a:rPr lang="en-US" sz="1400" dirty="0">
                <a:solidFill>
                  <a:schemeClr val="tx1"/>
                </a:solidFill>
                <a:latin typeface="Times New Roman" panose="02020603050405020304" pitchFamily="18" charset="0"/>
                <a:cs typeface="Times New Roman" panose="02020603050405020304" pitchFamily="18" charset="0"/>
              </a:rPr>
              <a:t>    {</a:t>
            </a:r>
          </a:p>
          <a:p>
            <a:pPr lvl="2"/>
            <a:r>
              <a:rPr lang="en-US" sz="1400" dirty="0">
                <a:solidFill>
                  <a:schemeClr val="tx1"/>
                </a:solidFill>
                <a:latin typeface="Times New Roman" panose="02020603050405020304" pitchFamily="18" charset="0"/>
                <a:cs typeface="Times New Roman" panose="02020603050405020304" pitchFamily="18" charset="0"/>
              </a:rPr>
              <a:t>        $this-&gt;users = $</a:t>
            </a:r>
            <a:r>
              <a:rPr lang="en-US" sz="1400" dirty="0" smtClean="0">
                <a:solidFill>
                  <a:schemeClr val="tx1"/>
                </a:solidFill>
                <a:latin typeface="Times New Roman" panose="02020603050405020304" pitchFamily="18" charset="0"/>
                <a:cs typeface="Times New Roman" panose="02020603050405020304" pitchFamily="18" charset="0"/>
              </a:rPr>
              <a:t>users;</a:t>
            </a:r>
          </a:p>
          <a:p>
            <a:pPr lvl="2"/>
            <a:r>
              <a:rPr lang="en-US" sz="1400" dirty="0" smtClean="0">
                <a:solidFill>
                  <a:schemeClr val="tx1"/>
                </a:solidFill>
                <a:latin typeface="Times New Roman" panose="02020603050405020304" pitchFamily="18" charset="0"/>
                <a:cs typeface="Times New Roman" panose="02020603050405020304" pitchFamily="18" charset="0"/>
              </a:rPr>
              <a:t>    }</a:t>
            </a:r>
          </a:p>
          <a:p>
            <a:pPr lvl="1"/>
            <a:r>
              <a:rPr lang="en-US" sz="1400" dirty="0" smtClean="0">
                <a:solidFill>
                  <a:schemeClr val="tx1"/>
                </a:solidFill>
                <a:latin typeface="Times New Roman" panose="02020603050405020304" pitchFamily="18" charset="0"/>
                <a:cs typeface="Times New Roman" panose="02020603050405020304" pitchFamily="18" charset="0"/>
              </a:rPr>
              <a:t>}</a:t>
            </a:r>
          </a:p>
          <a:p>
            <a:r>
              <a:rPr lang="en-US" sz="1400" dirty="0">
                <a:solidFill>
                  <a:schemeClr val="tx1"/>
                </a:solidFill>
                <a:latin typeface="Times New Roman" panose="02020603050405020304" pitchFamily="18" charset="0"/>
                <a:cs typeface="Times New Roman" panose="02020603050405020304" pitchFamily="18" charset="0"/>
              </a:rPr>
              <a:t>	</a:t>
            </a:r>
            <a:endParaRPr lang="en-US" sz="14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54298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87385"/>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controller</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3" y="1062446"/>
            <a:ext cx="8534400" cy="5795554"/>
          </a:xfrm>
        </p:spPr>
        <p:txBody>
          <a:bodyPr>
            <a:noAutofit/>
          </a:bodyPr>
          <a:lstStyle/>
          <a:p>
            <a:r>
              <a:rPr lang="en-US" sz="2000" b="1" dirty="0" smtClean="0">
                <a:solidFill>
                  <a:schemeClr val="tx1"/>
                </a:solidFill>
                <a:latin typeface="Times New Roman" panose="02020603050405020304" pitchFamily="18" charset="0"/>
                <a:cs typeface="Times New Roman" panose="02020603050405020304" pitchFamily="18" charset="0"/>
              </a:rPr>
              <a:t>Dependency </a:t>
            </a:r>
            <a:r>
              <a:rPr lang="en-US" sz="2000" b="1" dirty="0">
                <a:solidFill>
                  <a:schemeClr val="tx1"/>
                </a:solidFill>
                <a:latin typeface="Times New Roman" panose="02020603050405020304" pitchFamily="18" charset="0"/>
                <a:cs typeface="Times New Roman" panose="02020603050405020304" pitchFamily="18" charset="0"/>
              </a:rPr>
              <a:t>Injection &amp; </a:t>
            </a:r>
            <a:r>
              <a:rPr lang="en-US" sz="2000" b="1" dirty="0" smtClean="0">
                <a:solidFill>
                  <a:schemeClr val="tx1"/>
                </a:solidFill>
                <a:latin typeface="Times New Roman" panose="02020603050405020304" pitchFamily="18" charset="0"/>
                <a:cs typeface="Times New Roman" panose="02020603050405020304" pitchFamily="18" charset="0"/>
              </a:rPr>
              <a:t>Controllers</a:t>
            </a:r>
          </a:p>
          <a:p>
            <a:pPr marL="457200" indent="-457200">
              <a:buFont typeface="+mj-lt"/>
              <a:buAutoNum type="arabicPeriod"/>
            </a:pPr>
            <a:r>
              <a:rPr lang="en-US" sz="2000" b="1" dirty="0" smtClean="0">
                <a:solidFill>
                  <a:schemeClr val="tx1"/>
                </a:solidFill>
                <a:latin typeface="Times New Roman" panose="02020603050405020304" pitchFamily="18" charset="0"/>
                <a:cs typeface="Times New Roman" panose="02020603050405020304" pitchFamily="18" charset="0"/>
              </a:rPr>
              <a:t>Method Injection</a:t>
            </a:r>
          </a:p>
          <a:p>
            <a:pPr lvl="1"/>
            <a:r>
              <a:rPr lang="en-US" sz="2000" dirty="0">
                <a:solidFill>
                  <a:schemeClr val="tx1"/>
                </a:solidFill>
                <a:latin typeface="Times New Roman" panose="02020603050405020304" pitchFamily="18" charset="0"/>
                <a:cs typeface="Times New Roman" panose="02020603050405020304" pitchFamily="18" charset="0"/>
              </a:rPr>
              <a:t>In addition to constructor injection, you may also type-hint dependencies on your controller's methods. A common use-case for method injection is injecting the Illuminate\Http\Request instance into your controller methods:</a:t>
            </a:r>
          </a:p>
          <a:p>
            <a:pPr lvl="1"/>
            <a:r>
              <a:rPr lang="en-US" sz="1600" dirty="0" smtClean="0">
                <a:solidFill>
                  <a:schemeClr val="tx1"/>
                </a:solidFill>
                <a:latin typeface="Times New Roman" panose="02020603050405020304" pitchFamily="18" charset="0"/>
                <a:cs typeface="Times New Roman" panose="02020603050405020304" pitchFamily="18" charset="0"/>
              </a:rPr>
              <a:t>&lt;?</a:t>
            </a:r>
            <a:r>
              <a:rPr lang="en-US" sz="1600" dirty="0" err="1" smtClean="0">
                <a:solidFill>
                  <a:schemeClr val="tx1"/>
                </a:solidFill>
                <a:latin typeface="Times New Roman" panose="02020603050405020304" pitchFamily="18" charset="0"/>
                <a:cs typeface="Times New Roman" panose="02020603050405020304" pitchFamily="18" charset="0"/>
              </a:rPr>
              <a:t>php</a:t>
            </a:r>
            <a:r>
              <a:rPr lang="en-US" sz="1600" dirty="0" smtClean="0">
                <a:solidFill>
                  <a:schemeClr val="tx1"/>
                </a:solidFill>
                <a:latin typeface="Times New Roman" panose="02020603050405020304" pitchFamily="18" charset="0"/>
                <a:cs typeface="Times New Roman" panose="02020603050405020304" pitchFamily="18" charset="0"/>
              </a:rPr>
              <a:t> </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namespace App\Http\Controllers</a:t>
            </a:r>
            <a:r>
              <a:rPr lang="en-US" sz="1600" dirty="0" smtClean="0">
                <a:solidFill>
                  <a:schemeClr val="tx1"/>
                </a:solidFill>
                <a:latin typeface="Times New Roman" panose="02020603050405020304" pitchFamily="18" charset="0"/>
                <a:cs typeface="Times New Roman" panose="02020603050405020304" pitchFamily="18" charset="0"/>
              </a:rPr>
              <a:t>; </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use Illuminate\Http\Request</a:t>
            </a:r>
            <a:r>
              <a:rPr lang="en-US" sz="1600" dirty="0" smtClean="0">
                <a:solidFill>
                  <a:schemeClr val="tx1"/>
                </a:solidFill>
                <a:latin typeface="Times New Roman" panose="02020603050405020304" pitchFamily="18" charset="0"/>
                <a:cs typeface="Times New Roman" panose="02020603050405020304" pitchFamily="18" charset="0"/>
              </a:rPr>
              <a:t>; </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class </a:t>
            </a:r>
            <a:r>
              <a:rPr lang="en-US" sz="1600" dirty="0" err="1">
                <a:solidFill>
                  <a:schemeClr val="tx1"/>
                </a:solidFill>
                <a:latin typeface="Times New Roman" panose="02020603050405020304" pitchFamily="18" charset="0"/>
                <a:cs typeface="Times New Roman" panose="02020603050405020304" pitchFamily="18" charset="0"/>
              </a:rPr>
              <a:t>UserController</a:t>
            </a:r>
            <a:r>
              <a:rPr lang="en-US" sz="1600" dirty="0">
                <a:solidFill>
                  <a:schemeClr val="tx1"/>
                </a:solidFill>
                <a:latin typeface="Times New Roman" panose="02020603050405020304" pitchFamily="18" charset="0"/>
                <a:cs typeface="Times New Roman" panose="02020603050405020304" pitchFamily="18" charset="0"/>
              </a:rPr>
              <a:t> extends Controller</a:t>
            </a:r>
          </a:p>
          <a:p>
            <a:pPr lvl="1"/>
            <a:r>
              <a:rPr lang="en-US" sz="1600" dirty="0">
                <a:solidFill>
                  <a:schemeClr val="tx1"/>
                </a:solidFill>
                <a:latin typeface="Times New Roman" panose="02020603050405020304" pitchFamily="18" charset="0"/>
                <a:cs typeface="Times New Roman" panose="02020603050405020304" pitchFamily="18" charset="0"/>
              </a:rPr>
              <a:t>{</a:t>
            </a:r>
          </a:p>
          <a:p>
            <a:pPr lvl="1"/>
            <a:r>
              <a:rPr lang="en-US" sz="1600" dirty="0" smtClean="0">
                <a:solidFill>
                  <a:schemeClr val="tx1"/>
                </a:solidFill>
                <a:latin typeface="Times New Roman" panose="02020603050405020304" pitchFamily="18" charset="0"/>
                <a:cs typeface="Times New Roman" panose="02020603050405020304" pitchFamily="18" charset="0"/>
              </a:rPr>
              <a:t>public </a:t>
            </a:r>
            <a:r>
              <a:rPr lang="en-US" sz="1600" dirty="0">
                <a:solidFill>
                  <a:schemeClr val="tx1"/>
                </a:solidFill>
                <a:latin typeface="Times New Roman" panose="02020603050405020304" pitchFamily="18" charset="0"/>
                <a:cs typeface="Times New Roman" panose="02020603050405020304" pitchFamily="18" charset="0"/>
              </a:rPr>
              <a:t>function store(Request $request)</a:t>
            </a:r>
          </a:p>
          <a:p>
            <a:pPr lvl="1"/>
            <a:r>
              <a:rPr lang="en-US" sz="1600" dirty="0">
                <a:solidFill>
                  <a:schemeClr val="tx1"/>
                </a:solidFill>
                <a:latin typeface="Times New Roman" panose="02020603050405020304" pitchFamily="18" charset="0"/>
                <a:cs typeface="Times New Roman" panose="02020603050405020304" pitchFamily="18" charset="0"/>
              </a:rPr>
              <a:t>    {</a:t>
            </a:r>
          </a:p>
          <a:p>
            <a:pPr lvl="1"/>
            <a:r>
              <a:rPr lang="en-US" sz="1600" dirty="0">
                <a:solidFill>
                  <a:schemeClr val="tx1"/>
                </a:solidFill>
                <a:latin typeface="Times New Roman" panose="02020603050405020304" pitchFamily="18" charset="0"/>
                <a:cs typeface="Times New Roman" panose="02020603050405020304" pitchFamily="18" charset="0"/>
              </a:rPr>
              <a:t>        $name = $request-&gt;name;</a:t>
            </a:r>
          </a:p>
          <a:p>
            <a:pPr lvl="1"/>
            <a:r>
              <a:rPr lang="en-US" sz="1600" dirty="0">
                <a:solidFill>
                  <a:schemeClr val="tx1"/>
                </a:solidFill>
                <a:latin typeface="Times New Roman" panose="02020603050405020304" pitchFamily="18" charset="0"/>
                <a:cs typeface="Times New Roman" panose="02020603050405020304" pitchFamily="18" charset="0"/>
              </a:rPr>
              <a:t> </a:t>
            </a:r>
            <a:r>
              <a:rPr lang="en-US" sz="1600" dirty="0" smtClean="0">
                <a:solidFill>
                  <a:schemeClr val="tx1"/>
                </a:solidFill>
                <a:latin typeface="Times New Roman" panose="02020603050405020304" pitchFamily="18" charset="0"/>
                <a:cs typeface="Times New Roman" panose="02020603050405020304" pitchFamily="18" charset="0"/>
              </a:rPr>
              <a:t>   }</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t>
            </a:r>
            <a:r>
              <a:rPr lang="en-US" sz="1600" dirty="0" smtClean="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951083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87385"/>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controller</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3" y="1062446"/>
            <a:ext cx="8534400" cy="5795554"/>
          </a:xfrm>
        </p:spPr>
        <p:txBody>
          <a:bodyPr>
            <a:noAutofit/>
          </a:bodyPr>
          <a:lstStyle/>
          <a:p>
            <a:r>
              <a:rPr lang="en-US" sz="2000" dirty="0">
                <a:solidFill>
                  <a:schemeClr val="tx1"/>
                </a:solidFill>
                <a:latin typeface="Times New Roman" panose="02020603050405020304" pitchFamily="18" charset="0"/>
                <a:cs typeface="Times New Roman" panose="02020603050405020304" pitchFamily="18" charset="0"/>
              </a:rPr>
              <a:t>If your controller method is also expecting input from a route parameter, list your route arguments after your other dependencies. For example, if your route is defined like so:</a:t>
            </a:r>
          </a:p>
          <a:p>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rgbClr val="C00000"/>
                </a:solidFill>
                <a:latin typeface="Times New Roman" panose="02020603050405020304" pitchFamily="18" charset="0"/>
                <a:cs typeface="Times New Roman" panose="02020603050405020304" pitchFamily="18" charset="0"/>
              </a:rPr>
              <a:t>Route</a:t>
            </a:r>
            <a:r>
              <a:rPr lang="en-US" sz="2000" dirty="0">
                <a:solidFill>
                  <a:srgbClr val="C00000"/>
                </a:solidFill>
                <a:latin typeface="Times New Roman" panose="02020603050405020304" pitchFamily="18" charset="0"/>
                <a:cs typeface="Times New Roman" panose="02020603050405020304" pitchFamily="18" charset="0"/>
              </a:rPr>
              <a:t>::put('user/{id}', '</a:t>
            </a:r>
            <a:r>
              <a:rPr lang="en-US" sz="2000" dirty="0" err="1">
                <a:solidFill>
                  <a:srgbClr val="C00000"/>
                </a:solidFill>
                <a:latin typeface="Times New Roman" panose="02020603050405020304" pitchFamily="18" charset="0"/>
                <a:cs typeface="Times New Roman" panose="02020603050405020304" pitchFamily="18" charset="0"/>
              </a:rPr>
              <a:t>UserController@update</a:t>
            </a:r>
            <a:r>
              <a:rPr lang="en-US" sz="2000" dirty="0">
                <a:solidFill>
                  <a:srgbClr val="C00000"/>
                </a:solidFill>
                <a:latin typeface="Times New Roman" panose="02020603050405020304" pitchFamily="18" charset="0"/>
                <a:cs typeface="Times New Roman" panose="02020603050405020304" pitchFamily="18" charset="0"/>
              </a:rPr>
              <a:t>');</a:t>
            </a:r>
          </a:p>
          <a:p>
            <a:r>
              <a:rPr lang="en-US" sz="2000" dirty="0">
                <a:solidFill>
                  <a:schemeClr val="tx1"/>
                </a:solidFill>
                <a:latin typeface="Times New Roman" panose="02020603050405020304" pitchFamily="18" charset="0"/>
                <a:cs typeface="Times New Roman" panose="02020603050405020304" pitchFamily="18" charset="0"/>
              </a:rPr>
              <a:t>You may still type-hint the Illuminate\Http\Request and access your id parameter by defining your controller method as follows:</a:t>
            </a:r>
          </a:p>
          <a:p>
            <a:pPr lvl="1"/>
            <a:r>
              <a:rPr lang="en-US" sz="1600" dirty="0">
                <a:solidFill>
                  <a:schemeClr val="tx1"/>
                </a:solidFill>
                <a:latin typeface="Times New Roman" panose="02020603050405020304" pitchFamily="18" charset="0"/>
                <a:cs typeface="Times New Roman" panose="02020603050405020304" pitchFamily="18" charset="0"/>
              </a:rPr>
              <a:t>&lt;?</a:t>
            </a:r>
            <a:r>
              <a:rPr lang="en-US" sz="1600" dirty="0" err="1" smtClean="0">
                <a:solidFill>
                  <a:schemeClr val="tx1"/>
                </a:solidFill>
                <a:latin typeface="Times New Roman" panose="02020603050405020304" pitchFamily="18" charset="0"/>
                <a:cs typeface="Times New Roman" panose="02020603050405020304" pitchFamily="18" charset="0"/>
              </a:rPr>
              <a:t>php</a:t>
            </a:r>
            <a:r>
              <a:rPr lang="en-US" sz="1600" dirty="0" smtClean="0">
                <a:solidFill>
                  <a:schemeClr val="tx1"/>
                </a:solidFill>
                <a:latin typeface="Times New Roman" panose="02020603050405020304" pitchFamily="18" charset="0"/>
                <a:cs typeface="Times New Roman" panose="02020603050405020304" pitchFamily="18" charset="0"/>
              </a:rPr>
              <a:t> </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namespace App\Http\Controllers</a:t>
            </a:r>
            <a:r>
              <a:rPr lang="en-US" sz="1600" dirty="0" smtClean="0">
                <a:solidFill>
                  <a:schemeClr val="tx1"/>
                </a:solidFill>
                <a:latin typeface="Times New Roman" panose="02020603050405020304" pitchFamily="18" charset="0"/>
                <a:cs typeface="Times New Roman" panose="02020603050405020304" pitchFamily="18" charset="0"/>
              </a:rPr>
              <a:t>; </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use Illuminate\Http\Request</a:t>
            </a:r>
            <a:r>
              <a:rPr lang="en-US" sz="1600" dirty="0" smtClean="0">
                <a:solidFill>
                  <a:schemeClr val="tx1"/>
                </a:solidFill>
                <a:latin typeface="Times New Roman" panose="02020603050405020304" pitchFamily="18" charset="0"/>
                <a:cs typeface="Times New Roman" panose="02020603050405020304" pitchFamily="18" charset="0"/>
              </a:rPr>
              <a:t>; </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class </a:t>
            </a:r>
            <a:r>
              <a:rPr lang="en-US" sz="1600" dirty="0" err="1">
                <a:solidFill>
                  <a:schemeClr val="tx1"/>
                </a:solidFill>
                <a:latin typeface="Times New Roman" panose="02020603050405020304" pitchFamily="18" charset="0"/>
                <a:cs typeface="Times New Roman" panose="02020603050405020304" pitchFamily="18" charset="0"/>
              </a:rPr>
              <a:t>UserController</a:t>
            </a:r>
            <a:r>
              <a:rPr lang="en-US" sz="1600" dirty="0">
                <a:solidFill>
                  <a:schemeClr val="tx1"/>
                </a:solidFill>
                <a:latin typeface="Times New Roman" panose="02020603050405020304" pitchFamily="18" charset="0"/>
                <a:cs typeface="Times New Roman" panose="02020603050405020304" pitchFamily="18" charset="0"/>
              </a:rPr>
              <a:t> extends Controller</a:t>
            </a:r>
          </a:p>
          <a:p>
            <a:pPr lvl="1"/>
            <a:r>
              <a:rPr lang="en-US" sz="1600" dirty="0">
                <a:solidFill>
                  <a:schemeClr val="tx1"/>
                </a:solidFill>
                <a:latin typeface="Times New Roman" panose="02020603050405020304" pitchFamily="18" charset="0"/>
                <a:cs typeface="Times New Roman" panose="02020603050405020304" pitchFamily="18" charset="0"/>
              </a:rPr>
              <a:t>{</a:t>
            </a:r>
          </a:p>
          <a:p>
            <a:pPr lvl="1"/>
            <a:r>
              <a:rPr lang="en-US" sz="1600" dirty="0" smtClean="0">
                <a:solidFill>
                  <a:schemeClr val="tx1"/>
                </a:solidFill>
                <a:latin typeface="Times New Roman" panose="02020603050405020304" pitchFamily="18" charset="0"/>
                <a:cs typeface="Times New Roman" panose="02020603050405020304" pitchFamily="18" charset="0"/>
              </a:rPr>
              <a:t>public function update(Request $request, $id)</a:t>
            </a:r>
          </a:p>
          <a:p>
            <a:pPr lvl="1"/>
            <a:r>
              <a:rPr lang="en-US" sz="1600" dirty="0" smtClean="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a:t>
            </a:r>
          </a:p>
          <a:p>
            <a:pPr lvl="1"/>
            <a:r>
              <a:rPr lang="en-US" sz="1600" dirty="0" smtClean="0">
                <a:solidFill>
                  <a:schemeClr val="tx1"/>
                </a:solidFill>
                <a:latin typeface="Times New Roman" panose="02020603050405020304" pitchFamily="18" charset="0"/>
                <a:cs typeface="Times New Roman" panose="02020603050405020304" pitchFamily="18" charset="0"/>
              </a:rPr>
              <a:t>    }</a:t>
            </a:r>
            <a:endParaRPr lang="en-US" sz="1600" dirty="0">
              <a:solidFill>
                <a:schemeClr val="tx1"/>
              </a:solidFill>
              <a:latin typeface="Times New Roman" panose="02020603050405020304" pitchFamily="18" charset="0"/>
              <a:cs typeface="Times New Roman" panose="02020603050405020304" pitchFamily="18" charset="0"/>
            </a:endParaRPr>
          </a:p>
          <a:p>
            <a:pPr lvl="1"/>
            <a:r>
              <a:rPr lang="en-US" sz="1600" dirty="0">
                <a:solidFill>
                  <a:schemeClr val="tx1"/>
                </a:solidFill>
                <a:latin typeface="Times New Roman" panose="02020603050405020304" pitchFamily="18" charset="0"/>
                <a:cs typeface="Times New Roman" panose="02020603050405020304" pitchFamily="18" charset="0"/>
              </a:rPr>
              <a:t>}</a:t>
            </a:r>
            <a:endParaRPr lang="en-US" sz="16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9606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287385"/>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controller</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3" y="1062446"/>
            <a:ext cx="8534400" cy="5521234"/>
          </a:xfrm>
        </p:spPr>
        <p:txBody>
          <a:bodyPr>
            <a:noAutofit/>
          </a:bodyPr>
          <a:lstStyle/>
          <a:p>
            <a:r>
              <a:rPr lang="en-US" sz="2000" b="1" dirty="0">
                <a:solidFill>
                  <a:schemeClr val="tx1"/>
                </a:solidFill>
                <a:latin typeface="Times New Roman" panose="02020603050405020304" pitchFamily="18" charset="0"/>
                <a:cs typeface="Times New Roman" panose="02020603050405020304" pitchFamily="18" charset="0"/>
              </a:rPr>
              <a:t>Route </a:t>
            </a:r>
            <a:r>
              <a:rPr lang="en-US" sz="2000" b="1" dirty="0" smtClean="0">
                <a:solidFill>
                  <a:schemeClr val="tx1"/>
                </a:solidFill>
                <a:latin typeface="Times New Roman" panose="02020603050405020304" pitchFamily="18" charset="0"/>
                <a:cs typeface="Times New Roman" panose="02020603050405020304" pitchFamily="18" charset="0"/>
              </a:rPr>
              <a:t>Caching</a:t>
            </a:r>
          </a:p>
          <a:p>
            <a:pPr lvl="1"/>
            <a:r>
              <a:rPr lang="en-US" sz="2000" dirty="0">
                <a:solidFill>
                  <a:schemeClr val="tx1"/>
                </a:solidFill>
                <a:latin typeface="Times New Roman" panose="02020603050405020304" pitchFamily="18" charset="0"/>
                <a:cs typeface="Times New Roman" panose="02020603050405020304" pitchFamily="18" charset="0"/>
              </a:rPr>
              <a:t>If your application is exclusively using controller based routes, you should take advantage of </a:t>
            </a:r>
            <a:r>
              <a:rPr lang="en-US" sz="2000" dirty="0" err="1">
                <a:solidFill>
                  <a:schemeClr val="tx1"/>
                </a:solidFill>
                <a:latin typeface="Times New Roman" panose="02020603050405020304" pitchFamily="18" charset="0"/>
                <a:cs typeface="Times New Roman" panose="02020603050405020304" pitchFamily="18" charset="0"/>
              </a:rPr>
              <a:t>Laravel's</a:t>
            </a:r>
            <a:r>
              <a:rPr lang="en-US" sz="2000" dirty="0">
                <a:solidFill>
                  <a:schemeClr val="tx1"/>
                </a:solidFill>
                <a:latin typeface="Times New Roman" panose="02020603050405020304" pitchFamily="18" charset="0"/>
                <a:cs typeface="Times New Roman" panose="02020603050405020304" pitchFamily="18" charset="0"/>
              </a:rPr>
              <a:t> route cache. Using the route cache will drastically decrease the amount of time it takes to register all of your application's routes. In some cases, your route registration may even be up to 100x faster. To generate a route cache, just execute the </a:t>
            </a:r>
            <a:r>
              <a:rPr lang="en-US" sz="2000" dirty="0" err="1">
                <a:solidFill>
                  <a:schemeClr val="tx1"/>
                </a:solidFill>
                <a:latin typeface="Times New Roman" panose="02020603050405020304" pitchFamily="18" charset="0"/>
                <a:cs typeface="Times New Roman" panose="02020603050405020304" pitchFamily="18" charset="0"/>
              </a:rPr>
              <a:t>route:cache</a:t>
            </a:r>
            <a:r>
              <a:rPr lang="en-US" sz="2000" dirty="0">
                <a:solidFill>
                  <a:schemeClr val="tx1"/>
                </a:solidFill>
                <a:latin typeface="Times New Roman" panose="02020603050405020304" pitchFamily="18" charset="0"/>
                <a:cs typeface="Times New Roman" panose="02020603050405020304" pitchFamily="18" charset="0"/>
              </a:rPr>
              <a:t> Artisan command:</a:t>
            </a:r>
          </a:p>
          <a:p>
            <a:pPr lvl="2"/>
            <a:r>
              <a:rPr lang="en-US" sz="1800" dirty="0" err="1">
                <a:solidFill>
                  <a:srgbClr val="C00000"/>
                </a:solidFill>
                <a:latin typeface="Times New Roman" panose="02020603050405020304" pitchFamily="18" charset="0"/>
                <a:cs typeface="Times New Roman" panose="02020603050405020304" pitchFamily="18" charset="0"/>
              </a:rPr>
              <a:t>php</a:t>
            </a:r>
            <a:r>
              <a:rPr lang="en-US" sz="1800" dirty="0">
                <a:solidFill>
                  <a:srgbClr val="C00000"/>
                </a:solidFill>
                <a:latin typeface="Times New Roman" panose="02020603050405020304" pitchFamily="18" charset="0"/>
                <a:cs typeface="Times New Roman" panose="02020603050405020304" pitchFamily="18" charset="0"/>
              </a:rPr>
              <a:t> artisan </a:t>
            </a:r>
            <a:r>
              <a:rPr lang="en-US" sz="1800" dirty="0" err="1">
                <a:solidFill>
                  <a:srgbClr val="C00000"/>
                </a:solidFill>
                <a:latin typeface="Times New Roman" panose="02020603050405020304" pitchFamily="18" charset="0"/>
                <a:cs typeface="Times New Roman" panose="02020603050405020304" pitchFamily="18" charset="0"/>
              </a:rPr>
              <a:t>route:cache</a:t>
            </a:r>
            <a:endParaRPr lang="en-US" sz="1800" dirty="0">
              <a:solidFill>
                <a:srgbClr val="C00000"/>
              </a:solidFill>
              <a:latin typeface="Times New Roman" panose="02020603050405020304" pitchFamily="18" charset="0"/>
              <a:cs typeface="Times New Roman" panose="02020603050405020304" pitchFamily="18" charset="0"/>
            </a:endParaRPr>
          </a:p>
          <a:p>
            <a:pPr lvl="1"/>
            <a:r>
              <a:rPr lang="en-US" sz="2000" dirty="0">
                <a:solidFill>
                  <a:schemeClr val="tx1"/>
                </a:solidFill>
                <a:latin typeface="Times New Roman" panose="02020603050405020304" pitchFamily="18" charset="0"/>
                <a:cs typeface="Times New Roman" panose="02020603050405020304" pitchFamily="18" charset="0"/>
              </a:rPr>
              <a:t>After running this command, your cached routes file will be loaded on every request. Remember, if you add any new routes you will need to generate a fresh route cache. Because of this, you should only run the </a:t>
            </a:r>
            <a:r>
              <a:rPr lang="en-US" sz="2000" dirty="0" err="1">
                <a:solidFill>
                  <a:schemeClr val="tx1"/>
                </a:solidFill>
                <a:latin typeface="Times New Roman" panose="02020603050405020304" pitchFamily="18" charset="0"/>
                <a:cs typeface="Times New Roman" panose="02020603050405020304" pitchFamily="18" charset="0"/>
              </a:rPr>
              <a:t>route:cache</a:t>
            </a:r>
            <a:r>
              <a:rPr lang="en-US" sz="2000" dirty="0">
                <a:solidFill>
                  <a:schemeClr val="tx1"/>
                </a:solidFill>
                <a:latin typeface="Times New Roman" panose="02020603050405020304" pitchFamily="18" charset="0"/>
                <a:cs typeface="Times New Roman" panose="02020603050405020304" pitchFamily="18" charset="0"/>
              </a:rPr>
              <a:t> command during your project's deployment.</a:t>
            </a:r>
          </a:p>
          <a:p>
            <a:pPr lvl="1"/>
            <a:r>
              <a:rPr lang="en-US" sz="2000" dirty="0">
                <a:solidFill>
                  <a:schemeClr val="tx1"/>
                </a:solidFill>
                <a:latin typeface="Times New Roman" panose="02020603050405020304" pitchFamily="18" charset="0"/>
                <a:cs typeface="Times New Roman" panose="02020603050405020304" pitchFamily="18" charset="0"/>
              </a:rPr>
              <a:t>You may use the </a:t>
            </a:r>
            <a:r>
              <a:rPr lang="en-US" sz="2000" dirty="0" err="1">
                <a:solidFill>
                  <a:schemeClr val="tx1"/>
                </a:solidFill>
                <a:latin typeface="Times New Roman" panose="02020603050405020304" pitchFamily="18" charset="0"/>
                <a:cs typeface="Times New Roman" panose="02020603050405020304" pitchFamily="18" charset="0"/>
              </a:rPr>
              <a:t>route:clear</a:t>
            </a:r>
            <a:r>
              <a:rPr lang="en-US" sz="2000" dirty="0">
                <a:solidFill>
                  <a:schemeClr val="tx1"/>
                </a:solidFill>
                <a:latin typeface="Times New Roman" panose="02020603050405020304" pitchFamily="18" charset="0"/>
                <a:cs typeface="Times New Roman" panose="02020603050405020304" pitchFamily="18" charset="0"/>
              </a:rPr>
              <a:t> command to clear the route cache:</a:t>
            </a:r>
          </a:p>
          <a:p>
            <a:pPr lvl="2"/>
            <a:r>
              <a:rPr lang="en-US" sz="1800" dirty="0" err="1">
                <a:solidFill>
                  <a:srgbClr val="C00000"/>
                </a:solidFill>
                <a:latin typeface="Times New Roman" panose="02020603050405020304" pitchFamily="18" charset="0"/>
                <a:cs typeface="Times New Roman" panose="02020603050405020304" pitchFamily="18" charset="0"/>
              </a:rPr>
              <a:t>php</a:t>
            </a:r>
            <a:r>
              <a:rPr lang="en-US" sz="1800" dirty="0">
                <a:solidFill>
                  <a:srgbClr val="C00000"/>
                </a:solidFill>
                <a:latin typeface="Times New Roman" panose="02020603050405020304" pitchFamily="18" charset="0"/>
                <a:cs typeface="Times New Roman" panose="02020603050405020304" pitchFamily="18" charset="0"/>
              </a:rPr>
              <a:t> artisan </a:t>
            </a:r>
            <a:r>
              <a:rPr lang="en-US" sz="1800" dirty="0" err="1">
                <a:solidFill>
                  <a:srgbClr val="C00000"/>
                </a:solidFill>
                <a:latin typeface="Times New Roman" panose="02020603050405020304" pitchFamily="18" charset="0"/>
                <a:cs typeface="Times New Roman" panose="02020603050405020304" pitchFamily="18" charset="0"/>
              </a:rPr>
              <a:t>route:clear</a:t>
            </a:r>
            <a:endParaRPr lang="en-US" sz="1400" dirty="0" smtClean="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954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1097282"/>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Route</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3" y="2090058"/>
            <a:ext cx="8534400" cy="3387634"/>
          </a:xfrm>
        </p:spPr>
        <p:txBody>
          <a:bodyPr>
            <a:normAutofit/>
          </a:bodyPr>
          <a:lstStyle/>
          <a:p>
            <a:pPr marL="342900" indent="-342900">
              <a:buFont typeface="Arial" panose="020B0604020202020204" pitchFamily="34" charset="0"/>
              <a:buChar char="•"/>
            </a:pPr>
            <a:r>
              <a:rPr lang="en-US" sz="2000" b="1" dirty="0" smtClean="0">
                <a:solidFill>
                  <a:schemeClr val="tx1"/>
                </a:solidFill>
                <a:latin typeface="Times New Roman" panose="02020603050405020304" pitchFamily="18" charset="0"/>
                <a:cs typeface="Times New Roman" panose="02020603050405020304" pitchFamily="18" charset="0"/>
              </a:rPr>
              <a:t>Basic Route</a:t>
            </a:r>
          </a:p>
          <a:p>
            <a:pPr lvl="1"/>
            <a:r>
              <a:rPr lang="en-US" sz="2000" dirty="0">
                <a:solidFill>
                  <a:schemeClr val="tx1"/>
                </a:solidFill>
                <a:latin typeface="Times New Roman" panose="02020603050405020304" pitchFamily="18" charset="0"/>
                <a:cs typeface="Times New Roman" panose="02020603050405020304" pitchFamily="18" charset="0"/>
              </a:rPr>
              <a:t>The most basic </a:t>
            </a:r>
            <a:r>
              <a:rPr lang="en-US" sz="2000" dirty="0" err="1">
                <a:solidFill>
                  <a:schemeClr val="tx1"/>
                </a:solidFill>
                <a:latin typeface="Times New Roman" panose="02020603050405020304" pitchFamily="18" charset="0"/>
                <a:cs typeface="Times New Roman" panose="02020603050405020304" pitchFamily="18" charset="0"/>
              </a:rPr>
              <a:t>Laravel</a:t>
            </a:r>
            <a:r>
              <a:rPr lang="en-US" sz="2000" dirty="0">
                <a:solidFill>
                  <a:schemeClr val="tx1"/>
                </a:solidFill>
                <a:latin typeface="Times New Roman" panose="02020603050405020304" pitchFamily="18" charset="0"/>
                <a:cs typeface="Times New Roman" panose="02020603050405020304" pitchFamily="18" charset="0"/>
              </a:rPr>
              <a:t> routes accept a URI and a Closure, providing a very simple and expressive method of defining </a:t>
            </a:r>
            <a:r>
              <a:rPr lang="en-US" sz="2000" dirty="0" smtClean="0">
                <a:solidFill>
                  <a:schemeClr val="tx1"/>
                </a:solidFill>
                <a:latin typeface="Times New Roman" panose="02020603050405020304" pitchFamily="18" charset="0"/>
                <a:cs typeface="Times New Roman" panose="02020603050405020304" pitchFamily="18" charset="0"/>
              </a:rPr>
              <a:t>routes:</a:t>
            </a:r>
          </a:p>
          <a:p>
            <a:pPr lvl="1"/>
            <a:endParaRPr lang="en-US" sz="2000" dirty="0">
              <a:solidFill>
                <a:schemeClr val="tx1"/>
              </a:solidFill>
              <a:latin typeface="Times New Roman" panose="02020603050405020304" pitchFamily="18" charset="0"/>
              <a:cs typeface="Times New Roman" panose="02020603050405020304" pitchFamily="18" charset="0"/>
            </a:endParaRPr>
          </a:p>
          <a:p>
            <a:pPr lvl="1"/>
            <a:r>
              <a:rPr lang="en-US" sz="2000" dirty="0">
                <a:solidFill>
                  <a:schemeClr val="tx1"/>
                </a:solidFill>
                <a:latin typeface="Times New Roman" panose="02020603050405020304" pitchFamily="18" charset="0"/>
                <a:cs typeface="Times New Roman" panose="02020603050405020304" pitchFamily="18" charset="0"/>
              </a:rPr>
              <a:t>Route::get('/greeting', function () {</a:t>
            </a:r>
          </a:p>
          <a:p>
            <a:pPr lvl="1"/>
            <a:r>
              <a:rPr lang="en-US" sz="2000" dirty="0" smtClean="0">
                <a:solidFill>
                  <a:schemeClr val="tx1"/>
                </a:solidFill>
                <a:latin typeface="Times New Roman" panose="02020603050405020304" pitchFamily="18" charset="0"/>
                <a:cs typeface="Times New Roman" panose="02020603050405020304" pitchFamily="18" charset="0"/>
              </a:rPr>
              <a:t>	return </a:t>
            </a:r>
            <a:r>
              <a:rPr lang="en-US" sz="2000" dirty="0">
                <a:solidFill>
                  <a:schemeClr val="tx1"/>
                </a:solidFill>
                <a:latin typeface="Times New Roman" panose="02020603050405020304" pitchFamily="18" charset="0"/>
                <a:cs typeface="Times New Roman" panose="02020603050405020304" pitchFamily="18" charset="0"/>
              </a:rPr>
              <a:t>'Hello World';</a:t>
            </a:r>
          </a:p>
          <a:p>
            <a:pPr lvl="1"/>
            <a:r>
              <a:rPr lang="en-US" sz="2000" dirty="0">
                <a:solidFill>
                  <a:schemeClr val="tx1"/>
                </a:solidFill>
                <a:latin typeface="Times New Roman" panose="02020603050405020304" pitchFamily="18" charset="0"/>
                <a:cs typeface="Times New Roman" panose="02020603050405020304" pitchFamily="18" charset="0"/>
              </a:rPr>
              <a:t>});</a:t>
            </a:r>
          </a:p>
          <a:p>
            <a:pPr lvl="1"/>
            <a:endParaRPr lang="en-US" sz="2000" dirty="0" smtClean="0">
              <a:solidFill>
                <a:schemeClr val="tx1"/>
              </a:solidFill>
              <a:latin typeface="Times New Roman" panose="02020603050405020304" pitchFamily="18" charset="0"/>
              <a:cs typeface="Times New Roman" panose="02020603050405020304" pitchFamily="18" charset="0"/>
            </a:endParaRPr>
          </a:p>
          <a:p>
            <a:endParaRPr lang="en-US" sz="2000" dirty="0" smtClean="0">
              <a:solidFill>
                <a:schemeClr val="tx1"/>
              </a:solidFill>
              <a:latin typeface="Times New Roman" panose="02020603050405020304" pitchFamily="18" charset="0"/>
              <a:cs typeface="Times New Roman" panose="02020603050405020304" pitchFamily="18" charset="0"/>
            </a:endParaRPr>
          </a:p>
          <a:p>
            <a:endParaRPr lang="en-US" sz="20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16169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105990"/>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Route</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3" y="2090057"/>
            <a:ext cx="8534400" cy="3840479"/>
          </a:xfrm>
        </p:spPr>
        <p:txBody>
          <a:bodyPr>
            <a:normAutofit/>
          </a:bodyPr>
          <a:lstStyle/>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The Default Route Files</a:t>
            </a:r>
          </a:p>
          <a:p>
            <a:pPr marL="914400" lvl="1" indent="-457200">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 Route files are located in the routes directory</a:t>
            </a:r>
            <a:r>
              <a:rPr lang="en-US" sz="2000" dirty="0" smtClean="0">
                <a:solidFill>
                  <a:schemeClr val="tx1"/>
                </a:solidFill>
                <a:latin typeface="Times New Roman" panose="02020603050405020304" pitchFamily="18" charset="0"/>
                <a:cs typeface="Times New Roman" panose="02020603050405020304" pitchFamily="18" charset="0"/>
              </a:rPr>
              <a:t>.</a:t>
            </a:r>
          </a:p>
          <a:p>
            <a:pPr marL="914400" lvl="1" indent="-457200">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Route files are automatically loaded by your application's App\Providers\</a:t>
            </a:r>
            <a:r>
              <a:rPr lang="en-US" sz="2000" dirty="0" err="1">
                <a:solidFill>
                  <a:schemeClr val="tx1"/>
                </a:solidFill>
                <a:latin typeface="Times New Roman" panose="02020603050405020304" pitchFamily="18" charset="0"/>
                <a:cs typeface="Times New Roman" panose="02020603050405020304" pitchFamily="18" charset="0"/>
              </a:rPr>
              <a:t>RouteServiceProvider</a:t>
            </a:r>
            <a:endParaRPr lang="en-US" sz="2000" dirty="0" smtClean="0">
              <a:solidFill>
                <a:schemeClr val="tx1"/>
              </a:solidFill>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US" sz="2000" dirty="0" smtClean="0">
                <a:solidFill>
                  <a:schemeClr val="tx1"/>
                </a:solidFill>
                <a:latin typeface="Times New Roman" panose="02020603050405020304" pitchFamily="18" charset="0"/>
                <a:cs typeface="Times New Roman" panose="02020603050405020304" pitchFamily="18" charset="0"/>
              </a:rPr>
              <a:t> The </a:t>
            </a:r>
            <a:r>
              <a:rPr lang="en-US" sz="2000" dirty="0">
                <a:solidFill>
                  <a:schemeClr val="accent6">
                    <a:lumMod val="75000"/>
                  </a:schemeClr>
                </a:solidFill>
                <a:latin typeface="Times New Roman" panose="02020603050405020304" pitchFamily="18" charset="0"/>
                <a:cs typeface="Times New Roman" panose="02020603050405020304" pitchFamily="18" charset="0"/>
              </a:rPr>
              <a:t>routes/</a:t>
            </a:r>
            <a:r>
              <a:rPr lang="en-US" sz="2000" dirty="0" err="1">
                <a:solidFill>
                  <a:schemeClr val="accent6">
                    <a:lumMod val="75000"/>
                  </a:schemeClr>
                </a:solidFill>
                <a:latin typeface="Times New Roman" panose="02020603050405020304" pitchFamily="18" charset="0"/>
                <a:cs typeface="Times New Roman" panose="02020603050405020304" pitchFamily="18" charset="0"/>
              </a:rPr>
              <a:t>web.php</a:t>
            </a:r>
            <a:r>
              <a:rPr lang="en-US" sz="2000" dirty="0">
                <a:solidFill>
                  <a:schemeClr val="tx1"/>
                </a:solidFill>
                <a:latin typeface="Times New Roman" panose="02020603050405020304" pitchFamily="18" charset="0"/>
                <a:cs typeface="Times New Roman" panose="02020603050405020304" pitchFamily="18" charset="0"/>
              </a:rPr>
              <a:t> file defines routes that are for your </a:t>
            </a:r>
            <a:r>
              <a:rPr lang="en-US" sz="2000" dirty="0">
                <a:solidFill>
                  <a:schemeClr val="accent6">
                    <a:lumMod val="75000"/>
                  </a:schemeClr>
                </a:solidFill>
                <a:latin typeface="Times New Roman" panose="02020603050405020304" pitchFamily="18" charset="0"/>
                <a:cs typeface="Times New Roman" panose="02020603050405020304" pitchFamily="18" charset="0"/>
              </a:rPr>
              <a:t>web</a:t>
            </a:r>
            <a:r>
              <a:rPr lang="en-US" sz="2000" dirty="0">
                <a:solidFill>
                  <a:schemeClr val="tx1"/>
                </a:solidFill>
                <a:latin typeface="Times New Roman" panose="02020603050405020304" pitchFamily="18" charset="0"/>
                <a:cs typeface="Times New Roman" panose="02020603050405020304" pitchFamily="18" charset="0"/>
              </a:rPr>
              <a:t> interface and are assigned the web middleware </a:t>
            </a:r>
            <a:r>
              <a:rPr lang="en-US" sz="2000" dirty="0" smtClean="0">
                <a:solidFill>
                  <a:schemeClr val="tx1"/>
                </a:solidFill>
                <a:latin typeface="Times New Roman" panose="02020603050405020304" pitchFamily="18" charset="0"/>
                <a:cs typeface="Times New Roman" panose="02020603050405020304" pitchFamily="18" charset="0"/>
              </a:rPr>
              <a:t>group.</a:t>
            </a:r>
          </a:p>
          <a:p>
            <a:pPr marL="914400" lvl="1" indent="-457200">
              <a:buFont typeface="+mj-lt"/>
              <a:buAutoNum type="arabicPeriod"/>
            </a:pPr>
            <a:r>
              <a:rPr lang="en-US" sz="2000" dirty="0" smtClean="0">
                <a:solidFill>
                  <a:schemeClr val="tx1"/>
                </a:solidFill>
                <a:latin typeface="Times New Roman" panose="02020603050405020304" pitchFamily="18" charset="0"/>
                <a:cs typeface="Times New Roman" panose="02020603050405020304" pitchFamily="18" charset="0"/>
              </a:rPr>
              <a:t>The routes in </a:t>
            </a:r>
            <a:r>
              <a:rPr lang="en-US" sz="2000" dirty="0" smtClean="0">
                <a:solidFill>
                  <a:schemeClr val="accent6">
                    <a:lumMod val="75000"/>
                  </a:schemeClr>
                </a:solidFill>
                <a:latin typeface="Times New Roman" panose="02020603050405020304" pitchFamily="18" charset="0"/>
                <a:cs typeface="Times New Roman" panose="02020603050405020304" pitchFamily="18" charset="0"/>
              </a:rPr>
              <a:t>routes/</a:t>
            </a:r>
            <a:r>
              <a:rPr lang="en-US" sz="2000" dirty="0" err="1" smtClean="0">
                <a:solidFill>
                  <a:schemeClr val="accent6">
                    <a:lumMod val="75000"/>
                  </a:schemeClr>
                </a:solidFill>
                <a:latin typeface="Times New Roman" panose="02020603050405020304" pitchFamily="18" charset="0"/>
                <a:cs typeface="Times New Roman" panose="02020603050405020304" pitchFamily="18" charset="0"/>
              </a:rPr>
              <a:t>api.php</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are stateless and are assigned the </a:t>
            </a:r>
            <a:r>
              <a:rPr lang="en-US" sz="2000" dirty="0" err="1">
                <a:solidFill>
                  <a:schemeClr val="accent6">
                    <a:lumMod val="75000"/>
                  </a:schemeClr>
                </a:solidFill>
                <a:latin typeface="Times New Roman" panose="02020603050405020304" pitchFamily="18" charset="0"/>
                <a:cs typeface="Times New Roman" panose="02020603050405020304" pitchFamily="18" charset="0"/>
              </a:rPr>
              <a:t>api</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middleware </a:t>
            </a:r>
            <a:r>
              <a:rPr lang="en-US" sz="2000" dirty="0">
                <a:solidFill>
                  <a:schemeClr val="tx1"/>
                </a:solidFill>
                <a:latin typeface="Times New Roman" panose="02020603050405020304" pitchFamily="18" charset="0"/>
                <a:cs typeface="Times New Roman" panose="02020603050405020304" pitchFamily="18" charset="0"/>
              </a:rPr>
              <a:t>group</a:t>
            </a:r>
            <a:endParaRPr lang="en-US" sz="2000" dirty="0" smtClean="0">
              <a:solidFill>
                <a:schemeClr val="tx1"/>
              </a:solidFill>
              <a:latin typeface="Times New Roman" panose="02020603050405020304" pitchFamily="18" charset="0"/>
              <a:cs typeface="Times New Roman" panose="02020603050405020304" pitchFamily="18" charset="0"/>
            </a:endParaRPr>
          </a:p>
          <a:p>
            <a:endParaRPr lang="en-US" sz="20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85178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105990"/>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Route</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3" y="2090057"/>
            <a:ext cx="8534400" cy="3840479"/>
          </a:xfrm>
        </p:spPr>
        <p:txBody>
          <a:bodyPr>
            <a:normAutofit/>
          </a:bodyPr>
          <a:lstStyle/>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Available Router </a:t>
            </a:r>
            <a:r>
              <a:rPr lang="en-US" sz="2000" b="1" dirty="0" smtClean="0">
                <a:solidFill>
                  <a:schemeClr val="tx1"/>
                </a:solidFill>
                <a:latin typeface="Times New Roman" panose="02020603050405020304" pitchFamily="18" charset="0"/>
                <a:cs typeface="Times New Roman" panose="02020603050405020304" pitchFamily="18" charset="0"/>
              </a:rPr>
              <a:t>Methods</a:t>
            </a:r>
            <a:r>
              <a:rPr lang="en-US" sz="2000" dirty="0" smtClean="0">
                <a:solidFill>
                  <a:schemeClr val="tx1"/>
                </a:solidFill>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The </a:t>
            </a:r>
            <a:r>
              <a:rPr lang="en-US" sz="2000" dirty="0">
                <a:solidFill>
                  <a:schemeClr val="tx1"/>
                </a:solidFill>
                <a:latin typeface="Times New Roman" panose="02020603050405020304" pitchFamily="18" charset="0"/>
                <a:cs typeface="Times New Roman" panose="02020603050405020304" pitchFamily="18" charset="0"/>
              </a:rPr>
              <a:t>router allows to register </a:t>
            </a:r>
            <a:r>
              <a:rPr lang="en-US" sz="2000" dirty="0" smtClean="0">
                <a:solidFill>
                  <a:schemeClr val="tx1"/>
                </a:solidFill>
                <a:latin typeface="Times New Roman" panose="02020603050405020304" pitchFamily="18" charset="0"/>
                <a:cs typeface="Times New Roman" panose="02020603050405020304" pitchFamily="18" charset="0"/>
              </a:rPr>
              <a:t>routes</a:t>
            </a:r>
          </a:p>
          <a:p>
            <a:r>
              <a:rPr lang="en-US" sz="2000" dirty="0">
                <a:solidFill>
                  <a:schemeClr val="tx1"/>
                </a:solidFill>
                <a:latin typeface="Times New Roman" panose="02020603050405020304" pitchFamily="18" charset="0"/>
                <a:cs typeface="Times New Roman" panose="02020603050405020304" pitchFamily="18" charset="0"/>
              </a:rPr>
              <a:t>		Route::get($</a:t>
            </a:r>
            <a:r>
              <a:rPr lang="en-US" sz="2000" dirty="0" err="1">
                <a:solidFill>
                  <a:schemeClr val="tx1"/>
                </a:solidFill>
                <a:latin typeface="Times New Roman" panose="02020603050405020304" pitchFamily="18" charset="0"/>
                <a:cs typeface="Times New Roman" panose="02020603050405020304" pitchFamily="18" charset="0"/>
              </a:rPr>
              <a:t>uri</a:t>
            </a:r>
            <a:r>
              <a:rPr lang="en-US" sz="2000" dirty="0">
                <a:solidFill>
                  <a:schemeClr val="tx1"/>
                </a:solidFill>
                <a:latin typeface="Times New Roman" panose="02020603050405020304" pitchFamily="18" charset="0"/>
                <a:cs typeface="Times New Roman" panose="02020603050405020304" pitchFamily="18" charset="0"/>
              </a:rPr>
              <a:t>, $callback);</a:t>
            </a:r>
          </a:p>
          <a:p>
            <a:pPr lvl="2"/>
            <a:r>
              <a:rPr lang="en-US" sz="2000" dirty="0">
                <a:solidFill>
                  <a:schemeClr val="tx1"/>
                </a:solidFill>
                <a:latin typeface="Times New Roman" panose="02020603050405020304" pitchFamily="18" charset="0"/>
                <a:cs typeface="Times New Roman" panose="02020603050405020304" pitchFamily="18" charset="0"/>
              </a:rPr>
              <a:t>Route::post($</a:t>
            </a:r>
            <a:r>
              <a:rPr lang="en-US" sz="2000" dirty="0" err="1">
                <a:solidFill>
                  <a:schemeClr val="tx1"/>
                </a:solidFill>
                <a:latin typeface="Times New Roman" panose="02020603050405020304" pitchFamily="18" charset="0"/>
                <a:cs typeface="Times New Roman" panose="02020603050405020304" pitchFamily="18" charset="0"/>
              </a:rPr>
              <a:t>uri</a:t>
            </a:r>
            <a:r>
              <a:rPr lang="en-US" sz="2000" dirty="0">
                <a:solidFill>
                  <a:schemeClr val="tx1"/>
                </a:solidFill>
                <a:latin typeface="Times New Roman" panose="02020603050405020304" pitchFamily="18" charset="0"/>
                <a:cs typeface="Times New Roman" panose="02020603050405020304" pitchFamily="18" charset="0"/>
              </a:rPr>
              <a:t>, $callback);</a:t>
            </a:r>
          </a:p>
          <a:p>
            <a:pPr lvl="2"/>
            <a:r>
              <a:rPr lang="en-US" sz="2000" dirty="0">
                <a:solidFill>
                  <a:schemeClr val="tx1"/>
                </a:solidFill>
                <a:latin typeface="Times New Roman" panose="02020603050405020304" pitchFamily="18" charset="0"/>
                <a:cs typeface="Times New Roman" panose="02020603050405020304" pitchFamily="18" charset="0"/>
              </a:rPr>
              <a:t>Route::put($</a:t>
            </a:r>
            <a:r>
              <a:rPr lang="en-US" sz="2000" dirty="0" err="1">
                <a:solidFill>
                  <a:schemeClr val="tx1"/>
                </a:solidFill>
                <a:latin typeface="Times New Roman" panose="02020603050405020304" pitchFamily="18" charset="0"/>
                <a:cs typeface="Times New Roman" panose="02020603050405020304" pitchFamily="18" charset="0"/>
              </a:rPr>
              <a:t>uri</a:t>
            </a:r>
            <a:r>
              <a:rPr lang="en-US" sz="2000" dirty="0">
                <a:solidFill>
                  <a:schemeClr val="tx1"/>
                </a:solidFill>
                <a:latin typeface="Times New Roman" panose="02020603050405020304" pitchFamily="18" charset="0"/>
                <a:cs typeface="Times New Roman" panose="02020603050405020304" pitchFamily="18" charset="0"/>
              </a:rPr>
              <a:t>, $callback);</a:t>
            </a:r>
          </a:p>
          <a:p>
            <a:pPr lvl="2"/>
            <a:r>
              <a:rPr lang="en-US" sz="2000" dirty="0">
                <a:solidFill>
                  <a:schemeClr val="tx1"/>
                </a:solidFill>
                <a:latin typeface="Times New Roman" panose="02020603050405020304" pitchFamily="18" charset="0"/>
                <a:cs typeface="Times New Roman" panose="02020603050405020304" pitchFamily="18" charset="0"/>
              </a:rPr>
              <a:t>Route::patch($</a:t>
            </a:r>
            <a:r>
              <a:rPr lang="en-US" sz="2000" dirty="0" err="1">
                <a:solidFill>
                  <a:schemeClr val="tx1"/>
                </a:solidFill>
                <a:latin typeface="Times New Roman" panose="02020603050405020304" pitchFamily="18" charset="0"/>
                <a:cs typeface="Times New Roman" panose="02020603050405020304" pitchFamily="18" charset="0"/>
              </a:rPr>
              <a:t>uri</a:t>
            </a:r>
            <a:r>
              <a:rPr lang="en-US" sz="2000" dirty="0">
                <a:solidFill>
                  <a:schemeClr val="tx1"/>
                </a:solidFill>
                <a:latin typeface="Times New Roman" panose="02020603050405020304" pitchFamily="18" charset="0"/>
                <a:cs typeface="Times New Roman" panose="02020603050405020304" pitchFamily="18" charset="0"/>
              </a:rPr>
              <a:t>, $callback);</a:t>
            </a:r>
          </a:p>
          <a:p>
            <a:pPr lvl="2"/>
            <a:r>
              <a:rPr lang="en-US" sz="2000" dirty="0">
                <a:solidFill>
                  <a:schemeClr val="tx1"/>
                </a:solidFill>
                <a:latin typeface="Times New Roman" panose="02020603050405020304" pitchFamily="18" charset="0"/>
                <a:cs typeface="Times New Roman" panose="02020603050405020304" pitchFamily="18" charset="0"/>
              </a:rPr>
              <a:t>Route::delete($</a:t>
            </a:r>
            <a:r>
              <a:rPr lang="en-US" sz="2000" dirty="0" err="1">
                <a:solidFill>
                  <a:schemeClr val="tx1"/>
                </a:solidFill>
                <a:latin typeface="Times New Roman" panose="02020603050405020304" pitchFamily="18" charset="0"/>
                <a:cs typeface="Times New Roman" panose="02020603050405020304" pitchFamily="18" charset="0"/>
              </a:rPr>
              <a:t>uri</a:t>
            </a:r>
            <a:r>
              <a:rPr lang="en-US" sz="2000" dirty="0">
                <a:solidFill>
                  <a:schemeClr val="tx1"/>
                </a:solidFill>
                <a:latin typeface="Times New Roman" panose="02020603050405020304" pitchFamily="18" charset="0"/>
                <a:cs typeface="Times New Roman" panose="02020603050405020304" pitchFamily="18" charset="0"/>
              </a:rPr>
              <a:t>, $callback);</a:t>
            </a:r>
          </a:p>
          <a:p>
            <a:pPr lvl="2"/>
            <a:r>
              <a:rPr lang="en-US" sz="2000" dirty="0">
                <a:solidFill>
                  <a:schemeClr val="tx1"/>
                </a:solidFill>
                <a:latin typeface="Times New Roman" panose="02020603050405020304" pitchFamily="18" charset="0"/>
                <a:cs typeface="Times New Roman" panose="02020603050405020304" pitchFamily="18" charset="0"/>
              </a:rPr>
              <a:t>Route::options($</a:t>
            </a:r>
            <a:r>
              <a:rPr lang="en-US" sz="2000" dirty="0" err="1">
                <a:solidFill>
                  <a:schemeClr val="tx1"/>
                </a:solidFill>
                <a:latin typeface="Times New Roman" panose="02020603050405020304" pitchFamily="18" charset="0"/>
                <a:cs typeface="Times New Roman" panose="02020603050405020304" pitchFamily="18" charset="0"/>
              </a:rPr>
              <a:t>uri</a:t>
            </a:r>
            <a:r>
              <a:rPr lang="en-US" sz="2000" dirty="0">
                <a:solidFill>
                  <a:schemeClr val="tx1"/>
                </a:solidFill>
                <a:latin typeface="Times New Roman" panose="02020603050405020304" pitchFamily="18" charset="0"/>
                <a:cs typeface="Times New Roman" panose="02020603050405020304" pitchFamily="18" charset="0"/>
              </a:rPr>
              <a:t>, $callback);</a:t>
            </a:r>
            <a:endParaRPr lang="en-US" sz="20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7667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61555"/>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Route</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780007" y="1341120"/>
            <a:ext cx="8534400" cy="5155474"/>
          </a:xfrm>
        </p:spPr>
        <p:txBody>
          <a:bodyPr>
            <a:normAutofit/>
          </a:bodyPr>
          <a:lstStyle/>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Redirect </a:t>
            </a:r>
            <a:r>
              <a:rPr lang="en-US" sz="2000" b="1" dirty="0" smtClean="0">
                <a:solidFill>
                  <a:schemeClr val="tx1"/>
                </a:solidFill>
                <a:latin typeface="Times New Roman" panose="02020603050405020304" pitchFamily="18" charset="0"/>
                <a:cs typeface="Times New Roman" panose="02020603050405020304" pitchFamily="18" charset="0"/>
              </a:rPr>
              <a:t>Routes</a:t>
            </a:r>
          </a:p>
          <a:p>
            <a:pPr lvl="1"/>
            <a:r>
              <a:rPr lang="en-US" sz="2000" dirty="0" smtClean="0">
                <a:solidFill>
                  <a:schemeClr val="tx1"/>
                </a:solidFill>
                <a:latin typeface="Times New Roman" panose="02020603050405020304" pitchFamily="18" charset="0"/>
                <a:cs typeface="Times New Roman" panose="02020603050405020304" pitchFamily="18" charset="0"/>
              </a:rPr>
              <a:t>If </a:t>
            </a:r>
            <a:r>
              <a:rPr lang="en-US" sz="2000" dirty="0">
                <a:solidFill>
                  <a:schemeClr val="tx1"/>
                </a:solidFill>
                <a:latin typeface="Times New Roman" panose="02020603050405020304" pitchFamily="18" charset="0"/>
                <a:cs typeface="Times New Roman" panose="02020603050405020304" pitchFamily="18" charset="0"/>
              </a:rPr>
              <a:t>you are defining a route that redirects to another URI, </a:t>
            </a:r>
            <a:endParaRPr lang="en-US" sz="2000" dirty="0" smtClean="0">
              <a:solidFill>
                <a:schemeClr val="tx1"/>
              </a:solidFill>
              <a:latin typeface="Times New Roman" panose="02020603050405020304" pitchFamily="18" charset="0"/>
              <a:cs typeface="Times New Roman" panose="02020603050405020304" pitchFamily="18" charset="0"/>
            </a:endParaRPr>
          </a:p>
          <a:p>
            <a:pPr lvl="1"/>
            <a:r>
              <a:rPr lang="en-US" sz="2000" dirty="0" smtClean="0">
                <a:solidFill>
                  <a:schemeClr val="tx1"/>
                </a:solidFill>
                <a:latin typeface="Times New Roman" panose="02020603050405020304" pitchFamily="18" charset="0"/>
                <a:cs typeface="Times New Roman" panose="02020603050405020304" pitchFamily="18" charset="0"/>
              </a:rPr>
              <a:t>	redirect(‘redirect_url’);</a:t>
            </a:r>
          </a:p>
          <a:p>
            <a:pPr lvl="1"/>
            <a:endParaRPr lang="en-US" sz="2000" dirty="0" smtClean="0">
              <a:solidFill>
                <a:schemeClr val="tx1"/>
              </a:solidFill>
              <a:latin typeface="Times New Roman" panose="02020603050405020304" pitchFamily="18" charset="0"/>
              <a:cs typeface="Times New Roman" panose="02020603050405020304" pitchFamily="18" charset="0"/>
            </a:endParaRPr>
          </a:p>
          <a:p>
            <a:pPr lvl="1"/>
            <a:r>
              <a:rPr lang="en-US" sz="2000" dirty="0">
                <a:solidFill>
                  <a:schemeClr val="tx1"/>
                </a:solidFill>
                <a:latin typeface="Times New Roman" panose="02020603050405020304" pitchFamily="18" charset="0"/>
                <a:cs typeface="Times New Roman" panose="02020603050405020304" pitchFamily="18" charset="0"/>
              </a:rPr>
              <a:t>If you are defining a route that redirects to another </a:t>
            </a:r>
            <a:r>
              <a:rPr lang="en-US" sz="2000" dirty="0" smtClean="0">
                <a:solidFill>
                  <a:schemeClr val="tx1"/>
                </a:solidFill>
                <a:latin typeface="Times New Roman" panose="02020603050405020304" pitchFamily="18" charset="0"/>
                <a:cs typeface="Times New Roman" panose="02020603050405020304" pitchFamily="18" charset="0"/>
              </a:rPr>
              <a:t>URI with name, </a:t>
            </a:r>
            <a:endParaRPr lang="en-US" sz="2000" dirty="0">
              <a:solidFill>
                <a:schemeClr val="tx1"/>
              </a:solidFill>
              <a:latin typeface="Times New Roman" panose="02020603050405020304" pitchFamily="18" charset="0"/>
              <a:cs typeface="Times New Roman" panose="02020603050405020304" pitchFamily="18" charset="0"/>
            </a:endParaRPr>
          </a:p>
          <a:p>
            <a:pPr lvl="1"/>
            <a:r>
              <a:rPr lang="en-US" sz="2000" dirty="0">
                <a:solidFill>
                  <a:schemeClr val="tx1"/>
                </a:solidFill>
                <a:latin typeface="Times New Roman" panose="02020603050405020304" pitchFamily="18" charset="0"/>
                <a:cs typeface="Times New Roman" panose="02020603050405020304" pitchFamily="18" charset="0"/>
              </a:rPr>
              <a:t>	redirect()-&gt;route('home</a:t>
            </a:r>
            <a:r>
              <a:rPr lang="en-US" sz="2000" dirty="0" smtClean="0">
                <a:solidFill>
                  <a:schemeClr val="tx1"/>
                </a:solidFill>
                <a:latin typeface="Times New Roman" panose="02020603050405020304" pitchFamily="18" charset="0"/>
                <a:cs typeface="Times New Roman" panose="02020603050405020304" pitchFamily="18" charset="0"/>
              </a:rPr>
              <a:t>');</a:t>
            </a:r>
          </a:p>
          <a:p>
            <a:pPr lvl="1"/>
            <a:endParaRPr lang="en-US" sz="2000" dirty="0">
              <a:solidFill>
                <a:schemeClr val="tx1"/>
              </a:solidFill>
              <a:latin typeface="Times New Roman" panose="02020603050405020304" pitchFamily="18" charset="0"/>
              <a:cs typeface="Times New Roman" panose="02020603050405020304" pitchFamily="18" charset="0"/>
            </a:endParaRPr>
          </a:p>
          <a:p>
            <a:pPr lvl="1"/>
            <a:r>
              <a:rPr lang="en-US" sz="2000" dirty="0" smtClean="0">
                <a:solidFill>
                  <a:schemeClr val="tx1"/>
                </a:solidFill>
                <a:latin typeface="Times New Roman" panose="02020603050405020304" pitchFamily="18" charset="0"/>
                <a:cs typeface="Times New Roman" panose="02020603050405020304" pitchFamily="18" charset="0"/>
              </a:rPr>
              <a:t>If you redirect to controller action,</a:t>
            </a:r>
          </a:p>
          <a:p>
            <a:pPr lvl="1"/>
            <a:r>
              <a:rPr lang="en-US" sz="2000" dirty="0" smtClean="0">
                <a:solidFill>
                  <a:schemeClr val="tx1"/>
                </a:solidFill>
                <a:latin typeface="Times New Roman" panose="02020603050405020304" pitchFamily="18" charset="0"/>
                <a:cs typeface="Times New Roman" panose="02020603050405020304" pitchFamily="18" charset="0"/>
              </a:rPr>
              <a:t>	redirect</a:t>
            </a:r>
            <a:r>
              <a:rPr lang="en-US" sz="2000" dirty="0">
                <a:solidFill>
                  <a:schemeClr val="tx1"/>
                </a:solidFill>
                <a:latin typeface="Times New Roman" panose="02020603050405020304" pitchFamily="18" charset="0"/>
                <a:cs typeface="Times New Roman" panose="02020603050405020304" pitchFamily="18" charset="0"/>
              </a:rPr>
              <a:t>()-&gt;action(‘</a:t>
            </a:r>
            <a:r>
              <a:rPr lang="en-US" sz="2000" dirty="0" err="1">
                <a:solidFill>
                  <a:schemeClr val="tx1"/>
                </a:solidFill>
                <a:latin typeface="Times New Roman" panose="02020603050405020304" pitchFamily="18" charset="0"/>
                <a:cs typeface="Times New Roman" panose="02020603050405020304" pitchFamily="18" charset="0"/>
              </a:rPr>
              <a:t>NameOfController@methodName</a:t>
            </a:r>
            <a:r>
              <a:rPr lang="en-US" sz="2000" dirty="0">
                <a:solidFill>
                  <a:schemeClr val="tx1"/>
                </a:solidFill>
                <a:latin typeface="Times New Roman" panose="02020603050405020304" pitchFamily="18" charset="0"/>
                <a:cs typeface="Times New Roman" panose="02020603050405020304" pitchFamily="18" charset="0"/>
              </a:rPr>
              <a:t>’,[parameters]);</a:t>
            </a:r>
            <a:endParaRPr lang="en-US" sz="2000" dirty="0" smtClean="0">
              <a:solidFill>
                <a:schemeClr val="tx1"/>
              </a:solidFill>
              <a:latin typeface="Times New Roman" panose="02020603050405020304" pitchFamily="18" charset="0"/>
              <a:cs typeface="Times New Roman" panose="02020603050405020304" pitchFamily="18" charset="0"/>
            </a:endParaRPr>
          </a:p>
          <a:p>
            <a:pPr lvl="1"/>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143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105990"/>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Route</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3" y="2081349"/>
            <a:ext cx="8534400" cy="4319451"/>
          </a:xfrm>
        </p:spPr>
        <p:txBody>
          <a:bodyPr>
            <a:normAutofit/>
          </a:bodyPr>
          <a:lstStyle/>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Required Route </a:t>
            </a:r>
            <a:r>
              <a:rPr lang="en-US" sz="2000" b="1" dirty="0" smtClean="0">
                <a:solidFill>
                  <a:schemeClr val="tx1"/>
                </a:solidFill>
                <a:latin typeface="Times New Roman" panose="02020603050405020304" pitchFamily="18" charset="0"/>
                <a:cs typeface="Times New Roman" panose="02020603050405020304" pitchFamily="18" charset="0"/>
              </a:rPr>
              <a:t>parameters</a:t>
            </a:r>
            <a:endParaRPr lang="en-US" sz="2000" b="1" dirty="0">
              <a:solidFill>
                <a:schemeClr val="tx1"/>
              </a:solidFill>
              <a:latin typeface="Times New Roman" panose="02020603050405020304" pitchFamily="18" charset="0"/>
              <a:cs typeface="Times New Roman" panose="02020603050405020304" pitchFamily="18" charset="0"/>
            </a:endParaRPr>
          </a:p>
          <a:p>
            <a:pPr lvl="1"/>
            <a:r>
              <a:rPr lang="en-US" sz="2000" dirty="0">
                <a:solidFill>
                  <a:schemeClr val="tx1"/>
                </a:solidFill>
                <a:latin typeface="Times New Roman" panose="02020603050405020304" pitchFamily="18" charset="0"/>
                <a:cs typeface="Times New Roman" panose="02020603050405020304" pitchFamily="18" charset="0"/>
              </a:rPr>
              <a:t>Sometimes you will need to capture segments of the URI within your route.</a:t>
            </a:r>
          </a:p>
          <a:p>
            <a:pPr lvl="1"/>
            <a:r>
              <a:rPr lang="en-US" sz="2000" dirty="0">
                <a:solidFill>
                  <a:schemeClr val="tx1"/>
                </a:solidFill>
                <a:latin typeface="Times New Roman" panose="02020603050405020304" pitchFamily="18" charset="0"/>
                <a:cs typeface="Times New Roman" panose="02020603050405020304" pitchFamily="18" charset="0"/>
              </a:rPr>
              <a:t>For example, you may need to capture a user's ID from the URL. </a:t>
            </a:r>
          </a:p>
          <a:p>
            <a:pPr lvl="1"/>
            <a:r>
              <a:rPr lang="en-US" sz="2000" dirty="0">
                <a:solidFill>
                  <a:schemeClr val="tx1"/>
                </a:solidFill>
                <a:latin typeface="Times New Roman" panose="02020603050405020304" pitchFamily="18" charset="0"/>
                <a:cs typeface="Times New Roman" panose="02020603050405020304" pitchFamily="18" charset="0"/>
              </a:rPr>
              <a:t>You may do so by defining route parameters</a:t>
            </a:r>
            <a:r>
              <a:rPr lang="en-US" sz="2000" dirty="0" smtClean="0">
                <a:solidFill>
                  <a:schemeClr val="tx1"/>
                </a:solidFill>
                <a:latin typeface="Times New Roman" panose="02020603050405020304" pitchFamily="18" charset="0"/>
                <a:cs typeface="Times New Roman" panose="02020603050405020304" pitchFamily="18" charset="0"/>
              </a:rPr>
              <a:t>:</a:t>
            </a:r>
          </a:p>
          <a:p>
            <a:pPr lvl="1"/>
            <a:endParaRPr lang="en-US" sz="2000" dirty="0">
              <a:solidFill>
                <a:schemeClr val="tx1"/>
              </a:solidFill>
              <a:latin typeface="Times New Roman" panose="02020603050405020304" pitchFamily="18" charset="0"/>
              <a:cs typeface="Times New Roman" panose="02020603050405020304" pitchFamily="18" charset="0"/>
            </a:endParaRPr>
          </a:p>
          <a:p>
            <a:pPr lvl="1"/>
            <a:r>
              <a:rPr lang="en-US" sz="2000" dirty="0">
                <a:solidFill>
                  <a:schemeClr val="tx1"/>
                </a:solidFill>
                <a:latin typeface="Times New Roman" panose="02020603050405020304" pitchFamily="18" charset="0"/>
                <a:cs typeface="Times New Roman" panose="02020603050405020304" pitchFamily="18" charset="0"/>
              </a:rPr>
              <a:t>Route::get('user/{id}', function ($id) </a:t>
            </a:r>
            <a:r>
              <a:rPr lang="en-US" sz="2000" dirty="0" smtClean="0">
                <a:solidFill>
                  <a:schemeClr val="tx1"/>
                </a:solidFill>
                <a:latin typeface="Times New Roman" panose="02020603050405020304" pitchFamily="18" charset="0"/>
                <a:cs typeface="Times New Roman" panose="02020603050405020304" pitchFamily="18" charset="0"/>
              </a:rPr>
              <a:t>{</a:t>
            </a:r>
          </a:p>
          <a:p>
            <a:pPr lvl="1"/>
            <a:r>
              <a:rPr lang="en-US" sz="2000" dirty="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return 'User '.$id;</a:t>
            </a:r>
          </a:p>
          <a:p>
            <a:pPr lvl="1"/>
            <a:r>
              <a:rPr lang="en-US" sz="20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449810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1" y="1105990"/>
            <a:ext cx="8534401" cy="583474"/>
          </a:xfrm>
        </p:spPr>
        <p:txBody>
          <a:bodyPr>
            <a:normAutofit/>
          </a:bodyPr>
          <a:lstStyle/>
          <a:p>
            <a:r>
              <a:rPr lang="en-US" sz="2800" b="1" u="sng" dirty="0" smtClean="0">
                <a:latin typeface="Times New Roman" panose="02020603050405020304" pitchFamily="18" charset="0"/>
                <a:cs typeface="Times New Roman" panose="02020603050405020304" pitchFamily="18" charset="0"/>
              </a:rPr>
              <a:t>Route</a:t>
            </a:r>
            <a:endParaRPr lang="en-US" sz="2800" b="1" u="sng"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84213" y="2081349"/>
            <a:ext cx="8534400" cy="4345577"/>
          </a:xfrm>
        </p:spPr>
        <p:txBody>
          <a:bodyPr>
            <a:normAutofit fontScale="92500" lnSpcReduction="10000"/>
          </a:bodyPr>
          <a:lstStyle/>
          <a:p>
            <a:pPr lvl="1"/>
            <a:r>
              <a:rPr lang="en-US" sz="2000" dirty="0" smtClean="0">
                <a:solidFill>
                  <a:schemeClr val="tx1"/>
                </a:solidFill>
                <a:latin typeface="Times New Roman" panose="02020603050405020304" pitchFamily="18" charset="0"/>
                <a:cs typeface="Times New Roman" panose="02020603050405020304" pitchFamily="18" charset="0"/>
              </a:rPr>
              <a:t>You </a:t>
            </a:r>
            <a:r>
              <a:rPr lang="en-US" sz="2000" dirty="0">
                <a:solidFill>
                  <a:schemeClr val="tx1"/>
                </a:solidFill>
                <a:latin typeface="Times New Roman" panose="02020603050405020304" pitchFamily="18" charset="0"/>
                <a:cs typeface="Times New Roman" panose="02020603050405020304" pitchFamily="18" charset="0"/>
              </a:rPr>
              <a:t>may define as many route parameters as required by your route</a:t>
            </a:r>
            <a:r>
              <a:rPr lang="en-US" sz="2000" dirty="0" smtClean="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lvl="1"/>
            <a:r>
              <a:rPr lang="en-US" sz="2000" dirty="0">
                <a:solidFill>
                  <a:schemeClr val="tx1"/>
                </a:solidFill>
                <a:latin typeface="Times New Roman" panose="02020603050405020304" pitchFamily="18" charset="0"/>
                <a:cs typeface="Times New Roman" panose="02020603050405020304" pitchFamily="18" charset="0"/>
              </a:rPr>
              <a:t>Route::get('posts/{post}/comments/{comment}', function ($</a:t>
            </a:r>
            <a:r>
              <a:rPr lang="en-US" sz="2000" dirty="0" err="1">
                <a:solidFill>
                  <a:schemeClr val="tx1"/>
                </a:solidFill>
                <a:latin typeface="Times New Roman" panose="02020603050405020304" pitchFamily="18" charset="0"/>
                <a:cs typeface="Times New Roman" panose="02020603050405020304" pitchFamily="18" charset="0"/>
              </a:rPr>
              <a:t>postId</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commentId</a:t>
            </a:r>
            <a:r>
              <a:rPr lang="en-US" sz="2000" dirty="0">
                <a:solidFill>
                  <a:schemeClr val="tx1"/>
                </a:solidFill>
                <a:latin typeface="Times New Roman" panose="02020603050405020304" pitchFamily="18" charset="0"/>
                <a:cs typeface="Times New Roman" panose="02020603050405020304" pitchFamily="18" charset="0"/>
              </a:rPr>
              <a:t>) {</a:t>
            </a:r>
          </a:p>
          <a:p>
            <a:pPr lvl="1"/>
            <a:r>
              <a:rPr lang="en-US" sz="2000" dirty="0">
                <a:solidFill>
                  <a:schemeClr val="tx1"/>
                </a:solidFill>
                <a:latin typeface="Times New Roman" panose="02020603050405020304" pitchFamily="18" charset="0"/>
                <a:cs typeface="Times New Roman" panose="02020603050405020304" pitchFamily="18" charset="0"/>
              </a:rPr>
              <a:t>    //</a:t>
            </a:r>
          </a:p>
          <a:p>
            <a:pPr lvl="1"/>
            <a:r>
              <a:rPr lang="en-US" sz="2000" dirty="0" smtClean="0">
                <a:solidFill>
                  <a:schemeClr val="tx1"/>
                </a:solidFill>
                <a:latin typeface="Times New Roman" panose="02020603050405020304" pitchFamily="18" charset="0"/>
                <a:cs typeface="Times New Roman" panose="02020603050405020304" pitchFamily="18" charset="0"/>
              </a:rPr>
              <a:t>});</a:t>
            </a:r>
          </a:p>
          <a:p>
            <a:pPr lvl="1"/>
            <a:endParaRPr lang="en-US" sz="2000" dirty="0">
              <a:solidFill>
                <a:schemeClr val="tx1"/>
              </a:solidFill>
              <a:latin typeface="Times New Roman" panose="02020603050405020304" pitchFamily="18" charset="0"/>
              <a:cs typeface="Times New Roman" panose="02020603050405020304" pitchFamily="18" charset="0"/>
            </a:endParaRPr>
          </a:p>
          <a:p>
            <a:pPr lvl="1"/>
            <a:r>
              <a:rPr lang="en-US" sz="2000" b="1" dirty="0" smtClean="0">
                <a:solidFill>
                  <a:schemeClr val="tx1"/>
                </a:solidFill>
                <a:latin typeface="Times New Roman" panose="02020603050405020304" pitchFamily="18" charset="0"/>
                <a:cs typeface="Times New Roman" panose="02020603050405020304" pitchFamily="18" charset="0"/>
              </a:rPr>
              <a:t>Note *</a:t>
            </a:r>
            <a:endParaRPr lang="en-US" sz="2000" b="1" dirty="0">
              <a:solidFill>
                <a:schemeClr val="tx1"/>
              </a:solidFill>
              <a:latin typeface="Times New Roman" panose="02020603050405020304" pitchFamily="18" charset="0"/>
              <a:cs typeface="Times New Roman" panose="02020603050405020304" pitchFamily="18" charset="0"/>
            </a:endParaRPr>
          </a:p>
          <a:p>
            <a:pPr lvl="1"/>
            <a:r>
              <a:rPr lang="en-US" sz="2000" dirty="0">
                <a:solidFill>
                  <a:schemeClr val="tx1"/>
                </a:solidFill>
                <a:latin typeface="Times New Roman" panose="02020603050405020304" pitchFamily="18" charset="0"/>
                <a:cs typeface="Times New Roman" panose="02020603050405020304" pitchFamily="18" charset="0"/>
              </a:rPr>
              <a:t>Route parameters are always encased within {} braces and should consist of alphabetic characters, and may not contain a - character. </a:t>
            </a:r>
          </a:p>
          <a:p>
            <a:pPr lvl="1"/>
            <a:r>
              <a:rPr lang="en-US" sz="2000" dirty="0">
                <a:solidFill>
                  <a:schemeClr val="tx1"/>
                </a:solidFill>
                <a:latin typeface="Times New Roman" panose="02020603050405020304" pitchFamily="18" charset="0"/>
                <a:cs typeface="Times New Roman" panose="02020603050405020304" pitchFamily="18" charset="0"/>
              </a:rPr>
              <a:t>Instead of using the - character, use an underscore (_). </a:t>
            </a:r>
          </a:p>
          <a:p>
            <a:pPr lvl="1"/>
            <a:r>
              <a:rPr lang="en-US" sz="2000" dirty="0">
                <a:solidFill>
                  <a:schemeClr val="tx1"/>
                </a:solidFill>
                <a:latin typeface="Times New Roman" panose="02020603050405020304" pitchFamily="18" charset="0"/>
                <a:cs typeface="Times New Roman" panose="02020603050405020304" pitchFamily="18" charset="0"/>
              </a:rPr>
              <a:t>Route parameters are injected into route callbacks / controllers based on their order - the names of the callback / controller arguments do not matter.</a:t>
            </a:r>
          </a:p>
        </p:txBody>
      </p:sp>
    </p:spTree>
    <p:extLst>
      <p:ext uri="{BB962C8B-B14F-4D97-AF65-F5344CB8AC3E}">
        <p14:creationId xmlns:p14="http://schemas.microsoft.com/office/powerpoint/2010/main" val="4005946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1158</TotalTime>
  <Words>1694</Words>
  <Application>Microsoft Office PowerPoint</Application>
  <PresentationFormat>Widescreen</PresentationFormat>
  <Paragraphs>357</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Century Gothic</vt:lpstr>
      <vt:lpstr>Arial</vt:lpstr>
      <vt:lpstr>Times New Roman</vt:lpstr>
      <vt:lpstr>Wingdings 3</vt:lpstr>
      <vt:lpstr>Slice</vt:lpstr>
      <vt:lpstr>Route , Middleware and Controller</vt:lpstr>
      <vt:lpstr>MVC Pattern</vt:lpstr>
      <vt:lpstr>Uniform Resource Locators (URLs)</vt:lpstr>
      <vt:lpstr>Route</vt:lpstr>
      <vt:lpstr>Route</vt:lpstr>
      <vt:lpstr>Route</vt:lpstr>
      <vt:lpstr>Route</vt:lpstr>
      <vt:lpstr>Route</vt:lpstr>
      <vt:lpstr>Route</vt:lpstr>
      <vt:lpstr>Middleware</vt:lpstr>
      <vt:lpstr>Registering middleware</vt:lpstr>
      <vt:lpstr>Registering middleware</vt:lpstr>
      <vt:lpstr>Registering middleware</vt:lpstr>
      <vt:lpstr>Registering middleware</vt:lpstr>
      <vt:lpstr>Registering middleware</vt:lpstr>
      <vt:lpstr>Registering middleware</vt:lpstr>
      <vt:lpstr>Registering middleware</vt:lpstr>
      <vt:lpstr>Registering middleware</vt:lpstr>
      <vt:lpstr>Registering middleware</vt:lpstr>
      <vt:lpstr>Registering middleware</vt:lpstr>
      <vt:lpstr>Registering middleware</vt:lpstr>
      <vt:lpstr>Controller</vt:lpstr>
      <vt:lpstr>controller</vt:lpstr>
      <vt:lpstr>controller</vt:lpstr>
      <vt:lpstr>controller</vt:lpstr>
      <vt:lpstr>controller</vt:lpstr>
      <vt:lpstr>controller</vt:lpstr>
      <vt:lpstr>controller</vt:lpstr>
      <vt:lpstr>controller</vt:lpstr>
      <vt:lpstr>controller</vt:lpstr>
      <vt:lpstr>controller</vt:lpstr>
      <vt:lpstr>controller</vt:lpstr>
      <vt:lpstr>controller</vt:lpstr>
      <vt:lpstr>controller</vt:lpstr>
      <vt:lpstr>controller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dc:title>
  <dc:creator>BCMM127</dc:creator>
  <cp:lastModifiedBy>BCMM127</cp:lastModifiedBy>
  <cp:revision>104</cp:revision>
  <dcterms:created xsi:type="dcterms:W3CDTF">2023-05-11T08:21:45Z</dcterms:created>
  <dcterms:modified xsi:type="dcterms:W3CDTF">2023-05-22T05:15:38Z</dcterms:modified>
</cp:coreProperties>
</file>