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0" r:id="rId8"/>
    <p:sldId id="261" r:id="rId9"/>
    <p:sldId id="267" r:id="rId10"/>
    <p:sldId id="268" r:id="rId11"/>
    <p:sldId id="264" r:id="rId12"/>
    <p:sldId id="269" r:id="rId13"/>
    <p:sldId id="262" r:id="rId14"/>
    <p:sldId id="270" r:id="rId15"/>
    <p:sldId id="271" r:id="rId16"/>
    <p:sldId id="272" r:id="rId17"/>
    <p:sldId id="273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0795-7014-4C40-96F5-71FBE99BD6C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AA39-0E2C-468E-A683-CCFE56A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0795-7014-4C40-96F5-71FBE99BD6C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AA39-0E2C-468E-A683-CCFE56A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0795-7014-4C40-96F5-71FBE99BD6C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AA39-0E2C-468E-A683-CCFE56A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0795-7014-4C40-96F5-71FBE99BD6C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AA39-0E2C-468E-A683-CCFE56A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0795-7014-4C40-96F5-71FBE99BD6C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AA39-0E2C-468E-A683-CCFE56A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0795-7014-4C40-96F5-71FBE99BD6C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AA39-0E2C-468E-A683-CCFE56A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0795-7014-4C40-96F5-71FBE99BD6C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AA39-0E2C-468E-A683-CCFE56A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0795-7014-4C40-96F5-71FBE99BD6C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AA39-0E2C-468E-A683-CCFE56A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0795-7014-4C40-96F5-71FBE99BD6C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AA39-0E2C-468E-A683-CCFE56A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2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0795-7014-4C40-96F5-71FBE99BD6C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AA39-0E2C-468E-A683-CCFE56A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0795-7014-4C40-96F5-71FBE99BD6C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AA39-0E2C-468E-A683-CCFE56A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0795-7014-4C40-96F5-71FBE99BD6C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AA39-0E2C-468E-A683-CCFE56A1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9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Перехват файловых операций для создания виртуальных sparse-файлов с удаленным хранилищем в операционной системе macOS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0853" y="5046453"/>
            <a:ext cx="5932098" cy="1065362"/>
          </a:xfrm>
        </p:spPr>
        <p:txBody>
          <a:bodyPr/>
          <a:lstStyle/>
          <a:p>
            <a:pPr algn="l"/>
            <a:r>
              <a:rPr lang="ru-RU" dirty="0" smtClean="0"/>
              <a:t>Студент</a:t>
            </a:r>
            <a:r>
              <a:rPr lang="en-US" dirty="0" smtClean="0"/>
              <a:t>: </a:t>
            </a:r>
            <a:r>
              <a:rPr lang="ru-RU" dirty="0" smtClean="0"/>
              <a:t>Денис Копырин, гр. 376</a:t>
            </a:r>
          </a:p>
          <a:p>
            <a:pPr algn="l"/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/>
              <a:t> </a:t>
            </a:r>
            <a:r>
              <a:rPr lang="ru-RU" dirty="0" smtClean="0"/>
              <a:t>Алексей Костюшко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305909"/>
            <a:ext cx="12192000" cy="552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Москва,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6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метода перехватов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173255"/>
              </p:ext>
            </p:extLst>
          </p:nvPr>
        </p:nvGraphicFramePr>
        <p:xfrm>
          <a:off x="838200" y="1585476"/>
          <a:ext cx="10515600" cy="509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182">
                  <a:extLst>
                    <a:ext uri="{9D8B030D-6E8A-4147-A177-3AD203B41FA5}">
                      <a16:colId xmlns:a16="http://schemas.microsoft.com/office/drawing/2014/main" val="4138615188"/>
                    </a:ext>
                  </a:extLst>
                </a:gridCol>
                <a:gridCol w="4043218">
                  <a:extLst>
                    <a:ext uri="{9D8B030D-6E8A-4147-A177-3AD203B41FA5}">
                      <a16:colId xmlns:a16="http://schemas.microsoft.com/office/drawing/2014/main" val="18801228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06725385"/>
                    </a:ext>
                  </a:extLst>
                </a:gridCol>
              </a:tblGrid>
              <a:tr h="885479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92D050"/>
                          </a:solidFill>
                        </a:rPr>
                        <a:t>VOP</a:t>
                      </a:r>
                      <a:r>
                        <a:rPr lang="en-US" sz="320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ru-RU" sz="3200" baseline="0" dirty="0" smtClean="0">
                          <a:solidFill>
                            <a:srgbClr val="92D050"/>
                          </a:solidFill>
                        </a:rPr>
                        <a:t>в </a:t>
                      </a:r>
                      <a:r>
                        <a:rPr lang="en-US" sz="3200" baseline="0" dirty="0" err="1" smtClean="0">
                          <a:solidFill>
                            <a:srgbClr val="92D050"/>
                          </a:solidFill>
                        </a:rPr>
                        <a:t>vnode</a:t>
                      </a:r>
                      <a:endParaRPr lang="en-US" sz="32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Функция</a:t>
                      </a:r>
                      <a:r>
                        <a:rPr lang="ru-RU" sz="3200" baseline="0" dirty="0" smtClean="0"/>
                        <a:t> в</a:t>
                      </a:r>
                      <a:r>
                        <a:rPr lang="en-US" sz="3200" dirty="0" smtClean="0"/>
                        <a:t> VOP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96300"/>
                  </a:ext>
                </a:extLst>
              </a:tr>
              <a:tr h="885479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Перезаписи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ru-RU" sz="3200" dirty="0" smtClean="0">
                          <a:solidFill>
                            <a:srgbClr val="00B050"/>
                          </a:solidFill>
                        </a:rPr>
                        <a:t>кол-во</a:t>
                      </a:r>
                      <a:r>
                        <a:rPr lang="ru-RU" sz="32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rgbClr val="00B050"/>
                          </a:solidFill>
                        </a:rPr>
                        <a:t>vnode</a:t>
                      </a:r>
                      <a:r>
                        <a:rPr lang="en-US" sz="3200" baseline="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O(</a:t>
                      </a:r>
                      <a:r>
                        <a:rPr lang="ru-RU" sz="3200" dirty="0" smtClean="0"/>
                        <a:t>кол-во </a:t>
                      </a:r>
                      <a:r>
                        <a:rPr lang="ru-RU" sz="3200" baseline="0" dirty="0" smtClean="0"/>
                        <a:t>функций</a:t>
                      </a:r>
                      <a:r>
                        <a:rPr lang="en-US" sz="3200" baseline="0" dirty="0" smtClean="0"/>
                        <a:t>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588902"/>
                  </a:ext>
                </a:extLst>
              </a:tr>
              <a:tr h="885479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Аллокации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ru-RU" sz="3200" dirty="0" smtClean="0">
                          <a:solidFill>
                            <a:srgbClr val="00B050"/>
                          </a:solidFill>
                        </a:rPr>
                        <a:t>размер</a:t>
                      </a:r>
                      <a:r>
                        <a:rPr lang="ru-RU" sz="3200" baseline="0" dirty="0" smtClean="0">
                          <a:solidFill>
                            <a:srgbClr val="00B050"/>
                          </a:solidFill>
                        </a:rPr>
                        <a:t> таблицы</a:t>
                      </a:r>
                      <a:r>
                        <a:rPr lang="en-US" sz="32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ru-RU" sz="3200" baseline="0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r>
                        <a:rPr lang="en-US" sz="32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ru-RU" sz="3200" baseline="0" dirty="0" smtClean="0">
                          <a:solidFill>
                            <a:srgbClr val="00B050"/>
                          </a:solidFill>
                        </a:rPr>
                        <a:t>кол-во точек монтирования</a:t>
                      </a:r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O(1)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382015"/>
                  </a:ext>
                </a:extLst>
              </a:tr>
              <a:tr h="885479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Защита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rgbClr val="00B050"/>
                          </a:solidFill>
                        </a:rPr>
                        <a:t>Отсутствует</a:t>
                      </a:r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sz="3200" baseline="0" dirty="0" smtClean="0">
                          <a:solidFill>
                            <a:srgbClr val="00B050"/>
                          </a:solidFill>
                        </a:rPr>
                        <a:t> RW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Только</a:t>
                      </a:r>
                      <a:r>
                        <a:rPr lang="ru-RU" sz="3200" baseline="0" dirty="0" smtClean="0"/>
                        <a:t> чтение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17560"/>
                  </a:ext>
                </a:extLst>
              </a:tr>
              <a:tr h="885479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Гранулярность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rgbClr val="00B050"/>
                          </a:solidFill>
                        </a:rPr>
                        <a:t>Только </a:t>
                      </a:r>
                      <a:r>
                        <a:rPr lang="ru-RU" sz="3200" i="1" dirty="0" smtClean="0">
                          <a:solidFill>
                            <a:srgbClr val="00B050"/>
                          </a:solidFill>
                        </a:rPr>
                        <a:t>нужные</a:t>
                      </a:r>
                      <a:r>
                        <a:rPr lang="en-US" sz="32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rgbClr val="00B050"/>
                          </a:solidFill>
                        </a:rPr>
                        <a:t>vnode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i="1" dirty="0" smtClean="0"/>
                        <a:t>Все</a:t>
                      </a:r>
                      <a:r>
                        <a:rPr lang="ru-RU" sz="3200" baseline="0" dirty="0" smtClean="0"/>
                        <a:t> </a:t>
                      </a:r>
                      <a:r>
                        <a:rPr lang="en-US" sz="3200" baseline="0" dirty="0" err="1" smtClean="0"/>
                        <a:t>vnode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4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1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0654" y="2004291"/>
            <a:ext cx="2004291" cy="56341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70219" y="2004291"/>
            <a:ext cx="1408545" cy="56341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92109" y="2004724"/>
            <a:ext cx="1408545" cy="56341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45255" y="2004291"/>
            <a:ext cx="1408545" cy="56341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использовать данные - регионы блоков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7982" y="2567709"/>
            <a:ext cx="11132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80654" y="2567709"/>
            <a:ext cx="0" cy="457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80326" y="2535381"/>
            <a:ext cx="0" cy="457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70219" y="2567708"/>
            <a:ext cx="0" cy="457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78764" y="2567708"/>
            <a:ext cx="0" cy="457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92109" y="2567708"/>
            <a:ext cx="0" cy="457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0654" y="2567708"/>
            <a:ext cx="0" cy="457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945255" y="2572325"/>
            <a:ext cx="0" cy="457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353800" y="2535380"/>
            <a:ext cx="0" cy="457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80654" y="2805543"/>
            <a:ext cx="199967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70219" y="2796308"/>
            <a:ext cx="1408545" cy="92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92109" y="2805543"/>
            <a:ext cx="140854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45254" y="2807850"/>
            <a:ext cx="140854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7472" y="3980438"/>
            <a:ext cx="10377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Сумма длин регионов есть реальный размер файла</a:t>
            </a:r>
          </a:p>
          <a:p>
            <a:endParaRPr lang="ru-RU" sz="3600" dirty="0"/>
          </a:p>
          <a:p>
            <a:r>
              <a:rPr lang="ru-RU" sz="3600" dirty="0" smtClean="0"/>
              <a:t>Над регионами можно ввести операции над множествами – объединение и пересечение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86626" y="3032348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12k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90600" y="3032348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4</a:t>
            </a:r>
            <a:r>
              <a:rPr lang="en-US" sz="2800" dirty="0" smtClean="0"/>
              <a:t>k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3776519" y="3032348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16k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5185064" y="3032348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20k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6898409" y="3031832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28k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06954" y="3031832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30k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626599" y="3031832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34k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946244" y="3031832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38k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20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использовать данные - регионы блоков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5182" cy="435133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Нахождение недостающих регионов</a:t>
            </a:r>
          </a:p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en-US" sz="3600" dirty="0" smtClean="0"/>
              <a:t>(</a:t>
            </a:r>
            <a:r>
              <a:rPr lang="ru-RU" sz="3600" dirty="0" smtClean="0"/>
              <a:t>Регион чтения</a:t>
            </a:r>
            <a:r>
              <a:rPr lang="en-US" sz="3600" dirty="0" smtClean="0"/>
              <a:t>)</a:t>
            </a:r>
            <a:r>
              <a:rPr lang="ru-RU" sz="3600" dirty="0" smtClean="0"/>
              <a:t> </a:t>
            </a:r>
            <a:r>
              <a:rPr lang="en-US" sz="3600" dirty="0" smtClean="0"/>
              <a:t>/ (</a:t>
            </a:r>
            <a:r>
              <a:rPr lang="ru-RU" sz="3600" dirty="0" smtClean="0"/>
              <a:t>Прочитанные регионы</a:t>
            </a:r>
            <a:r>
              <a:rPr lang="en-US" sz="3600" dirty="0" smtClean="0"/>
              <a:t>)</a:t>
            </a:r>
            <a:endParaRPr lang="ru-RU" sz="3600" dirty="0" smtClean="0"/>
          </a:p>
          <a:p>
            <a:r>
              <a:rPr lang="ru-RU" sz="3600" dirty="0" smtClean="0"/>
              <a:t>Проверка необходимости скачивания данных</a:t>
            </a:r>
          </a:p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en-US" sz="3600" dirty="0" smtClean="0"/>
              <a:t>(</a:t>
            </a:r>
            <a:r>
              <a:rPr lang="ru-RU" sz="3600" dirty="0" smtClean="0"/>
              <a:t>Регион чтения</a:t>
            </a:r>
            <a:r>
              <a:rPr lang="en-US" sz="3600" dirty="0" smtClean="0"/>
              <a:t>)</a:t>
            </a:r>
            <a:r>
              <a:rPr lang="ru-RU" sz="3600" dirty="0" smtClean="0"/>
              <a:t> </a:t>
            </a:r>
            <a:r>
              <a:rPr lang="en-US" sz="3600" dirty="0" smtClean="0"/>
              <a:t>/ (</a:t>
            </a:r>
            <a:r>
              <a:rPr lang="ru-RU" sz="3600" dirty="0" smtClean="0"/>
              <a:t>Прочитанные регионы</a:t>
            </a:r>
            <a:r>
              <a:rPr lang="en-US" sz="3600" dirty="0" smtClean="0"/>
              <a:t>)</a:t>
            </a:r>
            <a:r>
              <a:rPr lang="ru-RU" sz="3600" dirty="0" smtClean="0"/>
              <a:t> непуст</a:t>
            </a:r>
            <a:endParaRPr lang="ru-RU" sz="3600" dirty="0" smtClean="0"/>
          </a:p>
          <a:p>
            <a:r>
              <a:rPr lang="ru-RU" sz="3600" dirty="0" smtClean="0"/>
              <a:t>Обновление прочитанных регионов</a:t>
            </a:r>
          </a:p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en-US" sz="3600" dirty="0" smtClean="0"/>
              <a:t>(</a:t>
            </a:r>
            <a:r>
              <a:rPr lang="ru-RU" sz="3600" dirty="0" smtClean="0"/>
              <a:t>Прочитанные регионы</a:t>
            </a:r>
            <a:r>
              <a:rPr lang="en-US" sz="3600" dirty="0" smtClean="0"/>
              <a:t>)</a:t>
            </a:r>
            <a:r>
              <a:rPr lang="ru-RU" sz="3600" dirty="0"/>
              <a:t> </a:t>
            </a:r>
            <a:r>
              <a:rPr lang="ru-RU" sz="3600" dirty="0" smtClean="0"/>
              <a:t>+= </a:t>
            </a:r>
            <a:r>
              <a:rPr lang="en-US" sz="3600" dirty="0" smtClean="0"/>
              <a:t>(</a:t>
            </a:r>
            <a:r>
              <a:rPr lang="ru-RU" sz="3600" dirty="0" smtClean="0"/>
              <a:t>Регион чтения)</a:t>
            </a:r>
          </a:p>
        </p:txBody>
      </p:sp>
    </p:spTree>
    <p:extLst>
      <p:ext uri="{BB962C8B-B14F-4D97-AF65-F5344CB8AC3E}">
        <p14:creationId xmlns:p14="http://schemas.microsoft.com/office/powerpoint/2010/main" val="144626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337" y="52077"/>
            <a:ext cx="10515600" cy="1325563"/>
          </a:xfrm>
        </p:spPr>
        <p:txBody>
          <a:bodyPr/>
          <a:lstStyle/>
          <a:p>
            <a:r>
              <a:rPr lang="ru-RU" dirty="0" smtClean="0"/>
              <a:t>Дизайн драйвера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2523" y="2417140"/>
            <a:ext cx="2622525" cy="100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</a:t>
            </a:r>
          </a:p>
          <a:p>
            <a:pPr algn="ctr"/>
            <a:r>
              <a:rPr lang="en-US" sz="2400" dirty="0" err="1" smtClean="0"/>
              <a:t>Excl</a:t>
            </a:r>
            <a:r>
              <a:rPr lang="en-US" sz="2400" dirty="0" smtClean="0"/>
              <a:t>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955383" y="2417140"/>
            <a:ext cx="2083496" cy="100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</a:t>
            </a:r>
          </a:p>
          <a:p>
            <a:pPr algn="ct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1253698" y="2417140"/>
            <a:ext cx="2208015" cy="100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VOP Hook </a:t>
            </a:r>
          </a:p>
          <a:p>
            <a:pPr algn="ct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41171" y="5695175"/>
            <a:ext cx="2165230" cy="96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KAUTH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041171" y="4073410"/>
            <a:ext cx="2165230" cy="974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Filter Manager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18986" y="5048195"/>
            <a:ext cx="0" cy="646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30982" y="5048195"/>
            <a:ext cx="0" cy="646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138357" y="3278623"/>
            <a:ext cx="1985429" cy="7947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4" idx="4"/>
          </p:cNvCxnSpPr>
          <p:nvPr/>
        </p:nvCxnSpPr>
        <p:spPr>
          <a:xfrm flipV="1">
            <a:off x="5123786" y="3426430"/>
            <a:ext cx="0" cy="646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5" idx="4"/>
          </p:cNvCxnSpPr>
          <p:nvPr/>
        </p:nvCxnSpPr>
        <p:spPr>
          <a:xfrm flipV="1">
            <a:off x="5123786" y="3426430"/>
            <a:ext cx="2873345" cy="646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618782" y="1305438"/>
            <a:ext cx="1494854" cy="74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VOP Hook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6" idx="0"/>
            <a:endCxn id="14" idx="2"/>
          </p:cNvCxnSpPr>
          <p:nvPr/>
        </p:nvCxnSpPr>
        <p:spPr>
          <a:xfrm flipV="1">
            <a:off x="2357706" y="2049711"/>
            <a:ext cx="8503" cy="3674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660648" y="1681018"/>
            <a:ext cx="3394116" cy="2909455"/>
          </a:xfrm>
          <a:custGeom>
            <a:avLst/>
            <a:gdLst>
              <a:gd name="connsiteX0" fmla="*/ 937243 w 3394116"/>
              <a:gd name="connsiteY0" fmla="*/ 0 h 3168073"/>
              <a:gd name="connsiteX1" fmla="*/ 133679 w 3394116"/>
              <a:gd name="connsiteY1" fmla="*/ 1985818 h 3168073"/>
              <a:gd name="connsiteX2" fmla="*/ 3394116 w 3394116"/>
              <a:gd name="connsiteY2" fmla="*/ 3168073 h 316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4116" h="3168073">
                <a:moveTo>
                  <a:pt x="937243" y="0"/>
                </a:moveTo>
                <a:cubicBezTo>
                  <a:pt x="330721" y="728903"/>
                  <a:pt x="-275800" y="1457806"/>
                  <a:pt x="133679" y="1985818"/>
                </a:cubicBezTo>
                <a:cubicBezTo>
                  <a:pt x="543158" y="2513830"/>
                  <a:pt x="1968637" y="2840951"/>
                  <a:pt x="3394116" y="3168073"/>
                </a:cubicBezTo>
              </a:path>
            </a:pathLst>
          </a:custGeom>
          <a:noFill/>
          <a:ln w="38100">
            <a:headEnd type="none" w="med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ounded Rectangle 17"/>
          <p:cNvSpPr/>
          <p:nvPr/>
        </p:nvSpPr>
        <p:spPr>
          <a:xfrm>
            <a:off x="4376358" y="1304806"/>
            <a:ext cx="1494854" cy="74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Match</a:t>
            </a:r>
            <a:endParaRPr lang="en-US" sz="2400" dirty="0"/>
          </a:p>
        </p:txBody>
      </p:sp>
      <p:cxnSp>
        <p:nvCxnSpPr>
          <p:cNvPr id="20" name="Straight Arrow Connector 19"/>
          <p:cNvCxnSpPr>
            <a:stCxn id="4" idx="0"/>
            <a:endCxn id="18" idx="2"/>
          </p:cNvCxnSpPr>
          <p:nvPr/>
        </p:nvCxnSpPr>
        <p:spPr>
          <a:xfrm flipH="1" flipV="1">
            <a:off x="5123785" y="2049079"/>
            <a:ext cx="1" cy="368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2530764" y="6178254"/>
            <a:ext cx="1510407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06401" y="6178254"/>
            <a:ext cx="1510407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</p:cNvCxnSpPr>
          <p:nvPr/>
        </p:nvCxnSpPr>
        <p:spPr>
          <a:xfrm>
            <a:off x="9038879" y="2921785"/>
            <a:ext cx="59070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629585" y="2417140"/>
            <a:ext cx="2153866" cy="10092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UserSpace</a:t>
            </a:r>
            <a:r>
              <a:rPr lang="en-US" sz="2400" dirty="0" smtClean="0">
                <a:solidFill>
                  <a:schemeClr val="tx1"/>
                </a:solidFill>
              </a:rPr>
              <a:t> Client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30764" y="5791200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2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337" y="52077"/>
            <a:ext cx="10515600" cy="1325563"/>
          </a:xfrm>
        </p:spPr>
        <p:txBody>
          <a:bodyPr/>
          <a:lstStyle/>
          <a:p>
            <a:r>
              <a:rPr lang="ru-RU" dirty="0" smtClean="0"/>
              <a:t>Дизайн драйвера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2523" y="2417140"/>
            <a:ext cx="2622525" cy="100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</a:t>
            </a:r>
          </a:p>
          <a:p>
            <a:pPr algn="ctr"/>
            <a:r>
              <a:rPr lang="en-US" sz="2400" dirty="0" err="1" smtClean="0"/>
              <a:t>Excl</a:t>
            </a:r>
            <a:r>
              <a:rPr lang="en-US" sz="2400" dirty="0" smtClean="0"/>
              <a:t>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955383" y="2417140"/>
            <a:ext cx="2083496" cy="100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</a:t>
            </a:r>
          </a:p>
          <a:p>
            <a:pPr algn="ct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1253698" y="2417140"/>
            <a:ext cx="2208015" cy="100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VOP Hook </a:t>
            </a:r>
          </a:p>
          <a:p>
            <a:pPr algn="ct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41171" y="5695175"/>
            <a:ext cx="2165230" cy="966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KAUTH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041171" y="4073410"/>
            <a:ext cx="2165230" cy="9747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Filter Manager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18986" y="5048195"/>
            <a:ext cx="0" cy="646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30982" y="5048195"/>
            <a:ext cx="0" cy="646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138357" y="3278623"/>
            <a:ext cx="1985429" cy="7947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4" idx="4"/>
          </p:cNvCxnSpPr>
          <p:nvPr/>
        </p:nvCxnSpPr>
        <p:spPr>
          <a:xfrm flipV="1">
            <a:off x="5123786" y="3426430"/>
            <a:ext cx="0" cy="646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5" idx="4"/>
          </p:cNvCxnSpPr>
          <p:nvPr/>
        </p:nvCxnSpPr>
        <p:spPr>
          <a:xfrm flipV="1">
            <a:off x="5123786" y="3426430"/>
            <a:ext cx="2873345" cy="646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618782" y="1305438"/>
            <a:ext cx="1494854" cy="74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VOP Hook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6" idx="0"/>
            <a:endCxn id="14" idx="2"/>
          </p:cNvCxnSpPr>
          <p:nvPr/>
        </p:nvCxnSpPr>
        <p:spPr>
          <a:xfrm flipV="1">
            <a:off x="2357706" y="2049711"/>
            <a:ext cx="8503" cy="3674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660648" y="1681018"/>
            <a:ext cx="3394116" cy="2909455"/>
          </a:xfrm>
          <a:custGeom>
            <a:avLst/>
            <a:gdLst>
              <a:gd name="connsiteX0" fmla="*/ 937243 w 3394116"/>
              <a:gd name="connsiteY0" fmla="*/ 0 h 3168073"/>
              <a:gd name="connsiteX1" fmla="*/ 133679 w 3394116"/>
              <a:gd name="connsiteY1" fmla="*/ 1985818 h 3168073"/>
              <a:gd name="connsiteX2" fmla="*/ 3394116 w 3394116"/>
              <a:gd name="connsiteY2" fmla="*/ 3168073 h 316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4116" h="3168073">
                <a:moveTo>
                  <a:pt x="937243" y="0"/>
                </a:moveTo>
                <a:cubicBezTo>
                  <a:pt x="330721" y="728903"/>
                  <a:pt x="-275800" y="1457806"/>
                  <a:pt x="133679" y="1985818"/>
                </a:cubicBezTo>
                <a:cubicBezTo>
                  <a:pt x="543158" y="2513830"/>
                  <a:pt x="1968637" y="2840951"/>
                  <a:pt x="3394116" y="3168073"/>
                </a:cubicBezTo>
              </a:path>
            </a:pathLst>
          </a:custGeom>
          <a:noFill/>
          <a:ln w="38100">
            <a:headEnd type="none" w="med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ounded Rectangle 17"/>
          <p:cNvSpPr/>
          <p:nvPr/>
        </p:nvSpPr>
        <p:spPr>
          <a:xfrm>
            <a:off x="4376358" y="1306860"/>
            <a:ext cx="1494854" cy="74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Match</a:t>
            </a:r>
            <a:endParaRPr lang="en-US" sz="2400" dirty="0"/>
          </a:p>
        </p:txBody>
      </p:sp>
      <p:cxnSp>
        <p:nvCxnSpPr>
          <p:cNvPr id="20" name="Straight Arrow Connector 19"/>
          <p:cNvCxnSpPr>
            <a:stCxn id="4" idx="0"/>
            <a:endCxn id="18" idx="2"/>
          </p:cNvCxnSpPr>
          <p:nvPr/>
        </p:nvCxnSpPr>
        <p:spPr>
          <a:xfrm flipH="1" flipV="1">
            <a:off x="5123785" y="2051133"/>
            <a:ext cx="1" cy="366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2530764" y="6178254"/>
            <a:ext cx="1510407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06401" y="6178254"/>
            <a:ext cx="1510407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</p:cNvCxnSpPr>
          <p:nvPr/>
        </p:nvCxnSpPr>
        <p:spPr>
          <a:xfrm>
            <a:off x="9038879" y="2921785"/>
            <a:ext cx="59070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629585" y="2417140"/>
            <a:ext cx="2153866" cy="10092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UserSpace</a:t>
            </a:r>
            <a:r>
              <a:rPr lang="en-US" sz="2400" dirty="0" smtClean="0">
                <a:solidFill>
                  <a:schemeClr val="tx1"/>
                </a:solidFill>
              </a:rPr>
              <a:t> Client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30764" y="5791200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vnode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249703" y="1306860"/>
            <a:ext cx="1494854" cy="74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 Regions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 flipH="1" flipV="1">
            <a:off x="7997130" y="2051133"/>
            <a:ext cx="1" cy="366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85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337" y="52077"/>
            <a:ext cx="10515600" cy="1325563"/>
          </a:xfrm>
        </p:spPr>
        <p:txBody>
          <a:bodyPr/>
          <a:lstStyle/>
          <a:p>
            <a:r>
              <a:rPr lang="ru-RU" dirty="0" smtClean="0"/>
              <a:t>Дизайн драйвера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2523" y="2417140"/>
            <a:ext cx="2622525" cy="100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</a:t>
            </a:r>
          </a:p>
          <a:p>
            <a:pPr algn="ctr"/>
            <a:r>
              <a:rPr lang="en-US" sz="2400" dirty="0" err="1" smtClean="0"/>
              <a:t>Excl</a:t>
            </a:r>
            <a:r>
              <a:rPr lang="en-US" sz="2400" dirty="0" smtClean="0"/>
              <a:t>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955383" y="2417140"/>
            <a:ext cx="2083496" cy="100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</a:t>
            </a:r>
          </a:p>
          <a:p>
            <a:pPr algn="ct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1253698" y="2417140"/>
            <a:ext cx="2208015" cy="10092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VOP Hook </a:t>
            </a:r>
          </a:p>
          <a:p>
            <a:pPr algn="ct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41171" y="5695175"/>
            <a:ext cx="2165230" cy="966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KAUTH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041171" y="4073410"/>
            <a:ext cx="2165230" cy="9747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Filter Manager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18986" y="5048195"/>
            <a:ext cx="0" cy="646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30982" y="5048195"/>
            <a:ext cx="0" cy="646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138357" y="3278623"/>
            <a:ext cx="1985429" cy="7947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4" idx="4"/>
          </p:cNvCxnSpPr>
          <p:nvPr/>
        </p:nvCxnSpPr>
        <p:spPr>
          <a:xfrm flipV="1">
            <a:off x="5123786" y="3426430"/>
            <a:ext cx="0" cy="646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5" idx="4"/>
          </p:cNvCxnSpPr>
          <p:nvPr/>
        </p:nvCxnSpPr>
        <p:spPr>
          <a:xfrm flipV="1">
            <a:off x="5123786" y="3426430"/>
            <a:ext cx="2873345" cy="646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618782" y="1305438"/>
            <a:ext cx="1494854" cy="7442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VOP Hook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6" idx="0"/>
            <a:endCxn id="14" idx="2"/>
          </p:cNvCxnSpPr>
          <p:nvPr/>
        </p:nvCxnSpPr>
        <p:spPr>
          <a:xfrm flipV="1">
            <a:off x="2357706" y="2049711"/>
            <a:ext cx="8503" cy="3674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660648" y="1681018"/>
            <a:ext cx="3394116" cy="2909455"/>
          </a:xfrm>
          <a:custGeom>
            <a:avLst/>
            <a:gdLst>
              <a:gd name="connsiteX0" fmla="*/ 937243 w 3394116"/>
              <a:gd name="connsiteY0" fmla="*/ 0 h 3168073"/>
              <a:gd name="connsiteX1" fmla="*/ 133679 w 3394116"/>
              <a:gd name="connsiteY1" fmla="*/ 1985818 h 3168073"/>
              <a:gd name="connsiteX2" fmla="*/ 3394116 w 3394116"/>
              <a:gd name="connsiteY2" fmla="*/ 3168073 h 316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4116" h="3168073">
                <a:moveTo>
                  <a:pt x="937243" y="0"/>
                </a:moveTo>
                <a:cubicBezTo>
                  <a:pt x="330721" y="728903"/>
                  <a:pt x="-275800" y="1457806"/>
                  <a:pt x="133679" y="1985818"/>
                </a:cubicBezTo>
                <a:cubicBezTo>
                  <a:pt x="543158" y="2513830"/>
                  <a:pt x="1968637" y="2840951"/>
                  <a:pt x="3394116" y="3168073"/>
                </a:cubicBezTo>
              </a:path>
            </a:pathLst>
          </a:custGeom>
          <a:noFill/>
          <a:ln w="38100">
            <a:headEnd type="none" w="med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ounded Rectangle 17"/>
          <p:cNvSpPr/>
          <p:nvPr/>
        </p:nvSpPr>
        <p:spPr>
          <a:xfrm>
            <a:off x="4376358" y="1300178"/>
            <a:ext cx="1494854" cy="74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Match</a:t>
            </a:r>
            <a:endParaRPr lang="en-US" sz="2400" dirty="0"/>
          </a:p>
        </p:txBody>
      </p:sp>
      <p:cxnSp>
        <p:nvCxnSpPr>
          <p:cNvPr id="20" name="Straight Arrow Connector 19"/>
          <p:cNvCxnSpPr>
            <a:stCxn id="4" idx="0"/>
            <a:endCxn id="18" idx="2"/>
          </p:cNvCxnSpPr>
          <p:nvPr/>
        </p:nvCxnSpPr>
        <p:spPr>
          <a:xfrm flipH="1" flipV="1">
            <a:off x="5123785" y="2044451"/>
            <a:ext cx="1" cy="372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2530764" y="6178254"/>
            <a:ext cx="1510407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06401" y="6178254"/>
            <a:ext cx="1510407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</p:cNvCxnSpPr>
          <p:nvPr/>
        </p:nvCxnSpPr>
        <p:spPr>
          <a:xfrm>
            <a:off x="9038879" y="2921785"/>
            <a:ext cx="59070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629585" y="2417140"/>
            <a:ext cx="2153866" cy="10092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UserSpace</a:t>
            </a:r>
            <a:r>
              <a:rPr lang="en-US" sz="2400" dirty="0" smtClean="0">
                <a:solidFill>
                  <a:schemeClr val="tx1"/>
                </a:solidFill>
              </a:rPr>
              <a:t> Client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30764" y="5791200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vnode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249703" y="1306860"/>
            <a:ext cx="1494854" cy="74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 Regions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H="1" flipV="1">
            <a:off x="7997130" y="2051133"/>
            <a:ext cx="1" cy="366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0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337" y="52077"/>
            <a:ext cx="10515600" cy="1325563"/>
          </a:xfrm>
        </p:spPr>
        <p:txBody>
          <a:bodyPr/>
          <a:lstStyle/>
          <a:p>
            <a:r>
              <a:rPr lang="ru-RU" dirty="0" smtClean="0"/>
              <a:t>Дизайн драйвера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2523" y="2417140"/>
            <a:ext cx="2622525" cy="10092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</a:t>
            </a:r>
          </a:p>
          <a:p>
            <a:pPr algn="ctr"/>
            <a:r>
              <a:rPr lang="en-US" sz="2400" dirty="0" err="1" smtClean="0"/>
              <a:t>Excl</a:t>
            </a:r>
            <a:r>
              <a:rPr lang="en-US" sz="2400" dirty="0" smtClean="0"/>
              <a:t>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955383" y="2417140"/>
            <a:ext cx="2083496" cy="100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</a:t>
            </a:r>
          </a:p>
          <a:p>
            <a:pPr algn="ct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1253698" y="2417140"/>
            <a:ext cx="2208015" cy="100929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VOP Hook </a:t>
            </a:r>
          </a:p>
          <a:p>
            <a:pPr algn="ct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41171" y="5695175"/>
            <a:ext cx="2165230" cy="966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KAUTH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041171" y="4073410"/>
            <a:ext cx="2165230" cy="9747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Filter Manager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18986" y="5048195"/>
            <a:ext cx="0" cy="646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30982" y="5048195"/>
            <a:ext cx="0" cy="646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138357" y="3278623"/>
            <a:ext cx="1985429" cy="7947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4" idx="4"/>
          </p:cNvCxnSpPr>
          <p:nvPr/>
        </p:nvCxnSpPr>
        <p:spPr>
          <a:xfrm flipV="1">
            <a:off x="5123786" y="3426430"/>
            <a:ext cx="0" cy="646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5" idx="4"/>
          </p:cNvCxnSpPr>
          <p:nvPr/>
        </p:nvCxnSpPr>
        <p:spPr>
          <a:xfrm flipV="1">
            <a:off x="5123786" y="3426430"/>
            <a:ext cx="2873345" cy="646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618782" y="1305438"/>
            <a:ext cx="1494854" cy="74427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VOP Hook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6" idx="0"/>
            <a:endCxn id="14" idx="2"/>
          </p:cNvCxnSpPr>
          <p:nvPr/>
        </p:nvCxnSpPr>
        <p:spPr>
          <a:xfrm flipV="1">
            <a:off x="2357706" y="2049711"/>
            <a:ext cx="8503" cy="3674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660648" y="1681018"/>
            <a:ext cx="3394116" cy="2909455"/>
          </a:xfrm>
          <a:custGeom>
            <a:avLst/>
            <a:gdLst>
              <a:gd name="connsiteX0" fmla="*/ 937243 w 3394116"/>
              <a:gd name="connsiteY0" fmla="*/ 0 h 3168073"/>
              <a:gd name="connsiteX1" fmla="*/ 133679 w 3394116"/>
              <a:gd name="connsiteY1" fmla="*/ 1985818 h 3168073"/>
              <a:gd name="connsiteX2" fmla="*/ 3394116 w 3394116"/>
              <a:gd name="connsiteY2" fmla="*/ 3168073 h 316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4116" h="3168073">
                <a:moveTo>
                  <a:pt x="937243" y="0"/>
                </a:moveTo>
                <a:cubicBezTo>
                  <a:pt x="330721" y="728903"/>
                  <a:pt x="-275800" y="1457806"/>
                  <a:pt x="133679" y="1985818"/>
                </a:cubicBezTo>
                <a:cubicBezTo>
                  <a:pt x="543158" y="2513830"/>
                  <a:pt x="1968637" y="2840951"/>
                  <a:pt x="3394116" y="3168073"/>
                </a:cubicBezTo>
              </a:path>
            </a:pathLst>
          </a:custGeom>
          <a:noFill/>
          <a:ln w="38100">
            <a:headEnd type="none" w="med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ounded Rectangle 17"/>
          <p:cNvSpPr/>
          <p:nvPr/>
        </p:nvSpPr>
        <p:spPr>
          <a:xfrm>
            <a:off x="4376358" y="1304806"/>
            <a:ext cx="1494854" cy="7442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Match</a:t>
            </a:r>
            <a:endParaRPr lang="en-US" sz="2400" dirty="0"/>
          </a:p>
        </p:txBody>
      </p:sp>
      <p:cxnSp>
        <p:nvCxnSpPr>
          <p:cNvPr id="20" name="Straight Arrow Connector 19"/>
          <p:cNvCxnSpPr>
            <a:stCxn id="4" idx="0"/>
            <a:endCxn id="18" idx="2"/>
          </p:cNvCxnSpPr>
          <p:nvPr/>
        </p:nvCxnSpPr>
        <p:spPr>
          <a:xfrm flipH="1" flipV="1">
            <a:off x="5123785" y="2049079"/>
            <a:ext cx="1" cy="368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2530764" y="6178254"/>
            <a:ext cx="1510407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06401" y="6178254"/>
            <a:ext cx="1510407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</p:cNvCxnSpPr>
          <p:nvPr/>
        </p:nvCxnSpPr>
        <p:spPr>
          <a:xfrm>
            <a:off x="9038879" y="2921785"/>
            <a:ext cx="59070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629585" y="2417140"/>
            <a:ext cx="2153866" cy="10092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UserSpace</a:t>
            </a:r>
            <a:r>
              <a:rPr lang="en-US" sz="2400" dirty="0" smtClean="0">
                <a:solidFill>
                  <a:schemeClr val="tx1"/>
                </a:solidFill>
              </a:rPr>
              <a:t> Client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30764" y="5791200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vnode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249703" y="1306860"/>
            <a:ext cx="1494854" cy="744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 Regions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H="1" flipV="1">
            <a:off x="7997130" y="2051133"/>
            <a:ext cx="1" cy="366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2651" y="4278222"/>
            <a:ext cx="386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Процессы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Индексация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Отрисовка иконок</a:t>
            </a:r>
          </a:p>
        </p:txBody>
      </p:sp>
    </p:spTree>
    <p:extLst>
      <p:ext uri="{BB962C8B-B14F-4D97-AF65-F5344CB8AC3E}">
        <p14:creationId xmlns:p14="http://schemas.microsoft.com/office/powerpoint/2010/main" val="216497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337" y="52077"/>
            <a:ext cx="10515600" cy="1325563"/>
          </a:xfrm>
        </p:spPr>
        <p:txBody>
          <a:bodyPr/>
          <a:lstStyle/>
          <a:p>
            <a:r>
              <a:rPr lang="ru-RU" dirty="0" smtClean="0"/>
              <a:t>Дизайн драйвера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2523" y="2417140"/>
            <a:ext cx="2622525" cy="100929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</a:t>
            </a:r>
          </a:p>
          <a:p>
            <a:pPr algn="ctr"/>
            <a:r>
              <a:rPr lang="en-US" sz="2400" dirty="0" err="1" smtClean="0"/>
              <a:t>Excl</a:t>
            </a:r>
            <a:r>
              <a:rPr lang="en-US" sz="2400" dirty="0" smtClean="0"/>
              <a:t>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955383" y="2417140"/>
            <a:ext cx="2083496" cy="10092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</a:t>
            </a:r>
          </a:p>
          <a:p>
            <a:pPr algn="ct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1253698" y="2417140"/>
            <a:ext cx="2208015" cy="100929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VOP Hook </a:t>
            </a:r>
          </a:p>
          <a:p>
            <a:pPr algn="ct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41171" y="5695175"/>
            <a:ext cx="2165230" cy="966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KAUTH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041171" y="4073410"/>
            <a:ext cx="2165230" cy="9747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Filter Manager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18986" y="5048195"/>
            <a:ext cx="0" cy="646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30982" y="5048195"/>
            <a:ext cx="0" cy="646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138357" y="3278623"/>
            <a:ext cx="1985429" cy="7947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4" idx="4"/>
          </p:cNvCxnSpPr>
          <p:nvPr/>
        </p:nvCxnSpPr>
        <p:spPr>
          <a:xfrm flipV="1">
            <a:off x="5123786" y="3426430"/>
            <a:ext cx="0" cy="646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5" idx="4"/>
          </p:cNvCxnSpPr>
          <p:nvPr/>
        </p:nvCxnSpPr>
        <p:spPr>
          <a:xfrm flipV="1">
            <a:off x="5123786" y="3426430"/>
            <a:ext cx="2873345" cy="646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618782" y="1305438"/>
            <a:ext cx="1494854" cy="74427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VOP Hook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6" idx="0"/>
            <a:endCxn id="14" idx="2"/>
          </p:cNvCxnSpPr>
          <p:nvPr/>
        </p:nvCxnSpPr>
        <p:spPr>
          <a:xfrm flipV="1">
            <a:off x="2357706" y="2049711"/>
            <a:ext cx="8503" cy="3674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660648" y="1681018"/>
            <a:ext cx="3394116" cy="2909455"/>
          </a:xfrm>
          <a:custGeom>
            <a:avLst/>
            <a:gdLst>
              <a:gd name="connsiteX0" fmla="*/ 937243 w 3394116"/>
              <a:gd name="connsiteY0" fmla="*/ 0 h 3168073"/>
              <a:gd name="connsiteX1" fmla="*/ 133679 w 3394116"/>
              <a:gd name="connsiteY1" fmla="*/ 1985818 h 3168073"/>
              <a:gd name="connsiteX2" fmla="*/ 3394116 w 3394116"/>
              <a:gd name="connsiteY2" fmla="*/ 3168073 h 316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4116" h="3168073">
                <a:moveTo>
                  <a:pt x="937243" y="0"/>
                </a:moveTo>
                <a:cubicBezTo>
                  <a:pt x="330721" y="728903"/>
                  <a:pt x="-275800" y="1457806"/>
                  <a:pt x="133679" y="1985818"/>
                </a:cubicBezTo>
                <a:cubicBezTo>
                  <a:pt x="543158" y="2513830"/>
                  <a:pt x="1968637" y="2840951"/>
                  <a:pt x="3394116" y="3168073"/>
                </a:cubicBezTo>
              </a:path>
            </a:pathLst>
          </a:custGeom>
          <a:noFill/>
          <a:ln w="38100">
            <a:headEnd type="none" w="med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ounded Rectangle 17"/>
          <p:cNvSpPr/>
          <p:nvPr/>
        </p:nvSpPr>
        <p:spPr>
          <a:xfrm>
            <a:off x="4376358" y="1304806"/>
            <a:ext cx="1494854" cy="74427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Match</a:t>
            </a:r>
            <a:endParaRPr lang="en-US" sz="2400" dirty="0"/>
          </a:p>
        </p:txBody>
      </p:sp>
      <p:cxnSp>
        <p:nvCxnSpPr>
          <p:cNvPr id="20" name="Straight Arrow Connector 19"/>
          <p:cNvCxnSpPr>
            <a:stCxn id="4" idx="0"/>
            <a:endCxn id="18" idx="2"/>
          </p:cNvCxnSpPr>
          <p:nvPr/>
        </p:nvCxnSpPr>
        <p:spPr>
          <a:xfrm flipH="1" flipV="1">
            <a:off x="5123785" y="2049079"/>
            <a:ext cx="1" cy="368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2530764" y="6178254"/>
            <a:ext cx="1510407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06401" y="6178254"/>
            <a:ext cx="1510407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</p:cNvCxnSpPr>
          <p:nvPr/>
        </p:nvCxnSpPr>
        <p:spPr>
          <a:xfrm>
            <a:off x="9038879" y="2921785"/>
            <a:ext cx="59070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629585" y="2417140"/>
            <a:ext cx="2153866" cy="10092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UserSpace</a:t>
            </a:r>
            <a:r>
              <a:rPr lang="en-US" sz="2400" dirty="0" smtClean="0">
                <a:solidFill>
                  <a:schemeClr val="tx1"/>
                </a:solidFill>
              </a:rPr>
              <a:t> Client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30764" y="5791200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vnode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249703" y="1306860"/>
            <a:ext cx="1494854" cy="7442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 Regions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endCxn id="25" idx="2"/>
          </p:cNvCxnSpPr>
          <p:nvPr/>
        </p:nvCxnSpPr>
        <p:spPr>
          <a:xfrm flipH="1" flipV="1">
            <a:off x="7997130" y="2051133"/>
            <a:ext cx="1" cy="366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8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9836" cy="4351338"/>
          </a:xfrm>
        </p:spPr>
        <p:txBody>
          <a:bodyPr>
            <a:normAutofit/>
          </a:bodyPr>
          <a:lstStyle/>
          <a:p>
            <a:r>
              <a:rPr lang="ru-RU" sz="3400" dirty="0" smtClean="0"/>
              <a:t>Исследована реализация файловых операций в ядре</a:t>
            </a:r>
            <a:r>
              <a:rPr lang="en-US" sz="3400" dirty="0"/>
              <a:t> </a:t>
            </a:r>
            <a:r>
              <a:rPr lang="en-US" sz="3400" dirty="0" smtClean="0"/>
              <a:t>XNU</a:t>
            </a:r>
            <a:endParaRPr lang="ru-RU" sz="3400" dirty="0" smtClean="0"/>
          </a:p>
          <a:p>
            <a:r>
              <a:rPr lang="ru-RU" sz="3400" dirty="0" smtClean="0"/>
              <a:t>Разработан метод перехватов файловых операций и алгоритм работы с регионами файла</a:t>
            </a:r>
          </a:p>
          <a:p>
            <a:r>
              <a:rPr lang="ru-RU" sz="3400" dirty="0" smtClean="0"/>
              <a:t>Написано расширение ядра </a:t>
            </a:r>
            <a:r>
              <a:rPr lang="en-US" sz="3400" dirty="0" err="1" smtClean="0"/>
              <a:t>macOS</a:t>
            </a:r>
            <a:endParaRPr lang="en-US" sz="3400" dirty="0" smtClean="0"/>
          </a:p>
          <a:p>
            <a:r>
              <a:rPr lang="ru-RU" sz="3400" dirty="0" smtClean="0"/>
              <a:t>Код внедрен в продукт </a:t>
            </a:r>
            <a:r>
              <a:rPr lang="en-US" sz="3400" dirty="0" smtClean="0"/>
              <a:t>Acronis Files Protect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43768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ru-RU" dirty="0" smtClean="0"/>
              <a:t>ведение в проблематику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Проблема </a:t>
            </a:r>
            <a:r>
              <a:rPr lang="en-US" sz="4000" dirty="0" smtClean="0"/>
              <a:t>File</a:t>
            </a:r>
            <a:r>
              <a:rPr lang="en-US" sz="4000" dirty="0"/>
              <a:t>s</a:t>
            </a:r>
            <a:r>
              <a:rPr lang="en-US" sz="4000" dirty="0" smtClean="0"/>
              <a:t> Sharing</a:t>
            </a:r>
            <a:endParaRPr lang="ru-RU" sz="4000" dirty="0" smtClean="0"/>
          </a:p>
          <a:p>
            <a:pPr lvl="1"/>
            <a:r>
              <a:rPr lang="ru-RU" sz="3600" dirty="0" smtClean="0"/>
              <a:t>Синхронизация данных</a:t>
            </a:r>
          </a:p>
          <a:p>
            <a:pPr lvl="1"/>
            <a:r>
              <a:rPr lang="ru-RU" sz="3600" dirty="0" smtClean="0"/>
              <a:t>Стриминг </a:t>
            </a:r>
            <a:r>
              <a:rPr lang="ru-RU" sz="3600" dirty="0" smtClean="0"/>
              <a:t>данных</a:t>
            </a:r>
            <a:endParaRPr lang="ru-RU" sz="3600" dirty="0" smtClean="0"/>
          </a:p>
          <a:p>
            <a:pPr lvl="1"/>
            <a:r>
              <a:rPr lang="ru-RU" sz="3600" dirty="0" smtClean="0"/>
              <a:t>Оптимальное хранилище</a:t>
            </a:r>
            <a:endParaRPr lang="en-US" sz="3600" dirty="0" smtClean="0"/>
          </a:p>
          <a:p>
            <a:pPr lvl="1"/>
            <a:r>
              <a:rPr lang="ru-RU" sz="3600" dirty="0" smtClean="0"/>
              <a:t>Поддержка </a:t>
            </a:r>
            <a:r>
              <a:rPr lang="en-US" sz="3600" dirty="0" smtClean="0"/>
              <a:t>POSIX API</a:t>
            </a:r>
          </a:p>
        </p:txBody>
      </p:sp>
    </p:spTree>
    <p:extLst>
      <p:ext uri="{BB962C8B-B14F-4D97-AF65-F5344CB8AC3E}">
        <p14:creationId xmlns:p14="http://schemas.microsoft.com/office/powerpoint/2010/main" val="375493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31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Виртуальные </a:t>
            </a:r>
            <a:r>
              <a:rPr lang="en-US" sz="3600" dirty="0" smtClean="0"/>
              <a:t>sparse-</a:t>
            </a:r>
            <a:r>
              <a:rPr lang="ru-RU" sz="3600" dirty="0" smtClean="0"/>
              <a:t>файлы с удаленным хранилищем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9524" y="3416060"/>
            <a:ext cx="364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ВСТАВИТЬ СЮДА КАРТИНКУ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5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темы – почему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280585" cy="193549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smbfs</a:t>
            </a:r>
            <a:r>
              <a:rPr lang="en-US" sz="3600" dirty="0" smtClean="0"/>
              <a:t> – </a:t>
            </a:r>
            <a:r>
              <a:rPr lang="ru-RU" sz="3600" dirty="0" smtClean="0"/>
              <a:t>удаленное хранилище</a:t>
            </a:r>
            <a:endParaRPr lang="en-US" sz="3600" dirty="0" smtClean="0"/>
          </a:p>
          <a:p>
            <a:pPr lvl="1"/>
            <a:r>
              <a:rPr lang="ru-RU" sz="3200" dirty="0" smtClean="0"/>
              <a:t>Нет локальной информации</a:t>
            </a:r>
          </a:p>
          <a:p>
            <a:pPr lvl="1"/>
            <a:r>
              <a:rPr lang="ru-RU" sz="3200" dirty="0" smtClean="0"/>
              <a:t>Нет стриминга</a:t>
            </a:r>
          </a:p>
          <a:p>
            <a:pPr marL="457200" lvl="1" indent="0">
              <a:buNone/>
            </a:pPr>
            <a:endParaRPr lang="ru-RU" sz="3200" dirty="0" smtClean="0"/>
          </a:p>
          <a:p>
            <a:pPr marL="457200" lvl="1" indent="0">
              <a:buNone/>
            </a:pPr>
            <a:endParaRPr lang="ru-RU" sz="3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4341662"/>
            <a:ext cx="10048336" cy="193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MEGA – </a:t>
            </a:r>
            <a:r>
              <a:rPr lang="ru-RU" sz="3600" dirty="0" smtClean="0"/>
              <a:t>локальная копия</a:t>
            </a:r>
            <a:endParaRPr lang="en-US" sz="3600" dirty="0" smtClean="0"/>
          </a:p>
          <a:p>
            <a:pPr lvl="1"/>
            <a:r>
              <a:rPr lang="ru-RU" sz="3200" dirty="0" smtClean="0"/>
              <a:t>Неоптимально – все данные на диске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0216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темы – как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1143" cy="1918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Виртуальные </a:t>
            </a:r>
            <a:r>
              <a:rPr lang="en-US" sz="3600" dirty="0" smtClean="0"/>
              <a:t>sparse-</a:t>
            </a:r>
            <a:r>
              <a:rPr lang="ru-RU" sz="3600" dirty="0" smtClean="0"/>
              <a:t>файлы с удаленным хранилищем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85048" y="3468418"/>
            <a:ext cx="70219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Расширение ядра </a:t>
            </a:r>
            <a:r>
              <a:rPr lang="en-US" sz="4000" dirty="0" err="1" smtClean="0"/>
              <a:t>macOS</a:t>
            </a:r>
            <a:endParaRPr lang="ru-RU" sz="4000" dirty="0"/>
          </a:p>
          <a:p>
            <a:r>
              <a:rPr lang="ru-RU" sz="4000" dirty="0" smtClean="0"/>
              <a:t>Перехват файловых </a:t>
            </a:r>
            <a:r>
              <a:rPr lang="ru-RU" sz="4000" dirty="0"/>
              <a:t>операции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433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Разбиение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Как</a:t>
            </a:r>
            <a:r>
              <a:rPr lang="en-US" sz="3600" dirty="0" smtClean="0"/>
              <a:t> </a:t>
            </a:r>
            <a:r>
              <a:rPr lang="ru-RU" sz="3600" dirty="0" smtClean="0"/>
              <a:t>находить файлы</a:t>
            </a:r>
            <a:r>
              <a:rPr lang="en-US" sz="3600" dirty="0" smtClean="0"/>
              <a:t> </a:t>
            </a:r>
            <a:r>
              <a:rPr lang="ru-RU" sz="3600" dirty="0" smtClean="0"/>
              <a:t>в ядре</a:t>
            </a:r>
            <a:r>
              <a:rPr lang="en-US" sz="3600" dirty="0" smtClean="0"/>
              <a:t>?</a:t>
            </a:r>
          </a:p>
          <a:p>
            <a:r>
              <a:rPr lang="ru-RU" sz="3600" dirty="0" smtClean="0"/>
              <a:t>Как перехватывать операции чтения</a:t>
            </a:r>
            <a:r>
              <a:rPr lang="en-US" sz="3600" dirty="0" smtClean="0"/>
              <a:t>?</a:t>
            </a:r>
            <a:endParaRPr lang="ru-RU" sz="3600" dirty="0" smtClean="0"/>
          </a:p>
          <a:p>
            <a:r>
              <a:rPr lang="ru-RU" sz="3600" dirty="0" smtClean="0"/>
              <a:t>Как использовать перехваченные данные</a:t>
            </a:r>
            <a:r>
              <a:rPr lang="en-US" sz="3600" dirty="0" smtClean="0"/>
              <a:t>?</a:t>
            </a:r>
            <a:endParaRPr lang="ru-RU" sz="3600" dirty="0"/>
          </a:p>
          <a:p>
            <a:r>
              <a:rPr lang="ru-RU" sz="3600" dirty="0" smtClean="0"/>
              <a:t>Дизайн Драйвера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220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KAUTH </a:t>
            </a:r>
            <a:r>
              <a:rPr lang="ru-RU" dirty="0" smtClean="0"/>
              <a:t>Авторизация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1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KAUTH – Kernel Authorization, </a:t>
            </a:r>
            <a:r>
              <a:rPr lang="en-US" dirty="0" err="1" smtClean="0"/>
              <a:t>vnode</a:t>
            </a:r>
            <a:r>
              <a:rPr lang="en-US" dirty="0" smtClean="0"/>
              <a:t> – </a:t>
            </a:r>
            <a:r>
              <a:rPr lang="ru-RU" dirty="0" smtClean="0"/>
              <a:t>представление файла в ядре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Позволяет перехватить </a:t>
            </a:r>
            <a:r>
              <a:rPr lang="ru-RU" i="1" dirty="0" smtClean="0"/>
              <a:t>открытие</a:t>
            </a:r>
            <a:r>
              <a:rPr lang="en-US" i="1" dirty="0" smtClean="0"/>
              <a:t>/</a:t>
            </a:r>
            <a:r>
              <a:rPr lang="ru-RU" i="1" dirty="0" smtClean="0"/>
              <a:t>закрытие</a:t>
            </a:r>
            <a:r>
              <a:rPr lang="ru-RU" dirty="0" smtClean="0"/>
              <a:t> файла</a:t>
            </a:r>
          </a:p>
          <a:p>
            <a:pPr marL="0" indent="0">
              <a:buNone/>
            </a:pPr>
            <a:r>
              <a:rPr lang="ru-RU" dirty="0" smtClean="0"/>
              <a:t>Нет авторизации </a:t>
            </a:r>
            <a:r>
              <a:rPr lang="ru-RU" i="1" dirty="0" smtClean="0"/>
              <a:t>чтения</a:t>
            </a:r>
            <a:r>
              <a:rPr lang="en-US" i="1" dirty="0" smtClean="0"/>
              <a:t>/</a:t>
            </a:r>
            <a:r>
              <a:rPr lang="ru-RU" i="1" dirty="0" smtClean="0"/>
              <a:t>записи</a:t>
            </a:r>
            <a:r>
              <a:rPr lang="en-US" i="1" dirty="0" smtClean="0"/>
              <a:t> </a:t>
            </a:r>
            <a:r>
              <a:rPr lang="ru-RU" dirty="0" smtClean="0"/>
              <a:t>файла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4638136" y="3434708"/>
            <a:ext cx="2915728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KAUTH</a:t>
            </a:r>
            <a:endParaRPr lang="en-US" sz="4000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403927" y="4159327"/>
            <a:ext cx="3234209" cy="0"/>
          </a:xfrm>
          <a:prstGeom prst="straightConnector1">
            <a:avLst/>
          </a:prstGeom>
          <a:ln w="53975">
            <a:solidFill>
              <a:schemeClr val="accent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553864" y="4159327"/>
            <a:ext cx="2356754" cy="0"/>
          </a:xfrm>
          <a:prstGeom prst="straightConnector1">
            <a:avLst/>
          </a:prstGeom>
          <a:ln w="53975">
            <a:solidFill>
              <a:schemeClr val="accent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54791" y="4294265"/>
            <a:ext cx="2983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Можно</a:t>
            </a:r>
            <a:r>
              <a:rPr lang="ru-RU" sz="2800" dirty="0"/>
              <a:t> </a:t>
            </a:r>
            <a:r>
              <a:rPr lang="ru-RU" sz="2800" dirty="0" smtClean="0"/>
              <a:t>ли открыть файл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804729" y="4325934"/>
            <a:ext cx="133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Да</a:t>
            </a:r>
            <a:r>
              <a:rPr lang="en-US" sz="2800" dirty="0" smtClean="0"/>
              <a:t>/</a:t>
            </a:r>
            <a:r>
              <a:rPr lang="ru-RU" sz="2800" dirty="0" smtClean="0"/>
              <a:t>Нет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6096000" y="4883946"/>
            <a:ext cx="0" cy="759474"/>
          </a:xfrm>
          <a:prstGeom prst="straightConnector1">
            <a:avLst/>
          </a:prstGeom>
          <a:ln w="53975">
            <a:solidFill>
              <a:schemeClr val="accent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36127" y="5643420"/>
            <a:ext cx="2119746" cy="82203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Vnode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4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Перехваты файловый операций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49118" y="3783801"/>
            <a:ext cx="2119746" cy="82203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Vnode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>
            <a:off x="120073" y="4194819"/>
            <a:ext cx="2329045" cy="0"/>
          </a:xfrm>
          <a:prstGeom prst="straightConnector1">
            <a:avLst/>
          </a:prstGeom>
          <a:ln w="53975">
            <a:solidFill>
              <a:schemeClr val="accent6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073" y="4334292"/>
            <a:ext cx="2475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Прочти байты</a:t>
            </a:r>
          </a:p>
          <a:p>
            <a:r>
              <a:rPr lang="ru-RU" sz="2800" dirty="0" smtClean="0"/>
              <a:t>С 4096 до 5000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4" idx="6"/>
            <a:endCxn id="13" idx="1"/>
          </p:cNvCxnSpPr>
          <p:nvPr/>
        </p:nvCxnSpPr>
        <p:spPr>
          <a:xfrm>
            <a:off x="4568864" y="4194819"/>
            <a:ext cx="841340" cy="0"/>
          </a:xfrm>
          <a:prstGeom prst="straightConnector1">
            <a:avLst/>
          </a:prstGeom>
          <a:ln w="53975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410204" y="3783801"/>
            <a:ext cx="2281381" cy="822036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VOP Table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8611434" y="2003262"/>
            <a:ext cx="1542473" cy="5449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11433" y="2935095"/>
            <a:ext cx="1542473" cy="5449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read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611433" y="3866928"/>
            <a:ext cx="1542473" cy="5449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fsync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11433" y="4798761"/>
            <a:ext cx="1542473" cy="5449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lookup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616049" y="5730594"/>
            <a:ext cx="1542473" cy="5449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pagein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3"/>
            <a:endCxn id="16" idx="1"/>
          </p:cNvCxnSpPr>
          <p:nvPr/>
        </p:nvCxnSpPr>
        <p:spPr>
          <a:xfrm flipV="1">
            <a:off x="7691585" y="3207568"/>
            <a:ext cx="919848" cy="987251"/>
          </a:xfrm>
          <a:prstGeom prst="straightConnector1">
            <a:avLst/>
          </a:prstGeom>
          <a:ln w="53975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</p:cNvCxnSpPr>
          <p:nvPr/>
        </p:nvCxnSpPr>
        <p:spPr>
          <a:xfrm flipV="1">
            <a:off x="10153906" y="3207567"/>
            <a:ext cx="1668639" cy="1"/>
          </a:xfrm>
          <a:prstGeom prst="straightConnector1">
            <a:avLst/>
          </a:prstGeom>
          <a:ln w="53975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153907" y="3301888"/>
            <a:ext cx="2038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Прочти байты</a:t>
            </a:r>
          </a:p>
          <a:p>
            <a:r>
              <a:rPr lang="ru-RU" sz="2000" dirty="0" smtClean="0"/>
              <a:t>С 4096 до 5000 с </a:t>
            </a:r>
            <a:r>
              <a:rPr lang="en-US" sz="2000" dirty="0" smtClean="0"/>
              <a:t>APFS </a:t>
            </a:r>
            <a:r>
              <a:rPr lang="ru-RU" sz="2000" dirty="0" smtClean="0"/>
              <a:t>раздела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8394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Перехваты файловый операций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49118" y="3783801"/>
            <a:ext cx="2119746" cy="82203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</a:rPr>
              <a:t>Vnode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>
            <a:off x="120073" y="4194819"/>
            <a:ext cx="2329045" cy="0"/>
          </a:xfrm>
          <a:prstGeom prst="straightConnector1">
            <a:avLst/>
          </a:prstGeom>
          <a:ln w="53975">
            <a:solidFill>
              <a:schemeClr val="accent3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073" y="4334292"/>
            <a:ext cx="2475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Прочти байты</a:t>
            </a:r>
          </a:p>
          <a:p>
            <a:r>
              <a:rPr lang="ru-RU" sz="2800" dirty="0" smtClean="0"/>
              <a:t>С 4096 до 5000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4" idx="6"/>
            <a:endCxn id="13" idx="1"/>
          </p:cNvCxnSpPr>
          <p:nvPr/>
        </p:nvCxnSpPr>
        <p:spPr>
          <a:xfrm>
            <a:off x="4568864" y="4194819"/>
            <a:ext cx="841340" cy="0"/>
          </a:xfrm>
          <a:prstGeom prst="straightConnector1">
            <a:avLst/>
          </a:prstGeom>
          <a:ln w="53975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410204" y="3783801"/>
            <a:ext cx="2281381" cy="822036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VOP Table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8611434" y="2003262"/>
            <a:ext cx="1542473" cy="5449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11433" y="2935095"/>
            <a:ext cx="1542473" cy="5449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read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611433" y="3866928"/>
            <a:ext cx="1542473" cy="5449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fsync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11433" y="4798761"/>
            <a:ext cx="1542473" cy="5449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lookup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616049" y="5730594"/>
            <a:ext cx="1542473" cy="5449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pagein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3"/>
            <a:endCxn id="16" idx="1"/>
          </p:cNvCxnSpPr>
          <p:nvPr/>
        </p:nvCxnSpPr>
        <p:spPr>
          <a:xfrm flipV="1">
            <a:off x="7691585" y="3207568"/>
            <a:ext cx="919848" cy="987251"/>
          </a:xfrm>
          <a:prstGeom prst="straightConnector1">
            <a:avLst/>
          </a:prstGeom>
          <a:ln w="53975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</p:cNvCxnSpPr>
          <p:nvPr/>
        </p:nvCxnSpPr>
        <p:spPr>
          <a:xfrm>
            <a:off x="10153906" y="3207568"/>
            <a:ext cx="1871839" cy="0"/>
          </a:xfrm>
          <a:prstGeom prst="straightConnector1">
            <a:avLst/>
          </a:prstGeom>
          <a:ln w="53975">
            <a:solidFill>
              <a:schemeClr val="accent3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153907" y="3301888"/>
            <a:ext cx="2038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Прочти байты</a:t>
            </a:r>
          </a:p>
          <a:p>
            <a:r>
              <a:rPr lang="ru-RU" sz="2000" dirty="0" smtClean="0"/>
              <a:t>С 4096 до 5000 с </a:t>
            </a:r>
            <a:r>
              <a:rPr lang="en-US" sz="2000" dirty="0" smtClean="0"/>
              <a:t>APFS </a:t>
            </a:r>
            <a:r>
              <a:rPr lang="ru-RU" sz="2000" dirty="0" smtClean="0"/>
              <a:t>раздела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10291" y="1892729"/>
            <a:ext cx="701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Перехват </a:t>
            </a:r>
            <a:r>
              <a:rPr lang="ru-RU" sz="3200" i="1" dirty="0" smtClean="0"/>
              <a:t>таблицы </a:t>
            </a:r>
            <a:r>
              <a:rPr lang="en-US" sz="3200" i="1" dirty="0" smtClean="0"/>
              <a:t>VOP </a:t>
            </a:r>
            <a:r>
              <a:rPr lang="ru-RU" sz="3200" dirty="0" smtClean="0"/>
              <a:t>в </a:t>
            </a:r>
            <a:r>
              <a:rPr lang="en-US" sz="3200" i="1" dirty="0" err="1" smtClean="0"/>
              <a:t>vnode</a:t>
            </a:r>
            <a:endParaRPr lang="en-US" sz="3200" i="1" dirty="0" smtClean="0"/>
          </a:p>
          <a:p>
            <a:r>
              <a:rPr lang="ru-RU" sz="3200" dirty="0" smtClean="0"/>
              <a:t>Перехват </a:t>
            </a:r>
            <a:r>
              <a:rPr lang="ru-RU" sz="3200" i="1" dirty="0" smtClean="0"/>
              <a:t>функции</a:t>
            </a:r>
            <a:r>
              <a:rPr lang="ru-RU" sz="3200" dirty="0" smtClean="0"/>
              <a:t> в </a:t>
            </a:r>
            <a:r>
              <a:rPr lang="ru-RU" sz="3200" i="1" dirty="0" smtClean="0"/>
              <a:t>таблице</a:t>
            </a:r>
            <a:r>
              <a:rPr lang="en-US" sz="3200" i="1" dirty="0" smtClean="0"/>
              <a:t> VOP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91360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440</Words>
  <Application>Microsoft Office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Перехват файловых операций для создания виртуальных sparse-файлов с удаленным хранилищем в операционной системе macOS</vt:lpstr>
      <vt:lpstr>Bведение в проблематику</vt:lpstr>
      <vt:lpstr>Постановка темы</vt:lpstr>
      <vt:lpstr>Постановка темы – почему?</vt:lpstr>
      <vt:lpstr>Постановка темы – как?</vt:lpstr>
      <vt:lpstr>Разбиение задачи</vt:lpstr>
      <vt:lpstr>KAUTH Авторизация</vt:lpstr>
      <vt:lpstr>Перехваты файловый операций</vt:lpstr>
      <vt:lpstr>Перехваты файловый операций</vt:lpstr>
      <vt:lpstr>Выбор метода перехватов</vt:lpstr>
      <vt:lpstr>Как использовать данные - регионы блоков</vt:lpstr>
      <vt:lpstr>Как использовать данные - регионы блоков</vt:lpstr>
      <vt:lpstr>Дизайн драйвера</vt:lpstr>
      <vt:lpstr>Дизайн драйвера</vt:lpstr>
      <vt:lpstr>Дизайн драйвера</vt:lpstr>
      <vt:lpstr>Дизайн драйвера</vt:lpstr>
      <vt:lpstr>Дизайн драйвера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Перехват файловых операций для создания виртуальных sparse-файлов с удаленным хранилищем в операционной системе macOS</dc:title>
  <dc:creator>Denis Kopyrin</dc:creator>
  <cp:lastModifiedBy>Denis Kopyrin</cp:lastModifiedBy>
  <cp:revision>28</cp:revision>
  <dcterms:created xsi:type="dcterms:W3CDTF">2019-06-12T16:52:23Z</dcterms:created>
  <dcterms:modified xsi:type="dcterms:W3CDTF">2019-06-12T20:22:01Z</dcterms:modified>
</cp:coreProperties>
</file>