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61" r:id="rId4"/>
    <p:sldId id="274" r:id="rId5"/>
    <p:sldId id="263" r:id="rId6"/>
    <p:sldId id="275" r:id="rId7"/>
    <p:sldId id="265" r:id="rId8"/>
    <p:sldId id="276" r:id="rId9"/>
    <p:sldId id="267" r:id="rId10"/>
    <p:sldId id="277" r:id="rId11"/>
    <p:sldId id="269" r:id="rId12"/>
    <p:sldId id="278" r:id="rId13"/>
    <p:sldId id="271" r:id="rId14"/>
    <p:sldId id="279" r:id="rId15"/>
    <p:sldId id="273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8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6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DAC3-CAD8-214B-BD67-D39A27EA53F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453B-861E-9C45-ACAE-68FA9396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67373/python-subprocess-popen-oserror-errno-12-cannot-allocate-memory/13329386#13329386" TargetMode="External"/><Relationship Id="rId4" Type="http://schemas.openxmlformats.org/officeDocument/2006/relationships/hyperlink" Target="http://stackoverflow.com/questions/5306075/python-memory-allocation-error-using-subprocess-pope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gusev/GERMLIN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chen98/ma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run_sims_AJ_chr1.py </a:t>
            </a:r>
            <a:r>
              <a:rPr lang="en-US" dirty="0" err="1" smtClean="0"/>
              <a:t>excution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snp</a:t>
            </a:r>
            <a:r>
              <a:rPr lang="en-US" dirty="0" smtClean="0"/>
              <a:t>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data from sims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stats on sims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pseudo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</a:t>
            </a:r>
            <a:r>
              <a:rPr lang="en-US" dirty="0" err="1" smtClean="0"/>
              <a:t>ped</a:t>
            </a:r>
            <a:r>
              <a:rPr lang="en-US" dirty="0" smtClean="0"/>
              <a:t> and map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germline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stats on IBD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stats on pseudo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results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 sim values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0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Read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Run simulation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Get data from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4. </a:t>
            </a:r>
            <a:r>
              <a:rPr lang="en-US" b="1" dirty="0" smtClean="0">
                <a:solidFill>
                  <a:schemeClr val="tx1"/>
                </a:solidFill>
              </a:rPr>
              <a:t>Compute stats on sims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5. Make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9</a:t>
            </a:r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7. Run Germline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8. Compute stats on IBD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 Print .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ped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and .map files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7509" y="2252280"/>
            <a:ext cx="2891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solidFill>
                  <a:srgbClr val="C00000"/>
                </a:solidFill>
              </a:rPr>
              <a:t>Stats functions </a:t>
            </a:r>
            <a:r>
              <a:rPr lang="mr-IN" dirty="0" smtClean="0">
                <a:solidFill>
                  <a:srgbClr val="C00000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lvl="1"/>
            <a:r>
              <a:rPr lang="en-US" dirty="0" err="1" smtClean="0">
                <a:solidFill>
                  <a:srgbClr val="C00000"/>
                </a:solidFill>
                <a:effectLst/>
              </a:rPr>
              <a:t>base_S_ss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, Pi2, 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Tajimas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FST2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89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019"/>
            <a:ext cx="10515600" cy="1325563"/>
          </a:xfrm>
        </p:spPr>
        <p:txBody>
          <a:bodyPr/>
          <a:lstStyle/>
          <a:p>
            <a:r>
              <a:rPr lang="en-US" dirty="0" smtClean="0"/>
              <a:t>Make pseudo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36" y="1195000"/>
            <a:ext cx="11353800" cy="2904030"/>
          </a:xfrm>
        </p:spPr>
        <p:txBody>
          <a:bodyPr>
            <a:normAutofit/>
          </a:bodyPr>
          <a:lstStyle/>
          <a:p>
            <a:r>
              <a:rPr lang="en-US" dirty="0" smtClean="0"/>
              <a:t>Uses Consuelo’s code (based off my original function </a:t>
            </a:r>
            <a:r>
              <a:rPr lang="en-US" dirty="0" smtClean="0">
                <a:solidFill>
                  <a:srgbClr val="C00000"/>
                </a:solidFill>
              </a:rPr>
              <a:t>find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Lines 1100-1208</a:t>
            </a:r>
          </a:p>
          <a:p>
            <a:r>
              <a:rPr lang="en-US" dirty="0" smtClean="0"/>
              <a:t>Uses function </a:t>
            </a:r>
            <a:r>
              <a:rPr lang="en-US" dirty="0" smtClean="0">
                <a:solidFill>
                  <a:srgbClr val="C00000"/>
                </a:solidFill>
              </a:rPr>
              <a:t>find2 </a:t>
            </a:r>
            <a:endParaRPr lang="en-US" dirty="0" smtClean="0"/>
          </a:p>
          <a:p>
            <a:r>
              <a:rPr lang="en-US" dirty="0" smtClean="0"/>
              <a:t>Finds the closest simulated site to real sites on given </a:t>
            </a:r>
            <a:r>
              <a:rPr lang="en-US" dirty="0" err="1" smtClean="0"/>
              <a:t>snp</a:t>
            </a:r>
            <a:r>
              <a:rPr lang="en-US" dirty="0" smtClean="0"/>
              <a:t> array, with derived allele frequency in each panel population greater than parameters </a:t>
            </a:r>
            <a:r>
              <a:rPr lang="en-US" dirty="0" err="1" smtClean="0"/>
              <a:t>daf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Outputs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25" y="6492144"/>
            <a:ext cx="1219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*My original function is not designed to deal with multiple populations in a discovery panel and it does not deal with duplicates.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97" y="4028381"/>
            <a:ext cx="7819693" cy="24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9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Read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Run simulation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Get data from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5. Make pseudo array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9</a:t>
            </a:r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7. Run Germline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8. Compute stats on IBD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 Print .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ped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and .map files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73060" y="856288"/>
            <a:ext cx="421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Finds the closest simulated site to real sites on given </a:t>
            </a:r>
            <a:r>
              <a:rPr lang="en-US" dirty="0" err="1" smtClean="0">
                <a:solidFill>
                  <a:srgbClr val="C00000"/>
                </a:solidFill>
              </a:rPr>
              <a:t>snp</a:t>
            </a:r>
            <a:r>
              <a:rPr lang="en-US" dirty="0" smtClean="0">
                <a:solidFill>
                  <a:srgbClr val="C00000"/>
                </a:solidFill>
              </a:rPr>
              <a:t> array, with derived allele frequency in each panel population greater than parameters </a:t>
            </a:r>
            <a:r>
              <a:rPr lang="en-US" dirty="0" err="1" smtClean="0">
                <a:solidFill>
                  <a:srgbClr val="C00000"/>
                </a:solidFill>
              </a:rPr>
              <a:t>daf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 err="1" smtClean="0"/>
              <a:t>ped</a:t>
            </a:r>
            <a:r>
              <a:rPr lang="en-US" dirty="0" smtClean="0"/>
              <a:t> and map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lang="en-US" dirty="0" smtClean="0"/>
              <a:t>Reads in pseudo array lists and prints in correct .</a:t>
            </a:r>
            <a:r>
              <a:rPr lang="en-US" dirty="0" err="1" smtClean="0"/>
              <a:t>ped</a:t>
            </a:r>
            <a:r>
              <a:rPr lang="en-US" dirty="0" smtClean="0"/>
              <a:t> .map format</a:t>
            </a:r>
          </a:p>
          <a:p>
            <a:r>
              <a:rPr lang="en-US" dirty="0" smtClean="0"/>
              <a:t>These files are only needed for Germline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ped</a:t>
            </a:r>
            <a:r>
              <a:rPr lang="en-US" dirty="0" smtClean="0"/>
              <a:t> ~60K</a:t>
            </a:r>
          </a:p>
          <a:p>
            <a:r>
              <a:rPr lang="en-US" dirty="0" smtClean="0"/>
              <a:t>.map ~12K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2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Read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Run simulation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Get data from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5. Make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9</a:t>
            </a:r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7. Run Germline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8. Compute stats on IBD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b="1" dirty="0" smtClean="0">
                <a:solidFill>
                  <a:schemeClr val="tx1"/>
                </a:solidFill>
              </a:rPr>
              <a:t>. Print .</a:t>
            </a:r>
            <a:r>
              <a:rPr lang="en-US" b="1" dirty="0" err="1" smtClean="0">
                <a:solidFill>
                  <a:schemeClr val="tx1"/>
                </a:solidFill>
              </a:rPr>
              <a:t>ped</a:t>
            </a:r>
            <a:r>
              <a:rPr lang="en-US" b="1" dirty="0" smtClean="0">
                <a:solidFill>
                  <a:schemeClr val="tx1"/>
                </a:solidFill>
              </a:rPr>
              <a:t> and .map files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85458" y="2037543"/>
            <a:ext cx="23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Outputs .</a:t>
            </a:r>
            <a:r>
              <a:rPr lang="en-US" dirty="0" err="1" smtClean="0">
                <a:solidFill>
                  <a:srgbClr val="C00000"/>
                </a:solidFill>
              </a:rPr>
              <a:t>ped</a:t>
            </a:r>
            <a:r>
              <a:rPr lang="en-US" dirty="0" smtClean="0">
                <a:solidFill>
                  <a:srgbClr val="C00000"/>
                </a:solidFill>
              </a:rPr>
              <a:t> map files</a:t>
            </a:r>
          </a:p>
          <a:p>
            <a:r>
              <a:rPr lang="cs-CZ" dirty="0" smtClean="0">
                <a:solidFill>
                  <a:srgbClr val="C00000"/>
                </a:solidFill>
              </a:rPr>
              <a:t>~ 12kb + 60kb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Germline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Popen</a:t>
            </a:r>
            <a:r>
              <a:rPr lang="en-US" dirty="0" smtClean="0"/>
              <a:t> to run Germline (</a:t>
            </a:r>
            <a:r>
              <a:rPr lang="en-US" dirty="0" err="1" smtClean="0"/>
              <a:t>c++</a:t>
            </a:r>
            <a:r>
              <a:rPr lang="en-US" dirty="0" smtClean="0"/>
              <a:t>) (lines 1349-1358)</a:t>
            </a:r>
          </a:p>
          <a:p>
            <a:pPr lvl="1"/>
            <a:r>
              <a:rPr lang="en-US" dirty="0" smtClean="0">
                <a:hlinkClick r:id="rId2"/>
              </a:rPr>
              <a:t>https://github.com/sgusev/GERMLINE</a:t>
            </a:r>
            <a:endParaRPr lang="en-US" dirty="0" smtClean="0"/>
          </a:p>
          <a:p>
            <a:pPr lvl="1"/>
            <a:r>
              <a:rPr lang="en-US" dirty="0" smtClean="0"/>
              <a:t>Takes in .</a:t>
            </a:r>
            <a:r>
              <a:rPr lang="en-US" dirty="0" err="1" smtClean="0"/>
              <a:t>ped</a:t>
            </a:r>
            <a:r>
              <a:rPr lang="en-US" dirty="0" smtClean="0"/>
              <a:t> .map files</a:t>
            </a:r>
          </a:p>
          <a:p>
            <a:pPr lvl="1"/>
            <a:r>
              <a:rPr lang="en-US" dirty="0" smtClean="0"/>
              <a:t>Outputs .match (~5M), .log (</a:t>
            </a:r>
            <a:r>
              <a:rPr lang="cs-CZ" dirty="0" smtClean="0"/>
              <a:t>994b)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Popen</a:t>
            </a:r>
            <a:r>
              <a:rPr lang="en-US" dirty="0" smtClean="0">
                <a:solidFill>
                  <a:srgbClr val="FF0000"/>
                </a:solidFill>
              </a:rPr>
              <a:t> is a memory hog!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hlinkClick r:id="rId3"/>
              </a:rPr>
              <a:t>http://stackoverflow.com/questions/1367373/python-subprocess-popen-oserror-errno-12-cannot-allocate-memory/13329386#13329386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  <a:hlinkClick r:id="rId4"/>
              </a:rPr>
              <a:t>http://stackoverflow.com/questions/5306075/python-memory-allocation-error-using-subprocess-popen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5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Read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Run simulation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Get data from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5. Make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9</a:t>
            </a:r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7. Run Germline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8. Compute stats on IBD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 Print .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ped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and .map files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6423" y="3613604"/>
            <a:ext cx="317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Takes in .</a:t>
            </a:r>
            <a:r>
              <a:rPr lang="en-US" dirty="0" err="1" smtClean="0">
                <a:solidFill>
                  <a:srgbClr val="C00000"/>
                </a:solidFill>
              </a:rPr>
              <a:t>ped</a:t>
            </a:r>
            <a:r>
              <a:rPr lang="en-US" dirty="0" smtClean="0">
                <a:solidFill>
                  <a:srgbClr val="C00000"/>
                </a:solidFill>
              </a:rPr>
              <a:t> .map files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Outputs .match, .log, .run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Need to </a:t>
            </a:r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.</a:t>
            </a:r>
            <a:r>
              <a:rPr lang="en-US" dirty="0" err="1" smtClean="0">
                <a:solidFill>
                  <a:srgbClr val="C00000"/>
                </a:solidFill>
              </a:rPr>
              <a:t>ped</a:t>
            </a:r>
            <a:r>
              <a:rPr lang="en-US" dirty="0" smtClean="0">
                <a:solidFill>
                  <a:srgbClr val="C00000"/>
                </a:solidFill>
              </a:rPr>
              <a:t> map after use</a:t>
            </a:r>
          </a:p>
        </p:txBody>
      </p:sp>
    </p:spTree>
    <p:extLst>
      <p:ext uri="{BB962C8B-B14F-4D97-AF65-F5344CB8AC3E}">
        <p14:creationId xmlns:p14="http://schemas.microsoft.com/office/powerpoint/2010/main" val="67932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stats on IBD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lang="en-US" dirty="0" smtClean="0"/>
              <a:t>Read Germline .match output</a:t>
            </a:r>
          </a:p>
          <a:p>
            <a:r>
              <a:rPr lang="en-US" dirty="0" smtClean="0"/>
              <a:t>Put each population pair into lists (</a:t>
            </a:r>
            <a:r>
              <a:rPr lang="en-US" dirty="0" err="1" smtClean="0">
                <a:effectLst/>
              </a:rPr>
              <a:t>IBDlengths</a:t>
            </a:r>
            <a:r>
              <a:rPr lang="en-US" dirty="0" smtClean="0">
                <a:effectLst/>
              </a:rPr>
              <a:t>)</a:t>
            </a:r>
          </a:p>
          <a:p>
            <a:pPr lvl="1"/>
            <a:r>
              <a:rPr lang="en-US" dirty="0" err="1" smtClean="0"/>
              <a:t>IBDlengths</a:t>
            </a:r>
            <a:r>
              <a:rPr lang="en-US" dirty="0" smtClean="0"/>
              <a:t> varies in size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numpy</a:t>
            </a:r>
            <a:r>
              <a:rPr lang="en-US" dirty="0" smtClean="0"/>
              <a:t> to compute mean, median, </a:t>
            </a:r>
            <a:r>
              <a:rPr lang="en-US" dirty="0" err="1" smtClean="0"/>
              <a:t>var</a:t>
            </a:r>
            <a:r>
              <a:rPr lang="en-US" dirty="0" smtClean="0"/>
              <a:t> of lists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.match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23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Read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Run simulation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Get data from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5. Make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9</a:t>
            </a:r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7. Run Germline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8. Compute stats on IBD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 Print .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ped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and .map files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51812" y="4966205"/>
            <a:ext cx="19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US" dirty="0" err="1" smtClean="0">
                <a:solidFill>
                  <a:srgbClr val="C00000"/>
                </a:solidFill>
              </a:rPr>
              <a:t>numpy</a:t>
            </a:r>
            <a:r>
              <a:rPr lang="en-US" dirty="0" smtClean="0">
                <a:solidFill>
                  <a:srgbClr val="C00000"/>
                </a:solidFill>
              </a:rPr>
              <a:t> on lists</a:t>
            </a:r>
          </a:p>
        </p:txBody>
      </p:sp>
    </p:spTree>
    <p:extLst>
      <p:ext uri="{BB962C8B-B14F-4D97-AF65-F5344CB8AC3E}">
        <p14:creationId xmlns:p14="http://schemas.microsoft.com/office/powerpoint/2010/main" val="150595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stats on pseudo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lang="en-US" dirty="0" smtClean="0"/>
              <a:t>Same as compute stats on sims, but on pseudo array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3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1. </a:t>
            </a:r>
            <a:r>
              <a:rPr lang="en-US" b="1" dirty="0" smtClean="0">
                <a:solidFill>
                  <a:schemeClr val="tx1"/>
                </a:solidFill>
              </a:rPr>
              <a:t>Read </a:t>
            </a:r>
            <a:r>
              <a:rPr lang="en-US" b="1" dirty="0" err="1" smtClean="0">
                <a:solidFill>
                  <a:schemeClr val="tx1"/>
                </a:solidFill>
              </a:rPr>
              <a:t>snp</a:t>
            </a:r>
            <a:r>
              <a:rPr lang="en-US" b="1" dirty="0" smtClean="0">
                <a:solidFill>
                  <a:schemeClr val="tx1"/>
                </a:solidFill>
              </a:rPr>
              <a:t> array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2. </a:t>
            </a:r>
            <a:r>
              <a:rPr lang="en-US" b="1" dirty="0" smtClean="0">
                <a:solidFill>
                  <a:schemeClr val="tx1"/>
                </a:solidFill>
              </a:rPr>
              <a:t>Run simulation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3. </a:t>
            </a:r>
            <a:r>
              <a:rPr lang="en-US" b="1" dirty="0" smtClean="0">
                <a:solidFill>
                  <a:schemeClr val="tx1"/>
                </a:solidFill>
              </a:rPr>
              <a:t>Get data from sims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4. </a:t>
            </a:r>
            <a:r>
              <a:rPr lang="en-US" b="1" dirty="0" smtClean="0">
                <a:solidFill>
                  <a:schemeClr val="tx1"/>
                </a:solidFill>
              </a:rPr>
              <a:t>Compute stats on sims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5. Make pseudo array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r>
              <a:rPr lang="en-US" b="1" smtClean="0">
                <a:solidFill>
                  <a:schemeClr val="tx1"/>
                </a:solidFill>
              </a:rPr>
              <a:t>. </a:t>
            </a:r>
            <a:r>
              <a:rPr lang="en-US" b="1" dirty="0" smtClean="0">
                <a:solidFill>
                  <a:schemeClr val="tx1"/>
                </a:solidFill>
              </a:rPr>
              <a:t>Compute stats on pseudo array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7. Run Germline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8. Compute stats on IBD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10. Print results file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.summary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b="1" dirty="0" smtClean="0">
                <a:solidFill>
                  <a:schemeClr val="tx1"/>
                </a:solidFill>
              </a:rPr>
              <a:t>. Print .</a:t>
            </a:r>
            <a:r>
              <a:rPr lang="en-US" b="1" dirty="0" err="1" smtClean="0">
                <a:solidFill>
                  <a:schemeClr val="tx1"/>
                </a:solidFill>
              </a:rPr>
              <a:t>ped</a:t>
            </a:r>
            <a:r>
              <a:rPr lang="en-US" b="1" dirty="0" smtClean="0">
                <a:solidFill>
                  <a:schemeClr val="tx1"/>
                </a:solidFill>
              </a:rPr>
              <a:t> and .map files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Read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Run simulation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Get data from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5. Make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r>
              <a:rPr lang="en-US" b="1" smtClean="0">
                <a:solidFill>
                  <a:schemeClr val="tx1"/>
                </a:solidFill>
              </a:rPr>
              <a:t>. </a:t>
            </a:r>
            <a:r>
              <a:rPr lang="en-US" b="1" dirty="0" smtClean="0">
                <a:solidFill>
                  <a:schemeClr val="tx1"/>
                </a:solidFill>
              </a:rPr>
              <a:t>Compute stats on pseudo array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7. Run Germline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8. Compute stats on IBD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 Print .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ped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and .map files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10286" y="3961220"/>
            <a:ext cx="214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solidFill>
                  <a:srgbClr val="C00000"/>
                </a:solidFill>
              </a:rPr>
              <a:t>Stats functions </a:t>
            </a:r>
            <a:r>
              <a:rPr lang="mr-IN" dirty="0" smtClean="0">
                <a:solidFill>
                  <a:srgbClr val="C00000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lvl="1"/>
            <a:r>
              <a:rPr lang="en-US" dirty="0" err="1" smtClean="0">
                <a:solidFill>
                  <a:srgbClr val="C00000"/>
                </a:solidFill>
                <a:effectLst/>
              </a:rPr>
              <a:t>base_S_ss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, Pi2, 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Tajimas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FST2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26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lang="en-US" dirty="0" smtClean="0"/>
              <a:t>Input file: </a:t>
            </a:r>
            <a:r>
              <a:rPr lang="en-US" dirty="0" smtClean="0">
                <a:solidFill>
                  <a:schemeClr val="accent5"/>
                </a:solidFill>
              </a:rPr>
              <a:t>ftDNA_hg18_auto_all_uniqSNPS_rmbadsites_pruned_chr1.bed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smtClean="0"/>
              <a:t>Or other .bed </a:t>
            </a:r>
            <a:r>
              <a:rPr lang="en-US" dirty="0" err="1" smtClean="0"/>
              <a:t>snp</a:t>
            </a:r>
            <a:r>
              <a:rPr lang="en-US" dirty="0" smtClean="0"/>
              <a:t> array file</a:t>
            </a:r>
          </a:p>
          <a:p>
            <a:r>
              <a:rPr lang="is-IS" dirty="0" smtClean="0"/>
              <a:t>508K</a:t>
            </a:r>
          </a:p>
          <a:p>
            <a:r>
              <a:rPr lang="is-IS" dirty="0" smtClean="0"/>
              <a:t>In run_sims_AJmodel1_chr1.py lines 902-919</a:t>
            </a:r>
          </a:p>
          <a:p>
            <a:r>
              <a:rPr lang="en-US" dirty="0" smtClean="0"/>
              <a:t>O</a:t>
            </a:r>
            <a:r>
              <a:rPr lang="is-IS" dirty="0" smtClean="0"/>
              <a:t>utput: list (snps)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 </a:t>
            </a:r>
            <a:r>
              <a:rPr lang="en-US" dirty="0" err="1" smtClean="0"/>
              <a:t>snp</a:t>
            </a:r>
            <a:r>
              <a:rPr lang="en-US" dirty="0" smtClean="0"/>
              <a:t>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4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1. </a:t>
            </a:r>
            <a:r>
              <a:rPr lang="en-US" b="1" dirty="0" smtClean="0">
                <a:solidFill>
                  <a:schemeClr val="tx1"/>
                </a:solidFill>
              </a:rPr>
              <a:t>Read </a:t>
            </a:r>
            <a:r>
              <a:rPr lang="en-US" b="1" dirty="0" err="1" smtClean="0">
                <a:solidFill>
                  <a:schemeClr val="tx1"/>
                </a:solidFill>
              </a:rPr>
              <a:t>snp</a:t>
            </a:r>
            <a:r>
              <a:rPr lang="en-US" b="1" dirty="0" smtClean="0">
                <a:solidFill>
                  <a:schemeClr val="tx1"/>
                </a:solidFill>
              </a:rPr>
              <a:t> array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Run simulation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Get data from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5. Make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9</a:t>
            </a:r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7. Run Germline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8. Compute stats on IBD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 Print .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ped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and .map files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08787" y="108039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Input file: </a:t>
            </a:r>
            <a:r>
              <a:rPr lang="is-IS" dirty="0" smtClean="0">
                <a:solidFill>
                  <a:srgbClr val="C00000"/>
                </a:solidFill>
              </a:rPr>
              <a:t>508K .bed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is-IS" dirty="0" smtClean="0">
                <a:solidFill>
                  <a:srgbClr val="C00000"/>
                </a:solidFill>
              </a:rPr>
              <a:t>utput: list (snps)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Run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macsSiwg</a:t>
            </a:r>
            <a:r>
              <a:rPr lang="en-US" dirty="0" smtClean="0"/>
              <a:t>, and macs</a:t>
            </a:r>
          </a:p>
          <a:p>
            <a:pPr lvl="1"/>
            <a:r>
              <a:rPr lang="en-US" dirty="0" smtClean="0"/>
              <a:t>Macs is a </a:t>
            </a:r>
            <a:r>
              <a:rPr lang="en-US" dirty="0" err="1" smtClean="0"/>
              <a:t>c++</a:t>
            </a:r>
            <a:r>
              <a:rPr lang="en-US" dirty="0" smtClean="0"/>
              <a:t> program that performs genome coalescent simulations</a:t>
            </a:r>
          </a:p>
          <a:p>
            <a:pPr lvl="2"/>
            <a:r>
              <a:rPr lang="en-US" dirty="0" smtClean="0"/>
              <a:t>Efficient</a:t>
            </a:r>
          </a:p>
          <a:p>
            <a:pPr lvl="2"/>
            <a:r>
              <a:rPr lang="en-US" dirty="0" smtClean="0">
                <a:hlinkClick r:id="rId2"/>
              </a:rPr>
              <a:t>https://github.com/gchen98/macs</a:t>
            </a:r>
            <a:endParaRPr lang="en-US" dirty="0" smtClean="0"/>
          </a:p>
          <a:p>
            <a:pPr lvl="1"/>
            <a:r>
              <a:rPr lang="en-US" dirty="0" err="1" smtClean="0"/>
              <a:t>macsSwig</a:t>
            </a:r>
            <a:r>
              <a:rPr lang="en-US" dirty="0" smtClean="0"/>
              <a:t> is a swig wrapper for macs, which gives the output of macs as a python object (written by August </a:t>
            </a:r>
            <a:r>
              <a:rPr lang="en-US" dirty="0" err="1" smtClean="0"/>
              <a:t>Woerner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Outputs (bit?) object </a:t>
            </a:r>
            <a:r>
              <a:rPr lang="en-US" dirty="0" smtClean="0">
                <a:solidFill>
                  <a:srgbClr val="C00000"/>
                </a:solidFill>
              </a:rPr>
              <a:t>sim</a:t>
            </a:r>
          </a:p>
          <a:p>
            <a:pPr lvl="2"/>
            <a:r>
              <a:rPr lang="en-US" dirty="0" err="1" smtClean="0"/>
              <a:t>macsSwig</a:t>
            </a:r>
            <a:r>
              <a:rPr lang="en-US" dirty="0" smtClean="0"/>
              <a:t> is run and calls macs on line  939, which calls the function </a:t>
            </a:r>
            <a:r>
              <a:rPr lang="en-US" dirty="0" err="1" smtClean="0">
                <a:solidFill>
                  <a:srgbClr val="C00000"/>
                </a:solidFill>
              </a:rPr>
              <a:t>run_sim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lvl="3"/>
            <a:r>
              <a:rPr lang="en-US" dirty="0" err="1" smtClean="0"/>
              <a:t>run_sim</a:t>
            </a:r>
            <a:r>
              <a:rPr lang="en-US" dirty="0" smtClean="0"/>
              <a:t> (lines 721-811) takes in</a:t>
            </a:r>
            <a:r>
              <a:rPr lang="en-US" dirty="0" smtClean="0">
                <a:solidFill>
                  <a:srgbClr val="C00000"/>
                </a:solidFill>
              </a:rPr>
              <a:t> parameters, case, length, 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chr_number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and </a:t>
            </a:r>
            <a:r>
              <a:rPr lang="en-US" dirty="0" smtClean="0"/>
              <a:t>defines macs argument as a string</a:t>
            </a:r>
          </a:p>
          <a:p>
            <a:pPr lvl="4"/>
            <a:r>
              <a:rPr lang="en-US" dirty="0" smtClean="0"/>
              <a:t>Uses function 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param_sim_asc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(lines 501-719), which defines parameters based on given prior distribution and chooses model case</a:t>
            </a:r>
          </a:p>
          <a:p>
            <a:pPr lvl="5"/>
            <a:r>
              <a:rPr lang="en-US" dirty="0" smtClean="0"/>
              <a:t>Parameters will effect the time (and mem?) of simulation </a:t>
            </a:r>
            <a:r>
              <a:rPr lang="mr-IN" dirty="0" smtClean="0"/>
              <a:t>–</a:t>
            </a:r>
            <a:r>
              <a:rPr lang="en-US" dirty="0" smtClean="0"/>
              <a:t> large N &amp; T parameters = longer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33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Read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2. </a:t>
            </a:r>
            <a:r>
              <a:rPr lang="en-US" b="1" dirty="0" smtClean="0">
                <a:solidFill>
                  <a:schemeClr val="tx1"/>
                </a:solidFill>
              </a:rPr>
              <a:t>Run simulation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Get data from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5. Make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9</a:t>
            </a:r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7. Run Germline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8. Compute stats on IBD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 Print .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ped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and .map files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5963" y="325525"/>
            <a:ext cx="290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Uses </a:t>
            </a:r>
            <a:r>
              <a:rPr lang="en-US" dirty="0" err="1" smtClean="0">
                <a:solidFill>
                  <a:srgbClr val="C00000"/>
                </a:solidFill>
              </a:rPr>
              <a:t>macsSwig</a:t>
            </a:r>
            <a:r>
              <a:rPr lang="en-US" dirty="0" smtClean="0">
                <a:solidFill>
                  <a:srgbClr val="C00000"/>
                </a:solidFill>
              </a:rPr>
              <a:t> &amp; macs (</a:t>
            </a:r>
            <a:r>
              <a:rPr lang="en-US" dirty="0" err="1" smtClean="0">
                <a:solidFill>
                  <a:srgbClr val="C00000"/>
                </a:solidFill>
              </a:rPr>
              <a:t>c++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Output: sim object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01384" y="871987"/>
            <a:ext cx="39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Random parameter values based on prior uniform distribution effect time (and mem?) of simulation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3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data from sims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lang="en-US" dirty="0" smtClean="0"/>
              <a:t>Many many lists of all the data and for subsets of the data (each population)</a:t>
            </a:r>
          </a:p>
          <a:p>
            <a:pPr lvl="1"/>
            <a:r>
              <a:rPr lang="en-US" dirty="0" err="1" smtClean="0"/>
              <a:t>pos</a:t>
            </a:r>
            <a:endParaRPr lang="en-US" dirty="0" smtClean="0"/>
          </a:p>
          <a:p>
            <a:pPr lvl="1"/>
            <a:r>
              <a:rPr lang="en-US" dirty="0" smtClean="0"/>
              <a:t>alleles</a:t>
            </a:r>
          </a:p>
          <a:p>
            <a:pPr lvl="1"/>
            <a:r>
              <a:rPr lang="en-US" dirty="0" err="1" smtClean="0"/>
              <a:t>Talleles</a:t>
            </a:r>
            <a:endParaRPr lang="en-US" dirty="0" smtClean="0"/>
          </a:p>
          <a:p>
            <a:pPr lvl="1"/>
            <a:r>
              <a:rPr lang="en-US" dirty="0" err="1" smtClean="0"/>
              <a:t>seq</a:t>
            </a:r>
            <a:endParaRPr lang="en-US" dirty="0" smtClean="0"/>
          </a:p>
          <a:p>
            <a:pPr lvl="1"/>
            <a:r>
              <a:rPr lang="en-US" dirty="0" smtClean="0"/>
              <a:t>panel</a:t>
            </a:r>
          </a:p>
          <a:p>
            <a:r>
              <a:rPr lang="en-US" dirty="0" smtClean="0"/>
              <a:t>Lines 951-1032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2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0278" y="16938"/>
            <a:ext cx="1960039" cy="49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Read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74" y="508005"/>
            <a:ext cx="1966389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Run simulation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921" y="1354670"/>
            <a:ext cx="2334977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3. </a:t>
            </a:r>
            <a:r>
              <a:rPr lang="en-US" b="1" dirty="0" smtClean="0">
                <a:solidFill>
                  <a:schemeClr val="tx1"/>
                </a:solidFill>
              </a:rPr>
              <a:t>Get data from sims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224" y="2302936"/>
            <a:ext cx="2612330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sims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807" y="2048934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5. Make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221" y="4905338"/>
            <a:ext cx="2307168" cy="49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9</a:t>
            </a:r>
            <a:r>
              <a:rPr lang="en-US" smtClean="0">
                <a:solidFill>
                  <a:schemeClr val="tx1">
                    <a:alpha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Compute stats on pseudo array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4378" y="3641708"/>
            <a:ext cx="2307168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7. Run Germline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2305" y="4368124"/>
            <a:ext cx="2491313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8. Compute stats on IBD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1634" y="5993230"/>
            <a:ext cx="2307168" cy="491067"/>
          </a:xfrm>
          <a:prstGeom prst="rect">
            <a:avLst/>
          </a:prstGeom>
          <a:solidFill>
            <a:srgbClr val="009193">
              <a:alpha val="3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10. Print results file</a:t>
            </a:r>
          </a:p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.summary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3101" y="6366933"/>
            <a:ext cx="2380192" cy="4910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11. Print sim values file</a:t>
            </a:r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7510298" y="508005"/>
            <a:ext cx="24093" cy="154092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 flipH="1">
            <a:off x="1528410" y="999072"/>
            <a:ext cx="5259" cy="35559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528410" y="1845737"/>
            <a:ext cx="18979" cy="45719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0"/>
          </p:cNvCxnSpPr>
          <p:nvPr/>
        </p:nvCxnSpPr>
        <p:spPr>
          <a:xfrm>
            <a:off x="2695898" y="1600204"/>
            <a:ext cx="4838493" cy="44873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 flipH="1">
            <a:off x="7279805" y="2540001"/>
            <a:ext cx="254586" cy="236533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4" idx="2"/>
            <a:endCxn id="8" idx="0"/>
          </p:cNvCxnSpPr>
          <p:nvPr/>
        </p:nvCxnSpPr>
        <p:spPr>
          <a:xfrm flipH="1">
            <a:off x="10057962" y="3294521"/>
            <a:ext cx="1" cy="34718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>
            <a:off x="10057962" y="4132775"/>
            <a:ext cx="0" cy="23534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0" idx="0"/>
          </p:cNvCxnSpPr>
          <p:nvPr/>
        </p:nvCxnSpPr>
        <p:spPr>
          <a:xfrm flipH="1">
            <a:off x="7025218" y="4859191"/>
            <a:ext cx="3032744" cy="113403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7025218" y="5396405"/>
            <a:ext cx="254587" cy="596825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2"/>
            <a:endCxn id="10" idx="0"/>
          </p:cNvCxnSpPr>
          <p:nvPr/>
        </p:nvCxnSpPr>
        <p:spPr>
          <a:xfrm>
            <a:off x="1547389" y="2794003"/>
            <a:ext cx="5477829" cy="319922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80429" y="1056290"/>
            <a:ext cx="3072673" cy="5312979"/>
          </a:xfrm>
          <a:custGeom>
            <a:avLst/>
            <a:gdLst>
              <a:gd name="connsiteX0" fmla="*/ 1466193 w 3121572"/>
              <a:gd name="connsiteY0" fmla="*/ 0 h 5312979"/>
              <a:gd name="connsiteX1" fmla="*/ 1387366 w 3121572"/>
              <a:gd name="connsiteY1" fmla="*/ 15765 h 5312979"/>
              <a:gd name="connsiteX2" fmla="*/ 1277007 w 3121572"/>
              <a:gd name="connsiteY2" fmla="*/ 31531 h 5312979"/>
              <a:gd name="connsiteX3" fmla="*/ 1135117 w 3121572"/>
              <a:gd name="connsiteY3" fmla="*/ 94593 h 5312979"/>
              <a:gd name="connsiteX4" fmla="*/ 1072055 w 3121572"/>
              <a:gd name="connsiteY4" fmla="*/ 110358 h 5312979"/>
              <a:gd name="connsiteX5" fmla="*/ 835572 w 3121572"/>
              <a:gd name="connsiteY5" fmla="*/ 157655 h 5312979"/>
              <a:gd name="connsiteX6" fmla="*/ 709448 w 3121572"/>
              <a:gd name="connsiteY6" fmla="*/ 189186 h 5312979"/>
              <a:gd name="connsiteX7" fmla="*/ 646386 w 3121572"/>
              <a:gd name="connsiteY7" fmla="*/ 204951 h 5312979"/>
              <a:gd name="connsiteX8" fmla="*/ 567559 w 3121572"/>
              <a:gd name="connsiteY8" fmla="*/ 220717 h 5312979"/>
              <a:gd name="connsiteX9" fmla="*/ 520262 w 3121572"/>
              <a:gd name="connsiteY9" fmla="*/ 236482 h 5312979"/>
              <a:gd name="connsiteX10" fmla="*/ 472966 w 3121572"/>
              <a:gd name="connsiteY10" fmla="*/ 268013 h 5312979"/>
              <a:gd name="connsiteX11" fmla="*/ 425669 w 3121572"/>
              <a:gd name="connsiteY11" fmla="*/ 283779 h 5312979"/>
              <a:gd name="connsiteX12" fmla="*/ 394138 w 3121572"/>
              <a:gd name="connsiteY12" fmla="*/ 331076 h 5312979"/>
              <a:gd name="connsiteX13" fmla="*/ 299545 w 3121572"/>
              <a:gd name="connsiteY13" fmla="*/ 394138 h 5312979"/>
              <a:gd name="connsiteX14" fmla="*/ 236483 w 3121572"/>
              <a:gd name="connsiteY14" fmla="*/ 488731 h 5312979"/>
              <a:gd name="connsiteX15" fmla="*/ 204952 w 3121572"/>
              <a:gd name="connsiteY15" fmla="*/ 536027 h 5312979"/>
              <a:gd name="connsiteX16" fmla="*/ 173421 w 3121572"/>
              <a:gd name="connsiteY16" fmla="*/ 630620 h 5312979"/>
              <a:gd name="connsiteX17" fmla="*/ 157655 w 3121572"/>
              <a:gd name="connsiteY17" fmla="*/ 693682 h 5312979"/>
              <a:gd name="connsiteX18" fmla="*/ 126124 w 3121572"/>
              <a:gd name="connsiteY18" fmla="*/ 788276 h 5312979"/>
              <a:gd name="connsiteX19" fmla="*/ 110359 w 3121572"/>
              <a:gd name="connsiteY19" fmla="*/ 835572 h 5312979"/>
              <a:gd name="connsiteX20" fmla="*/ 63062 w 3121572"/>
              <a:gd name="connsiteY20" fmla="*/ 1308538 h 5312979"/>
              <a:gd name="connsiteX21" fmla="*/ 31531 w 3121572"/>
              <a:gd name="connsiteY21" fmla="*/ 1403131 h 5312979"/>
              <a:gd name="connsiteX22" fmla="*/ 0 w 3121572"/>
              <a:gd name="connsiteY22" fmla="*/ 1529255 h 5312979"/>
              <a:gd name="connsiteX23" fmla="*/ 31531 w 3121572"/>
              <a:gd name="connsiteY23" fmla="*/ 2049517 h 5312979"/>
              <a:gd name="connsiteX24" fmla="*/ 63062 w 3121572"/>
              <a:gd name="connsiteY24" fmla="*/ 2144110 h 5312979"/>
              <a:gd name="connsiteX25" fmla="*/ 94593 w 3121572"/>
              <a:gd name="connsiteY25" fmla="*/ 2254469 h 5312979"/>
              <a:gd name="connsiteX26" fmla="*/ 110359 w 3121572"/>
              <a:gd name="connsiteY26" fmla="*/ 2317531 h 5312979"/>
              <a:gd name="connsiteX27" fmla="*/ 141890 w 3121572"/>
              <a:gd name="connsiteY27" fmla="*/ 2364827 h 5312979"/>
              <a:gd name="connsiteX28" fmla="*/ 189186 w 3121572"/>
              <a:gd name="connsiteY28" fmla="*/ 2506717 h 5312979"/>
              <a:gd name="connsiteX29" fmla="*/ 204952 w 3121572"/>
              <a:gd name="connsiteY29" fmla="*/ 2554013 h 5312979"/>
              <a:gd name="connsiteX30" fmla="*/ 236483 w 3121572"/>
              <a:gd name="connsiteY30" fmla="*/ 2601310 h 5312979"/>
              <a:gd name="connsiteX31" fmla="*/ 268014 w 3121572"/>
              <a:gd name="connsiteY31" fmla="*/ 2695903 h 5312979"/>
              <a:gd name="connsiteX32" fmla="*/ 283779 w 3121572"/>
              <a:gd name="connsiteY32" fmla="*/ 2743200 h 5312979"/>
              <a:gd name="connsiteX33" fmla="*/ 315310 w 3121572"/>
              <a:gd name="connsiteY33" fmla="*/ 2790496 h 5312979"/>
              <a:gd name="connsiteX34" fmla="*/ 346841 w 3121572"/>
              <a:gd name="connsiteY34" fmla="*/ 2853558 h 5312979"/>
              <a:gd name="connsiteX35" fmla="*/ 394138 w 3121572"/>
              <a:gd name="connsiteY35" fmla="*/ 2916620 h 5312979"/>
              <a:gd name="connsiteX36" fmla="*/ 425669 w 3121572"/>
              <a:gd name="connsiteY36" fmla="*/ 2963917 h 5312979"/>
              <a:gd name="connsiteX37" fmla="*/ 472966 w 3121572"/>
              <a:gd name="connsiteY37" fmla="*/ 3011213 h 5312979"/>
              <a:gd name="connsiteX38" fmla="*/ 520262 w 3121572"/>
              <a:gd name="connsiteY38" fmla="*/ 3074276 h 5312979"/>
              <a:gd name="connsiteX39" fmla="*/ 583324 w 3121572"/>
              <a:gd name="connsiteY39" fmla="*/ 3137338 h 5312979"/>
              <a:gd name="connsiteX40" fmla="*/ 693683 w 3121572"/>
              <a:gd name="connsiteY40" fmla="*/ 3279227 h 5312979"/>
              <a:gd name="connsiteX41" fmla="*/ 788276 w 3121572"/>
              <a:gd name="connsiteY41" fmla="*/ 3373820 h 5312979"/>
              <a:gd name="connsiteX42" fmla="*/ 898635 w 3121572"/>
              <a:gd name="connsiteY42" fmla="*/ 3531476 h 5312979"/>
              <a:gd name="connsiteX43" fmla="*/ 977462 w 3121572"/>
              <a:gd name="connsiteY43" fmla="*/ 3610303 h 5312979"/>
              <a:gd name="connsiteX44" fmla="*/ 1072055 w 3121572"/>
              <a:gd name="connsiteY44" fmla="*/ 3689131 h 5312979"/>
              <a:gd name="connsiteX45" fmla="*/ 1103586 w 3121572"/>
              <a:gd name="connsiteY45" fmla="*/ 3736427 h 5312979"/>
              <a:gd name="connsiteX46" fmla="*/ 1166648 w 3121572"/>
              <a:gd name="connsiteY46" fmla="*/ 3767958 h 5312979"/>
              <a:gd name="connsiteX47" fmla="*/ 1213945 w 3121572"/>
              <a:gd name="connsiteY47" fmla="*/ 3799489 h 5312979"/>
              <a:gd name="connsiteX48" fmla="*/ 1277007 w 3121572"/>
              <a:gd name="connsiteY48" fmla="*/ 3846786 h 5312979"/>
              <a:gd name="connsiteX49" fmla="*/ 1324303 w 3121572"/>
              <a:gd name="connsiteY49" fmla="*/ 3878317 h 5312979"/>
              <a:gd name="connsiteX50" fmla="*/ 1434662 w 3121572"/>
              <a:gd name="connsiteY50" fmla="*/ 3957144 h 5312979"/>
              <a:gd name="connsiteX51" fmla="*/ 1529255 w 3121572"/>
              <a:gd name="connsiteY51" fmla="*/ 4035972 h 5312979"/>
              <a:gd name="connsiteX52" fmla="*/ 1623848 w 3121572"/>
              <a:gd name="connsiteY52" fmla="*/ 4099034 h 5312979"/>
              <a:gd name="connsiteX53" fmla="*/ 1718441 w 3121572"/>
              <a:gd name="connsiteY53" fmla="*/ 4193627 h 5312979"/>
              <a:gd name="connsiteX54" fmla="*/ 1828800 w 3121572"/>
              <a:gd name="connsiteY54" fmla="*/ 4272455 h 5312979"/>
              <a:gd name="connsiteX55" fmla="*/ 1876097 w 3121572"/>
              <a:gd name="connsiteY55" fmla="*/ 4319751 h 5312979"/>
              <a:gd name="connsiteX56" fmla="*/ 1970690 w 3121572"/>
              <a:gd name="connsiteY56" fmla="*/ 4382813 h 5312979"/>
              <a:gd name="connsiteX57" fmla="*/ 2112579 w 3121572"/>
              <a:gd name="connsiteY57" fmla="*/ 4493172 h 5312979"/>
              <a:gd name="connsiteX58" fmla="*/ 2159876 w 3121572"/>
              <a:gd name="connsiteY58" fmla="*/ 4508938 h 5312979"/>
              <a:gd name="connsiteX59" fmla="*/ 2254469 w 3121572"/>
              <a:gd name="connsiteY59" fmla="*/ 4603531 h 5312979"/>
              <a:gd name="connsiteX60" fmla="*/ 2349062 w 3121572"/>
              <a:gd name="connsiteY60" fmla="*/ 4666593 h 5312979"/>
              <a:gd name="connsiteX61" fmla="*/ 2396359 w 3121572"/>
              <a:gd name="connsiteY61" fmla="*/ 4713889 h 5312979"/>
              <a:gd name="connsiteX62" fmla="*/ 2490952 w 3121572"/>
              <a:gd name="connsiteY62" fmla="*/ 4776951 h 5312979"/>
              <a:gd name="connsiteX63" fmla="*/ 2585545 w 3121572"/>
              <a:gd name="connsiteY63" fmla="*/ 4855779 h 5312979"/>
              <a:gd name="connsiteX64" fmla="*/ 2664372 w 3121572"/>
              <a:gd name="connsiteY64" fmla="*/ 4950372 h 5312979"/>
              <a:gd name="connsiteX65" fmla="*/ 2711669 w 3121572"/>
              <a:gd name="connsiteY65" fmla="*/ 4981903 h 5312979"/>
              <a:gd name="connsiteX66" fmla="*/ 2790497 w 3121572"/>
              <a:gd name="connsiteY66" fmla="*/ 5060731 h 5312979"/>
              <a:gd name="connsiteX67" fmla="*/ 2837793 w 3121572"/>
              <a:gd name="connsiteY67" fmla="*/ 5108027 h 5312979"/>
              <a:gd name="connsiteX68" fmla="*/ 2885090 w 3121572"/>
              <a:gd name="connsiteY68" fmla="*/ 5139558 h 5312979"/>
              <a:gd name="connsiteX69" fmla="*/ 2932386 w 3121572"/>
              <a:gd name="connsiteY69" fmla="*/ 5186855 h 5312979"/>
              <a:gd name="connsiteX70" fmla="*/ 2979683 w 3121572"/>
              <a:gd name="connsiteY70" fmla="*/ 5218386 h 5312979"/>
              <a:gd name="connsiteX71" fmla="*/ 3074276 w 3121572"/>
              <a:gd name="connsiteY71" fmla="*/ 5297213 h 5312979"/>
              <a:gd name="connsiteX72" fmla="*/ 3121572 w 3121572"/>
              <a:gd name="connsiteY72" fmla="*/ 5312979 h 531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121572" h="5312979">
                <a:moveTo>
                  <a:pt x="1466193" y="0"/>
                </a:moveTo>
                <a:cubicBezTo>
                  <a:pt x="1439917" y="5255"/>
                  <a:pt x="1413797" y="11360"/>
                  <a:pt x="1387366" y="15765"/>
                </a:cubicBezTo>
                <a:cubicBezTo>
                  <a:pt x="1350712" y="21874"/>
                  <a:pt x="1313215" y="23175"/>
                  <a:pt x="1277007" y="31531"/>
                </a:cubicBezTo>
                <a:cubicBezTo>
                  <a:pt x="1064548" y="80560"/>
                  <a:pt x="1267015" y="38066"/>
                  <a:pt x="1135117" y="94593"/>
                </a:cubicBezTo>
                <a:cubicBezTo>
                  <a:pt x="1115201" y="103128"/>
                  <a:pt x="1093076" y="105103"/>
                  <a:pt x="1072055" y="110358"/>
                </a:cubicBezTo>
                <a:cubicBezTo>
                  <a:pt x="941472" y="175650"/>
                  <a:pt x="1070937" y="120492"/>
                  <a:pt x="835572" y="157655"/>
                </a:cubicBezTo>
                <a:cubicBezTo>
                  <a:pt x="792767" y="164414"/>
                  <a:pt x="751489" y="178676"/>
                  <a:pt x="709448" y="189186"/>
                </a:cubicBezTo>
                <a:cubicBezTo>
                  <a:pt x="688427" y="194441"/>
                  <a:pt x="667633" y="200701"/>
                  <a:pt x="646386" y="204951"/>
                </a:cubicBezTo>
                <a:cubicBezTo>
                  <a:pt x="620110" y="210206"/>
                  <a:pt x="593555" y="214218"/>
                  <a:pt x="567559" y="220717"/>
                </a:cubicBezTo>
                <a:cubicBezTo>
                  <a:pt x="551437" y="224748"/>
                  <a:pt x="536028" y="231227"/>
                  <a:pt x="520262" y="236482"/>
                </a:cubicBezTo>
                <a:cubicBezTo>
                  <a:pt x="504497" y="246992"/>
                  <a:pt x="489913" y="259539"/>
                  <a:pt x="472966" y="268013"/>
                </a:cubicBezTo>
                <a:cubicBezTo>
                  <a:pt x="458102" y="275445"/>
                  <a:pt x="438646" y="273397"/>
                  <a:pt x="425669" y="283779"/>
                </a:cubicBezTo>
                <a:cubicBezTo>
                  <a:pt x="410873" y="295616"/>
                  <a:pt x="408398" y="318599"/>
                  <a:pt x="394138" y="331076"/>
                </a:cubicBezTo>
                <a:cubicBezTo>
                  <a:pt x="365619" y="356030"/>
                  <a:pt x="299545" y="394138"/>
                  <a:pt x="299545" y="394138"/>
                </a:cubicBezTo>
                <a:lnTo>
                  <a:pt x="236483" y="488731"/>
                </a:lnTo>
                <a:cubicBezTo>
                  <a:pt x="225973" y="504496"/>
                  <a:pt x="210944" y="518052"/>
                  <a:pt x="204952" y="536027"/>
                </a:cubicBezTo>
                <a:cubicBezTo>
                  <a:pt x="194442" y="567558"/>
                  <a:pt x="181482" y="598376"/>
                  <a:pt x="173421" y="630620"/>
                </a:cubicBezTo>
                <a:cubicBezTo>
                  <a:pt x="168166" y="651641"/>
                  <a:pt x="163881" y="672928"/>
                  <a:pt x="157655" y="693682"/>
                </a:cubicBezTo>
                <a:cubicBezTo>
                  <a:pt x="148104" y="725517"/>
                  <a:pt x="136634" y="756745"/>
                  <a:pt x="126124" y="788276"/>
                </a:cubicBezTo>
                <a:lnTo>
                  <a:pt x="110359" y="835572"/>
                </a:lnTo>
                <a:cubicBezTo>
                  <a:pt x="103969" y="963369"/>
                  <a:pt x="109093" y="1170444"/>
                  <a:pt x="63062" y="1308538"/>
                </a:cubicBezTo>
                <a:cubicBezTo>
                  <a:pt x="52552" y="1340069"/>
                  <a:pt x="39592" y="1370887"/>
                  <a:pt x="31531" y="1403131"/>
                </a:cubicBezTo>
                <a:lnTo>
                  <a:pt x="0" y="1529255"/>
                </a:lnTo>
                <a:cubicBezTo>
                  <a:pt x="3280" y="1621101"/>
                  <a:pt x="-10662" y="1894806"/>
                  <a:pt x="31531" y="2049517"/>
                </a:cubicBezTo>
                <a:cubicBezTo>
                  <a:pt x="40276" y="2081582"/>
                  <a:pt x="55001" y="2111866"/>
                  <a:pt x="63062" y="2144110"/>
                </a:cubicBezTo>
                <a:cubicBezTo>
                  <a:pt x="112349" y="2341251"/>
                  <a:pt x="49358" y="2096147"/>
                  <a:pt x="94593" y="2254469"/>
                </a:cubicBezTo>
                <a:cubicBezTo>
                  <a:pt x="100546" y="2275303"/>
                  <a:pt x="101824" y="2297615"/>
                  <a:pt x="110359" y="2317531"/>
                </a:cubicBezTo>
                <a:cubicBezTo>
                  <a:pt x="117823" y="2334947"/>
                  <a:pt x="131380" y="2349062"/>
                  <a:pt x="141890" y="2364827"/>
                </a:cubicBezTo>
                <a:lnTo>
                  <a:pt x="189186" y="2506717"/>
                </a:lnTo>
                <a:cubicBezTo>
                  <a:pt x="194441" y="2522482"/>
                  <a:pt x="195734" y="2540186"/>
                  <a:pt x="204952" y="2554013"/>
                </a:cubicBezTo>
                <a:lnTo>
                  <a:pt x="236483" y="2601310"/>
                </a:lnTo>
                <a:lnTo>
                  <a:pt x="268014" y="2695903"/>
                </a:lnTo>
                <a:cubicBezTo>
                  <a:pt x="273269" y="2711669"/>
                  <a:pt x="274561" y="2729373"/>
                  <a:pt x="283779" y="2743200"/>
                </a:cubicBezTo>
                <a:cubicBezTo>
                  <a:pt x="294289" y="2758965"/>
                  <a:pt x="305909" y="2774045"/>
                  <a:pt x="315310" y="2790496"/>
                </a:cubicBezTo>
                <a:cubicBezTo>
                  <a:pt x="326970" y="2810901"/>
                  <a:pt x="334385" y="2833629"/>
                  <a:pt x="346841" y="2853558"/>
                </a:cubicBezTo>
                <a:cubicBezTo>
                  <a:pt x="360767" y="2875840"/>
                  <a:pt x="378865" y="2895238"/>
                  <a:pt x="394138" y="2916620"/>
                </a:cubicBezTo>
                <a:cubicBezTo>
                  <a:pt x="405151" y="2932039"/>
                  <a:pt x="413539" y="2949361"/>
                  <a:pt x="425669" y="2963917"/>
                </a:cubicBezTo>
                <a:cubicBezTo>
                  <a:pt x="439942" y="2981045"/>
                  <a:pt x="458456" y="2994285"/>
                  <a:pt x="472966" y="3011213"/>
                </a:cubicBezTo>
                <a:cubicBezTo>
                  <a:pt x="490066" y="3031163"/>
                  <a:pt x="502959" y="3054501"/>
                  <a:pt x="520262" y="3074276"/>
                </a:cubicBezTo>
                <a:cubicBezTo>
                  <a:pt x="539838" y="3096649"/>
                  <a:pt x="564122" y="3114644"/>
                  <a:pt x="583324" y="3137338"/>
                </a:cubicBezTo>
                <a:cubicBezTo>
                  <a:pt x="622028" y="3183079"/>
                  <a:pt x="651315" y="3236859"/>
                  <a:pt x="693683" y="3279227"/>
                </a:cubicBezTo>
                <a:cubicBezTo>
                  <a:pt x="725214" y="3310758"/>
                  <a:pt x="763541" y="3336718"/>
                  <a:pt x="788276" y="3373820"/>
                </a:cubicBezTo>
                <a:cubicBezTo>
                  <a:pt x="809799" y="3406104"/>
                  <a:pt x="867510" y="3496460"/>
                  <a:pt x="898635" y="3531476"/>
                </a:cubicBezTo>
                <a:cubicBezTo>
                  <a:pt x="923322" y="3559249"/>
                  <a:pt x="952992" y="3582338"/>
                  <a:pt x="977462" y="3610303"/>
                </a:cubicBezTo>
                <a:cubicBezTo>
                  <a:pt x="1046790" y="3689535"/>
                  <a:pt x="961334" y="3633771"/>
                  <a:pt x="1072055" y="3689131"/>
                </a:cubicBezTo>
                <a:cubicBezTo>
                  <a:pt x="1082565" y="3704896"/>
                  <a:pt x="1089030" y="3724297"/>
                  <a:pt x="1103586" y="3736427"/>
                </a:cubicBezTo>
                <a:cubicBezTo>
                  <a:pt x="1121641" y="3751472"/>
                  <a:pt x="1146243" y="3756298"/>
                  <a:pt x="1166648" y="3767958"/>
                </a:cubicBezTo>
                <a:cubicBezTo>
                  <a:pt x="1183099" y="3777359"/>
                  <a:pt x="1198526" y="3788476"/>
                  <a:pt x="1213945" y="3799489"/>
                </a:cubicBezTo>
                <a:cubicBezTo>
                  <a:pt x="1235327" y="3814762"/>
                  <a:pt x="1255625" y="3831513"/>
                  <a:pt x="1277007" y="3846786"/>
                </a:cubicBezTo>
                <a:cubicBezTo>
                  <a:pt x="1292425" y="3857799"/>
                  <a:pt x="1309747" y="3866187"/>
                  <a:pt x="1324303" y="3878317"/>
                </a:cubicBezTo>
                <a:cubicBezTo>
                  <a:pt x="1420174" y="3958209"/>
                  <a:pt x="1317974" y="3898800"/>
                  <a:pt x="1434662" y="3957144"/>
                </a:cubicBezTo>
                <a:cubicBezTo>
                  <a:pt x="1477707" y="4000191"/>
                  <a:pt x="1466791" y="3992248"/>
                  <a:pt x="1529255" y="4035972"/>
                </a:cubicBezTo>
                <a:cubicBezTo>
                  <a:pt x="1560300" y="4057704"/>
                  <a:pt x="1597052" y="4072238"/>
                  <a:pt x="1623848" y="4099034"/>
                </a:cubicBezTo>
                <a:cubicBezTo>
                  <a:pt x="1655379" y="4130565"/>
                  <a:pt x="1681338" y="4168892"/>
                  <a:pt x="1718441" y="4193627"/>
                </a:cubicBezTo>
                <a:cubicBezTo>
                  <a:pt x="1755877" y="4218584"/>
                  <a:pt x="1794573" y="4243118"/>
                  <a:pt x="1828800" y="4272455"/>
                </a:cubicBezTo>
                <a:cubicBezTo>
                  <a:pt x="1845728" y="4286965"/>
                  <a:pt x="1858498" y="4306063"/>
                  <a:pt x="1876097" y="4319751"/>
                </a:cubicBezTo>
                <a:cubicBezTo>
                  <a:pt x="1906010" y="4343016"/>
                  <a:pt x="1943894" y="4356017"/>
                  <a:pt x="1970690" y="4382813"/>
                </a:cubicBezTo>
                <a:cubicBezTo>
                  <a:pt x="2011499" y="4423623"/>
                  <a:pt x="2056005" y="4474313"/>
                  <a:pt x="2112579" y="4493172"/>
                </a:cubicBezTo>
                <a:lnTo>
                  <a:pt x="2159876" y="4508938"/>
                </a:lnTo>
                <a:cubicBezTo>
                  <a:pt x="2191407" y="4540469"/>
                  <a:pt x="2217367" y="4578796"/>
                  <a:pt x="2254469" y="4603531"/>
                </a:cubicBezTo>
                <a:cubicBezTo>
                  <a:pt x="2286000" y="4624552"/>
                  <a:pt x="2322266" y="4639797"/>
                  <a:pt x="2349062" y="4666593"/>
                </a:cubicBezTo>
                <a:cubicBezTo>
                  <a:pt x="2364828" y="4682358"/>
                  <a:pt x="2378760" y="4700201"/>
                  <a:pt x="2396359" y="4713889"/>
                </a:cubicBezTo>
                <a:cubicBezTo>
                  <a:pt x="2426272" y="4737154"/>
                  <a:pt x="2464156" y="4750155"/>
                  <a:pt x="2490952" y="4776951"/>
                </a:cubicBezTo>
                <a:cubicBezTo>
                  <a:pt x="2551646" y="4837646"/>
                  <a:pt x="2519697" y="4811881"/>
                  <a:pt x="2585545" y="4855779"/>
                </a:cubicBezTo>
                <a:cubicBezTo>
                  <a:pt x="2616548" y="4902284"/>
                  <a:pt x="2618851" y="4912438"/>
                  <a:pt x="2664372" y="4950372"/>
                </a:cubicBezTo>
                <a:cubicBezTo>
                  <a:pt x="2678928" y="4962502"/>
                  <a:pt x="2695903" y="4971393"/>
                  <a:pt x="2711669" y="4981903"/>
                </a:cubicBezTo>
                <a:cubicBezTo>
                  <a:pt x="2769476" y="5068614"/>
                  <a:pt x="2711669" y="4995041"/>
                  <a:pt x="2790497" y="5060731"/>
                </a:cubicBezTo>
                <a:cubicBezTo>
                  <a:pt x="2807625" y="5075004"/>
                  <a:pt x="2820665" y="5093754"/>
                  <a:pt x="2837793" y="5108027"/>
                </a:cubicBezTo>
                <a:cubicBezTo>
                  <a:pt x="2852349" y="5120157"/>
                  <a:pt x="2870534" y="5127428"/>
                  <a:pt x="2885090" y="5139558"/>
                </a:cubicBezTo>
                <a:cubicBezTo>
                  <a:pt x="2902218" y="5153831"/>
                  <a:pt x="2915258" y="5172582"/>
                  <a:pt x="2932386" y="5186855"/>
                </a:cubicBezTo>
                <a:cubicBezTo>
                  <a:pt x="2946942" y="5198985"/>
                  <a:pt x="2965127" y="5206256"/>
                  <a:pt x="2979683" y="5218386"/>
                </a:cubicBezTo>
                <a:cubicBezTo>
                  <a:pt x="3031987" y="5261972"/>
                  <a:pt x="3015558" y="5267854"/>
                  <a:pt x="3074276" y="5297213"/>
                </a:cubicBezTo>
                <a:cubicBezTo>
                  <a:pt x="3089140" y="5304645"/>
                  <a:pt x="3121572" y="5312979"/>
                  <a:pt x="3121572" y="5312979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87975" y="2803454"/>
            <a:ext cx="2739975" cy="4910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. Print .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ped</a:t>
            </a:r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 and .map files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4" idx="0"/>
          </p:cNvCxnSpPr>
          <p:nvPr/>
        </p:nvCxnSpPr>
        <p:spPr>
          <a:xfrm>
            <a:off x="7534391" y="2540001"/>
            <a:ext cx="2523572" cy="2634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17098" y="1278469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Lists!</a:t>
            </a:r>
          </a:p>
        </p:txBody>
      </p:sp>
    </p:spTree>
    <p:extLst>
      <p:ext uri="{BB962C8B-B14F-4D97-AF65-F5344CB8AC3E}">
        <p14:creationId xmlns:p14="http://schemas.microsoft.com/office/powerpoint/2010/main" val="3969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5125" cy="4811658"/>
          </a:xfrm>
        </p:spPr>
        <p:txBody>
          <a:bodyPr>
            <a:normAutofit/>
          </a:bodyPr>
          <a:lstStyle/>
          <a:p>
            <a:r>
              <a:rPr lang="en-US" dirty="0" smtClean="0"/>
              <a:t>Use stats functions written by Krishna and Consuelo on panel populations</a:t>
            </a:r>
          </a:p>
          <a:p>
            <a:pPr lvl="1"/>
            <a:r>
              <a:rPr lang="en-US" dirty="0" err="1" smtClean="0">
                <a:effectLst/>
              </a:rPr>
              <a:t>base_S_ss</a:t>
            </a:r>
            <a:r>
              <a:rPr lang="en-US" dirty="0" smtClean="0">
                <a:effectLst/>
              </a:rPr>
              <a:t> (lines 32-64), </a:t>
            </a:r>
            <a:r>
              <a:rPr lang="en-US" dirty="0" smtClean="0"/>
              <a:t>Pi2 (lines 200-206), </a:t>
            </a:r>
            <a:r>
              <a:rPr lang="en-US" dirty="0" err="1" smtClean="0">
                <a:effectLst/>
              </a:rPr>
              <a:t>Tajimas</a:t>
            </a:r>
            <a:r>
              <a:rPr lang="en-US" dirty="0" smtClean="0">
                <a:effectLst/>
              </a:rPr>
              <a:t> (lines 209-239), </a:t>
            </a:r>
            <a:r>
              <a:rPr lang="en-US" dirty="0" smtClean="0"/>
              <a:t>FST2 (lines-341-364)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2745" y="2979685"/>
            <a:ext cx="5612524" cy="32319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stats on sims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3460" y="3168872"/>
            <a:ext cx="1450429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effectLst/>
              </a:rPr>
              <a:t>1. </a:t>
            </a:r>
            <a:r>
              <a:rPr lang="en-US" dirty="0" err="1" smtClean="0">
                <a:effectLst/>
              </a:rPr>
              <a:t>base_S_ss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9876" y="3706487"/>
            <a:ext cx="1213946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</a:rPr>
              <a:t>2. Pi2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35061" y="5491222"/>
            <a:ext cx="1213946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Tajimas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83822" y="5491222"/>
            <a:ext cx="1213946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FST2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2287" y="3935087"/>
            <a:ext cx="1292774" cy="113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var_ss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Ns,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spec_zero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9724" y="4503439"/>
            <a:ext cx="1014249" cy="41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heta_pi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 flipH="1">
            <a:off x="5242034" y="4922019"/>
            <a:ext cx="1334815" cy="569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0"/>
          </p:cNvCxnSpPr>
          <p:nvPr/>
        </p:nvCxnSpPr>
        <p:spPr>
          <a:xfrm>
            <a:off x="3988674" y="5071792"/>
            <a:ext cx="1253360" cy="419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7" idx="0"/>
          </p:cNvCxnSpPr>
          <p:nvPr/>
        </p:nvCxnSpPr>
        <p:spPr>
          <a:xfrm>
            <a:off x="6576849" y="4922019"/>
            <a:ext cx="1213946" cy="569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>
            <a:off x="6576849" y="4163687"/>
            <a:ext cx="0" cy="33975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88674" y="3626072"/>
            <a:ext cx="0" cy="33975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60786" y="6385032"/>
            <a:ext cx="311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*Do not want to mess these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1252</Words>
  <Application>Microsoft Macintosh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Mangal</vt:lpstr>
      <vt:lpstr>Arial</vt:lpstr>
      <vt:lpstr>Office Theme</vt:lpstr>
      <vt:lpstr>Order of run_sims_AJ_chr1.py excution </vt:lpstr>
      <vt:lpstr>PowerPoint Presentation</vt:lpstr>
      <vt:lpstr>1. Read snp array</vt:lpstr>
      <vt:lpstr>PowerPoint Presentation</vt:lpstr>
      <vt:lpstr>2. Run simulation</vt:lpstr>
      <vt:lpstr>PowerPoint Presentation</vt:lpstr>
      <vt:lpstr>Get data from sims</vt:lpstr>
      <vt:lpstr>PowerPoint Presentation</vt:lpstr>
      <vt:lpstr>Compute stats on sims</vt:lpstr>
      <vt:lpstr>PowerPoint Presentation</vt:lpstr>
      <vt:lpstr>Make pseudo array</vt:lpstr>
      <vt:lpstr>PowerPoint Presentation</vt:lpstr>
      <vt:lpstr>Print ped and map files</vt:lpstr>
      <vt:lpstr>PowerPoint Presentation</vt:lpstr>
      <vt:lpstr>Run Germline</vt:lpstr>
      <vt:lpstr>PowerPoint Presentation</vt:lpstr>
      <vt:lpstr>Compute stats on IBD</vt:lpstr>
      <vt:lpstr>PowerPoint Presentation</vt:lpstr>
      <vt:lpstr>Compute stats on pseudo array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Ariella Gladstein</dc:creator>
  <cp:lastModifiedBy>Ariella Gladstein</cp:lastModifiedBy>
  <cp:revision>41</cp:revision>
  <dcterms:created xsi:type="dcterms:W3CDTF">2017-02-10T16:47:25Z</dcterms:created>
  <dcterms:modified xsi:type="dcterms:W3CDTF">2017-02-10T22:04:46Z</dcterms:modified>
</cp:coreProperties>
</file>