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4" r:id="rId1"/>
  </p:sldMasterIdLst>
  <p:notesMasterIdLst>
    <p:notesMasterId r:id="rId27"/>
  </p:notesMasterIdLst>
  <p:sldIdLst>
    <p:sldId id="256" r:id="rId2"/>
    <p:sldId id="277" r:id="rId3"/>
    <p:sldId id="290" r:id="rId4"/>
    <p:sldId id="276" r:id="rId5"/>
    <p:sldId id="272" r:id="rId6"/>
    <p:sldId id="273" r:id="rId7"/>
    <p:sldId id="274" r:id="rId8"/>
    <p:sldId id="275" r:id="rId9"/>
    <p:sldId id="265" r:id="rId10"/>
    <p:sldId id="266" r:id="rId11"/>
    <p:sldId id="267" r:id="rId12"/>
    <p:sldId id="268" r:id="rId13"/>
    <p:sldId id="270" r:id="rId14"/>
    <p:sldId id="269" r:id="rId15"/>
    <p:sldId id="287" r:id="rId16"/>
    <p:sldId id="288" r:id="rId17"/>
    <p:sldId id="286" r:id="rId18"/>
    <p:sldId id="289" r:id="rId19"/>
    <p:sldId id="291" r:id="rId20"/>
    <p:sldId id="280" r:id="rId21"/>
    <p:sldId id="281" r:id="rId22"/>
    <p:sldId id="283" r:id="rId23"/>
    <p:sldId id="282" r:id="rId24"/>
    <p:sldId id="284" r:id="rId25"/>
    <p:sldId id="285"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essy Data" id="{CDB2DB74-C0A8-4368-B307-F4E8D4860D70}">
          <p14:sldIdLst>
            <p14:sldId id="256"/>
            <p14:sldId id="277"/>
            <p14:sldId id="290"/>
            <p14:sldId id="276"/>
            <p14:sldId id="272"/>
            <p14:sldId id="273"/>
            <p14:sldId id="274"/>
            <p14:sldId id="275"/>
          </p14:sldIdLst>
        </p14:section>
        <p14:section name="RegEX" id="{1EC9D173-4698-4229-B62B-2A4A898DA7FA}">
          <p14:sldIdLst>
            <p14:sldId id="265"/>
            <p14:sldId id="266"/>
            <p14:sldId id="267"/>
            <p14:sldId id="268"/>
            <p14:sldId id="270"/>
            <p14:sldId id="269"/>
          </p14:sldIdLst>
        </p14:section>
        <p14:section name="Relevant terms" id="{EA5F71B3-92F6-493F-A231-756B90D839BB}">
          <p14:sldIdLst>
            <p14:sldId id="287"/>
            <p14:sldId id="288"/>
            <p14:sldId id="286"/>
            <p14:sldId id="289"/>
            <p14:sldId id="291"/>
          </p14:sldIdLst>
        </p14:section>
        <p14:section name="OpenRefine" id="{7C1F4669-C07D-42D4-9388-290C30F44D54}">
          <p14:sldIdLst>
            <p14:sldId id="280"/>
            <p14:sldId id="281"/>
            <p14:sldId id="283"/>
            <p14:sldId id="282"/>
            <p14:sldId id="284"/>
            <p14:sldId id="285"/>
          </p14:sldIdLst>
        </p14:section>
        <p14:section name="Python" id="{C7D4858F-1D4B-487B-81A9-53073A3E954E}">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94" autoAdjust="0"/>
    <p:restoredTop sz="81594" autoAdjust="0"/>
  </p:normalViewPr>
  <p:slideViewPr>
    <p:cSldViewPr snapToGrid="0">
      <p:cViewPr varScale="1">
        <p:scale>
          <a:sx n="59" d="100"/>
          <a:sy n="59" d="100"/>
        </p:scale>
        <p:origin x="1074" y="66"/>
      </p:cViewPr>
      <p:guideLst/>
    </p:cSldViewPr>
  </p:slideViewPr>
  <p:outlineViewPr>
    <p:cViewPr>
      <p:scale>
        <a:sx n="33" d="100"/>
        <a:sy n="33" d="100"/>
      </p:scale>
      <p:origin x="0" y="-6702"/>
    </p:cViewPr>
  </p:outlineViewPr>
  <p:notesTextViewPr>
    <p:cViewPr>
      <p:scale>
        <a:sx n="1" d="1"/>
        <a:sy n="1" d="1"/>
      </p:scale>
      <p:origin x="0" y="0"/>
    </p:cViewPr>
  </p:notesTextViewPr>
  <p:notesViewPr>
    <p:cSldViewPr snapToGrid="0">
      <p:cViewPr varScale="1">
        <p:scale>
          <a:sx n="84" d="100"/>
          <a:sy n="84" d="100"/>
        </p:scale>
        <p:origin x="319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67485B-B305-46DF-8741-D44B625BEFCE}" type="datetimeFigureOut">
              <a:rPr lang="en-US" smtClean="0"/>
              <a:t>8/7/2017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ADE056-D143-465E-908E-C70FA157855F}" type="slidenum">
              <a:rPr lang="en-US" smtClean="0"/>
              <a:t>‹#›</a:t>
            </a:fld>
            <a:endParaRPr lang="en-US"/>
          </a:p>
        </p:txBody>
      </p:sp>
    </p:spTree>
    <p:extLst>
      <p:ext uri="{BB962C8B-B14F-4D97-AF65-F5344CB8AC3E}">
        <p14:creationId xmlns:p14="http://schemas.microsoft.com/office/powerpoint/2010/main" val="853914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ADE056-D143-465E-908E-C70FA157855F}" type="slidenum">
              <a:rPr lang="en-US" smtClean="0"/>
              <a:t>4</a:t>
            </a:fld>
            <a:endParaRPr lang="en-US"/>
          </a:p>
        </p:txBody>
      </p:sp>
    </p:spTree>
    <p:extLst>
      <p:ext uri="{BB962C8B-B14F-4D97-AF65-F5344CB8AC3E}">
        <p14:creationId xmlns:p14="http://schemas.microsoft.com/office/powerpoint/2010/main" val="2878094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patterns assume you are only</a:t>
            </a:r>
            <a:r>
              <a:rPr lang="en-US" baseline="0" dirty="0"/>
              <a:t> looking for one match at a time, the quantifiers allow you to specify exactly how many of the preceding element you want.  I’m deliberately using the word ‘element’ for now, but the common designation is ‘token’.</a:t>
            </a:r>
          </a:p>
          <a:p>
            <a:endParaRPr lang="en-US" baseline="0" dirty="0"/>
          </a:p>
          <a:p>
            <a:r>
              <a:rPr lang="en-US" baseline="0" dirty="0"/>
              <a:t>It’s also important to notice that there is a lot being left out here. I’m focusing on fairly universal terms, but leaving out some of the more selective things like positive/negative </a:t>
            </a:r>
            <a:r>
              <a:rPr lang="en-US" baseline="0" dirty="0" err="1"/>
              <a:t>lookbehind</a:t>
            </a:r>
            <a:r>
              <a:rPr lang="en-US" baseline="0" dirty="0"/>
              <a:t>/</a:t>
            </a:r>
            <a:r>
              <a:rPr lang="en-US" baseline="0" dirty="0" err="1"/>
              <a:t>lookahead</a:t>
            </a:r>
            <a:r>
              <a:rPr lang="en-US" baseline="0" dirty="0"/>
              <a:t>. Those don’t always work on all platforms.</a:t>
            </a:r>
            <a:endParaRPr lang="en-US" dirty="0"/>
          </a:p>
        </p:txBody>
      </p:sp>
      <p:sp>
        <p:nvSpPr>
          <p:cNvPr id="4" name="Slide Number Placeholder 3"/>
          <p:cNvSpPr>
            <a:spLocks noGrp="1"/>
          </p:cNvSpPr>
          <p:nvPr>
            <p:ph type="sldNum" sz="quarter" idx="10"/>
          </p:nvPr>
        </p:nvSpPr>
        <p:spPr/>
        <p:txBody>
          <a:bodyPr/>
          <a:lstStyle/>
          <a:p>
            <a:fld id="{52ADE056-D143-465E-908E-C70FA157855F}" type="slidenum">
              <a:rPr lang="en-US" smtClean="0"/>
              <a:t>13</a:t>
            </a:fld>
            <a:endParaRPr lang="en-US"/>
          </a:p>
        </p:txBody>
      </p:sp>
    </p:spTree>
    <p:extLst>
      <p:ext uri="{BB962C8B-B14F-4D97-AF65-F5344CB8AC3E}">
        <p14:creationId xmlns:p14="http://schemas.microsoft.com/office/powerpoint/2010/main" val="2072180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the position within a match</a:t>
            </a:r>
            <a:r>
              <a:rPr lang="en-US" baseline="0" dirty="0"/>
              <a:t> is important – e.g. at the beginning or end of a word, or relative to what is around it. Sometimes, there are parts of the match you wish to retain for further processing, ignoring the rest. Groups and anchors allow this.</a:t>
            </a:r>
            <a:endParaRPr lang="en-US" dirty="0"/>
          </a:p>
        </p:txBody>
      </p:sp>
      <p:sp>
        <p:nvSpPr>
          <p:cNvPr id="4" name="Slide Number Placeholder 3"/>
          <p:cNvSpPr>
            <a:spLocks noGrp="1"/>
          </p:cNvSpPr>
          <p:nvPr>
            <p:ph type="sldNum" sz="quarter" idx="10"/>
          </p:nvPr>
        </p:nvSpPr>
        <p:spPr/>
        <p:txBody>
          <a:bodyPr/>
          <a:lstStyle/>
          <a:p>
            <a:fld id="{52ADE056-D143-465E-908E-C70FA157855F}" type="slidenum">
              <a:rPr lang="en-US" smtClean="0"/>
              <a:t>14</a:t>
            </a:fld>
            <a:endParaRPr lang="en-US"/>
          </a:p>
        </p:txBody>
      </p:sp>
    </p:spTree>
    <p:extLst>
      <p:ext uri="{BB962C8B-B14F-4D97-AF65-F5344CB8AC3E}">
        <p14:creationId xmlns:p14="http://schemas.microsoft.com/office/powerpoint/2010/main" val="1861657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term ‘string’ is used in a lot of programming languages, and will be used in </a:t>
            </a:r>
            <a:r>
              <a:rPr lang="en-US" dirty="0" err="1"/>
              <a:t>OpenRefine</a:t>
            </a:r>
            <a:r>
              <a:rPr lang="en-US" baseline="0" dirty="0"/>
              <a:t> and Python in this class. It’s just a bunch of characters in a line, and can include numbers.</a:t>
            </a:r>
            <a:endParaRPr lang="en-US" dirty="0"/>
          </a:p>
        </p:txBody>
      </p:sp>
      <p:sp>
        <p:nvSpPr>
          <p:cNvPr id="4" name="Slide Number Placeholder 3"/>
          <p:cNvSpPr>
            <a:spLocks noGrp="1"/>
          </p:cNvSpPr>
          <p:nvPr>
            <p:ph type="sldNum" sz="quarter" idx="10"/>
          </p:nvPr>
        </p:nvSpPr>
        <p:spPr/>
        <p:txBody>
          <a:bodyPr/>
          <a:lstStyle/>
          <a:p>
            <a:fld id="{52ADE056-D143-465E-908E-C70FA157855F}" type="slidenum">
              <a:rPr lang="en-US" smtClean="0"/>
              <a:t>16</a:t>
            </a:fld>
            <a:endParaRPr lang="en-US"/>
          </a:p>
        </p:txBody>
      </p:sp>
    </p:spTree>
    <p:extLst>
      <p:ext uri="{BB962C8B-B14F-4D97-AF65-F5344CB8AC3E}">
        <p14:creationId xmlns:p14="http://schemas.microsoft.com/office/powerpoint/2010/main" val="3430192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Arrays</a:t>
            </a:r>
            <a:r>
              <a:rPr lang="en-US" baseline="0" dirty="0"/>
              <a:t> are also used in a bunch of programming languages (and in </a:t>
            </a:r>
            <a:r>
              <a:rPr lang="en-US" baseline="0" dirty="0" err="1"/>
              <a:t>OpenRefine</a:t>
            </a:r>
            <a:r>
              <a:rPr lang="en-US" baseline="0" dirty="0"/>
              <a:t> and Python too). Later in Python, we’ll be talking about lists, tuples, and dictionaries which all </a:t>
            </a:r>
            <a:r>
              <a:rPr lang="en-US" baseline="0"/>
              <a:t>have characteristics </a:t>
            </a:r>
            <a:r>
              <a:rPr lang="en-US" baseline="0" dirty="0"/>
              <a:t>similar to arrays.</a:t>
            </a:r>
            <a:endParaRPr lang="en-US" dirty="0"/>
          </a:p>
        </p:txBody>
      </p:sp>
      <p:sp>
        <p:nvSpPr>
          <p:cNvPr id="4" name="Slide Number Placeholder 3"/>
          <p:cNvSpPr>
            <a:spLocks noGrp="1"/>
          </p:cNvSpPr>
          <p:nvPr>
            <p:ph type="sldNum" sz="quarter" idx="10"/>
          </p:nvPr>
        </p:nvSpPr>
        <p:spPr/>
        <p:txBody>
          <a:bodyPr/>
          <a:lstStyle/>
          <a:p>
            <a:fld id="{52ADE056-D143-465E-908E-C70FA157855F}" type="slidenum">
              <a:rPr lang="en-US" smtClean="0"/>
              <a:t>17</a:t>
            </a:fld>
            <a:endParaRPr lang="en-US"/>
          </a:p>
        </p:txBody>
      </p:sp>
    </p:spTree>
    <p:extLst>
      <p:ext uri="{BB962C8B-B14F-4D97-AF65-F5344CB8AC3E}">
        <p14:creationId xmlns:p14="http://schemas.microsoft.com/office/powerpoint/2010/main" val="3245159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t>
            </a:r>
            <a:r>
              <a:rPr lang="en-US" baseline="0" dirty="0"/>
              <a:t> object oriented programing language derives a lot of functionality from the proper construction of objects. These objects have context-relevant attributes and methods available to the user. They will be used a lot over the next two days, even if we don’t talk about them as such.</a:t>
            </a:r>
            <a:endParaRPr lang="en-US" dirty="0"/>
          </a:p>
        </p:txBody>
      </p:sp>
      <p:sp>
        <p:nvSpPr>
          <p:cNvPr id="4" name="Slide Number Placeholder 3"/>
          <p:cNvSpPr>
            <a:spLocks noGrp="1"/>
          </p:cNvSpPr>
          <p:nvPr>
            <p:ph type="sldNum" sz="quarter" idx="10"/>
          </p:nvPr>
        </p:nvSpPr>
        <p:spPr/>
        <p:txBody>
          <a:bodyPr/>
          <a:lstStyle/>
          <a:p>
            <a:fld id="{52ADE056-D143-465E-908E-C70FA157855F}" type="slidenum">
              <a:rPr lang="en-US" smtClean="0"/>
              <a:t>18</a:t>
            </a:fld>
            <a:endParaRPr lang="en-US"/>
          </a:p>
        </p:txBody>
      </p:sp>
    </p:spTree>
    <p:extLst>
      <p:ext uri="{BB962C8B-B14F-4D97-AF65-F5344CB8AC3E}">
        <p14:creationId xmlns:p14="http://schemas.microsoft.com/office/powerpoint/2010/main" val="4230189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love pizza! And we have certain expectations</a:t>
            </a:r>
            <a:r>
              <a:rPr lang="en-US" baseline="0" dirty="0"/>
              <a:t> about pizza, even if the expectations aren’t the same from person to person. Attributes and methods allow us to observe and alter the pizza object.</a:t>
            </a:r>
            <a:endParaRPr lang="en-US" dirty="0"/>
          </a:p>
        </p:txBody>
      </p:sp>
      <p:sp>
        <p:nvSpPr>
          <p:cNvPr id="4" name="Slide Number Placeholder 3"/>
          <p:cNvSpPr>
            <a:spLocks noGrp="1"/>
          </p:cNvSpPr>
          <p:nvPr>
            <p:ph type="sldNum" sz="quarter" idx="10"/>
          </p:nvPr>
        </p:nvSpPr>
        <p:spPr/>
        <p:txBody>
          <a:bodyPr/>
          <a:lstStyle/>
          <a:p>
            <a:fld id="{52ADE056-D143-465E-908E-C70FA157855F}" type="slidenum">
              <a:rPr lang="en-US" smtClean="0"/>
              <a:t>19</a:t>
            </a:fld>
            <a:endParaRPr lang="en-US"/>
          </a:p>
        </p:txBody>
      </p:sp>
    </p:spTree>
    <p:extLst>
      <p:ext uri="{BB962C8B-B14F-4D97-AF65-F5344CB8AC3E}">
        <p14:creationId xmlns:p14="http://schemas.microsoft.com/office/powerpoint/2010/main" val="2174544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important</a:t>
            </a:r>
            <a:r>
              <a:rPr lang="en-US" baseline="0"/>
              <a:t> thing to know about messy data, is that it isn’t necessarily bad. Sometimes you are given what is considered ‘good’ for one purpose, but makes use by one of your tools difficult. In a best case scenario, you will have some control over the data as it is being exported, but this frequently isn’t the case.</a:t>
            </a:r>
            <a:endParaRPr lang="en-US" dirty="0"/>
          </a:p>
        </p:txBody>
      </p:sp>
      <p:sp>
        <p:nvSpPr>
          <p:cNvPr id="4" name="Slide Number Placeholder 3"/>
          <p:cNvSpPr>
            <a:spLocks noGrp="1"/>
          </p:cNvSpPr>
          <p:nvPr>
            <p:ph type="sldNum" sz="quarter" idx="10"/>
          </p:nvPr>
        </p:nvSpPr>
        <p:spPr/>
        <p:txBody>
          <a:bodyPr/>
          <a:lstStyle/>
          <a:p>
            <a:fld id="{52ADE056-D143-465E-908E-C70FA157855F}" type="slidenum">
              <a:rPr lang="en-US" smtClean="0"/>
              <a:t>5</a:t>
            </a:fld>
            <a:endParaRPr lang="en-US"/>
          </a:p>
        </p:txBody>
      </p:sp>
    </p:spTree>
    <p:extLst>
      <p:ext uri="{BB962C8B-B14F-4D97-AF65-F5344CB8AC3E}">
        <p14:creationId xmlns:p14="http://schemas.microsoft.com/office/powerpoint/2010/main" val="2451371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CSV</a:t>
            </a:r>
            <a:r>
              <a:rPr lang="en-US" baseline="0" dirty="0"/>
              <a:t> files are one of the most common tools for data export and import. The format is simple, but the adoption is broad. They can be created in just about any program that can handle a text file.</a:t>
            </a:r>
          </a:p>
          <a:p>
            <a:endParaRPr lang="en-US" baseline="0" dirty="0"/>
          </a:p>
          <a:p>
            <a:r>
              <a:rPr lang="en-US" baseline="0" dirty="0"/>
              <a:t>Note: the dates in here could be considered messy, as there is nothing telling us the format. All of the dates are valid as either mm/</a:t>
            </a:r>
            <a:r>
              <a:rPr lang="en-US" baseline="0" dirty="0" err="1"/>
              <a:t>dd</a:t>
            </a:r>
            <a:r>
              <a:rPr lang="en-US" baseline="0" dirty="0"/>
              <a:t>/</a:t>
            </a:r>
            <a:r>
              <a:rPr lang="en-US" baseline="0" dirty="0" err="1"/>
              <a:t>yy</a:t>
            </a:r>
            <a:r>
              <a:rPr lang="en-US" baseline="0" dirty="0"/>
              <a:t> or </a:t>
            </a:r>
            <a:r>
              <a:rPr lang="en-US" baseline="0" dirty="0" err="1"/>
              <a:t>dd</a:t>
            </a:r>
            <a:r>
              <a:rPr lang="en-US" baseline="0" dirty="0"/>
              <a:t>/mm/</a:t>
            </a:r>
            <a:r>
              <a:rPr lang="en-US" baseline="0" dirty="0" err="1"/>
              <a:t>yy</a:t>
            </a:r>
            <a:r>
              <a:rPr lang="en-US" baseline="0" dirty="0"/>
              <a:t>.</a:t>
            </a:r>
            <a:endParaRPr lang="en-US" dirty="0"/>
          </a:p>
        </p:txBody>
      </p:sp>
      <p:sp>
        <p:nvSpPr>
          <p:cNvPr id="4" name="Slide Number Placeholder 3"/>
          <p:cNvSpPr>
            <a:spLocks noGrp="1"/>
          </p:cNvSpPr>
          <p:nvPr>
            <p:ph type="sldNum" sz="quarter" idx="10"/>
          </p:nvPr>
        </p:nvSpPr>
        <p:spPr/>
        <p:txBody>
          <a:bodyPr/>
          <a:lstStyle/>
          <a:p>
            <a:fld id="{52ADE056-D143-465E-908E-C70FA157855F}" type="slidenum">
              <a:rPr lang="en-US" smtClean="0"/>
              <a:t>6</a:t>
            </a:fld>
            <a:endParaRPr lang="en-US"/>
          </a:p>
        </p:txBody>
      </p:sp>
    </p:spTree>
    <p:extLst>
      <p:ext uri="{BB962C8B-B14F-4D97-AF65-F5344CB8AC3E}">
        <p14:creationId xmlns:p14="http://schemas.microsoft.com/office/powerpoint/2010/main" val="3337094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working</a:t>
            </a:r>
            <a:r>
              <a:rPr lang="en-US" baseline="0" dirty="0"/>
              <a:t> between two programs, sometimes there is a specific method of exporting and importing data. Unfortunately not all programs have easy ways to do this, and sometimes, the ‘easy’ way is not always reliable. CSV files’ power comes from their simplicity: there’s no extra metadata to process. Either it works, or it doesn’t.</a:t>
            </a:r>
            <a:endParaRPr lang="en-US" dirty="0"/>
          </a:p>
        </p:txBody>
      </p:sp>
      <p:sp>
        <p:nvSpPr>
          <p:cNvPr id="4" name="Slide Number Placeholder 3"/>
          <p:cNvSpPr>
            <a:spLocks noGrp="1"/>
          </p:cNvSpPr>
          <p:nvPr>
            <p:ph type="sldNum" sz="quarter" idx="10"/>
          </p:nvPr>
        </p:nvSpPr>
        <p:spPr/>
        <p:txBody>
          <a:bodyPr/>
          <a:lstStyle/>
          <a:p>
            <a:fld id="{52ADE056-D143-465E-908E-C70FA157855F}" type="slidenum">
              <a:rPr lang="en-US" smtClean="0"/>
              <a:t>7</a:t>
            </a:fld>
            <a:endParaRPr lang="en-US"/>
          </a:p>
        </p:txBody>
      </p:sp>
    </p:spTree>
    <p:extLst>
      <p:ext uri="{BB962C8B-B14F-4D97-AF65-F5344CB8AC3E}">
        <p14:creationId xmlns:p14="http://schemas.microsoft.com/office/powerpoint/2010/main" val="1924894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delimiter allows for a broad range of</a:t>
            </a:r>
            <a:r>
              <a:rPr lang="en-US" baseline="0" dirty="0"/>
              <a:t> characters to be used. The less common of a delimiter, sometimes, the more useful it can be. By going with something like a pipe, the individual content can include commas without escaping or setting off the content in something like single or double quotes. On the other hand, the export or import process may not support the delimiter you choose. If you have control over the creation of the exported file, make sure that you know what the importing program will take.</a:t>
            </a:r>
          </a:p>
        </p:txBody>
      </p:sp>
      <p:sp>
        <p:nvSpPr>
          <p:cNvPr id="4" name="Slide Number Placeholder 3"/>
          <p:cNvSpPr>
            <a:spLocks noGrp="1"/>
          </p:cNvSpPr>
          <p:nvPr>
            <p:ph type="sldNum" sz="quarter" idx="10"/>
          </p:nvPr>
        </p:nvSpPr>
        <p:spPr/>
        <p:txBody>
          <a:bodyPr/>
          <a:lstStyle/>
          <a:p>
            <a:fld id="{52ADE056-D143-465E-908E-C70FA157855F}" type="slidenum">
              <a:rPr lang="en-US" smtClean="0"/>
              <a:t>8</a:t>
            </a:fld>
            <a:endParaRPr lang="en-US"/>
          </a:p>
        </p:txBody>
      </p:sp>
    </p:spTree>
    <p:extLst>
      <p:ext uri="{BB962C8B-B14F-4D97-AF65-F5344CB8AC3E}">
        <p14:creationId xmlns:p14="http://schemas.microsoft.com/office/powerpoint/2010/main" val="316190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regular</a:t>
            </a:r>
            <a:r>
              <a:rPr lang="en-US" baseline="0" dirty="0"/>
              <a:t> expressions? Regular expressions are symbols that describe a regular language.  Using that knowledge, and some definitions of the meanings of special characters, we can parse out patterns within text.</a:t>
            </a:r>
          </a:p>
          <a:p>
            <a:endParaRPr lang="en-US" baseline="0" dirty="0"/>
          </a:p>
          <a:p>
            <a:r>
              <a:rPr lang="en-US" baseline="0" dirty="0"/>
              <a:t>And we do this, because sometimes, our data is messy.</a:t>
            </a:r>
            <a:endParaRPr lang="en-US" dirty="0"/>
          </a:p>
        </p:txBody>
      </p:sp>
      <p:sp>
        <p:nvSpPr>
          <p:cNvPr id="4" name="Slide Number Placeholder 3"/>
          <p:cNvSpPr>
            <a:spLocks noGrp="1"/>
          </p:cNvSpPr>
          <p:nvPr>
            <p:ph type="sldNum" sz="quarter" idx="10"/>
          </p:nvPr>
        </p:nvSpPr>
        <p:spPr/>
        <p:txBody>
          <a:bodyPr/>
          <a:lstStyle/>
          <a:p>
            <a:fld id="{52ADE056-D143-465E-908E-C70FA157855F}" type="slidenum">
              <a:rPr lang="en-US" smtClean="0"/>
              <a:t>9</a:t>
            </a:fld>
            <a:endParaRPr lang="en-US"/>
          </a:p>
        </p:txBody>
      </p:sp>
    </p:spTree>
    <p:extLst>
      <p:ext uri="{BB962C8B-B14F-4D97-AF65-F5344CB8AC3E}">
        <p14:creationId xmlns:p14="http://schemas.microsoft.com/office/powerpoint/2010/main" val="435062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rule here is very important. It is easy to get distracted by</a:t>
            </a:r>
            <a:r>
              <a:rPr lang="en-US" baseline="0" dirty="0"/>
              <a:t> the notation and be overwhelmed. Regular expressions are very daunting at face value, but careful observation reveals how powerful they are.</a:t>
            </a:r>
          </a:p>
          <a:p>
            <a:endParaRPr lang="en-US" baseline="0" dirty="0"/>
          </a:p>
          <a:p>
            <a:r>
              <a:rPr lang="en-US" baseline="0" dirty="0"/>
              <a:t>Keep it simple. Work for covering all of your likely inputs, but make sure that you eliminate any extraneous operations. Someone else may need to read this later, and you might have forgotten why you put that extra set of parentheses in.</a:t>
            </a:r>
          </a:p>
          <a:p>
            <a:endParaRPr lang="en-US" baseline="0" dirty="0"/>
          </a:p>
          <a:p>
            <a:r>
              <a:rPr lang="en-US" baseline="0" dirty="0"/>
              <a:t>Case sensitivity is very important. It can mean the difference between catching or ignoring a character (and subsequently a pattern) but also some special characters change their meaning based upon upper or lower case.</a:t>
            </a:r>
          </a:p>
          <a:p>
            <a:endParaRPr lang="en-US" dirty="0"/>
          </a:p>
        </p:txBody>
      </p:sp>
      <p:sp>
        <p:nvSpPr>
          <p:cNvPr id="4" name="Slide Number Placeholder 3"/>
          <p:cNvSpPr>
            <a:spLocks noGrp="1"/>
          </p:cNvSpPr>
          <p:nvPr>
            <p:ph type="sldNum" sz="quarter" idx="10"/>
          </p:nvPr>
        </p:nvSpPr>
        <p:spPr/>
        <p:txBody>
          <a:bodyPr/>
          <a:lstStyle/>
          <a:p>
            <a:fld id="{52ADE056-D143-465E-908E-C70FA157855F}" type="slidenum">
              <a:rPr lang="en-US" smtClean="0"/>
              <a:t>10</a:t>
            </a:fld>
            <a:endParaRPr lang="en-US"/>
          </a:p>
        </p:txBody>
      </p:sp>
    </p:spTree>
    <p:extLst>
      <p:ext uri="{BB962C8B-B14F-4D97-AF65-F5344CB8AC3E}">
        <p14:creationId xmlns:p14="http://schemas.microsoft.com/office/powerpoint/2010/main" val="1035394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Hopefully</a:t>
            </a:r>
            <a:r>
              <a:rPr lang="en-US" baseline="0" dirty="0"/>
              <a:t> the mnemonics here are easy to remember. Also, note the case on the last six. A lowercase letter after a ‘\’ in these cases looks for a positive match, while an UPPERCASE letter following a ‘\’ negates it.</a:t>
            </a:r>
            <a:endParaRPr lang="en-US" dirty="0"/>
          </a:p>
        </p:txBody>
      </p:sp>
      <p:sp>
        <p:nvSpPr>
          <p:cNvPr id="4" name="Slide Number Placeholder 3"/>
          <p:cNvSpPr>
            <a:spLocks noGrp="1"/>
          </p:cNvSpPr>
          <p:nvPr>
            <p:ph type="sldNum" sz="quarter" idx="10"/>
          </p:nvPr>
        </p:nvSpPr>
        <p:spPr/>
        <p:txBody>
          <a:bodyPr/>
          <a:lstStyle/>
          <a:p>
            <a:fld id="{52ADE056-D143-465E-908E-C70FA157855F}" type="slidenum">
              <a:rPr lang="en-US" smtClean="0"/>
              <a:t>11</a:t>
            </a:fld>
            <a:endParaRPr lang="en-US"/>
          </a:p>
        </p:txBody>
      </p:sp>
    </p:spTree>
    <p:extLst>
      <p:ext uri="{BB962C8B-B14F-4D97-AF65-F5344CB8AC3E}">
        <p14:creationId xmlns:p14="http://schemas.microsoft.com/office/powerpoint/2010/main" val="2311547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the part about taking it one character at a time? Even though each of</a:t>
            </a:r>
            <a:r>
              <a:rPr lang="en-US" baseline="0" dirty="0"/>
              <a:t> these ranges appears to represent a lot of characters, without any specified quantities, you are only going to look for one of these in any given position. For example if your pattern is the fourth one, [</a:t>
            </a:r>
            <a:r>
              <a:rPr lang="en-US" baseline="0" dirty="0" err="1"/>
              <a:t>def</a:t>
            </a:r>
            <a:r>
              <a:rPr lang="en-US" baseline="0" dirty="0"/>
              <a:t>], it will match the ‘d’ in the word ‘definite’ and stop processing, only to start over at the ‘e’, and then the same with the ‘f’, giving you three different matches, instead of one.</a:t>
            </a:r>
            <a:endParaRPr lang="en-US" dirty="0"/>
          </a:p>
        </p:txBody>
      </p:sp>
      <p:sp>
        <p:nvSpPr>
          <p:cNvPr id="4" name="Slide Number Placeholder 3"/>
          <p:cNvSpPr>
            <a:spLocks noGrp="1"/>
          </p:cNvSpPr>
          <p:nvPr>
            <p:ph type="sldNum" sz="quarter" idx="10"/>
          </p:nvPr>
        </p:nvSpPr>
        <p:spPr/>
        <p:txBody>
          <a:bodyPr/>
          <a:lstStyle/>
          <a:p>
            <a:fld id="{52ADE056-D143-465E-908E-C70FA157855F}" type="slidenum">
              <a:rPr lang="en-US" smtClean="0"/>
              <a:t>12</a:t>
            </a:fld>
            <a:endParaRPr lang="en-US"/>
          </a:p>
        </p:txBody>
      </p:sp>
    </p:spTree>
    <p:extLst>
      <p:ext uri="{BB962C8B-B14F-4D97-AF65-F5344CB8AC3E}">
        <p14:creationId xmlns:p14="http://schemas.microsoft.com/office/powerpoint/2010/main" val="1154942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B61BEF0D-F0BB-DE4B-95CE-6DB70DBA9567}" type="datetimeFigureOut">
              <a:rPr lang="en-US" smtClean="0"/>
              <a:pPr/>
              <a:t>8/7/2017</a:t>
            </a:fld>
            <a:endParaRPr lang="en-US" dirty="0"/>
          </a:p>
        </p:txBody>
      </p:sp>
      <p:sp>
        <p:nvSpPr>
          <p:cNvPr id="5" name="Footer Placeholder 4"/>
          <p:cNvSpPr>
            <a:spLocks noGrp="1"/>
          </p:cNvSpPr>
          <p:nvPr>
            <p:ph type="ftr" sz="quarter" idx="11"/>
          </p:nvPr>
        </p:nvSpPr>
        <p:spPr>
          <a:xfrm>
            <a:off x="2743973" y="5870576"/>
            <a:ext cx="3932137" cy="377825"/>
          </a:xfrm>
        </p:spPr>
        <p:txBody>
          <a:bodyPr/>
          <a:lstStyle/>
          <a:p>
            <a:endParaRPr lang="en-US" dirty="0"/>
          </a:p>
        </p:txBody>
      </p:sp>
      <p:sp>
        <p:nvSpPr>
          <p:cNvPr id="6" name="Slide Number Placeholder 5"/>
          <p:cNvSpPr>
            <a:spLocks noGrp="1"/>
          </p:cNvSpPr>
          <p:nvPr>
            <p:ph type="sldNum" sz="quarter" idx="12"/>
          </p:nvPr>
        </p:nvSpPr>
        <p:spPr>
          <a:xfrm>
            <a:off x="8040685" y="5870576"/>
            <a:ext cx="417516"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5436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428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0423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3"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4995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2908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3374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4290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9062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9805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3440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6574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4892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795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9515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8/7/2017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6502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1257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5010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8/7/2017</a:t>
            </a:fld>
            <a:endParaRPr lang="en-US" dirty="0"/>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1154590"/>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ublimetext.com/" TargetMode="External"/><Relationship Id="rId7" Type="http://schemas.openxmlformats.org/officeDocument/2006/relationships/hyperlink" Target="http://jupyter.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www.continuum.io/downloads" TargetMode="External"/><Relationship Id="rId5" Type="http://schemas.openxmlformats.org/officeDocument/2006/relationships/hyperlink" Target="http://openrefine.org/" TargetMode="External"/><Relationship Id="rId4" Type="http://schemas.openxmlformats.org/officeDocument/2006/relationships/hyperlink" Target="http://www.regexr.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Messy Data</a:t>
            </a:r>
          </a:p>
        </p:txBody>
      </p:sp>
      <p:sp>
        <p:nvSpPr>
          <p:cNvPr id="4" name="Subtitle 3"/>
          <p:cNvSpPr>
            <a:spLocks noGrp="1"/>
          </p:cNvSpPr>
          <p:nvPr>
            <p:ph type="subTitle" idx="1"/>
          </p:nvPr>
        </p:nvSpPr>
        <p:spPr/>
        <p:txBody>
          <a:bodyPr/>
          <a:lstStyle/>
          <a:p>
            <a:r>
              <a:rPr lang="en-US" dirty="0"/>
              <a:t>Brown </a:t>
            </a:r>
            <a:r>
              <a:rPr lang="en-US" dirty="0" err="1"/>
              <a:t>biggers</a:t>
            </a:r>
            <a:r>
              <a:rPr lang="en-US" dirty="0"/>
              <a:t> – </a:t>
            </a:r>
            <a:r>
              <a:rPr lang="en-US" dirty="0" err="1"/>
              <a:t>uncg</a:t>
            </a:r>
            <a:r>
              <a:rPr lang="en-US" dirty="0"/>
              <a:t> university libraries</a:t>
            </a:r>
          </a:p>
        </p:txBody>
      </p:sp>
    </p:spTree>
    <p:extLst>
      <p:ext uri="{BB962C8B-B14F-4D97-AF65-F5344CB8AC3E}">
        <p14:creationId xmlns:p14="http://schemas.microsoft.com/office/powerpoint/2010/main" val="1123393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Ok,  that’s scary.</a:t>
            </a:r>
          </a:p>
        </p:txBody>
      </p:sp>
      <p:sp>
        <p:nvSpPr>
          <p:cNvPr id="3" name="Content Placeholder 2"/>
          <p:cNvSpPr>
            <a:spLocks noGrp="1"/>
          </p:cNvSpPr>
          <p:nvPr>
            <p:ph idx="1"/>
          </p:nvPr>
        </p:nvSpPr>
        <p:spPr/>
        <p:txBody>
          <a:bodyPr anchor="t"/>
          <a:lstStyle/>
          <a:p>
            <a:r>
              <a:rPr lang="en-US" dirty="0"/>
              <a:t>Take it once piece (or character) at a time.</a:t>
            </a:r>
          </a:p>
          <a:p>
            <a:r>
              <a:rPr lang="en-US" dirty="0"/>
              <a:t>Go for the simplest rule that works.</a:t>
            </a:r>
          </a:p>
          <a:p>
            <a:r>
              <a:rPr lang="en-US" dirty="0"/>
              <a:t>Regular Expressions are (usually) case-sensitive.</a:t>
            </a:r>
          </a:p>
          <a:p>
            <a:r>
              <a:rPr lang="en-US" dirty="0"/>
              <a:t>Exclude the stuff you don’t need.</a:t>
            </a:r>
          </a:p>
          <a:p>
            <a:r>
              <a:rPr lang="en-US" dirty="0"/>
              <a:t>Take it once piece (or character) at a time.</a:t>
            </a:r>
          </a:p>
          <a:p>
            <a:pPr lvl="1"/>
            <a:endParaRPr lang="en-US" dirty="0"/>
          </a:p>
        </p:txBody>
      </p:sp>
    </p:spTree>
    <p:extLst>
      <p:ext uri="{BB962C8B-B14F-4D97-AF65-F5344CB8AC3E}">
        <p14:creationId xmlns:p14="http://schemas.microsoft.com/office/powerpoint/2010/main" val="281413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Pieces </a:t>
            </a:r>
            <a:r>
              <a:rPr lang="en-US" sz="1800" i="1" dirty="0"/>
              <a:t>(</a:t>
            </a:r>
            <a:r>
              <a:rPr lang="en-US" sz="1800" i="1" dirty="0" err="1"/>
              <a:t>oookay</a:t>
            </a:r>
            <a:r>
              <a:rPr lang="en-US" sz="1800" i="1" dirty="0"/>
              <a:t>?)</a:t>
            </a:r>
          </a:p>
        </p:txBody>
      </p:sp>
      <p:sp>
        <p:nvSpPr>
          <p:cNvPr id="3" name="Content Placeholder 2"/>
          <p:cNvSpPr>
            <a:spLocks noGrp="1"/>
          </p:cNvSpPr>
          <p:nvPr>
            <p:ph idx="1"/>
          </p:nvPr>
        </p:nvSpPr>
        <p:spPr/>
        <p:txBody>
          <a:bodyPr anchor="t">
            <a:normAutofit lnSpcReduction="10000"/>
          </a:bodyPr>
          <a:lstStyle/>
          <a:p>
            <a:r>
              <a:rPr lang="en-US" dirty="0"/>
              <a:t>Letters and Numbers are (for the most part) themselves.</a:t>
            </a:r>
          </a:p>
          <a:p>
            <a:r>
              <a:rPr lang="en-US" dirty="0"/>
              <a:t>Some special characters:</a:t>
            </a:r>
          </a:p>
          <a:p>
            <a:pPr lvl="1"/>
            <a:r>
              <a:rPr lang="en-US" dirty="0">
                <a:latin typeface="Consolas" panose="020B0609020204030204" pitchFamily="49" charset="0"/>
                <a:cs typeface="Consolas" panose="020B0609020204030204" pitchFamily="49" charset="0"/>
              </a:rPr>
              <a:t>\</a:t>
            </a:r>
            <a:r>
              <a:rPr lang="en-US" dirty="0"/>
              <a:t> – the escape character, changing the </a:t>
            </a:r>
            <a:r>
              <a:rPr lang="en-US" i="1" dirty="0"/>
              <a:t>‘meaning’ </a:t>
            </a:r>
            <a:r>
              <a:rPr lang="en-US" dirty="0"/>
              <a:t>of the character that follows.</a:t>
            </a:r>
          </a:p>
          <a:p>
            <a:pPr lvl="2"/>
            <a:r>
              <a:rPr lang="en-US" dirty="0"/>
              <a:t>Either by giving it a special purpose, or simply interpreting the character as it is.</a:t>
            </a:r>
          </a:p>
          <a:p>
            <a:pPr lvl="1"/>
            <a:r>
              <a:rPr lang="en-US" dirty="0">
                <a:latin typeface="Consolas" panose="020B0609020204030204" pitchFamily="49" charset="0"/>
                <a:cs typeface="Consolas" panose="020B0609020204030204" pitchFamily="49" charset="0"/>
              </a:rPr>
              <a:t>\s </a:t>
            </a:r>
            <a:r>
              <a:rPr lang="en-US" dirty="0"/>
              <a:t>– </a:t>
            </a:r>
            <a:r>
              <a:rPr lang="en-US" u="sng" dirty="0"/>
              <a:t>s</a:t>
            </a:r>
            <a:r>
              <a:rPr lang="en-US" dirty="0"/>
              <a:t>pace character (space,  tab,  end-of-line,  etc.)</a:t>
            </a:r>
          </a:p>
          <a:p>
            <a:pPr lvl="1"/>
            <a:r>
              <a:rPr lang="en-US" dirty="0">
                <a:latin typeface="Consolas" panose="020B0609020204030204" pitchFamily="49" charset="0"/>
                <a:cs typeface="Consolas" panose="020B0609020204030204" pitchFamily="49" charset="0"/>
              </a:rPr>
              <a:t>\d </a:t>
            </a:r>
            <a:r>
              <a:rPr lang="en-US" dirty="0"/>
              <a:t>– </a:t>
            </a:r>
            <a:r>
              <a:rPr lang="en-US" u="sng" dirty="0"/>
              <a:t>d</a:t>
            </a:r>
            <a:r>
              <a:rPr lang="en-US" dirty="0"/>
              <a:t>igit (0, 1, 2, 3, 4, 5, 6, 7, 8, 9)</a:t>
            </a:r>
          </a:p>
          <a:p>
            <a:pPr lvl="1"/>
            <a:r>
              <a:rPr lang="en-US" dirty="0">
                <a:latin typeface="Consolas" panose="020B0609020204030204" pitchFamily="49" charset="0"/>
                <a:cs typeface="Consolas" panose="020B0609020204030204" pitchFamily="49" charset="0"/>
              </a:rPr>
              <a:t>\w </a:t>
            </a:r>
            <a:r>
              <a:rPr lang="en-US" dirty="0"/>
              <a:t>– </a:t>
            </a:r>
            <a:r>
              <a:rPr lang="en-US" u="sng" dirty="0"/>
              <a:t>w</a:t>
            </a:r>
            <a:r>
              <a:rPr lang="en-US" dirty="0"/>
              <a:t>ord character (a, b, c, A, B, C, 0, 1, 2, _, etc.)</a:t>
            </a:r>
          </a:p>
          <a:p>
            <a:pPr lvl="1"/>
            <a:r>
              <a:rPr lang="en-US" dirty="0">
                <a:latin typeface="Consolas" panose="020B0609020204030204" pitchFamily="49" charset="0"/>
                <a:cs typeface="Consolas" panose="020B0609020204030204" pitchFamily="49" charset="0"/>
              </a:rPr>
              <a:t>\S </a:t>
            </a:r>
            <a:r>
              <a:rPr lang="en-US" dirty="0"/>
              <a:t>– NOT a </a:t>
            </a:r>
            <a:r>
              <a:rPr lang="en-US" u="sng" dirty="0"/>
              <a:t>s</a:t>
            </a:r>
            <a:r>
              <a:rPr lang="en-US" dirty="0"/>
              <a:t>pace character</a:t>
            </a:r>
          </a:p>
          <a:p>
            <a:pPr lvl="1"/>
            <a:r>
              <a:rPr lang="en-US" dirty="0">
                <a:latin typeface="Consolas" panose="020B0609020204030204" pitchFamily="49" charset="0"/>
                <a:cs typeface="Consolas" panose="020B0609020204030204" pitchFamily="49" charset="0"/>
              </a:rPr>
              <a:t>\D </a:t>
            </a:r>
            <a:r>
              <a:rPr lang="en-US" dirty="0"/>
              <a:t>– NOT a </a:t>
            </a:r>
            <a:r>
              <a:rPr lang="en-US" u="sng" dirty="0"/>
              <a:t>d</a:t>
            </a:r>
            <a:r>
              <a:rPr lang="en-US" dirty="0"/>
              <a:t>igit.</a:t>
            </a:r>
          </a:p>
          <a:p>
            <a:pPr lvl="1"/>
            <a:r>
              <a:rPr lang="en-US" dirty="0">
                <a:latin typeface="Consolas" panose="020B0609020204030204" pitchFamily="49" charset="0"/>
                <a:cs typeface="Consolas" panose="020B0609020204030204" pitchFamily="49" charset="0"/>
              </a:rPr>
              <a:t>\W </a:t>
            </a:r>
            <a:r>
              <a:rPr lang="en-US" dirty="0"/>
              <a:t>– NOT a </a:t>
            </a:r>
            <a:r>
              <a:rPr lang="en-US" u="sng" dirty="0"/>
              <a:t>w</a:t>
            </a:r>
            <a:r>
              <a:rPr lang="en-US" dirty="0"/>
              <a:t>ord character.</a:t>
            </a:r>
          </a:p>
          <a:p>
            <a:endParaRPr lang="en-US" dirty="0"/>
          </a:p>
        </p:txBody>
      </p:sp>
    </p:spTree>
    <p:extLst>
      <p:ext uri="{BB962C8B-B14F-4D97-AF65-F5344CB8AC3E}">
        <p14:creationId xmlns:p14="http://schemas.microsoft.com/office/powerpoint/2010/main" val="1892153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Ranges </a:t>
            </a:r>
            <a:r>
              <a:rPr lang="en-US" sz="1800" i="1" dirty="0"/>
              <a:t>(you can’t be serious.)</a:t>
            </a:r>
          </a:p>
        </p:txBody>
      </p:sp>
      <p:sp>
        <p:nvSpPr>
          <p:cNvPr id="3" name="Content Placeholder 2"/>
          <p:cNvSpPr>
            <a:spLocks noGrp="1"/>
          </p:cNvSpPr>
          <p:nvPr>
            <p:ph idx="1"/>
          </p:nvPr>
        </p:nvSpPr>
        <p:spPr/>
        <p:txBody>
          <a:bodyPr anchor="t">
            <a:normAutofit fontScale="92500" lnSpcReduction="10000"/>
          </a:bodyPr>
          <a:lstStyle/>
          <a:p>
            <a:r>
              <a:rPr lang="en-US" dirty="0">
                <a:latin typeface="Consolas" panose="020B0609020204030204" pitchFamily="49" charset="0"/>
                <a:cs typeface="Consolas" panose="020B0609020204030204" pitchFamily="49" charset="0"/>
              </a:rPr>
              <a:t>[a-z] </a:t>
            </a:r>
            <a:r>
              <a:rPr lang="en-US" dirty="0"/>
              <a:t>all lowercase letters (specifically, ASCII 97 - 122)</a:t>
            </a:r>
          </a:p>
          <a:p>
            <a:r>
              <a:rPr lang="en-US" dirty="0">
                <a:latin typeface="Consolas" panose="020B0609020204030204" pitchFamily="49" charset="0"/>
                <a:cs typeface="Consolas" panose="020B0609020204030204" pitchFamily="49" charset="0"/>
              </a:rPr>
              <a:t>[A-Z] </a:t>
            </a:r>
            <a:r>
              <a:rPr lang="en-US" dirty="0"/>
              <a:t>all uppercase letters (specifically, ASCII 65 - 90)</a:t>
            </a:r>
          </a:p>
          <a:p>
            <a:r>
              <a:rPr lang="en-US" dirty="0">
                <a:latin typeface="Consolas" panose="020B0609020204030204" pitchFamily="49" charset="0"/>
                <a:cs typeface="Consolas" panose="020B0609020204030204" pitchFamily="49" charset="0"/>
              </a:rPr>
              <a:t>[0-9] </a:t>
            </a:r>
            <a:r>
              <a:rPr lang="en-US" dirty="0"/>
              <a:t>all numbers</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def</a:t>
            </a:r>
            <a:r>
              <a:rPr lang="en-US" dirty="0">
                <a:latin typeface="Consolas" panose="020B0609020204030204" pitchFamily="49" charset="0"/>
                <a:cs typeface="Consolas" panose="020B0609020204030204" pitchFamily="49" charset="0"/>
              </a:rPr>
              <a:t>] </a:t>
            </a:r>
            <a:r>
              <a:rPr lang="en-US" dirty="0"/>
              <a:t>the letters d, e, f only.</a:t>
            </a:r>
          </a:p>
          <a:p>
            <a:r>
              <a:rPr lang="en-US" dirty="0">
                <a:latin typeface="Consolas" panose="020B0609020204030204" pitchFamily="49" charset="0"/>
                <a:cs typeface="Consolas" panose="020B0609020204030204" pitchFamily="49" charset="0"/>
              </a:rPr>
              <a:t>[r-v] </a:t>
            </a:r>
            <a:r>
              <a:rPr lang="en-US" dirty="0"/>
              <a:t>the letters r, s, t, u, v only. The same as </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rstuv</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abc</a:t>
            </a:r>
            <a:r>
              <a:rPr lang="en-US" dirty="0">
                <a:latin typeface="Consolas" panose="020B0609020204030204" pitchFamily="49" charset="0"/>
                <a:cs typeface="Consolas" panose="020B0609020204030204" pitchFamily="49" charset="0"/>
              </a:rPr>
              <a:t>] </a:t>
            </a:r>
            <a:r>
              <a:rPr lang="en-US" dirty="0"/>
              <a:t>NOT the letters a, b, c.</a:t>
            </a:r>
          </a:p>
          <a:p>
            <a:r>
              <a:rPr lang="en-US" dirty="0">
                <a:latin typeface="Consolas" panose="020B0609020204030204" pitchFamily="49" charset="0"/>
                <a:cs typeface="Consolas" panose="020B0609020204030204" pitchFamily="49" charset="0"/>
              </a:rPr>
              <a:t>[A-Fa-f0-9] </a:t>
            </a:r>
            <a:r>
              <a:rPr lang="en-US" dirty="0"/>
              <a:t>can be combined (means </a:t>
            </a:r>
            <a:r>
              <a:rPr lang="en-US" dirty="0">
                <a:latin typeface="Consolas" panose="020B0609020204030204" pitchFamily="49" charset="0"/>
                <a:cs typeface="Consolas" panose="020B0609020204030204" pitchFamily="49" charset="0"/>
              </a:rPr>
              <a:t>[ABCDEFabcdef0123456789]</a:t>
            </a:r>
            <a:r>
              <a:rPr lang="en-US" dirty="0"/>
              <a:t>)</a:t>
            </a:r>
          </a:p>
          <a:p>
            <a:r>
              <a:rPr lang="en-US" dirty="0">
                <a:latin typeface="Consolas" panose="020B0609020204030204" pitchFamily="49" charset="0"/>
                <a:cs typeface="Consolas" panose="020B0609020204030204" pitchFamily="49" charset="0"/>
              </a:rPr>
              <a:t>[\s\S] </a:t>
            </a:r>
            <a:r>
              <a:rPr lang="en-US" dirty="0"/>
              <a:t>means anything. (Either a whitespace character, or NOT a whitespace 		character)</a:t>
            </a:r>
            <a:endParaRPr lang="en-US" dirty="0">
              <a:latin typeface="Consolas" panose="020B0609020204030204" pitchFamily="49" charset="0"/>
              <a:cs typeface="Consolas" panose="020B0609020204030204" pitchFamily="49" charset="0"/>
            </a:endParaRPr>
          </a:p>
          <a:p>
            <a:r>
              <a:rPr lang="en-US" dirty="0"/>
              <a:t>Even though these are ranges, they only represent one element at a time.</a:t>
            </a:r>
          </a:p>
          <a:p>
            <a:endParaRPr lang="en-US" dirty="0"/>
          </a:p>
          <a:p>
            <a:endParaRPr lang="en-US" dirty="0"/>
          </a:p>
        </p:txBody>
      </p:sp>
    </p:spTree>
    <p:extLst>
      <p:ext uri="{BB962C8B-B14F-4D97-AF65-F5344CB8AC3E}">
        <p14:creationId xmlns:p14="http://schemas.microsoft.com/office/powerpoint/2010/main" val="2367022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Quantifiers </a:t>
            </a:r>
            <a:r>
              <a:rPr lang="en-US" sz="1800" i="1" dirty="0"/>
              <a:t>(I’m freaking out, man)</a:t>
            </a:r>
          </a:p>
        </p:txBody>
      </p:sp>
      <p:sp>
        <p:nvSpPr>
          <p:cNvPr id="3" name="Content Placeholder 2"/>
          <p:cNvSpPr>
            <a:spLocks noGrp="1"/>
          </p:cNvSpPr>
          <p:nvPr>
            <p:ph idx="1"/>
          </p:nvPr>
        </p:nvSpPr>
        <p:spPr>
          <a:xfrm>
            <a:off x="457200" y="2142067"/>
            <a:ext cx="8112034" cy="4523776"/>
          </a:xfrm>
        </p:spPr>
        <p:txBody>
          <a:bodyPr anchor="t">
            <a:normAutofit/>
          </a:bodyPr>
          <a:lstStyle/>
          <a:p>
            <a:r>
              <a:rPr lang="en-US" dirty="0">
                <a:latin typeface="Consolas" panose="020B0609020204030204" pitchFamily="49" charset="0"/>
                <a:cs typeface="Consolas" panose="020B0609020204030204" pitchFamily="49" charset="0"/>
              </a:rPr>
              <a:t>{} </a:t>
            </a:r>
            <a:r>
              <a:rPr lang="en-US" dirty="0"/>
              <a:t>allow for variable quantities</a:t>
            </a:r>
          </a:p>
          <a:p>
            <a:pPr lvl="1"/>
            <a:r>
              <a:rPr lang="en-US" dirty="0">
                <a:latin typeface="Consolas" panose="020B0609020204030204" pitchFamily="49" charset="0"/>
                <a:cs typeface="Consolas" panose="020B0609020204030204" pitchFamily="49" charset="0"/>
              </a:rPr>
              <a:t>{8} </a:t>
            </a:r>
            <a:r>
              <a:rPr lang="en-US" dirty="0"/>
              <a:t>means exactly eight of the preceding element</a:t>
            </a:r>
          </a:p>
          <a:p>
            <a:pPr lvl="1"/>
            <a:r>
              <a:rPr lang="en-US" dirty="0">
                <a:latin typeface="Consolas" panose="020B0609020204030204" pitchFamily="49" charset="0"/>
                <a:cs typeface="Consolas" panose="020B0609020204030204" pitchFamily="49" charset="0"/>
              </a:rPr>
              <a:t>{2,} </a:t>
            </a:r>
            <a:r>
              <a:rPr lang="en-US" dirty="0"/>
              <a:t>means two or more</a:t>
            </a:r>
          </a:p>
          <a:p>
            <a:pPr lvl="1"/>
            <a:r>
              <a:rPr lang="en-US" dirty="0">
                <a:latin typeface="Consolas" panose="020B0609020204030204" pitchFamily="49" charset="0"/>
                <a:cs typeface="Consolas" panose="020B0609020204030204" pitchFamily="49" charset="0"/>
              </a:rPr>
              <a:t>{3,5} </a:t>
            </a:r>
            <a:r>
              <a:rPr lang="en-US" dirty="0"/>
              <a:t>means three, four, or five</a:t>
            </a:r>
          </a:p>
          <a:p>
            <a:r>
              <a:rPr lang="en-US" dirty="0"/>
              <a:t>An asterisk, ‘</a:t>
            </a:r>
            <a:r>
              <a:rPr lang="en-US" dirty="0">
                <a:latin typeface="Consolas" panose="020B0609020204030204" pitchFamily="49" charset="0"/>
                <a:cs typeface="Consolas" panose="020B0609020204030204" pitchFamily="49" charset="0"/>
              </a:rPr>
              <a:t>*</a:t>
            </a:r>
            <a:r>
              <a:rPr lang="en-US" dirty="0"/>
              <a:t>’, means zero or more of the preceding element(s).</a:t>
            </a:r>
          </a:p>
          <a:p>
            <a:r>
              <a:rPr lang="en-US" dirty="0"/>
              <a:t>A plus sign, ‘</a:t>
            </a:r>
            <a:r>
              <a:rPr lang="en-US" dirty="0">
                <a:latin typeface="Consolas" panose="020B0609020204030204" pitchFamily="49" charset="0"/>
                <a:cs typeface="Consolas" panose="020B0609020204030204" pitchFamily="49" charset="0"/>
              </a:rPr>
              <a:t>+</a:t>
            </a:r>
            <a:r>
              <a:rPr lang="en-US" dirty="0"/>
              <a:t>’, means one or more of the preceding element(s).</a:t>
            </a:r>
          </a:p>
          <a:p>
            <a:r>
              <a:rPr lang="en-US" dirty="0"/>
              <a:t>A question mark, ‘</a:t>
            </a:r>
            <a:r>
              <a:rPr lang="en-US" dirty="0">
                <a:latin typeface="Consolas" panose="020B0609020204030204" pitchFamily="49" charset="0"/>
                <a:cs typeface="Consolas" panose="020B0609020204030204" pitchFamily="49" charset="0"/>
              </a:rPr>
              <a:t>?</a:t>
            </a:r>
            <a:r>
              <a:rPr lang="en-US" dirty="0"/>
              <a:t>’, can mean lots of things depending on where it is:</a:t>
            </a:r>
          </a:p>
          <a:p>
            <a:pPr lvl="1"/>
            <a:r>
              <a:rPr lang="en-US" dirty="0"/>
              <a:t>After an element or range, it means zero or one (basically makes the element(s) optional)</a:t>
            </a:r>
          </a:p>
          <a:p>
            <a:pPr lvl="1"/>
            <a:r>
              <a:rPr lang="en-US" dirty="0"/>
              <a:t>After another quantifier (like </a:t>
            </a:r>
            <a:r>
              <a:rPr lang="en-US" dirty="0">
                <a:latin typeface="Consolas" panose="020B0609020204030204" pitchFamily="49" charset="0"/>
                <a:cs typeface="Consolas" panose="020B0609020204030204" pitchFamily="49" charset="0"/>
              </a:rPr>
              <a:t>+</a:t>
            </a:r>
            <a:r>
              <a:rPr lang="en-US" dirty="0"/>
              <a:t>), it makes that quantifier lazy (grab as little as you need to)</a:t>
            </a:r>
          </a:p>
          <a:p>
            <a:pPr lvl="1"/>
            <a:r>
              <a:rPr lang="en-US" dirty="0"/>
              <a:t>At the beginning of a group, can indicate that special processing is to occur.</a:t>
            </a:r>
          </a:p>
        </p:txBody>
      </p:sp>
    </p:spTree>
    <p:extLst>
      <p:ext uri="{BB962C8B-B14F-4D97-AF65-F5344CB8AC3E}">
        <p14:creationId xmlns:p14="http://schemas.microsoft.com/office/powerpoint/2010/main" val="4048145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Groups and anchors </a:t>
            </a:r>
            <a:r>
              <a:rPr lang="en-US" sz="1800" i="1" dirty="0"/>
              <a:t>(I’m out. </a:t>
            </a:r>
            <a:r>
              <a:rPr lang="en-US" sz="1800" i="1" dirty="0" err="1"/>
              <a:t>Buhbye</a:t>
            </a:r>
            <a:r>
              <a:rPr lang="en-US" sz="1800" i="1" dirty="0"/>
              <a:t>.)</a:t>
            </a:r>
          </a:p>
        </p:txBody>
      </p:sp>
      <p:sp>
        <p:nvSpPr>
          <p:cNvPr id="3" name="Content Placeholder 2"/>
          <p:cNvSpPr>
            <a:spLocks noGrp="1"/>
          </p:cNvSpPr>
          <p:nvPr>
            <p:ph idx="1"/>
          </p:nvPr>
        </p:nvSpPr>
        <p:spPr/>
        <p:txBody>
          <a:bodyPr anchor="t">
            <a:normAutofit/>
          </a:bodyPr>
          <a:lstStyle/>
          <a:p>
            <a:r>
              <a:rPr lang="en-US" dirty="0">
                <a:latin typeface="Consolas" panose="020B0609020204030204" pitchFamily="49" charset="0"/>
                <a:cs typeface="Consolas" panose="020B0609020204030204" pitchFamily="49" charset="0"/>
              </a:rPr>
              <a:t>(cat) </a:t>
            </a:r>
            <a:r>
              <a:rPr lang="en-US" dirty="0"/>
              <a:t>treats ‘cat’ as a group, and will be available (or captured) for other processing.</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ch|fl</a:t>
            </a:r>
            <a:r>
              <a:rPr lang="en-US" dirty="0">
                <a:latin typeface="Consolas" panose="020B0609020204030204" pitchFamily="49" charset="0"/>
                <a:cs typeface="Consolas" panose="020B0609020204030204" pitchFamily="49" charset="0"/>
              </a:rPr>
              <a:t>)at </a:t>
            </a:r>
            <a:r>
              <a:rPr lang="en-US" dirty="0"/>
              <a:t>matches ‘chat’ and ‘flat’, but not ‘cat’, ’fat’, ’hat’, or ‘</a:t>
            </a:r>
            <a:r>
              <a:rPr lang="en-US" dirty="0" err="1"/>
              <a:t>lat</a:t>
            </a:r>
            <a:r>
              <a:rPr lang="en-US" dirty="0"/>
              <a:t>’</a:t>
            </a:r>
          </a:p>
          <a:p>
            <a:r>
              <a:rPr lang="en-US" dirty="0"/>
              <a:t>Captured groups can be referred to by numbers in order with </a:t>
            </a:r>
            <a:r>
              <a:rPr lang="en-US" dirty="0">
                <a:latin typeface="Consolas" panose="020B0609020204030204" pitchFamily="49" charset="0"/>
                <a:cs typeface="Consolas" panose="020B0609020204030204" pitchFamily="49" charset="0"/>
              </a:rPr>
              <a:t>\1</a:t>
            </a:r>
            <a:r>
              <a:rPr lang="en-US" dirty="0"/>
              <a:t>, </a:t>
            </a:r>
            <a:r>
              <a:rPr lang="en-US" dirty="0">
                <a:latin typeface="Consolas" panose="020B0609020204030204" pitchFamily="49" charset="0"/>
                <a:cs typeface="Consolas" panose="020B0609020204030204" pitchFamily="49" charset="0"/>
              </a:rPr>
              <a:t>\2</a:t>
            </a:r>
            <a:r>
              <a:rPr lang="en-US" dirty="0"/>
              <a:t>, etc.</a:t>
            </a:r>
          </a:p>
          <a:p>
            <a:pPr lvl="1"/>
            <a:r>
              <a:rPr lang="en-US" dirty="0"/>
              <a:t>Or $1, $2, etc. depending on the tool used.</a:t>
            </a:r>
          </a:p>
          <a:p>
            <a:r>
              <a:rPr lang="en-US" dirty="0">
                <a:latin typeface="Consolas" panose="020B0609020204030204" pitchFamily="49" charset="0"/>
                <a:cs typeface="Consolas" panose="020B0609020204030204" pitchFamily="49" charset="0"/>
              </a:rPr>
              <a:t>\b </a:t>
            </a:r>
            <a:r>
              <a:rPr lang="en-US" dirty="0"/>
              <a:t>– means the </a:t>
            </a:r>
            <a:r>
              <a:rPr lang="en-US" u="sng" dirty="0"/>
              <a:t>b</a:t>
            </a:r>
            <a:r>
              <a:rPr lang="en-US" dirty="0"/>
              <a:t>oundary (beginning or end) of a word.</a:t>
            </a:r>
          </a:p>
          <a:p>
            <a:r>
              <a:rPr lang="en-US" dirty="0">
                <a:latin typeface="Consolas" panose="020B0609020204030204" pitchFamily="49" charset="0"/>
                <a:cs typeface="Consolas" panose="020B0609020204030204" pitchFamily="49" charset="0"/>
              </a:rPr>
              <a:t>\B </a:t>
            </a:r>
            <a:r>
              <a:rPr lang="en-US" dirty="0"/>
              <a:t>– not the </a:t>
            </a:r>
            <a:r>
              <a:rPr lang="en-US" u="sng" dirty="0"/>
              <a:t>b</a:t>
            </a:r>
            <a:r>
              <a:rPr lang="en-US" dirty="0"/>
              <a:t>oundary (e.g. somewhere in the middle) of the word.</a:t>
            </a:r>
          </a:p>
          <a:p>
            <a:r>
              <a:rPr lang="en-US" dirty="0"/>
              <a:t>^ - indicates the beginning of a line.</a:t>
            </a:r>
          </a:p>
          <a:p>
            <a:r>
              <a:rPr lang="en-US" dirty="0"/>
              <a:t>$ - indicates the end of a line.</a:t>
            </a:r>
          </a:p>
        </p:txBody>
      </p:sp>
    </p:spTree>
    <p:extLst>
      <p:ext uri="{BB962C8B-B14F-4D97-AF65-F5344CB8AC3E}">
        <p14:creationId xmlns:p14="http://schemas.microsoft.com/office/powerpoint/2010/main" val="282324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Universal terms</a:t>
            </a:r>
          </a:p>
        </p:txBody>
      </p:sp>
      <p:sp>
        <p:nvSpPr>
          <p:cNvPr id="5" name="Text Placeholder 4"/>
          <p:cNvSpPr>
            <a:spLocks noGrp="1"/>
          </p:cNvSpPr>
          <p:nvPr>
            <p:ph type="body" idx="1"/>
          </p:nvPr>
        </p:nvSpPr>
        <p:spPr/>
        <p:txBody>
          <a:bodyPr/>
          <a:lstStyle/>
          <a:p>
            <a:r>
              <a:rPr lang="en-US" dirty="0"/>
              <a:t>Objects, arrays, strings, oh my!</a:t>
            </a:r>
          </a:p>
        </p:txBody>
      </p:sp>
    </p:spTree>
    <p:extLst>
      <p:ext uri="{BB962C8B-B14F-4D97-AF65-F5344CB8AC3E}">
        <p14:creationId xmlns:p14="http://schemas.microsoft.com/office/powerpoint/2010/main" val="2737576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p:txBody>
          <a:bodyPr anchor="t"/>
          <a:lstStyle/>
          <a:p>
            <a:r>
              <a:rPr lang="en-US" dirty="0"/>
              <a:t>Strings are an arrangement of characters. </a:t>
            </a:r>
            <a:r>
              <a:rPr lang="en-US" i="1" dirty="0"/>
              <a:t>Such as:</a:t>
            </a:r>
          </a:p>
          <a:p>
            <a:pPr lvl="1"/>
            <a:r>
              <a:rPr lang="en-US" dirty="0"/>
              <a:t>“a”</a:t>
            </a:r>
          </a:p>
          <a:p>
            <a:pPr lvl="1"/>
            <a:r>
              <a:rPr lang="en-US" dirty="0"/>
              <a:t>“screwdriver”</a:t>
            </a:r>
          </a:p>
          <a:p>
            <a:pPr lvl="1"/>
            <a:r>
              <a:rPr lang="en-US" dirty="0"/>
              <a:t>“a screwdriver was left on the floor, and since I stepped on it, I hurt my foot.”</a:t>
            </a:r>
          </a:p>
          <a:p>
            <a:pPr lvl="1"/>
            <a:r>
              <a:rPr lang="en-US" dirty="0"/>
              <a:t>“I know I have done this at least 42 times before.”</a:t>
            </a:r>
          </a:p>
          <a:p>
            <a:r>
              <a:rPr lang="en-US" dirty="0"/>
              <a:t>Usually surrounded by single or double quotes</a:t>
            </a:r>
          </a:p>
          <a:p>
            <a:pPr lvl="1"/>
            <a:r>
              <a:rPr lang="en-US" dirty="0"/>
              <a:t>‘my foot is probably broken’ is </a:t>
            </a:r>
            <a:r>
              <a:rPr lang="en-US" i="1" dirty="0"/>
              <a:t>likely</a:t>
            </a:r>
            <a:r>
              <a:rPr lang="en-US" dirty="0"/>
              <a:t> the same thing as</a:t>
            </a:r>
            <a:br>
              <a:rPr lang="en-US" dirty="0"/>
            </a:br>
            <a:r>
              <a:rPr lang="en-US" dirty="0"/>
              <a:t>“my foot is probably broken”</a:t>
            </a:r>
          </a:p>
        </p:txBody>
      </p:sp>
    </p:spTree>
    <p:extLst>
      <p:ext uri="{BB962C8B-B14F-4D97-AF65-F5344CB8AC3E}">
        <p14:creationId xmlns:p14="http://schemas.microsoft.com/office/powerpoint/2010/main" val="340031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endParaRPr lang="en-US" sz="1800" i="1" dirty="0"/>
          </a:p>
        </p:txBody>
      </p:sp>
      <p:sp>
        <p:nvSpPr>
          <p:cNvPr id="3" name="Content Placeholder 2"/>
          <p:cNvSpPr>
            <a:spLocks noGrp="1"/>
          </p:cNvSpPr>
          <p:nvPr>
            <p:ph idx="1"/>
          </p:nvPr>
        </p:nvSpPr>
        <p:spPr/>
        <p:txBody>
          <a:bodyPr anchor="t">
            <a:normAutofit/>
          </a:bodyPr>
          <a:lstStyle/>
          <a:p>
            <a:r>
              <a:rPr lang="en-US" dirty="0">
                <a:latin typeface="+mj-lt"/>
                <a:cs typeface="Consolas" panose="020B0609020204030204" pitchFamily="49" charset="0"/>
              </a:rPr>
              <a:t>are a list of related </a:t>
            </a:r>
            <a:r>
              <a:rPr lang="en-US" i="1" dirty="0">
                <a:latin typeface="+mj-lt"/>
                <a:cs typeface="Consolas" panose="020B0609020204030204" pitchFamily="49" charset="0"/>
              </a:rPr>
              <a:t>elements.</a:t>
            </a:r>
          </a:p>
          <a:p>
            <a:r>
              <a:rPr lang="en-US" dirty="0">
                <a:latin typeface="+mj-lt"/>
              </a:rPr>
              <a:t>A one-dimensional array might look like one of these:</a:t>
            </a:r>
            <a:br>
              <a:rPr lang="en-US" dirty="0">
                <a:latin typeface="+mj-lt"/>
              </a:rPr>
            </a:br>
            <a:r>
              <a:rPr lang="en-US" dirty="0">
                <a:latin typeface="Consolas" panose="020B0609020204030204" pitchFamily="49" charset="0"/>
              </a:rPr>
              <a:t>[0,1,2,3,4,5]</a:t>
            </a:r>
            <a:br>
              <a:rPr lang="en-US" dirty="0">
                <a:latin typeface="Consolas" panose="020B0609020204030204" pitchFamily="49" charset="0"/>
              </a:rPr>
            </a:br>
            <a:r>
              <a:rPr lang="en-US" dirty="0">
                <a:latin typeface="Consolas" panose="020B0609020204030204" pitchFamily="49" charset="0"/>
              </a:rPr>
              <a:t>[“A”, “B”, “C”]</a:t>
            </a:r>
            <a:br>
              <a:rPr lang="en-US" dirty="0">
                <a:latin typeface="Consolas" panose="020B0609020204030204" pitchFamily="49" charset="0"/>
              </a:rPr>
            </a:br>
            <a:r>
              <a:rPr lang="en-US" dirty="0">
                <a:latin typeface="Consolas" panose="020B0609020204030204" pitchFamily="49" charset="0"/>
              </a:rPr>
              <a:t>[“bread”, ”banana”, ”peanut butter”, ”honey”]</a:t>
            </a:r>
          </a:p>
          <a:p>
            <a:r>
              <a:rPr lang="en-US" dirty="0">
                <a:latin typeface="+mj-lt"/>
              </a:rPr>
              <a:t>Elements are typically the same type (integer, string, etc.)</a:t>
            </a:r>
          </a:p>
          <a:p>
            <a:r>
              <a:rPr lang="en-US" dirty="0">
                <a:latin typeface="+mj-lt"/>
              </a:rPr>
              <a:t>(technically, a </a:t>
            </a:r>
            <a:r>
              <a:rPr lang="en-US" i="1" dirty="0">
                <a:latin typeface="+mj-lt"/>
              </a:rPr>
              <a:t>string</a:t>
            </a:r>
            <a:r>
              <a:rPr lang="en-US" dirty="0">
                <a:latin typeface="+mj-lt"/>
              </a:rPr>
              <a:t> is an </a:t>
            </a:r>
            <a:r>
              <a:rPr lang="en-US" i="1" dirty="0">
                <a:latin typeface="+mj-lt"/>
              </a:rPr>
              <a:t>array </a:t>
            </a:r>
            <a:r>
              <a:rPr lang="en-US" dirty="0">
                <a:latin typeface="+mj-lt"/>
              </a:rPr>
              <a:t>of characters)</a:t>
            </a:r>
          </a:p>
          <a:p>
            <a:r>
              <a:rPr lang="en-US" dirty="0">
                <a:latin typeface="+mj-lt"/>
              </a:rPr>
              <a:t>Are usually </a:t>
            </a:r>
            <a:r>
              <a:rPr lang="en-US" i="1" dirty="0">
                <a:latin typeface="+mj-lt"/>
              </a:rPr>
              <a:t>zero-indexed:</a:t>
            </a:r>
            <a:r>
              <a:rPr lang="en-US" dirty="0">
                <a:latin typeface="+mj-lt"/>
              </a:rPr>
              <a:t> the first element is element zero, the second element is element 1, and so on.</a:t>
            </a:r>
          </a:p>
        </p:txBody>
      </p:sp>
    </p:spTree>
    <p:extLst>
      <p:ext uri="{BB962C8B-B14F-4D97-AF65-F5344CB8AC3E}">
        <p14:creationId xmlns:p14="http://schemas.microsoft.com/office/powerpoint/2010/main" val="10698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a:t>
            </a:r>
            <a:endParaRPr lang="en-US" sz="1800" i="1" dirty="0"/>
          </a:p>
        </p:txBody>
      </p:sp>
      <p:sp>
        <p:nvSpPr>
          <p:cNvPr id="3" name="Content Placeholder 2"/>
          <p:cNvSpPr>
            <a:spLocks noGrp="1"/>
          </p:cNvSpPr>
          <p:nvPr>
            <p:ph idx="1"/>
          </p:nvPr>
        </p:nvSpPr>
        <p:spPr/>
        <p:txBody>
          <a:bodyPr anchor="t">
            <a:normAutofit/>
          </a:bodyPr>
          <a:lstStyle/>
          <a:p>
            <a:r>
              <a:rPr lang="en-US" dirty="0">
                <a:latin typeface="+mj-lt"/>
                <a:cs typeface="Consolas" panose="020B0609020204030204" pitchFamily="49" charset="0"/>
              </a:rPr>
              <a:t>Have various attributes (sometimes called properties and methods.</a:t>
            </a:r>
          </a:p>
          <a:p>
            <a:r>
              <a:rPr lang="en-US" dirty="0">
                <a:latin typeface="+mj-lt"/>
              </a:rPr>
              <a:t>An attribute is usually a characteristic, or something </a:t>
            </a:r>
            <a:r>
              <a:rPr lang="en-US" i="1" dirty="0">
                <a:latin typeface="+mj-lt"/>
              </a:rPr>
              <a:t>about </a:t>
            </a:r>
            <a:r>
              <a:rPr lang="en-US" dirty="0">
                <a:latin typeface="+mj-lt"/>
              </a:rPr>
              <a:t>the object</a:t>
            </a:r>
          </a:p>
          <a:p>
            <a:pPr lvl="1"/>
            <a:r>
              <a:rPr lang="en-US" dirty="0">
                <a:latin typeface="+mj-lt"/>
              </a:rPr>
              <a:t>Usually in the form </a:t>
            </a:r>
            <a:r>
              <a:rPr lang="en-US" dirty="0" err="1">
                <a:latin typeface="Consolas" panose="020B0609020204030204" pitchFamily="49" charset="0"/>
              </a:rPr>
              <a:t>object.attribute</a:t>
            </a:r>
            <a:endParaRPr lang="en-US" dirty="0">
              <a:latin typeface="Consolas" panose="020B0609020204030204" pitchFamily="49" charset="0"/>
            </a:endParaRPr>
          </a:p>
          <a:p>
            <a:r>
              <a:rPr lang="en-US" dirty="0">
                <a:latin typeface="+mj-lt"/>
              </a:rPr>
              <a:t>A method is something that the object does, or has done to it.</a:t>
            </a:r>
          </a:p>
          <a:p>
            <a:pPr lvl="1"/>
            <a:r>
              <a:rPr lang="en-US" dirty="0">
                <a:latin typeface="+mj-lt"/>
              </a:rPr>
              <a:t>Usually in the form </a:t>
            </a:r>
            <a:r>
              <a:rPr lang="en-US" dirty="0" err="1">
                <a:latin typeface="Consolas" panose="020B0609020204030204" pitchFamily="49" charset="0"/>
              </a:rPr>
              <a:t>object.method</a:t>
            </a:r>
            <a:r>
              <a:rPr lang="en-US" dirty="0">
                <a:latin typeface="Consolas" panose="020B0609020204030204" pitchFamily="49" charset="0"/>
              </a:rPr>
              <a:t>()</a:t>
            </a:r>
          </a:p>
          <a:p>
            <a:pPr lvl="1"/>
            <a:r>
              <a:rPr lang="en-US" dirty="0">
                <a:latin typeface="+mj-lt"/>
              </a:rPr>
              <a:t>A method can take </a:t>
            </a:r>
            <a:r>
              <a:rPr lang="en-US" i="1" dirty="0">
                <a:latin typeface="+mj-lt"/>
              </a:rPr>
              <a:t>arguments</a:t>
            </a:r>
            <a:r>
              <a:rPr lang="en-US" dirty="0">
                <a:latin typeface="+mj-lt"/>
              </a:rPr>
              <a:t>, like</a:t>
            </a:r>
            <a:br>
              <a:rPr lang="en-US" dirty="0">
                <a:latin typeface="+mj-lt"/>
              </a:rPr>
            </a:br>
            <a:r>
              <a:rPr lang="en-US" dirty="0" err="1">
                <a:latin typeface="Consolas" panose="020B0609020204030204" pitchFamily="49" charset="0"/>
              </a:rPr>
              <a:t>object.method</a:t>
            </a:r>
            <a:r>
              <a:rPr lang="en-US" dirty="0">
                <a:latin typeface="Consolas" panose="020B0609020204030204" pitchFamily="49" charset="0"/>
              </a:rPr>
              <a:t>(argument, arg2=“other one”)</a:t>
            </a:r>
            <a:endParaRPr lang="en-US" dirty="0">
              <a:latin typeface="+mj-lt"/>
            </a:endParaRPr>
          </a:p>
        </p:txBody>
      </p:sp>
    </p:spTree>
    <p:extLst>
      <p:ext uri="{BB962C8B-B14F-4D97-AF65-F5344CB8AC3E}">
        <p14:creationId xmlns:p14="http://schemas.microsoft.com/office/powerpoint/2010/main" val="2231003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pizza object</a:t>
            </a:r>
          </a:p>
        </p:txBody>
      </p:sp>
      <p:sp>
        <p:nvSpPr>
          <p:cNvPr id="3" name="Content Placeholder 2"/>
          <p:cNvSpPr>
            <a:spLocks noGrp="1"/>
          </p:cNvSpPr>
          <p:nvPr>
            <p:ph idx="1"/>
          </p:nvPr>
        </p:nvSpPr>
        <p:spPr/>
        <p:txBody>
          <a:bodyPr>
            <a:normAutofit lnSpcReduction="10000"/>
          </a:bodyPr>
          <a:lstStyle/>
          <a:p>
            <a:r>
              <a:rPr lang="en-US" dirty="0">
                <a:latin typeface="Consolas" panose="020B0609020204030204" pitchFamily="49" charset="0"/>
              </a:rPr>
              <a:t>pizza</a:t>
            </a:r>
          </a:p>
          <a:p>
            <a:pPr lvl="1"/>
            <a:r>
              <a:rPr lang="en-US" dirty="0" err="1">
                <a:latin typeface="Consolas" panose="020B0609020204030204" pitchFamily="49" charset="0"/>
              </a:rPr>
              <a:t>pizza.toppings</a:t>
            </a:r>
            <a:r>
              <a:rPr lang="en-US" dirty="0">
                <a:latin typeface="Consolas" panose="020B0609020204030204" pitchFamily="49" charset="0"/>
              </a:rPr>
              <a:t> – </a:t>
            </a:r>
            <a:r>
              <a:rPr lang="en-US" dirty="0">
                <a:latin typeface="+mj-lt"/>
              </a:rPr>
              <a:t>object attribute</a:t>
            </a:r>
            <a:endParaRPr lang="en-US" dirty="0">
              <a:latin typeface="Consolas" panose="020B0609020204030204" pitchFamily="49" charset="0"/>
            </a:endParaRPr>
          </a:p>
          <a:p>
            <a:pPr lvl="1"/>
            <a:r>
              <a:rPr lang="en-US" dirty="0" err="1">
                <a:latin typeface="Consolas" panose="020B0609020204030204" pitchFamily="49" charset="0"/>
              </a:rPr>
              <a:t>pizza.toppings.cheese.type</a:t>
            </a:r>
            <a:r>
              <a:rPr lang="en-US" dirty="0">
                <a:latin typeface="Consolas" panose="020B0609020204030204" pitchFamily="49" charset="0"/>
              </a:rPr>
              <a:t> – </a:t>
            </a:r>
            <a:r>
              <a:rPr lang="en-US" sz="1400" dirty="0"/>
              <a:t>object attribute of attribute (of attribute)</a:t>
            </a:r>
            <a:endParaRPr lang="en-US" dirty="0">
              <a:latin typeface="Consolas" panose="020B0609020204030204" pitchFamily="49" charset="0"/>
            </a:endParaRPr>
          </a:p>
          <a:p>
            <a:pPr lvl="1"/>
            <a:r>
              <a:rPr lang="en-US" dirty="0" err="1">
                <a:latin typeface="Consolas" panose="020B0609020204030204" pitchFamily="49" charset="0"/>
              </a:rPr>
              <a:t>pizza.make</a:t>
            </a:r>
            <a:r>
              <a:rPr lang="en-US" dirty="0">
                <a:latin typeface="Consolas" panose="020B0609020204030204" pitchFamily="49" charset="0"/>
              </a:rPr>
              <a:t>() – </a:t>
            </a:r>
            <a:r>
              <a:rPr lang="en-US" sz="1400" dirty="0"/>
              <a:t>object method</a:t>
            </a:r>
            <a:endParaRPr lang="en-US" dirty="0">
              <a:latin typeface="Consolas" panose="020B0609020204030204" pitchFamily="49" charset="0"/>
            </a:endParaRPr>
          </a:p>
          <a:p>
            <a:pPr lvl="1"/>
            <a:r>
              <a:rPr lang="en-US" dirty="0" err="1">
                <a:latin typeface="Consolas" panose="020B0609020204030204" pitchFamily="49" charset="0"/>
              </a:rPr>
              <a:t>pizza.make</a:t>
            </a:r>
            <a:r>
              <a:rPr lang="en-US" dirty="0">
                <a:latin typeface="Consolas" panose="020B0609020204030204" pitchFamily="49" charset="0"/>
              </a:rPr>
              <a:t>("thin") – </a:t>
            </a:r>
            <a:r>
              <a:rPr lang="en-US" sz="1400" dirty="0"/>
              <a:t>object method with argument</a:t>
            </a:r>
          </a:p>
          <a:p>
            <a:pPr lvl="1"/>
            <a:r>
              <a:rPr lang="en-US" dirty="0" err="1">
                <a:latin typeface="Consolas" panose="020B0609020204030204" pitchFamily="49" charset="0"/>
              </a:rPr>
              <a:t>pizza.make</a:t>
            </a:r>
            <a:r>
              <a:rPr lang="en-US" dirty="0">
                <a:latin typeface="Consolas" panose="020B0609020204030204" pitchFamily="49" charset="0"/>
              </a:rPr>
              <a:t>("</a:t>
            </a:r>
            <a:r>
              <a:rPr lang="en-US" dirty="0" err="1">
                <a:latin typeface="Consolas" panose="020B0609020204030204" pitchFamily="49" charset="0"/>
              </a:rPr>
              <a:t>thin",sauce</a:t>
            </a:r>
            <a:r>
              <a:rPr lang="en-US" dirty="0">
                <a:latin typeface="Consolas" panose="020B0609020204030204" pitchFamily="49" charset="0"/>
              </a:rPr>
              <a:t>="</a:t>
            </a:r>
            <a:r>
              <a:rPr lang="en-US" dirty="0" err="1">
                <a:latin typeface="Consolas" panose="020B0609020204030204" pitchFamily="49" charset="0"/>
              </a:rPr>
              <a:t>red",cheese</a:t>
            </a:r>
            <a:r>
              <a:rPr lang="en-US" dirty="0">
                <a:latin typeface="Consolas" panose="020B0609020204030204" pitchFamily="49" charset="0"/>
              </a:rPr>
              <a:t>="mozzarella")</a:t>
            </a:r>
            <a:br>
              <a:rPr lang="en-US" dirty="0">
                <a:latin typeface="Consolas" panose="020B0609020204030204" pitchFamily="49" charset="0"/>
              </a:rPr>
            </a:br>
            <a:r>
              <a:rPr lang="en-US" sz="1400" dirty="0"/>
              <a:t>object method with argument (</a:t>
            </a:r>
            <a:r>
              <a:rPr lang="en-US" sz="1400" dirty="0" err="1"/>
              <a:t>arg</a:t>
            </a:r>
            <a:r>
              <a:rPr lang="en-US" sz="1400" dirty="0"/>
              <a:t>) and keyword argument (</a:t>
            </a:r>
            <a:r>
              <a:rPr lang="en-US" sz="1400" dirty="0" err="1"/>
              <a:t>kwarg</a:t>
            </a:r>
            <a:r>
              <a:rPr lang="en-US" sz="1400" dirty="0"/>
              <a:t>)</a:t>
            </a:r>
            <a:endParaRPr lang="en-US" sz="1400" dirty="0">
              <a:latin typeface="Consolas" panose="020B0609020204030204" pitchFamily="49" charset="0"/>
            </a:endParaRPr>
          </a:p>
          <a:p>
            <a:pPr lvl="1"/>
            <a:r>
              <a:rPr lang="en-US" dirty="0" err="1">
                <a:latin typeface="Consolas" panose="020B0609020204030204" pitchFamily="49" charset="0"/>
              </a:rPr>
              <a:t>pizza.order</a:t>
            </a:r>
            <a:r>
              <a:rPr lang="en-US" dirty="0">
                <a:latin typeface="Consolas" panose="020B0609020204030204" pitchFamily="49" charset="0"/>
              </a:rPr>
              <a:t>()</a:t>
            </a:r>
          </a:p>
          <a:p>
            <a:pPr lvl="1"/>
            <a:r>
              <a:rPr lang="en-US" dirty="0" err="1">
                <a:latin typeface="Consolas" panose="020B0609020204030204" pitchFamily="49" charset="0"/>
              </a:rPr>
              <a:t>pizza.eat</a:t>
            </a:r>
            <a:r>
              <a:rPr lang="en-US" dirty="0">
                <a:latin typeface="Consolas" panose="020B0609020204030204" pitchFamily="49" charset="0"/>
              </a:rPr>
              <a:t>()</a:t>
            </a:r>
          </a:p>
          <a:p>
            <a:pPr lvl="1"/>
            <a:r>
              <a:rPr lang="en-US" dirty="0" err="1">
                <a:latin typeface="Consolas" panose="020B0609020204030204" pitchFamily="49" charset="0"/>
              </a:rPr>
              <a:t>pizza.toppings.cheese.double</a:t>
            </a:r>
            <a:r>
              <a:rPr lang="en-US" dirty="0">
                <a:latin typeface="Consolas" panose="020B0609020204030204" pitchFamily="49" charset="0"/>
              </a:rPr>
              <a:t>() object attribute with method.</a:t>
            </a:r>
          </a:p>
          <a:p>
            <a:endParaRPr lang="en-US" dirty="0"/>
          </a:p>
        </p:txBody>
      </p:sp>
    </p:spTree>
    <p:extLst>
      <p:ext uri="{BB962C8B-B14F-4D97-AF65-F5344CB8AC3E}">
        <p14:creationId xmlns:p14="http://schemas.microsoft.com/office/powerpoint/2010/main" val="15795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a:xfrm>
            <a:off x="514351" y="2463801"/>
            <a:ext cx="7598569" cy="2736850"/>
          </a:xfrm>
        </p:spPr>
        <p:txBody>
          <a:bodyPr anchor="t"/>
          <a:lstStyle/>
          <a:p>
            <a:r>
              <a:rPr lang="en-US" dirty="0"/>
              <a:t>Regular Expressions</a:t>
            </a:r>
          </a:p>
          <a:p>
            <a:r>
              <a:rPr lang="en-US" dirty="0" err="1"/>
              <a:t>OpenRefine</a:t>
            </a:r>
            <a:endParaRPr lang="en-US" dirty="0"/>
          </a:p>
          <a:p>
            <a:pPr lvl="1"/>
            <a:r>
              <a:rPr lang="en-US" dirty="0"/>
              <a:t>Facets, GREL</a:t>
            </a:r>
            <a:r>
              <a:rPr lang="en-US"/>
              <a:t>, Transforms</a:t>
            </a:r>
            <a:endParaRPr lang="en-US" dirty="0"/>
          </a:p>
          <a:p>
            <a:r>
              <a:rPr lang="en-US" dirty="0"/>
              <a:t>Python</a:t>
            </a:r>
          </a:p>
          <a:p>
            <a:pPr lvl="1"/>
            <a:r>
              <a:rPr lang="en-US" dirty="0" err="1"/>
              <a:t>NumPy</a:t>
            </a:r>
            <a:r>
              <a:rPr lang="en-US" dirty="0"/>
              <a:t>, Pandas, Data import</a:t>
            </a:r>
          </a:p>
        </p:txBody>
      </p:sp>
    </p:spTree>
    <p:extLst>
      <p:ext uri="{BB962C8B-B14F-4D97-AF65-F5344CB8AC3E}">
        <p14:creationId xmlns:p14="http://schemas.microsoft.com/office/powerpoint/2010/main" val="4158700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Openrefine</a:t>
            </a:r>
            <a:endParaRPr lang="en-US" dirty="0"/>
          </a:p>
        </p:txBody>
      </p:sp>
      <p:sp>
        <p:nvSpPr>
          <p:cNvPr id="3" name="Text Placeholder 2"/>
          <p:cNvSpPr>
            <a:spLocks noGrp="1"/>
          </p:cNvSpPr>
          <p:nvPr>
            <p:ph type="body" idx="1"/>
          </p:nvPr>
        </p:nvSpPr>
        <p:spPr/>
        <p:txBody>
          <a:bodyPr/>
          <a:lstStyle/>
          <a:p>
            <a:r>
              <a:rPr lang="en-US" dirty="0"/>
              <a:t>Facets, </a:t>
            </a:r>
            <a:r>
              <a:rPr lang="en-US" dirty="0" err="1"/>
              <a:t>grel</a:t>
            </a:r>
            <a:r>
              <a:rPr lang="en-US" dirty="0"/>
              <a:t>, transforms, Clustering…</a:t>
            </a:r>
          </a:p>
          <a:p>
            <a:endParaRPr lang="en-US" dirty="0"/>
          </a:p>
        </p:txBody>
      </p:sp>
    </p:spTree>
    <p:extLst>
      <p:ext uri="{BB962C8B-B14F-4D97-AF65-F5344CB8AC3E}">
        <p14:creationId xmlns:p14="http://schemas.microsoft.com/office/powerpoint/2010/main" val="1292627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openrefine</a:t>
            </a:r>
            <a:r>
              <a:rPr lang="en-US" dirty="0"/>
              <a:t>?</a:t>
            </a:r>
          </a:p>
        </p:txBody>
      </p:sp>
      <p:sp>
        <p:nvSpPr>
          <p:cNvPr id="3" name="Content Placeholder 2"/>
          <p:cNvSpPr>
            <a:spLocks noGrp="1"/>
          </p:cNvSpPr>
          <p:nvPr>
            <p:ph idx="1"/>
          </p:nvPr>
        </p:nvSpPr>
        <p:spPr/>
        <p:txBody>
          <a:bodyPr anchor="t"/>
          <a:lstStyle/>
          <a:p>
            <a:r>
              <a:rPr lang="en-US" dirty="0"/>
              <a:t>A browser-based tabular data manipulation tool, formerly known as Gridworks (then Google Refine)</a:t>
            </a:r>
          </a:p>
          <a:p>
            <a:r>
              <a:rPr lang="en-US" dirty="0"/>
              <a:t>By isolating rows of data and performing edits and transforms, aims to clean up messy data.</a:t>
            </a:r>
          </a:p>
          <a:p>
            <a:r>
              <a:rPr lang="en-US" dirty="0"/>
              <a:t>Very good for small-to-medium sets of tabular data. Too large, and </a:t>
            </a:r>
            <a:r>
              <a:rPr lang="en-US" dirty="0" err="1"/>
              <a:t>OpenRefine</a:t>
            </a:r>
            <a:r>
              <a:rPr lang="en-US" dirty="0"/>
              <a:t> will struggle.</a:t>
            </a:r>
          </a:p>
          <a:p>
            <a:r>
              <a:rPr lang="en-US" dirty="0"/>
              <a:t>Requires Java.</a:t>
            </a:r>
          </a:p>
          <a:p>
            <a:endParaRPr lang="en-US" dirty="0"/>
          </a:p>
          <a:p>
            <a:endParaRPr lang="en-US" dirty="0"/>
          </a:p>
        </p:txBody>
      </p:sp>
    </p:spTree>
    <p:extLst>
      <p:ext uri="{BB962C8B-B14F-4D97-AF65-F5344CB8AC3E}">
        <p14:creationId xmlns:p14="http://schemas.microsoft.com/office/powerpoint/2010/main" val="3550305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grel</a:t>
            </a:r>
            <a:endParaRPr lang="en-US" dirty="0"/>
          </a:p>
        </p:txBody>
      </p:sp>
      <p:sp>
        <p:nvSpPr>
          <p:cNvPr id="3" name="Content Placeholder 2"/>
          <p:cNvSpPr>
            <a:spLocks noGrp="1"/>
          </p:cNvSpPr>
          <p:nvPr>
            <p:ph idx="1"/>
          </p:nvPr>
        </p:nvSpPr>
        <p:spPr/>
        <p:txBody>
          <a:bodyPr anchor="t"/>
          <a:lstStyle/>
          <a:p>
            <a:r>
              <a:rPr lang="en-US" dirty="0"/>
              <a:t>Google Refine Expression Language</a:t>
            </a:r>
          </a:p>
          <a:p>
            <a:r>
              <a:rPr lang="en-US" dirty="0"/>
              <a:t>Usually in the form </a:t>
            </a:r>
            <a:r>
              <a:rPr lang="en-US" dirty="0" err="1">
                <a:latin typeface="Courier New" panose="02070309020205020404" pitchFamily="49" charset="0"/>
                <a:cs typeface="Courier New" panose="02070309020205020404" pitchFamily="49" charset="0"/>
              </a:rPr>
              <a:t>value.property</a:t>
            </a:r>
            <a:r>
              <a:rPr lang="en-US" dirty="0">
                <a:latin typeface="Courier New" panose="02070309020205020404" pitchFamily="49" charset="0"/>
                <a:cs typeface="Courier New" panose="02070309020205020404" pitchFamily="49" charset="0"/>
              </a:rPr>
              <a:t> </a:t>
            </a:r>
            <a:r>
              <a:rPr lang="en-US" dirty="0"/>
              <a:t>or </a:t>
            </a:r>
            <a:r>
              <a:rPr lang="en-US" dirty="0" err="1">
                <a:latin typeface="Courier New" panose="02070309020205020404" pitchFamily="49" charset="0"/>
                <a:cs typeface="Courier New" panose="02070309020205020404" pitchFamily="49" charset="0"/>
              </a:rPr>
              <a:t>value.method</a:t>
            </a:r>
            <a:r>
              <a:rPr lang="en-US" dirty="0">
                <a:latin typeface="Courier New" panose="02070309020205020404" pitchFamily="49" charset="0"/>
                <a:cs typeface="Courier New" panose="02070309020205020404" pitchFamily="49" charset="0"/>
              </a:rPr>
              <a:t>()</a:t>
            </a:r>
          </a:p>
          <a:p>
            <a:r>
              <a:rPr lang="en-US" dirty="0"/>
              <a:t>The basis of most of the edits and facets.</a:t>
            </a:r>
          </a:p>
        </p:txBody>
      </p:sp>
    </p:spTree>
    <p:extLst>
      <p:ext uri="{BB962C8B-B14F-4D97-AF65-F5344CB8AC3E}">
        <p14:creationId xmlns:p14="http://schemas.microsoft.com/office/powerpoint/2010/main" val="206325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facets</a:t>
            </a:r>
          </a:p>
        </p:txBody>
      </p:sp>
      <p:sp>
        <p:nvSpPr>
          <p:cNvPr id="3" name="Content Placeholder 2"/>
          <p:cNvSpPr>
            <a:spLocks noGrp="1"/>
          </p:cNvSpPr>
          <p:nvPr>
            <p:ph idx="1"/>
          </p:nvPr>
        </p:nvSpPr>
        <p:spPr/>
        <p:txBody>
          <a:bodyPr anchor="t"/>
          <a:lstStyle/>
          <a:p>
            <a:r>
              <a:rPr lang="en-US" dirty="0"/>
              <a:t>Using columns to filter data.</a:t>
            </a:r>
          </a:p>
          <a:p>
            <a:r>
              <a:rPr lang="en-US" dirty="0"/>
              <a:t>Click on downward arrow on Column head, and go to Facet &gt;.</a:t>
            </a:r>
          </a:p>
          <a:p>
            <a:pPr lvl="1"/>
            <a:r>
              <a:rPr lang="en-US" dirty="0"/>
              <a:t>A facet will appear on the left.</a:t>
            </a:r>
          </a:p>
          <a:p>
            <a:pPr lvl="1"/>
            <a:r>
              <a:rPr lang="en-US" dirty="0"/>
              <a:t>Click on links within facet to filter data.</a:t>
            </a:r>
          </a:p>
          <a:p>
            <a:pPr lvl="2"/>
            <a:r>
              <a:rPr lang="en-US" dirty="0"/>
              <a:t>Clicking on links isolated the display to those rows which match the selected criteria.</a:t>
            </a:r>
          </a:p>
          <a:p>
            <a:pPr lvl="2"/>
            <a:r>
              <a:rPr lang="en-US" dirty="0"/>
              <a:t>Mouse-over links to include/exclude from faceted results.</a:t>
            </a:r>
          </a:p>
        </p:txBody>
      </p:sp>
    </p:spTree>
    <p:extLst>
      <p:ext uri="{BB962C8B-B14F-4D97-AF65-F5344CB8AC3E}">
        <p14:creationId xmlns:p14="http://schemas.microsoft.com/office/powerpoint/2010/main" val="3523086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transforms</a:t>
            </a:r>
          </a:p>
        </p:txBody>
      </p:sp>
      <p:sp>
        <p:nvSpPr>
          <p:cNvPr id="3" name="Content Placeholder 2"/>
          <p:cNvSpPr>
            <a:spLocks noGrp="1"/>
          </p:cNvSpPr>
          <p:nvPr>
            <p:ph idx="1"/>
          </p:nvPr>
        </p:nvSpPr>
        <p:spPr/>
        <p:txBody>
          <a:bodyPr anchor="t"/>
          <a:lstStyle/>
          <a:p>
            <a:r>
              <a:rPr lang="en-US" dirty="0" err="1"/>
              <a:t>OpenRefine</a:t>
            </a:r>
            <a:r>
              <a:rPr lang="en-US" dirty="0"/>
              <a:t> edits the value in the cell via transforms.</a:t>
            </a:r>
          </a:p>
          <a:p>
            <a:r>
              <a:rPr lang="en-US" dirty="0"/>
              <a:t>Click on downward arrow on Column head, and go to Edit Cells</a:t>
            </a:r>
          </a:p>
          <a:p>
            <a:pPr lvl="1"/>
            <a:r>
              <a:rPr lang="en-US" dirty="0"/>
              <a:t>Transform…</a:t>
            </a:r>
          </a:p>
          <a:p>
            <a:pPr lvl="1"/>
            <a:r>
              <a:rPr lang="en-US" dirty="0"/>
              <a:t>Or, Common Transforms</a:t>
            </a:r>
          </a:p>
          <a:p>
            <a:endParaRPr lang="en-US" dirty="0"/>
          </a:p>
        </p:txBody>
      </p:sp>
    </p:spTree>
    <p:extLst>
      <p:ext uri="{BB962C8B-B14F-4D97-AF65-F5344CB8AC3E}">
        <p14:creationId xmlns:p14="http://schemas.microsoft.com/office/powerpoint/2010/main" val="32616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a:t>
            </a:r>
          </a:p>
        </p:txBody>
      </p:sp>
      <p:sp>
        <p:nvSpPr>
          <p:cNvPr id="3" name="Content Placeholder 2"/>
          <p:cNvSpPr>
            <a:spLocks noGrp="1"/>
          </p:cNvSpPr>
          <p:nvPr>
            <p:ph idx="1"/>
          </p:nvPr>
        </p:nvSpPr>
        <p:spPr/>
        <p:txBody>
          <a:bodyPr anchor="t"/>
          <a:lstStyle/>
          <a:p>
            <a:r>
              <a:rPr lang="en-US" dirty="0"/>
              <a:t>Use text analysis to compare similar cells and determine if they are intended to be the same.</a:t>
            </a:r>
          </a:p>
          <a:p>
            <a:r>
              <a:rPr lang="en-US" dirty="0"/>
              <a:t>Click on downward arrow on Column Head, and go to Edit Cells</a:t>
            </a:r>
          </a:p>
          <a:p>
            <a:pPr lvl="1"/>
            <a:r>
              <a:rPr lang="en-US" dirty="0"/>
              <a:t>Cluster and Edit…</a:t>
            </a:r>
          </a:p>
          <a:p>
            <a:endParaRPr lang="en-US" dirty="0"/>
          </a:p>
        </p:txBody>
      </p:sp>
    </p:spTree>
    <p:extLst>
      <p:ext uri="{BB962C8B-B14F-4D97-AF65-F5344CB8AC3E}">
        <p14:creationId xmlns:p14="http://schemas.microsoft.com/office/powerpoint/2010/main" val="253931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Tentative course schedule</a:t>
            </a:r>
          </a:p>
        </p:txBody>
      </p:sp>
      <p:sp>
        <p:nvSpPr>
          <p:cNvPr id="3" name="Content Placeholder 2"/>
          <p:cNvSpPr>
            <a:spLocks noGrp="1"/>
          </p:cNvSpPr>
          <p:nvPr>
            <p:ph idx="1"/>
          </p:nvPr>
        </p:nvSpPr>
        <p:spPr>
          <a:xfrm>
            <a:off x="457200" y="2142068"/>
            <a:ext cx="3935186" cy="3649133"/>
          </a:xfrm>
        </p:spPr>
        <p:txBody>
          <a:bodyPr anchor="t"/>
          <a:lstStyle/>
          <a:p>
            <a:r>
              <a:rPr lang="en-US" dirty="0"/>
              <a:t>Day one:</a:t>
            </a:r>
          </a:p>
          <a:p>
            <a:pPr lvl="1"/>
            <a:r>
              <a:rPr lang="en-US" dirty="0"/>
              <a:t>Overview and Intro to</a:t>
            </a:r>
            <a:br>
              <a:rPr lang="en-US" dirty="0"/>
            </a:br>
            <a:r>
              <a:rPr lang="en-US" dirty="0"/>
              <a:t>Regular Expressions</a:t>
            </a:r>
          </a:p>
          <a:p>
            <a:pPr lvl="1"/>
            <a:r>
              <a:rPr lang="en-US" dirty="0"/>
              <a:t>Break</a:t>
            </a:r>
          </a:p>
          <a:p>
            <a:pPr lvl="1"/>
            <a:r>
              <a:rPr lang="en-US" dirty="0"/>
              <a:t>Regular Expressions work</a:t>
            </a:r>
          </a:p>
          <a:p>
            <a:pPr lvl="1"/>
            <a:r>
              <a:rPr lang="en-US" dirty="0"/>
              <a:t>Lunch</a:t>
            </a:r>
          </a:p>
          <a:p>
            <a:pPr lvl="1"/>
            <a:r>
              <a:rPr lang="en-US" dirty="0"/>
              <a:t>Intro to </a:t>
            </a:r>
            <a:r>
              <a:rPr lang="en-US" dirty="0" err="1"/>
              <a:t>OpenRefine</a:t>
            </a:r>
            <a:endParaRPr lang="en-US" dirty="0"/>
          </a:p>
          <a:p>
            <a:pPr lvl="1"/>
            <a:r>
              <a:rPr lang="en-US" dirty="0"/>
              <a:t>Break</a:t>
            </a:r>
          </a:p>
          <a:p>
            <a:pPr lvl="1"/>
            <a:r>
              <a:rPr lang="en-US" dirty="0" err="1"/>
              <a:t>OpenRefine</a:t>
            </a:r>
            <a:r>
              <a:rPr lang="en-US" dirty="0"/>
              <a:t> work</a:t>
            </a:r>
          </a:p>
          <a:p>
            <a:endParaRPr lang="en-US" dirty="0"/>
          </a:p>
        </p:txBody>
      </p:sp>
      <p:sp>
        <p:nvSpPr>
          <p:cNvPr id="4" name="Content Placeholder 2"/>
          <p:cNvSpPr txBox="1">
            <a:spLocks/>
          </p:cNvSpPr>
          <p:nvPr/>
        </p:nvSpPr>
        <p:spPr>
          <a:xfrm>
            <a:off x="4718957" y="2142068"/>
            <a:ext cx="3935186" cy="3649133"/>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t>Day Two:</a:t>
            </a:r>
          </a:p>
          <a:p>
            <a:pPr lvl="1"/>
            <a:r>
              <a:rPr lang="en-US" dirty="0"/>
              <a:t>Intro to Python – Slices/For/If</a:t>
            </a:r>
          </a:p>
          <a:p>
            <a:pPr lvl="1"/>
            <a:r>
              <a:rPr lang="en-US" dirty="0"/>
              <a:t>Break</a:t>
            </a:r>
          </a:p>
          <a:p>
            <a:pPr lvl="1"/>
            <a:r>
              <a:rPr lang="en-US" dirty="0"/>
              <a:t>Python – Pandas/</a:t>
            </a:r>
            <a:r>
              <a:rPr lang="en-US" dirty="0" err="1"/>
              <a:t>Numpy</a:t>
            </a:r>
            <a:r>
              <a:rPr lang="en-US" dirty="0"/>
              <a:t> Basics</a:t>
            </a:r>
          </a:p>
          <a:p>
            <a:pPr lvl="1"/>
            <a:r>
              <a:rPr lang="en-US" dirty="0"/>
              <a:t>Lunch</a:t>
            </a:r>
          </a:p>
          <a:p>
            <a:pPr lvl="1"/>
            <a:r>
              <a:rPr lang="en-US" dirty="0"/>
              <a:t>Python – Pandas import</a:t>
            </a:r>
          </a:p>
          <a:p>
            <a:pPr lvl="1"/>
            <a:r>
              <a:rPr lang="en-US" dirty="0"/>
              <a:t>Break</a:t>
            </a:r>
          </a:p>
          <a:p>
            <a:pPr lvl="1"/>
            <a:r>
              <a:rPr lang="en-US" dirty="0"/>
              <a:t>Python – Wrap up</a:t>
            </a:r>
          </a:p>
          <a:p>
            <a:endParaRPr lang="en-US" dirty="0"/>
          </a:p>
        </p:txBody>
      </p:sp>
    </p:spTree>
    <p:extLst>
      <p:ext uri="{BB962C8B-B14F-4D97-AF65-F5344CB8AC3E}">
        <p14:creationId xmlns:p14="http://schemas.microsoft.com/office/powerpoint/2010/main" val="2703726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a:t>
            </a:r>
          </a:p>
        </p:txBody>
      </p:sp>
      <p:sp>
        <p:nvSpPr>
          <p:cNvPr id="3" name="Content Placeholder 2"/>
          <p:cNvSpPr>
            <a:spLocks noGrp="1"/>
          </p:cNvSpPr>
          <p:nvPr>
            <p:ph idx="1"/>
          </p:nvPr>
        </p:nvSpPr>
        <p:spPr/>
        <p:txBody>
          <a:bodyPr anchor="t">
            <a:normAutofit/>
          </a:bodyPr>
          <a:lstStyle/>
          <a:p>
            <a:r>
              <a:rPr lang="en-US" dirty="0"/>
              <a:t>Sublime Text: </a:t>
            </a:r>
            <a:r>
              <a:rPr lang="en-US" dirty="0">
                <a:solidFill>
                  <a:schemeClr val="tx1">
                    <a:lumMod val="95000"/>
                  </a:schemeClr>
                </a:solidFill>
                <a:hlinkClick r:id="rId3"/>
              </a:rPr>
              <a:t>https://www.sublimetext.com/</a:t>
            </a:r>
            <a:endParaRPr lang="en-US" dirty="0">
              <a:solidFill>
                <a:schemeClr val="tx1">
                  <a:lumMod val="95000"/>
                </a:schemeClr>
              </a:solidFill>
            </a:endParaRPr>
          </a:p>
          <a:p>
            <a:r>
              <a:rPr lang="en-US" dirty="0" err="1"/>
              <a:t>RegExr</a:t>
            </a:r>
            <a:r>
              <a:rPr lang="en-US" dirty="0"/>
              <a:t>: </a:t>
            </a:r>
            <a:r>
              <a:rPr lang="en-US" dirty="0">
                <a:hlinkClick r:id="rId4"/>
              </a:rPr>
              <a:t>http://www.regexr.com</a:t>
            </a:r>
            <a:endParaRPr lang="en-US" dirty="0"/>
          </a:p>
          <a:p>
            <a:r>
              <a:rPr lang="en-US" dirty="0" err="1"/>
              <a:t>OpenRefine</a:t>
            </a:r>
            <a:r>
              <a:rPr lang="en-US" dirty="0"/>
              <a:t>: </a:t>
            </a:r>
            <a:r>
              <a:rPr lang="en-US" dirty="0">
                <a:hlinkClick r:id="rId5"/>
              </a:rPr>
              <a:t>http://openrefine.org/</a:t>
            </a:r>
            <a:endParaRPr lang="en-US" dirty="0"/>
          </a:p>
          <a:p>
            <a:r>
              <a:rPr lang="en-US" dirty="0"/>
              <a:t>Anaconda: </a:t>
            </a:r>
            <a:r>
              <a:rPr lang="en-US" dirty="0">
                <a:hlinkClick r:id="rId6"/>
              </a:rPr>
              <a:t>http://www.continuum.io/downloads</a:t>
            </a:r>
            <a:endParaRPr lang="en-US" dirty="0"/>
          </a:p>
          <a:p>
            <a:pPr lvl="1"/>
            <a:r>
              <a:rPr lang="en-US" dirty="0"/>
              <a:t>Python 2.7</a:t>
            </a:r>
          </a:p>
          <a:p>
            <a:pPr lvl="1"/>
            <a:r>
              <a:rPr lang="en-US" dirty="0" err="1"/>
              <a:t>Jupyter</a:t>
            </a:r>
            <a:r>
              <a:rPr lang="en-US" dirty="0"/>
              <a:t> Notebook </a:t>
            </a:r>
            <a:r>
              <a:rPr lang="en-US" dirty="0">
                <a:hlinkClick r:id="rId7"/>
              </a:rPr>
              <a:t>http://jupyter.org</a:t>
            </a:r>
            <a:endParaRPr lang="en-US" dirty="0"/>
          </a:p>
        </p:txBody>
      </p:sp>
    </p:spTree>
    <p:extLst>
      <p:ext uri="{BB962C8B-B14F-4D97-AF65-F5344CB8AC3E}">
        <p14:creationId xmlns:p14="http://schemas.microsoft.com/office/powerpoint/2010/main" val="1966863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i="1" dirty="0"/>
              <a:t>messy data?</a:t>
            </a:r>
            <a:r>
              <a:rPr lang="en-US" dirty="0"/>
              <a:t> </a:t>
            </a:r>
          </a:p>
        </p:txBody>
      </p:sp>
      <p:sp>
        <p:nvSpPr>
          <p:cNvPr id="3" name="Content Placeholder 2"/>
          <p:cNvSpPr>
            <a:spLocks noGrp="1"/>
          </p:cNvSpPr>
          <p:nvPr>
            <p:ph idx="1"/>
          </p:nvPr>
        </p:nvSpPr>
        <p:spPr/>
        <p:txBody>
          <a:bodyPr anchor="t"/>
          <a:lstStyle/>
          <a:p>
            <a:r>
              <a:rPr lang="en-US" dirty="0"/>
              <a:t>Anything that makes the importing or processing of data difficult, e.g.:</a:t>
            </a:r>
          </a:p>
          <a:p>
            <a:pPr lvl="1"/>
            <a:r>
              <a:rPr lang="en-US" dirty="0"/>
              <a:t>Extra spaces</a:t>
            </a:r>
          </a:p>
          <a:p>
            <a:pPr lvl="1"/>
            <a:r>
              <a:rPr lang="en-US" dirty="0"/>
              <a:t>Unordered columns</a:t>
            </a:r>
          </a:p>
          <a:p>
            <a:pPr lvl="1"/>
            <a:r>
              <a:rPr lang="en-US" dirty="0"/>
              <a:t>Extraneous lines</a:t>
            </a:r>
          </a:p>
          <a:p>
            <a:pPr lvl="1"/>
            <a:r>
              <a:rPr lang="en-US" dirty="0"/>
              <a:t>Unexpected formatting</a:t>
            </a:r>
          </a:p>
          <a:p>
            <a:pPr lvl="1"/>
            <a:r>
              <a:rPr lang="en-US" dirty="0"/>
              <a:t>Lack of a controlled vocabulary</a:t>
            </a:r>
          </a:p>
          <a:p>
            <a:r>
              <a:rPr lang="en-US" dirty="0"/>
              <a:t>Can we find a pattern?</a:t>
            </a:r>
          </a:p>
        </p:txBody>
      </p:sp>
    </p:spTree>
    <p:extLst>
      <p:ext uri="{BB962C8B-B14F-4D97-AF65-F5344CB8AC3E}">
        <p14:creationId xmlns:p14="http://schemas.microsoft.com/office/powerpoint/2010/main" val="3501552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Csv – comma separated values</a:t>
            </a:r>
          </a:p>
        </p:txBody>
      </p:sp>
      <p:sp>
        <p:nvSpPr>
          <p:cNvPr id="3" name="Content Placeholder 2"/>
          <p:cNvSpPr>
            <a:spLocks noGrp="1"/>
          </p:cNvSpPr>
          <p:nvPr>
            <p:ph idx="1"/>
          </p:nvPr>
        </p:nvSpPr>
        <p:spPr/>
        <p:txBody>
          <a:bodyPr>
            <a:normAutofit/>
          </a:bodyPr>
          <a:lstStyle/>
          <a:p>
            <a:r>
              <a:rPr lang="en-US" dirty="0"/>
              <a:t>Simply put, it is a text file.</a:t>
            </a:r>
          </a:p>
          <a:p>
            <a:r>
              <a:rPr lang="en-US" dirty="0"/>
              <a:t>Most often, look like the following:</a:t>
            </a:r>
            <a:br>
              <a:rPr lang="en-US" dirty="0"/>
            </a:br>
            <a:r>
              <a:rPr lang="en-US" dirty="0" err="1">
                <a:solidFill>
                  <a:schemeClr val="accent3"/>
                </a:solidFill>
                <a:latin typeface="Consolas" panose="020B0609020204030204" pitchFamily="49" charset="0"/>
                <a:cs typeface="Consolas" panose="020B0609020204030204" pitchFamily="49" charset="0"/>
              </a:rPr>
              <a:t>lastName,firstName,DOB,ZIP,email</a:t>
            </a:r>
            <a:br>
              <a:rPr lang="en-US" dirty="0">
                <a:solidFill>
                  <a:schemeClr val="accent3"/>
                </a:solidFill>
                <a:latin typeface="Consolas" panose="020B0609020204030204" pitchFamily="49" charset="0"/>
                <a:cs typeface="Consolas" panose="020B0609020204030204" pitchFamily="49" charset="0"/>
              </a:rPr>
            </a:br>
            <a:r>
              <a:rPr lang="en-US" dirty="0">
                <a:solidFill>
                  <a:schemeClr val="accent3"/>
                </a:solidFill>
                <a:latin typeface="Consolas" panose="020B0609020204030204" pitchFamily="49" charset="0"/>
                <a:cs typeface="Consolas" panose="020B0609020204030204" pitchFamily="49" charset="0"/>
              </a:rPr>
              <a:t>smith,john,8/12/81,28211,jsmith1@abc.com</a:t>
            </a:r>
            <a:br>
              <a:rPr lang="en-US" dirty="0">
                <a:solidFill>
                  <a:schemeClr val="accent3"/>
                </a:solidFill>
                <a:latin typeface="Consolas" panose="020B0609020204030204" pitchFamily="49" charset="0"/>
                <a:cs typeface="Consolas" panose="020B0609020204030204" pitchFamily="49" charset="0"/>
              </a:rPr>
            </a:br>
            <a:r>
              <a:rPr lang="en-US" dirty="0">
                <a:solidFill>
                  <a:schemeClr val="accent3"/>
                </a:solidFill>
                <a:latin typeface="Consolas" panose="020B0609020204030204" pitchFamily="49" charset="0"/>
                <a:cs typeface="Consolas" panose="020B0609020204030204" pitchFamily="49" charset="0"/>
              </a:rPr>
              <a:t>jones,hannah,7/6/83,27514,hjones@abc.com</a:t>
            </a:r>
            <a:br>
              <a:rPr lang="en-US" dirty="0">
                <a:solidFill>
                  <a:schemeClr val="accent3"/>
                </a:solidFill>
                <a:latin typeface="Consolas" panose="020B0609020204030204" pitchFamily="49" charset="0"/>
                <a:cs typeface="Consolas" panose="020B0609020204030204" pitchFamily="49" charset="0"/>
              </a:rPr>
            </a:br>
            <a:r>
              <a:rPr lang="en-US" dirty="0">
                <a:solidFill>
                  <a:schemeClr val="accent3"/>
                </a:solidFill>
                <a:latin typeface="Consolas" panose="020B0609020204030204" pitchFamily="49" charset="0"/>
                <a:cs typeface="Consolas" panose="020B0609020204030204" pitchFamily="49" charset="0"/>
              </a:rPr>
              <a:t>larson,gary,11/5/79,09852,glarson@abc.com</a:t>
            </a:r>
          </a:p>
          <a:p>
            <a:r>
              <a:rPr lang="en-US" dirty="0"/>
              <a:t>The first line determines the column heads.</a:t>
            </a:r>
          </a:p>
          <a:p>
            <a:r>
              <a:rPr lang="en-US" dirty="0"/>
              <a:t>Every line has content separated by the </a:t>
            </a:r>
            <a:r>
              <a:rPr lang="en-US" i="1" dirty="0"/>
              <a:t>delimiter.</a:t>
            </a:r>
            <a:br>
              <a:rPr lang="en-US" dirty="0"/>
            </a:br>
            <a:br>
              <a:rPr lang="en-US" dirty="0">
                <a:solidFill>
                  <a:schemeClr val="accent3"/>
                </a:solidFill>
                <a:latin typeface="Consolas" panose="020B0609020204030204" pitchFamily="49" charset="0"/>
                <a:cs typeface="Consolas" panose="020B0609020204030204" pitchFamily="49" charset="0"/>
              </a:rPr>
            </a:br>
            <a:endParaRPr lang="en-US" dirty="0">
              <a:solidFill>
                <a:schemeClr val="accent3"/>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42988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csv?</a:t>
            </a:r>
          </a:p>
        </p:txBody>
      </p:sp>
      <p:sp>
        <p:nvSpPr>
          <p:cNvPr id="3" name="Content Placeholder 2"/>
          <p:cNvSpPr>
            <a:spLocks noGrp="1"/>
          </p:cNvSpPr>
          <p:nvPr>
            <p:ph idx="1"/>
          </p:nvPr>
        </p:nvSpPr>
        <p:spPr>
          <a:xfrm>
            <a:off x="457200" y="2142069"/>
            <a:ext cx="7772400" cy="3335622"/>
          </a:xfrm>
        </p:spPr>
        <p:txBody>
          <a:bodyPr anchor="t">
            <a:normAutofit/>
          </a:bodyPr>
          <a:lstStyle/>
          <a:p>
            <a:r>
              <a:rPr lang="en-US" dirty="0"/>
              <a:t>Supported by many formats and programs:</a:t>
            </a:r>
          </a:p>
          <a:p>
            <a:pPr lvl="1"/>
            <a:r>
              <a:rPr lang="en-US" dirty="0"/>
              <a:t>SQL (Microsoft SQL Server &amp; MySQL)</a:t>
            </a:r>
          </a:p>
          <a:p>
            <a:pPr lvl="1"/>
            <a:r>
              <a:rPr lang="en-US" dirty="0" err="1"/>
              <a:t>OpenRefine</a:t>
            </a:r>
            <a:endParaRPr lang="en-US" dirty="0"/>
          </a:p>
          <a:p>
            <a:pPr lvl="1"/>
            <a:r>
              <a:rPr lang="en-US" dirty="0"/>
              <a:t>Python &amp; Pandas</a:t>
            </a:r>
          </a:p>
          <a:p>
            <a:pPr lvl="1"/>
            <a:r>
              <a:rPr lang="en-US" dirty="0"/>
              <a:t>.NET &amp; </a:t>
            </a:r>
            <a:r>
              <a:rPr lang="en-US" dirty="0" err="1"/>
              <a:t>Powershell</a:t>
            </a:r>
            <a:endParaRPr lang="en-US" dirty="0"/>
          </a:p>
          <a:p>
            <a:pPr lvl="1"/>
            <a:r>
              <a:rPr lang="en-US" dirty="0"/>
              <a:t>Office Programs (Excel)</a:t>
            </a:r>
          </a:p>
          <a:p>
            <a:pPr lvl="1"/>
            <a:r>
              <a:rPr lang="en-US" dirty="0"/>
              <a:t>Statistics programs (SAS &amp; SPSS)</a:t>
            </a:r>
          </a:p>
          <a:p>
            <a:pPr lvl="1"/>
            <a:r>
              <a:rPr lang="en-US" dirty="0"/>
              <a:t>Many others</a:t>
            </a:r>
          </a:p>
        </p:txBody>
      </p:sp>
    </p:spTree>
    <p:extLst>
      <p:ext uri="{BB962C8B-B14F-4D97-AF65-F5344CB8AC3E}">
        <p14:creationId xmlns:p14="http://schemas.microsoft.com/office/powerpoint/2010/main" val="8360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delimiters</a:t>
            </a:r>
          </a:p>
        </p:txBody>
      </p:sp>
      <p:sp>
        <p:nvSpPr>
          <p:cNvPr id="3" name="Content Placeholder 2"/>
          <p:cNvSpPr>
            <a:spLocks noGrp="1"/>
          </p:cNvSpPr>
          <p:nvPr>
            <p:ph idx="1"/>
          </p:nvPr>
        </p:nvSpPr>
        <p:spPr/>
        <p:txBody>
          <a:bodyPr anchor="t"/>
          <a:lstStyle/>
          <a:p>
            <a:r>
              <a:rPr lang="en-US" dirty="0"/>
              <a:t>Very frequently a comma, </a:t>
            </a:r>
            <a:r>
              <a:rPr lang="en-US" i="1" dirty="0"/>
              <a:t>but it doesn’t have to be.</a:t>
            </a:r>
            <a:endParaRPr lang="en-US" dirty="0"/>
          </a:p>
          <a:p>
            <a:r>
              <a:rPr lang="en-US" dirty="0"/>
              <a:t>Usually defined either by the exporting program, or by choice at point of creation.</a:t>
            </a:r>
          </a:p>
          <a:p>
            <a:r>
              <a:rPr lang="en-US" dirty="0"/>
              <a:t>Can be one of the following:</a:t>
            </a:r>
          </a:p>
          <a:p>
            <a:pPr lvl="1"/>
            <a:r>
              <a:rPr lang="en-US" dirty="0"/>
              <a:t>| (pipe delimited)</a:t>
            </a:r>
          </a:p>
          <a:p>
            <a:pPr lvl="1"/>
            <a:r>
              <a:rPr lang="en-US" dirty="0"/>
              <a:t>\t (tab delimited)</a:t>
            </a:r>
          </a:p>
          <a:p>
            <a:pPr lvl="1"/>
            <a:r>
              <a:rPr lang="en-US" dirty="0"/>
              <a:t>One (or more) spaces.</a:t>
            </a:r>
          </a:p>
          <a:p>
            <a:pPr lvl="1"/>
            <a:r>
              <a:rPr lang="en-US" dirty="0"/>
              <a:t>But just about anything, really. (provided it isn’t in your content somewhere)</a:t>
            </a:r>
          </a:p>
          <a:p>
            <a:endParaRPr lang="en-US" dirty="0"/>
          </a:p>
        </p:txBody>
      </p:sp>
    </p:spTree>
    <p:extLst>
      <p:ext uri="{BB962C8B-B14F-4D97-AF65-F5344CB8AC3E}">
        <p14:creationId xmlns:p14="http://schemas.microsoft.com/office/powerpoint/2010/main" val="407896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Regular expressions</a:t>
            </a:r>
          </a:p>
        </p:txBody>
      </p:sp>
      <p:sp>
        <p:nvSpPr>
          <p:cNvPr id="5" name="Content Placeholder 4"/>
          <p:cNvSpPr>
            <a:spLocks noGrp="1"/>
          </p:cNvSpPr>
          <p:nvPr>
            <p:ph idx="1"/>
          </p:nvPr>
        </p:nvSpPr>
        <p:spPr/>
        <p:txBody>
          <a:bodyPr anchor="t"/>
          <a:lstStyle/>
          <a:p>
            <a:r>
              <a:rPr lang="en-US" dirty="0"/>
              <a:t>Look like this:</a:t>
            </a:r>
            <a:br>
              <a:rPr lang="en-US" dirty="0"/>
            </a:br>
            <a:r>
              <a:rPr lang="en-US" dirty="0">
                <a:latin typeface="Consolas" panose="020B0609020204030204" pitchFamily="49" charset="0"/>
                <a:cs typeface="Consolas" panose="020B0609020204030204" pitchFamily="49" charset="0"/>
              </a:rPr>
              <a:t>([\w\.]+@[\w\.]+)\b</a:t>
            </a:r>
          </a:p>
          <a:p>
            <a:r>
              <a:rPr lang="en-US" dirty="0"/>
              <a:t>By the end of this segment,  you should know what all of that means.</a:t>
            </a:r>
          </a:p>
          <a:p>
            <a:r>
              <a:rPr lang="en-US" dirty="0"/>
              <a:t>And,  more importantly,  </a:t>
            </a:r>
            <a:r>
              <a:rPr lang="en-US" i="1" dirty="0"/>
              <a:t>what it does.</a:t>
            </a:r>
            <a:endParaRPr lang="en-US" dirty="0"/>
          </a:p>
        </p:txBody>
      </p:sp>
    </p:spTree>
    <p:extLst>
      <p:ext uri="{BB962C8B-B14F-4D97-AF65-F5344CB8AC3E}">
        <p14:creationId xmlns:p14="http://schemas.microsoft.com/office/powerpoint/2010/main" val="181703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3044</TotalTime>
  <Words>2304</Words>
  <Application>Microsoft Office PowerPoint</Application>
  <PresentationFormat>On-screen Show (4:3)</PresentationFormat>
  <Paragraphs>212</Paragraphs>
  <Slides>25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Consolas</vt:lpstr>
      <vt:lpstr>Courier New</vt:lpstr>
      <vt:lpstr>Celestial</vt:lpstr>
      <vt:lpstr>Messy Data</vt:lpstr>
      <vt:lpstr>Topics:</vt:lpstr>
      <vt:lpstr>Tentative course schedule</vt:lpstr>
      <vt:lpstr>Tools</vt:lpstr>
      <vt:lpstr>What is messy data? </vt:lpstr>
      <vt:lpstr>Csv – comma separated values</vt:lpstr>
      <vt:lpstr>Why csv?</vt:lpstr>
      <vt:lpstr>delimiters</vt:lpstr>
      <vt:lpstr>Regular expressions</vt:lpstr>
      <vt:lpstr>Ok,  that’s scary.</vt:lpstr>
      <vt:lpstr>Pieces (oookay?)</vt:lpstr>
      <vt:lpstr>Ranges (you can’t be serious.)</vt:lpstr>
      <vt:lpstr>Quantifiers (I’m freaking out, man)</vt:lpstr>
      <vt:lpstr>Groups and anchors (I’m out. Buhbye.)</vt:lpstr>
      <vt:lpstr>Universal terms</vt:lpstr>
      <vt:lpstr>Strings</vt:lpstr>
      <vt:lpstr>arrays</vt:lpstr>
      <vt:lpstr>objects</vt:lpstr>
      <vt:lpstr>The pizza object</vt:lpstr>
      <vt:lpstr>Openrefine</vt:lpstr>
      <vt:lpstr>What is openrefine?</vt:lpstr>
      <vt:lpstr>grel</vt:lpstr>
      <vt:lpstr>facets</vt:lpstr>
      <vt:lpstr>transforms</vt:lpstr>
      <vt:lpstr>Clustering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Messy Data</dc:title>
  <dc:creator>Frederick B Biggers</dc:creator>
  <cp:lastModifiedBy>Frederick B Biggers</cp:lastModifiedBy>
  <cp:revision>78</cp:revision>
  <dcterms:created xsi:type="dcterms:W3CDTF">2016-08-02T16:33:58Z</dcterms:created>
  <dcterms:modified xsi:type="dcterms:W3CDTF">2017-08-07T13:58:26Z</dcterms:modified>
</cp:coreProperties>
</file>