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2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ssy Data" id="{CDB2DB74-C0A8-4368-B307-F4E8D4860D70}">
          <p14:sldIdLst>
            <p14:sldId id="256"/>
            <p14:sldId id="274"/>
            <p14:sldId id="272"/>
            <p14:sldId id="258"/>
            <p14:sldId id="261"/>
            <p14:sldId id="262"/>
            <p14:sldId id="260"/>
            <p14:sldId id="263"/>
          </p14:sldIdLst>
        </p14:section>
        <p14:section name="RegEX" id="{1EC9D173-4698-4229-B62B-2A4A898DA7FA}">
          <p14:sldIdLst>
            <p14:sldId id="264"/>
            <p14:sldId id="265"/>
            <p14:sldId id="266"/>
            <p14:sldId id="267"/>
            <p14:sldId id="268"/>
            <p14:sldId id="270"/>
            <p14:sldId id="269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r.com/" TargetMode="External"/><Relationship Id="rId2" Type="http://schemas.openxmlformats.org/officeDocument/2006/relationships/hyperlink" Target="http://www.continuum.io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1252" y="4385732"/>
            <a:ext cx="8098873" cy="1405467"/>
          </a:xfrm>
        </p:spPr>
        <p:txBody>
          <a:bodyPr>
            <a:normAutofit/>
          </a:bodyPr>
          <a:lstStyle/>
          <a:p>
            <a:r>
              <a:rPr lang="en-US" dirty="0"/>
              <a:t>Dealing with data using Python,  pandas,  </a:t>
            </a:r>
            <a:r>
              <a:rPr lang="en-US" dirty="0" err="1"/>
              <a:t>numpy</a:t>
            </a:r>
            <a:r>
              <a:rPr lang="en-US" dirty="0"/>
              <a:t>,  &amp; regular expressions</a:t>
            </a:r>
          </a:p>
          <a:p>
            <a:endParaRPr lang="en-US" dirty="0"/>
          </a:p>
          <a:p>
            <a:r>
              <a:rPr lang="en-US" dirty="0"/>
              <a:t>Brown </a:t>
            </a:r>
            <a:r>
              <a:rPr lang="en-US" dirty="0" err="1"/>
              <a:t>biggers</a:t>
            </a:r>
            <a:r>
              <a:rPr lang="en-US" dirty="0"/>
              <a:t> – </a:t>
            </a:r>
            <a:r>
              <a:rPr lang="en-US" dirty="0" err="1"/>
              <a:t>unc</a:t>
            </a:r>
            <a:r>
              <a:rPr lang="en-US" dirty="0"/>
              <a:t> Greensboro university libraries</a:t>
            </a:r>
          </a:p>
        </p:txBody>
      </p:sp>
    </p:spTree>
    <p:extLst>
      <p:ext uri="{BB962C8B-B14F-4D97-AF65-F5344CB8AC3E}">
        <p14:creationId xmlns:p14="http://schemas.microsoft.com/office/powerpoint/2010/main" val="112339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expressions?!?!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Look like this: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([\w\.]+)(@)([\w\.]+)\b</a:t>
            </a:r>
          </a:p>
          <a:p>
            <a:r>
              <a:rPr lang="en-US" dirty="0"/>
              <a:t>By the end of this segment,  you should know what all of that means.</a:t>
            </a:r>
          </a:p>
          <a:p>
            <a:r>
              <a:rPr lang="en-US" dirty="0"/>
              <a:t>And,  more importantly,  </a:t>
            </a:r>
            <a:r>
              <a:rPr lang="en-US" i="1" dirty="0"/>
              <a:t>what it does.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3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 that’s scary.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Take it once piece (or character) at a time.</a:t>
            </a:r>
          </a:p>
          <a:p>
            <a:r>
              <a:rPr lang="en-US" dirty="0"/>
              <a:t>Go for the simplest rule that works.</a:t>
            </a:r>
          </a:p>
          <a:p>
            <a:r>
              <a:rPr lang="en-US" dirty="0"/>
              <a:t>Regular Expressions are (usually) case-sensitive.</a:t>
            </a:r>
          </a:p>
          <a:p>
            <a:r>
              <a:rPr lang="en-US" dirty="0"/>
              <a:t>Exclude the stuff you don’t need.</a:t>
            </a:r>
          </a:p>
          <a:p>
            <a:r>
              <a:rPr lang="en-US" dirty="0"/>
              <a:t>Take it once piece (or character) at a time.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</a:t>
            </a:r>
            <a:r>
              <a:rPr lang="en-US" sz="1800" i="1" dirty="0"/>
              <a:t>(</a:t>
            </a:r>
            <a:r>
              <a:rPr lang="en-US" sz="1800" i="1" dirty="0" err="1"/>
              <a:t>oookay</a:t>
            </a:r>
            <a:r>
              <a:rPr lang="en-US" sz="1800" i="1" dirty="0"/>
              <a:t>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Letters and Numbers are (for the most part) themselves.</a:t>
            </a:r>
          </a:p>
          <a:p>
            <a:r>
              <a:rPr lang="en-US" dirty="0"/>
              <a:t>Some special characters: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/>
              <a:t> – the escape character, changing the </a:t>
            </a:r>
            <a:r>
              <a:rPr lang="en-US" i="1" dirty="0"/>
              <a:t>‘meaning’ </a:t>
            </a:r>
            <a:r>
              <a:rPr lang="en-US" dirty="0"/>
              <a:t>of the character that follows.</a:t>
            </a:r>
          </a:p>
          <a:p>
            <a:pPr lvl="2"/>
            <a:r>
              <a:rPr lang="en-US" dirty="0"/>
              <a:t>Either by giving it a special purpose, or simply interpreting the character as it is.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 </a:t>
            </a:r>
            <a:r>
              <a:rPr lang="en-US" dirty="0"/>
              <a:t>– </a:t>
            </a:r>
            <a:r>
              <a:rPr lang="en-US" u="sng" dirty="0"/>
              <a:t>s</a:t>
            </a:r>
            <a:r>
              <a:rPr lang="en-US" dirty="0"/>
              <a:t>pace character (space,  tab,  end-of-line,  etc.)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 </a:t>
            </a:r>
            <a:r>
              <a:rPr lang="en-US" dirty="0"/>
              <a:t>– </a:t>
            </a:r>
            <a:r>
              <a:rPr lang="en-US" u="sng" dirty="0"/>
              <a:t>d</a:t>
            </a:r>
            <a:r>
              <a:rPr lang="en-US" dirty="0"/>
              <a:t>igit (0, 1, 2, 3, 4, 5, 6, 7, 8, 9)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 </a:t>
            </a:r>
            <a:r>
              <a:rPr lang="en-US" dirty="0"/>
              <a:t>– </a:t>
            </a:r>
            <a:r>
              <a:rPr lang="en-US" u="sng" dirty="0"/>
              <a:t>w</a:t>
            </a:r>
            <a:r>
              <a:rPr lang="en-US" dirty="0"/>
              <a:t>ord character (a, b, c, A, B, C, 0, 1, 2, _, etc.)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 </a:t>
            </a:r>
            <a:r>
              <a:rPr lang="en-US" dirty="0"/>
              <a:t>– NOT a </a:t>
            </a:r>
            <a:r>
              <a:rPr lang="en-US" u="sng" dirty="0"/>
              <a:t>s</a:t>
            </a:r>
            <a:r>
              <a:rPr lang="en-US" dirty="0"/>
              <a:t>pace character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 </a:t>
            </a:r>
            <a:r>
              <a:rPr lang="en-US" dirty="0"/>
              <a:t>– NOT a </a:t>
            </a:r>
            <a:r>
              <a:rPr lang="en-US" u="sng" dirty="0"/>
              <a:t>d</a:t>
            </a:r>
            <a:r>
              <a:rPr lang="en-US" dirty="0"/>
              <a:t>igit.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 </a:t>
            </a:r>
            <a:r>
              <a:rPr lang="en-US" dirty="0"/>
              <a:t>– NOT a </a:t>
            </a:r>
            <a:r>
              <a:rPr lang="en-US" u="sng" dirty="0"/>
              <a:t>w</a:t>
            </a:r>
            <a:r>
              <a:rPr lang="en-US" dirty="0"/>
              <a:t>ord character.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</a:t>
            </a:r>
            <a:r>
              <a:rPr lang="en-US" sz="1800" i="1" dirty="0"/>
              <a:t>(you can’t be serious.)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[a-z] </a:t>
            </a:r>
            <a:r>
              <a:rPr lang="en-US" dirty="0"/>
              <a:t>all lowercase letters (specifically, ASCII 97 - 122)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[A-Z] </a:t>
            </a:r>
            <a:r>
              <a:rPr lang="en-US" dirty="0"/>
              <a:t>all uppercase letters (specifically, ASCII 65 - 90)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[0-9] </a:t>
            </a:r>
            <a:r>
              <a:rPr lang="en-US" dirty="0"/>
              <a:t>all numbers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/>
              <a:t>the letters d, e, f only.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[r-v] </a:t>
            </a:r>
            <a:r>
              <a:rPr lang="en-US" dirty="0"/>
              <a:t>the letters r, s, t, u, v only. The same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rstuv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/>
              <a:t>NOT the letters a, b, c.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[A-Fa-f0-9] </a:t>
            </a:r>
            <a:r>
              <a:rPr lang="en-US" dirty="0"/>
              <a:t>can be combined (means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[ABCDEFabcdef0123456789]</a:t>
            </a:r>
            <a:r>
              <a:rPr lang="en-US" dirty="0"/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Even though these are ranges, they only represent one element at a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</a:t>
            </a:r>
            <a:r>
              <a:rPr lang="en-US" sz="1800" i="1" dirty="0"/>
              <a:t>(I’m freaking out, man)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029121" cy="4523776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{} </a:t>
            </a:r>
            <a:r>
              <a:rPr lang="en-US" dirty="0"/>
              <a:t>allow for variable quantities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{8} </a:t>
            </a:r>
            <a:r>
              <a:rPr lang="en-US" dirty="0"/>
              <a:t>means exactly eight of the preceding token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{2,} </a:t>
            </a:r>
            <a:r>
              <a:rPr lang="en-US" dirty="0"/>
              <a:t>means two or more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{3,5} </a:t>
            </a:r>
            <a:r>
              <a:rPr lang="en-US" dirty="0"/>
              <a:t>means three, four, or five</a:t>
            </a:r>
          </a:p>
          <a:p>
            <a:r>
              <a:rPr lang="en-US" dirty="0"/>
              <a:t>An asterisk, ‘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’, means zero or more of the previous element(s).</a:t>
            </a:r>
          </a:p>
          <a:p>
            <a:r>
              <a:rPr lang="en-US" dirty="0"/>
              <a:t>A plus sign, ‘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’, means one or more of the preceding element(s).</a:t>
            </a:r>
          </a:p>
          <a:p>
            <a:r>
              <a:rPr lang="en-US" dirty="0"/>
              <a:t>A question mark, ‘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’, can mean lots of things depending on where it is:</a:t>
            </a:r>
          </a:p>
          <a:p>
            <a:pPr lvl="1"/>
            <a:r>
              <a:rPr lang="en-US" dirty="0"/>
              <a:t>After an element or range, it means zero or one (basically makes the element(s) optional)</a:t>
            </a:r>
          </a:p>
          <a:p>
            <a:pPr lvl="1"/>
            <a:r>
              <a:rPr lang="en-US" dirty="0"/>
              <a:t>After another quantifier (like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), it makes that quantifier lazy (grab as little as you need to)</a:t>
            </a:r>
          </a:p>
          <a:p>
            <a:pPr lvl="1"/>
            <a:r>
              <a:rPr lang="en-US" dirty="0"/>
              <a:t>At the beginning of a group, can indicate that special processing is to occur.</a:t>
            </a:r>
          </a:p>
        </p:txBody>
      </p:sp>
    </p:spTree>
    <p:extLst>
      <p:ext uri="{BB962C8B-B14F-4D97-AF65-F5344CB8AC3E}">
        <p14:creationId xmlns:p14="http://schemas.microsoft.com/office/powerpoint/2010/main" val="40481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and anchors </a:t>
            </a:r>
            <a:r>
              <a:rPr lang="en-US" sz="1800" i="1" dirty="0"/>
              <a:t>(I’m out. </a:t>
            </a:r>
            <a:r>
              <a:rPr lang="en-US" sz="1800" i="1" dirty="0" err="1"/>
              <a:t>Buhbye</a:t>
            </a:r>
            <a:r>
              <a:rPr lang="en-US" sz="1800" i="1"/>
              <a:t>.)</a:t>
            </a:r>
            <a:endParaRPr 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(cat) </a:t>
            </a:r>
            <a:r>
              <a:rPr lang="en-US" dirty="0"/>
              <a:t>treats ‘cat’ as a group, and will be available (or captured) for other processing.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ch|fl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)at </a:t>
            </a:r>
            <a:r>
              <a:rPr lang="en-US" dirty="0"/>
              <a:t>matches ‘chat’ and ‘flat’, but not ‘cat’, ’fat’, ’hat’, or ‘</a:t>
            </a:r>
            <a:r>
              <a:rPr lang="en-US" dirty="0" err="1"/>
              <a:t>lat</a:t>
            </a:r>
            <a:r>
              <a:rPr lang="en-US" dirty="0"/>
              <a:t>’</a:t>
            </a:r>
          </a:p>
          <a:p>
            <a:r>
              <a:rPr lang="en-US" dirty="0"/>
              <a:t>Captured groups can be referred to by numbers in order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US" dirty="0"/>
              <a:t>, etc.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\b </a:t>
            </a:r>
            <a:r>
              <a:rPr lang="en-US" dirty="0"/>
              <a:t>– means the </a:t>
            </a:r>
            <a:r>
              <a:rPr lang="en-US" u="sng" dirty="0"/>
              <a:t>b</a:t>
            </a:r>
            <a:r>
              <a:rPr lang="en-US" dirty="0"/>
              <a:t>oundary (beginning or end) of a word.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\B </a:t>
            </a:r>
            <a:r>
              <a:rPr lang="en-US" dirty="0"/>
              <a:t>– not the </a:t>
            </a:r>
            <a:r>
              <a:rPr lang="en-US" u="sng" dirty="0"/>
              <a:t>b</a:t>
            </a:r>
            <a:r>
              <a:rPr lang="en-US" dirty="0"/>
              <a:t>oundary (somewhere in the middle) of the word.</a:t>
            </a:r>
          </a:p>
        </p:txBody>
      </p:sp>
    </p:spTree>
    <p:extLst>
      <p:ext uri="{BB962C8B-B14F-4D97-AF65-F5344CB8AC3E}">
        <p14:creationId xmlns:p14="http://schemas.microsoft.com/office/powerpoint/2010/main" val="28232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job, everyone!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298576" y="1018367"/>
            <a:ext cx="6490447" cy="486783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Now enjoy some chocolate and a picture of my puppy wearing a bandana:</a:t>
            </a:r>
          </a:p>
        </p:txBody>
      </p:sp>
    </p:spTree>
    <p:extLst>
      <p:ext uri="{BB962C8B-B14F-4D97-AF65-F5344CB8AC3E}">
        <p14:creationId xmlns:p14="http://schemas.microsoft.com/office/powerpoint/2010/main" val="210332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breath – here we go!</a:t>
            </a:r>
          </a:p>
        </p:txBody>
      </p:sp>
    </p:spTree>
    <p:extLst>
      <p:ext uri="{BB962C8B-B14F-4D97-AF65-F5344CB8AC3E}">
        <p14:creationId xmlns:p14="http://schemas.microsoft.com/office/powerpoint/2010/main" val="26738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68" y="340936"/>
            <a:ext cx="4762500" cy="5781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9011" y="6302188"/>
            <a:ext cx="747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From: https://www.pinterest.com/chococharly/snek/</a:t>
            </a:r>
          </a:p>
        </p:txBody>
      </p:sp>
    </p:spTree>
    <p:extLst>
      <p:ext uri="{BB962C8B-B14F-4D97-AF65-F5344CB8AC3E}">
        <p14:creationId xmlns:p14="http://schemas.microsoft.com/office/powerpoint/2010/main" val="28689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messy data?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Anything that makes the importing or processing of data difficult. </a:t>
            </a:r>
          </a:p>
          <a:p>
            <a:pPr lvl="1"/>
            <a:r>
              <a:rPr lang="en-US" dirty="0"/>
              <a:t>Extra spaces</a:t>
            </a:r>
          </a:p>
          <a:p>
            <a:pPr lvl="1"/>
            <a:r>
              <a:rPr lang="en-US" dirty="0"/>
              <a:t>Unordered columns</a:t>
            </a:r>
          </a:p>
          <a:p>
            <a:pPr lvl="1"/>
            <a:r>
              <a:rPr lang="en-US" dirty="0"/>
              <a:t>Extraneous lines</a:t>
            </a:r>
          </a:p>
          <a:p>
            <a:pPr lvl="1"/>
            <a:r>
              <a:rPr lang="en-US" dirty="0"/>
              <a:t>Unexpected formatting</a:t>
            </a:r>
          </a:p>
          <a:p>
            <a:r>
              <a:rPr lang="en-US" dirty="0"/>
              <a:t>Can we find a pattern?</a:t>
            </a:r>
          </a:p>
        </p:txBody>
      </p:sp>
    </p:spTree>
    <p:extLst>
      <p:ext uri="{BB962C8B-B14F-4D97-AF65-F5344CB8AC3E}">
        <p14:creationId xmlns:p14="http://schemas.microsoft.com/office/powerpoint/2010/main" val="35015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Establish a Python/Pandas/</a:t>
            </a:r>
            <a:r>
              <a:rPr lang="en-US" dirty="0" err="1"/>
              <a:t>NumPy</a:t>
            </a:r>
            <a:r>
              <a:rPr lang="en-US" dirty="0"/>
              <a:t> syntax baseline.</a:t>
            </a:r>
          </a:p>
          <a:p>
            <a:r>
              <a:rPr lang="en-US" dirty="0"/>
              <a:t>Be comfortable using </a:t>
            </a:r>
            <a:r>
              <a:rPr lang="en-US" dirty="0" err="1"/>
              <a:t>Jupyter</a:t>
            </a:r>
            <a:r>
              <a:rPr lang="en-US" dirty="0"/>
              <a:t>.</a:t>
            </a:r>
          </a:p>
          <a:p>
            <a:r>
              <a:rPr lang="en-US" dirty="0"/>
              <a:t>Regular Expressions are really important,  as they are Super Effective at working with data,  and not necessarily exclusive to Python.</a:t>
            </a:r>
          </a:p>
        </p:txBody>
      </p:sp>
    </p:spTree>
    <p:extLst>
      <p:ext uri="{BB962C8B-B14F-4D97-AF65-F5344CB8AC3E}">
        <p14:creationId xmlns:p14="http://schemas.microsoft.com/office/powerpoint/2010/main" val="169154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Anaconda (</a:t>
            </a:r>
            <a:r>
              <a:rPr lang="en-US" dirty="0">
                <a:hlinkClick r:id="rId2"/>
              </a:rPr>
              <a:t>www.continuum.io/downloads</a:t>
            </a:r>
            <a:r>
              <a:rPr lang="en-US" dirty="0"/>
              <a:t>)</a:t>
            </a:r>
          </a:p>
          <a:p>
            <a:r>
              <a:rPr lang="en-US" dirty="0"/>
              <a:t>Python 2.7</a:t>
            </a:r>
          </a:p>
          <a:p>
            <a:r>
              <a:rPr lang="en-US" dirty="0" err="1"/>
              <a:t>Jupyter</a:t>
            </a:r>
            <a:r>
              <a:rPr lang="en-US" dirty="0"/>
              <a:t> Notebook (jupyter.org)</a:t>
            </a:r>
          </a:p>
          <a:p>
            <a:pPr lvl="1"/>
            <a:r>
              <a:rPr lang="en-US" dirty="0"/>
              <a:t>A very powerful means of editing scripts – with cells, presentation formats, exports, etc.</a:t>
            </a:r>
          </a:p>
          <a:p>
            <a:pPr lvl="1"/>
            <a:r>
              <a:rPr lang="en-US" dirty="0"/>
              <a:t>Using this as our IDE for today.</a:t>
            </a:r>
          </a:p>
          <a:p>
            <a:pPr lvl="1"/>
            <a:r>
              <a:rPr lang="en-US" dirty="0"/>
              <a:t>Will talk about shortcuts and commands throughout the day to encourage speed and ease of use.</a:t>
            </a:r>
          </a:p>
          <a:p>
            <a:r>
              <a:rPr lang="en-US" dirty="0" err="1"/>
              <a:t>RegExr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www.regexr.com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we get to this point, we’ll check to see if the browser you are using is giving desired results…</a:t>
            </a:r>
          </a:p>
        </p:txBody>
      </p:sp>
    </p:spTree>
    <p:extLst>
      <p:ext uri="{BB962C8B-B14F-4D97-AF65-F5344CB8AC3E}">
        <p14:creationId xmlns:p14="http://schemas.microsoft.com/office/powerpoint/2010/main" val="19668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 have some errors planned in the process of this class,  so that they are less intimidating.</a:t>
            </a:r>
          </a:p>
          <a:p>
            <a:r>
              <a:rPr lang="en-US" dirty="0"/>
              <a:t>If an error occurs,  assume it is ‘planned’ and the 40 subsequent minutes spent researching the solution are ‘intended’.</a:t>
            </a:r>
          </a:p>
        </p:txBody>
      </p:sp>
    </p:spTree>
    <p:extLst>
      <p:ext uri="{BB962C8B-B14F-4D97-AF65-F5344CB8AC3E}">
        <p14:creationId xmlns:p14="http://schemas.microsoft.com/office/powerpoint/2010/main" val="359913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/>
          <a:lstStyle/>
          <a:p>
            <a:r>
              <a:rPr lang="en-US" dirty="0"/>
              <a:t>10:00 – 11:15</a:t>
            </a:r>
          </a:p>
          <a:p>
            <a:pPr lvl="1"/>
            <a:r>
              <a:rPr lang="en-US" dirty="0"/>
              <a:t>15 min break</a:t>
            </a:r>
          </a:p>
          <a:p>
            <a:r>
              <a:rPr lang="en-US" dirty="0"/>
              <a:t>11:30 – 12:45</a:t>
            </a:r>
          </a:p>
          <a:p>
            <a:pPr lvl="1"/>
            <a:r>
              <a:rPr lang="en-US" dirty="0"/>
              <a:t>Lunch</a:t>
            </a:r>
          </a:p>
          <a:p>
            <a:r>
              <a:rPr lang="en-US" dirty="0"/>
              <a:t>2:00 – 3:15</a:t>
            </a:r>
          </a:p>
          <a:p>
            <a:pPr lvl="1"/>
            <a:r>
              <a:rPr lang="en-US" dirty="0"/>
              <a:t>15 min break</a:t>
            </a:r>
          </a:p>
          <a:p>
            <a:r>
              <a:rPr lang="en-US" dirty="0"/>
              <a:t>3:30 – 4:45</a:t>
            </a:r>
          </a:p>
        </p:txBody>
      </p:sp>
    </p:spTree>
    <p:extLst>
      <p:ext uri="{BB962C8B-B14F-4D97-AF65-F5344CB8AC3E}">
        <p14:creationId xmlns:p14="http://schemas.microsoft.com/office/powerpoint/2010/main" val="415870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95967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make a difficult problem even more so. (not really)</a:t>
            </a:r>
          </a:p>
        </p:txBody>
      </p:sp>
    </p:spTree>
    <p:extLst>
      <p:ext uri="{BB962C8B-B14F-4D97-AF65-F5344CB8AC3E}">
        <p14:creationId xmlns:p14="http://schemas.microsoft.com/office/powerpoint/2010/main" val="94394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2250</TotalTime>
  <Words>842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Celestial</vt:lpstr>
      <vt:lpstr>Messy Data</vt:lpstr>
      <vt:lpstr>PowerPoint Presentation</vt:lpstr>
      <vt:lpstr>What is messy data? </vt:lpstr>
      <vt:lpstr>Goals:</vt:lpstr>
      <vt:lpstr>Tools</vt:lpstr>
      <vt:lpstr>Errors</vt:lpstr>
      <vt:lpstr>Schedule:</vt:lpstr>
      <vt:lpstr>Let’s get started!</vt:lpstr>
      <vt:lpstr>Regular expressions</vt:lpstr>
      <vt:lpstr>Regular expressions?!?!</vt:lpstr>
      <vt:lpstr>Ok,  that’s scary.</vt:lpstr>
      <vt:lpstr>Pieces (oookay?)</vt:lpstr>
      <vt:lpstr>Ranges (you can’t be serious.)</vt:lpstr>
      <vt:lpstr>Quantifiers (I’m freaking out, man)</vt:lpstr>
      <vt:lpstr>Groups and anchors (I’m out. Buhbye.)</vt:lpstr>
      <vt:lpstr>Great job, everyone!</vt:lpstr>
      <vt:lpstr>Deep breath – here we 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Messy Data</dc:title>
  <dc:creator>Frederick B Biggers</dc:creator>
  <cp:lastModifiedBy>Frederick B Biggers</cp:lastModifiedBy>
  <cp:revision>39</cp:revision>
  <dcterms:created xsi:type="dcterms:W3CDTF">2016-08-02T16:33:58Z</dcterms:created>
  <dcterms:modified xsi:type="dcterms:W3CDTF">2016-08-10T20:35:03Z</dcterms:modified>
</cp:coreProperties>
</file>