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1525" r:id="rId2"/>
    <p:sldId id="1527" r:id="rId3"/>
    <p:sldId id="1528" r:id="rId4"/>
    <p:sldId id="1544" r:id="rId5"/>
    <p:sldId id="1545" r:id="rId6"/>
    <p:sldId id="1546" r:id="rId7"/>
    <p:sldId id="1547" r:id="rId8"/>
    <p:sldId id="1548" r:id="rId9"/>
    <p:sldId id="1549" r:id="rId10"/>
    <p:sldId id="1551" r:id="rId11"/>
    <p:sldId id="1529" r:id="rId12"/>
    <p:sldId id="1552" r:id="rId13"/>
    <p:sldId id="1530" r:id="rId14"/>
    <p:sldId id="1531" r:id="rId15"/>
    <p:sldId id="1532" r:id="rId16"/>
    <p:sldId id="1533" r:id="rId17"/>
    <p:sldId id="1534" r:id="rId18"/>
    <p:sldId id="1535" r:id="rId19"/>
    <p:sldId id="1536" r:id="rId20"/>
    <p:sldId id="1537" r:id="rId21"/>
    <p:sldId id="1538" r:id="rId22"/>
    <p:sldId id="1539" r:id="rId23"/>
    <p:sldId id="1540" r:id="rId24"/>
    <p:sldId id="1541" r:id="rId25"/>
    <p:sldId id="1542" r:id="rId26"/>
    <p:sldId id="1543" r:id="rId27"/>
    <p:sldId id="1553" r:id="rId28"/>
  </p:sldIdLst>
  <p:sldSz cx="9144000" cy="6858000" type="screen4x3"/>
  <p:notesSz cx="7315200" cy="9601200"/>
  <p:defaultTextStyle>
    <a:defPPr>
      <a:defRPr lang="en-US"/>
    </a:defPPr>
    <a:lvl1pPr algn="l" rtl="0" eaLnBrk="0" fontAlgn="base" hangingPunct="0">
      <a:spcBef>
        <a:spcPct val="0"/>
      </a:spcBef>
      <a:spcAft>
        <a:spcPct val="0"/>
      </a:spcAft>
      <a:defRPr sz="2400" b="1" i="1" kern="1200">
        <a:solidFill>
          <a:schemeClr val="tx1"/>
        </a:solidFill>
        <a:latin typeface="Symbol" pitchFamily="18" charset="2"/>
        <a:ea typeface="+mn-ea"/>
        <a:cs typeface="+mn-cs"/>
      </a:defRPr>
    </a:lvl1pPr>
    <a:lvl2pPr marL="457200" algn="l" rtl="0" eaLnBrk="0" fontAlgn="base" hangingPunct="0">
      <a:spcBef>
        <a:spcPct val="0"/>
      </a:spcBef>
      <a:spcAft>
        <a:spcPct val="0"/>
      </a:spcAft>
      <a:defRPr sz="2400" b="1" i="1" kern="1200">
        <a:solidFill>
          <a:schemeClr val="tx1"/>
        </a:solidFill>
        <a:latin typeface="Symbol" pitchFamily="18" charset="2"/>
        <a:ea typeface="+mn-ea"/>
        <a:cs typeface="+mn-cs"/>
      </a:defRPr>
    </a:lvl2pPr>
    <a:lvl3pPr marL="914400" algn="l" rtl="0" eaLnBrk="0" fontAlgn="base" hangingPunct="0">
      <a:spcBef>
        <a:spcPct val="0"/>
      </a:spcBef>
      <a:spcAft>
        <a:spcPct val="0"/>
      </a:spcAft>
      <a:defRPr sz="2400" b="1" i="1" kern="1200">
        <a:solidFill>
          <a:schemeClr val="tx1"/>
        </a:solidFill>
        <a:latin typeface="Symbol" pitchFamily="18" charset="2"/>
        <a:ea typeface="+mn-ea"/>
        <a:cs typeface="+mn-cs"/>
      </a:defRPr>
    </a:lvl3pPr>
    <a:lvl4pPr marL="1371600" algn="l" rtl="0" eaLnBrk="0" fontAlgn="base" hangingPunct="0">
      <a:spcBef>
        <a:spcPct val="0"/>
      </a:spcBef>
      <a:spcAft>
        <a:spcPct val="0"/>
      </a:spcAft>
      <a:defRPr sz="2400" b="1" i="1" kern="1200">
        <a:solidFill>
          <a:schemeClr val="tx1"/>
        </a:solidFill>
        <a:latin typeface="Symbol" pitchFamily="18" charset="2"/>
        <a:ea typeface="+mn-ea"/>
        <a:cs typeface="+mn-cs"/>
      </a:defRPr>
    </a:lvl4pPr>
    <a:lvl5pPr marL="1828800" algn="l" rtl="0" eaLnBrk="0" fontAlgn="base" hangingPunct="0">
      <a:spcBef>
        <a:spcPct val="0"/>
      </a:spcBef>
      <a:spcAft>
        <a:spcPct val="0"/>
      </a:spcAft>
      <a:defRPr sz="2400" b="1" i="1" kern="1200">
        <a:solidFill>
          <a:schemeClr val="tx1"/>
        </a:solidFill>
        <a:latin typeface="Symbol" pitchFamily="18" charset="2"/>
        <a:ea typeface="+mn-ea"/>
        <a:cs typeface="+mn-cs"/>
      </a:defRPr>
    </a:lvl5pPr>
    <a:lvl6pPr marL="2286000" algn="l" defTabSz="914400" rtl="0" eaLnBrk="1" latinLnBrk="0" hangingPunct="1">
      <a:defRPr sz="2400" b="1" i="1" kern="1200">
        <a:solidFill>
          <a:schemeClr val="tx1"/>
        </a:solidFill>
        <a:latin typeface="Symbol" pitchFamily="18" charset="2"/>
        <a:ea typeface="+mn-ea"/>
        <a:cs typeface="+mn-cs"/>
      </a:defRPr>
    </a:lvl6pPr>
    <a:lvl7pPr marL="2743200" algn="l" defTabSz="914400" rtl="0" eaLnBrk="1" latinLnBrk="0" hangingPunct="1">
      <a:defRPr sz="2400" b="1" i="1" kern="1200">
        <a:solidFill>
          <a:schemeClr val="tx1"/>
        </a:solidFill>
        <a:latin typeface="Symbol" pitchFamily="18" charset="2"/>
        <a:ea typeface="+mn-ea"/>
        <a:cs typeface="+mn-cs"/>
      </a:defRPr>
    </a:lvl7pPr>
    <a:lvl8pPr marL="3200400" algn="l" defTabSz="914400" rtl="0" eaLnBrk="1" latinLnBrk="0" hangingPunct="1">
      <a:defRPr sz="2400" b="1" i="1" kern="1200">
        <a:solidFill>
          <a:schemeClr val="tx1"/>
        </a:solidFill>
        <a:latin typeface="Symbol" pitchFamily="18" charset="2"/>
        <a:ea typeface="+mn-ea"/>
        <a:cs typeface="+mn-cs"/>
      </a:defRPr>
    </a:lvl8pPr>
    <a:lvl9pPr marL="3657600" algn="l" defTabSz="914400" rtl="0" eaLnBrk="1" latinLnBrk="0" hangingPunct="1">
      <a:defRPr sz="2400" b="1" i="1" kern="1200">
        <a:solidFill>
          <a:schemeClr val="tx1"/>
        </a:solidFill>
        <a:latin typeface="Symbol" pitchFamily="18" charset="2"/>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E5B"/>
    <a:srgbClr val="730E00"/>
    <a:srgbClr val="FFFFFF"/>
    <a:srgbClr val="FFCC00"/>
    <a:srgbClr val="AD0101"/>
    <a:srgbClr val="339933"/>
    <a:srgbClr val="0070C0"/>
    <a:srgbClr val="003366"/>
    <a:srgbClr val="CC33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8" autoAdjust="0"/>
    <p:restoredTop sz="82771" autoAdjust="0"/>
  </p:normalViewPr>
  <p:slideViewPr>
    <p:cSldViewPr>
      <p:cViewPr varScale="1">
        <p:scale>
          <a:sx n="69" d="100"/>
          <a:sy n="69" d="100"/>
        </p:scale>
        <p:origin x="127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254"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170583" cy="47219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b="0"/>
            </a:lvl1pPr>
          </a:lstStyle>
          <a:p>
            <a:endParaRPr lang="en-US"/>
          </a:p>
        </p:txBody>
      </p:sp>
      <p:sp>
        <p:nvSpPr>
          <p:cNvPr id="150531" name="Rectangle 3"/>
          <p:cNvSpPr>
            <a:spLocks noGrp="1" noChangeArrowheads="1"/>
          </p:cNvSpPr>
          <p:nvPr>
            <p:ph type="dt" sz="quarter" idx="1"/>
          </p:nvPr>
        </p:nvSpPr>
        <p:spPr bwMode="auto">
          <a:xfrm>
            <a:off x="4144618" y="0"/>
            <a:ext cx="3170583" cy="47219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b="0"/>
            </a:lvl1pPr>
          </a:lstStyle>
          <a:p>
            <a:endParaRPr lang="en-US"/>
          </a:p>
        </p:txBody>
      </p:sp>
      <p:sp>
        <p:nvSpPr>
          <p:cNvPr id="150532" name="Rectangle 4"/>
          <p:cNvSpPr>
            <a:spLocks noGrp="1" noChangeArrowheads="1"/>
          </p:cNvSpPr>
          <p:nvPr>
            <p:ph type="ftr" sz="quarter" idx="2"/>
          </p:nvPr>
        </p:nvSpPr>
        <p:spPr bwMode="auto">
          <a:xfrm>
            <a:off x="0" y="9129010"/>
            <a:ext cx="3170583" cy="47219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b="0"/>
            </a:lvl1pPr>
          </a:lstStyle>
          <a:p>
            <a:endParaRPr lang="en-US"/>
          </a:p>
        </p:txBody>
      </p:sp>
      <p:sp>
        <p:nvSpPr>
          <p:cNvPr id="150533" name="Rectangle 5"/>
          <p:cNvSpPr>
            <a:spLocks noGrp="1" noChangeArrowheads="1"/>
          </p:cNvSpPr>
          <p:nvPr>
            <p:ph type="sldNum" sz="quarter" idx="3"/>
          </p:nvPr>
        </p:nvSpPr>
        <p:spPr bwMode="auto">
          <a:xfrm>
            <a:off x="4144618" y="9129010"/>
            <a:ext cx="3170583" cy="47219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b="0"/>
            </a:lvl1pPr>
          </a:lstStyle>
          <a:p>
            <a:fld id="{D3B39BFC-40A3-4F6F-B7DD-3D11AEC415DA}" type="slidenum">
              <a:rPr lang="en-US"/>
              <a:pPr/>
              <a:t>‹#›</a:t>
            </a:fld>
            <a:endParaRPr lang="en-US"/>
          </a:p>
        </p:txBody>
      </p:sp>
    </p:spTree>
    <p:extLst>
      <p:ext uri="{BB962C8B-B14F-4D97-AF65-F5344CB8AC3E}">
        <p14:creationId xmlns:p14="http://schemas.microsoft.com/office/powerpoint/2010/main" val="974864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26" name="Rectangle 2"/>
          <p:cNvSpPr>
            <a:spLocks noGrp="1" noChangeArrowheads="1"/>
          </p:cNvSpPr>
          <p:nvPr>
            <p:ph type="hdr" sz="quarter"/>
          </p:nvPr>
        </p:nvSpPr>
        <p:spPr bwMode="auto">
          <a:xfrm>
            <a:off x="0" y="1"/>
            <a:ext cx="3170583" cy="477109"/>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a:lvl1pPr>
          </a:lstStyle>
          <a:p>
            <a:endParaRPr lang="en-US"/>
          </a:p>
        </p:txBody>
      </p:sp>
      <p:sp>
        <p:nvSpPr>
          <p:cNvPr id="410627" name="Rectangle 3"/>
          <p:cNvSpPr>
            <a:spLocks noGrp="1" noChangeArrowheads="1"/>
          </p:cNvSpPr>
          <p:nvPr>
            <p:ph type="dt" idx="1"/>
          </p:nvPr>
        </p:nvSpPr>
        <p:spPr bwMode="auto">
          <a:xfrm>
            <a:off x="4144618" y="1"/>
            <a:ext cx="3170583" cy="477109"/>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endParaRPr lang="en-US"/>
          </a:p>
        </p:txBody>
      </p:sp>
      <p:sp>
        <p:nvSpPr>
          <p:cNvPr id="410628" name="Rectangle 4"/>
          <p:cNvSpPr>
            <a:spLocks noGrp="1" noRot="1" noChangeAspect="1" noChangeArrowheads="1" noTextEdit="1"/>
          </p:cNvSpPr>
          <p:nvPr>
            <p:ph type="sldImg" idx="2"/>
          </p:nvPr>
        </p:nvSpPr>
        <p:spPr bwMode="auto">
          <a:xfrm>
            <a:off x="1271588" y="714375"/>
            <a:ext cx="4772025" cy="3579813"/>
          </a:xfrm>
          <a:prstGeom prst="rect">
            <a:avLst/>
          </a:prstGeom>
          <a:noFill/>
          <a:ln w="9525">
            <a:solidFill>
              <a:srgbClr val="000000"/>
            </a:solidFill>
            <a:miter lim="800000"/>
            <a:headEnd/>
            <a:tailEnd/>
          </a:ln>
          <a:effectLst/>
        </p:spPr>
      </p:sp>
      <p:sp>
        <p:nvSpPr>
          <p:cNvPr id="410629" name="Rectangle 5"/>
          <p:cNvSpPr>
            <a:spLocks noGrp="1" noChangeArrowheads="1"/>
          </p:cNvSpPr>
          <p:nvPr>
            <p:ph type="body" sz="quarter" idx="3"/>
          </p:nvPr>
        </p:nvSpPr>
        <p:spPr bwMode="auto">
          <a:xfrm>
            <a:off x="975693" y="4531714"/>
            <a:ext cx="5363817" cy="4375957"/>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30" name="Rectangle 6"/>
          <p:cNvSpPr>
            <a:spLocks noGrp="1" noChangeArrowheads="1"/>
          </p:cNvSpPr>
          <p:nvPr>
            <p:ph type="ftr" sz="quarter" idx="4"/>
          </p:nvPr>
        </p:nvSpPr>
        <p:spPr bwMode="auto">
          <a:xfrm>
            <a:off x="0" y="9145406"/>
            <a:ext cx="3170583" cy="477109"/>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a:lvl1pPr>
          </a:lstStyle>
          <a:p>
            <a:endParaRPr lang="en-US"/>
          </a:p>
        </p:txBody>
      </p:sp>
      <p:sp>
        <p:nvSpPr>
          <p:cNvPr id="410631" name="Rectangle 7"/>
          <p:cNvSpPr>
            <a:spLocks noGrp="1" noChangeArrowheads="1"/>
          </p:cNvSpPr>
          <p:nvPr>
            <p:ph type="sldNum" sz="quarter" idx="5"/>
          </p:nvPr>
        </p:nvSpPr>
        <p:spPr bwMode="auto">
          <a:xfrm>
            <a:off x="4144618" y="9145406"/>
            <a:ext cx="3170583" cy="477109"/>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fld id="{98866024-AD70-4B33-904D-D89EF0B73B7D}" type="slidenum">
              <a:rPr lang="en-US"/>
              <a:pPr/>
              <a:t>‹#›</a:t>
            </a:fld>
            <a:endParaRPr lang="en-US"/>
          </a:p>
        </p:txBody>
      </p:sp>
    </p:spTree>
    <p:extLst>
      <p:ext uri="{BB962C8B-B14F-4D97-AF65-F5344CB8AC3E}">
        <p14:creationId xmlns:p14="http://schemas.microsoft.com/office/powerpoint/2010/main" val="5045348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71042" name="Rectangle 2"/>
          <p:cNvSpPr>
            <a:spLocks noGrp="1" noChangeArrowheads="1"/>
          </p:cNvSpPr>
          <p:nvPr>
            <p:ph type="ctrTitle"/>
          </p:nvPr>
        </p:nvSpPr>
        <p:spPr>
          <a:xfrm>
            <a:off x="152400" y="1524000"/>
            <a:ext cx="8839200" cy="1470025"/>
          </a:xfrm>
          <a:noFill/>
        </p:spPr>
        <p:txBody>
          <a:bodyPr/>
          <a:lstStyle>
            <a:lvl1pPr>
              <a:defRPr sz="4800" b="0">
                <a:solidFill>
                  <a:schemeClr val="accent3"/>
                </a:solidFill>
              </a:defRPr>
            </a:lvl1pPr>
          </a:lstStyle>
          <a:p>
            <a:r>
              <a:rPr lang="en-US" dirty="0"/>
              <a:t>Click to edit Master title style</a:t>
            </a:r>
          </a:p>
        </p:txBody>
      </p:sp>
      <p:sp>
        <p:nvSpPr>
          <p:cNvPr id="471043" name="Rectangle 3"/>
          <p:cNvSpPr>
            <a:spLocks noGrp="1" noChangeArrowheads="1"/>
          </p:cNvSpPr>
          <p:nvPr>
            <p:ph type="subTitle" idx="1"/>
          </p:nvPr>
        </p:nvSpPr>
        <p:spPr>
          <a:xfrm>
            <a:off x="152400" y="3048000"/>
            <a:ext cx="8839200" cy="1752600"/>
          </a:xfrm>
        </p:spPr>
        <p:txBody>
          <a:bodyPr/>
          <a:lstStyle>
            <a:lvl1pPr marL="0" indent="0" algn="ctr">
              <a:buFontTx/>
              <a:buNone/>
              <a:defRPr>
                <a:solidFill>
                  <a:schemeClr val="accent4">
                    <a:lumMod val="75000"/>
                  </a:schemeClr>
                </a:solidFill>
              </a:defRPr>
            </a:lvl1pPr>
          </a:lstStyle>
          <a:p>
            <a:r>
              <a:rPr lang="en-US" dirty="0"/>
              <a:t>Click to edit Master subtitle style</a:t>
            </a:r>
          </a:p>
        </p:txBody>
      </p:sp>
      <p:sp>
        <p:nvSpPr>
          <p:cNvPr id="471054" name="Rectangle 14"/>
          <p:cNvSpPr>
            <a:spLocks noChangeArrowheads="1"/>
          </p:cNvSpPr>
          <p:nvPr/>
        </p:nvSpPr>
        <p:spPr bwMode="auto">
          <a:xfrm>
            <a:off x="0" y="0"/>
            <a:ext cx="9144000" cy="1447800"/>
          </a:xfrm>
          <a:prstGeom prst="rect">
            <a:avLst/>
          </a:prstGeom>
          <a:solidFill>
            <a:schemeClr val="bg1">
              <a:alpha val="53000"/>
            </a:schemeClr>
          </a:solidFill>
          <a:ln w="9525">
            <a:noFill/>
            <a:miter lim="800000"/>
            <a:headEnd/>
            <a:tailEnd/>
          </a:ln>
          <a:effectLst/>
        </p:spPr>
        <p:txBody>
          <a:bodyPr anchor="ctr"/>
          <a:lstStyle/>
          <a:p>
            <a:pPr algn="ctr"/>
            <a:endParaRPr lang="en-GB" sz="2800" b="0" i="0">
              <a:solidFill>
                <a:srgbClr val="003366"/>
              </a:solidFill>
              <a:latin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741" y="4800600"/>
            <a:ext cx="5485227"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741" y="612775"/>
            <a:ext cx="548522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741" y="5367338"/>
            <a:ext cx="548522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733" y="0"/>
            <a:ext cx="2285267"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 y="0"/>
            <a:ext cx="6718011"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39257" y="1600200"/>
            <a:ext cx="4327202"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39257" y="3962400"/>
            <a:ext cx="4327202"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07181" y="1600200"/>
            <a:ext cx="4327202"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9257" y="1600200"/>
            <a:ext cx="4327202"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07181" y="1600200"/>
            <a:ext cx="4327202"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07181" y="3962400"/>
            <a:ext cx="4327202"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accent3"/>
                </a:solidFill>
                <a:latin typeface="Gill Sans MT" panose="020B05020201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67" y="4406901"/>
            <a:ext cx="7771960" cy="1362075"/>
          </a:xfrm>
        </p:spPr>
        <p:txBody>
          <a:bodyPr anchor="t"/>
          <a:lstStyle>
            <a:lvl1pPr algn="l">
              <a:defRPr sz="36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667" y="2906713"/>
            <a:ext cx="777196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9257" y="1600200"/>
            <a:ext cx="4327202"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7181" y="1600200"/>
            <a:ext cx="4327202"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347" y="274638"/>
            <a:ext cx="82293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47" y="1535113"/>
            <a:ext cx="403989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47" y="2174875"/>
            <a:ext cx="40398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94" y="1535113"/>
            <a:ext cx="404136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94" y="2174875"/>
            <a:ext cx="40413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47" y="273050"/>
            <a:ext cx="300793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219" y="273051"/>
            <a:ext cx="511143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47" y="1435101"/>
            <a:ext cx="300793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447800"/>
          </a:xfrm>
          <a:prstGeom prst="rect">
            <a:avLst/>
          </a:prstGeom>
          <a:solidFill>
            <a:schemeClr val="bg1">
              <a:alpha val="53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Local Structure</a:t>
            </a:r>
          </a:p>
        </p:txBody>
      </p:sp>
      <p:sp>
        <p:nvSpPr>
          <p:cNvPr id="1027" name="Rectangle 3"/>
          <p:cNvSpPr>
            <a:spLocks noGrp="1" noChangeArrowheads="1"/>
          </p:cNvSpPr>
          <p:nvPr>
            <p:ph type="body" idx="1"/>
          </p:nvPr>
        </p:nvSpPr>
        <p:spPr bwMode="auto">
          <a:xfrm>
            <a:off x="139256" y="1600200"/>
            <a:ext cx="8795127"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6" name="Group 20"/>
          <p:cNvGrpSpPr>
            <a:grpSpLocks/>
          </p:cNvGrpSpPr>
          <p:nvPr userDrawn="1"/>
        </p:nvGrpSpPr>
        <p:grpSpPr bwMode="auto">
          <a:xfrm>
            <a:off x="0" y="6248400"/>
            <a:ext cx="8514665" cy="466725"/>
            <a:chOff x="0" y="4026"/>
            <a:chExt cx="5263" cy="294"/>
          </a:xfrm>
        </p:grpSpPr>
        <p:sp>
          <p:nvSpPr>
            <p:cNvPr id="7" name="Text Box 10"/>
            <p:cNvSpPr txBox="1">
              <a:spLocks noChangeArrowheads="1"/>
            </p:cNvSpPr>
            <p:nvPr/>
          </p:nvSpPr>
          <p:spPr bwMode="auto">
            <a:xfrm>
              <a:off x="3674" y="4050"/>
              <a:ext cx="1589" cy="213"/>
            </a:xfrm>
            <a:prstGeom prst="rect">
              <a:avLst/>
            </a:prstGeom>
            <a:noFill/>
            <a:ln w="9525">
              <a:noFill/>
              <a:miter lim="800000"/>
              <a:headEnd/>
              <a:tailEnd/>
            </a:ln>
            <a:effectLst/>
          </p:spPr>
          <p:txBody>
            <a:bodyPr wrap="none">
              <a:spAutoFit/>
            </a:bodyPr>
            <a:lstStyle/>
            <a:p>
              <a:r>
                <a:rPr lang="en-US" sz="1600" b="0" i="0" dirty="0">
                  <a:solidFill>
                    <a:srgbClr val="003366"/>
                  </a:solidFill>
                  <a:latin typeface="Gill Sans MT" panose="020B0502020104020203" pitchFamily="34" charset="0"/>
                  <a:ea typeface="Tahoma" panose="020B0604030504040204" pitchFamily="34" charset="0"/>
                  <a:cs typeface="Tahoma" panose="020B0604030504040204" pitchFamily="34" charset="0"/>
                </a:rPr>
                <a:t>HTTP</a:t>
              </a:r>
              <a:r>
                <a:rPr lang="en-US" sz="1600" b="0" i="0" dirty="0" smtClean="0">
                  <a:solidFill>
                    <a:srgbClr val="003366"/>
                  </a:solidFill>
                  <a:latin typeface="Gill Sans MT" panose="020B0502020104020203" pitchFamily="34" charset="0"/>
                  <a:ea typeface="Tahoma" panose="020B0604030504040204" pitchFamily="34" charset="0"/>
                  <a:cs typeface="Tahoma" panose="020B0604030504040204" pitchFamily="34" charset="0"/>
                </a:rPr>
                <a:t>://thebillingegroup.com</a:t>
              </a:r>
              <a:endParaRPr lang="en-US" sz="1600" b="0" i="0" dirty="0">
                <a:solidFill>
                  <a:srgbClr val="003366"/>
                </a:solidFill>
                <a:latin typeface="Gill Sans MT" panose="020B0502020104020203" pitchFamily="34" charset="0"/>
                <a:ea typeface="Tahoma" panose="020B0604030504040204" pitchFamily="34" charset="0"/>
                <a:cs typeface="Tahoma" panose="020B0604030504040204" pitchFamily="34" charset="0"/>
              </a:endParaRPr>
            </a:p>
          </p:txBody>
        </p:sp>
        <p:pic>
          <p:nvPicPr>
            <p:cNvPr id="8" name="Picture 16"/>
            <p:cNvPicPr>
              <a:picLocks noChangeAspect="1" noChangeArrowheads="1"/>
            </p:cNvPicPr>
            <p:nvPr userDrawn="1"/>
          </p:nvPicPr>
          <p:blipFill>
            <a:blip r:embed="rId15" cstate="print"/>
            <a:srcRect/>
            <a:stretch>
              <a:fillRect/>
            </a:stretch>
          </p:blipFill>
          <p:spPr bwMode="auto">
            <a:xfrm>
              <a:off x="0" y="4026"/>
              <a:ext cx="2118" cy="294"/>
            </a:xfrm>
            <a:prstGeom prst="rect">
              <a:avLst/>
            </a:prstGeom>
            <a:noFill/>
            <a:ln w="9525">
              <a:noFill/>
              <a:miter lim="800000"/>
              <a:headEnd/>
              <a:tailEnd/>
            </a:ln>
            <a:effectLst/>
          </p:spPr>
        </p:pic>
        <p:pic>
          <p:nvPicPr>
            <p:cNvPr id="9" name="Picture 17"/>
            <p:cNvPicPr>
              <a:picLocks noChangeAspect="1" noChangeArrowheads="1"/>
            </p:cNvPicPr>
            <p:nvPr userDrawn="1"/>
          </p:nvPicPr>
          <p:blipFill>
            <a:blip r:embed="rId16" cstate="print"/>
            <a:srcRect l="83104" t="14201" b="7143"/>
            <a:stretch>
              <a:fillRect/>
            </a:stretch>
          </p:blipFill>
          <p:spPr bwMode="auto">
            <a:xfrm>
              <a:off x="2111" y="4032"/>
              <a:ext cx="960" cy="288"/>
            </a:xfrm>
            <a:prstGeom prst="rect">
              <a:avLst/>
            </a:prstGeom>
            <a:noFill/>
            <a:ln w="9525">
              <a:noFill/>
              <a:miter lim="800000"/>
              <a:headEnd/>
              <a:tailEnd/>
            </a:ln>
            <a:effec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6" r:id="rId9"/>
    <p:sldLayoutId id="2147483657" r:id="rId10"/>
    <p:sldLayoutId id="2147483659" r:id="rId11"/>
    <p:sldLayoutId id="2147483660" r:id="rId12"/>
    <p:sldLayoutId id="2147483661" r:id="rId13"/>
  </p:sldLayoutIdLst>
  <p:timing>
    <p:tnLst>
      <p:par>
        <p:cTn id="1" dur="indefinite" restart="never" nodeType="tmRoot"/>
      </p:par>
    </p:tnLst>
  </p:timing>
  <p:hf sldNum="0" hdr="0" dt="0"/>
  <p:txStyles>
    <p:titleStyle>
      <a:lvl1pPr algn="ctr" rtl="0" eaLnBrk="0" fontAlgn="base" hangingPunct="0">
        <a:spcBef>
          <a:spcPct val="0"/>
        </a:spcBef>
        <a:spcAft>
          <a:spcPct val="0"/>
        </a:spcAft>
        <a:defRPr sz="3600" b="0">
          <a:solidFill>
            <a:schemeClr val="accent3"/>
          </a:solidFill>
          <a:latin typeface="Gill Sans MT" panose="020B0502020104020203" pitchFamily="34" charset="0"/>
          <a:ea typeface="+mj-ea"/>
          <a:cs typeface="+mj-cs"/>
        </a:defRPr>
      </a:lvl1pPr>
      <a:lvl2pPr algn="ctr" rtl="0" eaLnBrk="0" fontAlgn="base" hangingPunct="0">
        <a:spcBef>
          <a:spcPct val="0"/>
        </a:spcBef>
        <a:spcAft>
          <a:spcPct val="0"/>
        </a:spcAft>
        <a:defRPr sz="2800">
          <a:solidFill>
            <a:srgbClr val="003366"/>
          </a:solidFill>
          <a:latin typeface="Arial" charset="0"/>
        </a:defRPr>
      </a:lvl2pPr>
      <a:lvl3pPr algn="ctr" rtl="0" eaLnBrk="0" fontAlgn="base" hangingPunct="0">
        <a:spcBef>
          <a:spcPct val="0"/>
        </a:spcBef>
        <a:spcAft>
          <a:spcPct val="0"/>
        </a:spcAft>
        <a:defRPr sz="2800">
          <a:solidFill>
            <a:srgbClr val="003366"/>
          </a:solidFill>
          <a:latin typeface="Arial" charset="0"/>
        </a:defRPr>
      </a:lvl3pPr>
      <a:lvl4pPr algn="ctr" rtl="0" eaLnBrk="0" fontAlgn="base" hangingPunct="0">
        <a:spcBef>
          <a:spcPct val="0"/>
        </a:spcBef>
        <a:spcAft>
          <a:spcPct val="0"/>
        </a:spcAft>
        <a:defRPr sz="2800">
          <a:solidFill>
            <a:srgbClr val="003366"/>
          </a:solidFill>
          <a:latin typeface="Arial" charset="0"/>
        </a:defRPr>
      </a:lvl4pPr>
      <a:lvl5pPr algn="ctr" rtl="0" eaLnBrk="0" fontAlgn="base" hangingPunct="0">
        <a:spcBef>
          <a:spcPct val="0"/>
        </a:spcBef>
        <a:spcAft>
          <a:spcPct val="0"/>
        </a:spcAft>
        <a:defRPr sz="2800">
          <a:solidFill>
            <a:srgbClr val="003366"/>
          </a:solidFill>
          <a:latin typeface="Arial" charset="0"/>
        </a:defRPr>
      </a:lvl5pPr>
      <a:lvl6pPr marL="457200" algn="ctr" rtl="0" eaLnBrk="0" fontAlgn="base" hangingPunct="0">
        <a:spcBef>
          <a:spcPct val="0"/>
        </a:spcBef>
        <a:spcAft>
          <a:spcPct val="0"/>
        </a:spcAft>
        <a:defRPr sz="2800">
          <a:solidFill>
            <a:srgbClr val="003366"/>
          </a:solidFill>
          <a:latin typeface="Arial" charset="0"/>
        </a:defRPr>
      </a:lvl6pPr>
      <a:lvl7pPr marL="914400" algn="ctr" rtl="0" eaLnBrk="0" fontAlgn="base" hangingPunct="0">
        <a:spcBef>
          <a:spcPct val="0"/>
        </a:spcBef>
        <a:spcAft>
          <a:spcPct val="0"/>
        </a:spcAft>
        <a:defRPr sz="2800">
          <a:solidFill>
            <a:srgbClr val="003366"/>
          </a:solidFill>
          <a:latin typeface="Arial" charset="0"/>
        </a:defRPr>
      </a:lvl7pPr>
      <a:lvl8pPr marL="1371600" algn="ctr" rtl="0" eaLnBrk="0" fontAlgn="base" hangingPunct="0">
        <a:spcBef>
          <a:spcPct val="0"/>
        </a:spcBef>
        <a:spcAft>
          <a:spcPct val="0"/>
        </a:spcAft>
        <a:defRPr sz="2800">
          <a:solidFill>
            <a:srgbClr val="003366"/>
          </a:solidFill>
          <a:latin typeface="Arial" charset="0"/>
        </a:defRPr>
      </a:lvl8pPr>
      <a:lvl9pPr marL="1828800" algn="ctr" rtl="0" eaLnBrk="0" fontAlgn="base" hangingPunct="0">
        <a:spcBef>
          <a:spcPct val="0"/>
        </a:spcBef>
        <a:spcAft>
          <a:spcPct val="0"/>
        </a:spcAft>
        <a:defRPr sz="2800">
          <a:solidFill>
            <a:srgbClr val="003366"/>
          </a:solidFill>
          <a:latin typeface="Arial" charset="0"/>
        </a:defRPr>
      </a:lvl9pPr>
    </p:titleStyle>
    <p:bodyStyle>
      <a:lvl1pPr marL="342900" indent="-342900" algn="l" rtl="0" eaLnBrk="0" fontAlgn="base" hangingPunct="0">
        <a:spcBef>
          <a:spcPct val="20000"/>
        </a:spcBef>
        <a:spcAft>
          <a:spcPct val="0"/>
        </a:spcAft>
        <a:buChar char="•"/>
        <a:defRPr sz="2400">
          <a:solidFill>
            <a:schemeClr val="accent5">
              <a:lumMod val="75000"/>
            </a:schemeClr>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000">
          <a:solidFill>
            <a:schemeClr val="bg2">
              <a:lumMod val="50000"/>
            </a:schemeClr>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bg2">
              <a:lumMod val="50000"/>
            </a:schemeClr>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bg2">
              <a:lumMod val="50000"/>
            </a:schemeClr>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bg2">
              <a:lumMod val="50000"/>
            </a:schemeClr>
          </a:solidFill>
          <a:latin typeface="Gill Sans MT" panose="020B0502020104020203" pitchFamily="34" charset="0"/>
        </a:defRPr>
      </a:lvl5pPr>
      <a:lvl6pPr marL="2514600" indent="-228600" algn="l" rtl="0" eaLnBrk="0" fontAlgn="base" hangingPunct="0">
        <a:spcBef>
          <a:spcPct val="20000"/>
        </a:spcBef>
        <a:spcAft>
          <a:spcPct val="0"/>
        </a:spcAft>
        <a:buChar char="»"/>
        <a:defRPr sz="2000">
          <a:solidFill>
            <a:srgbClr val="4D4D4D"/>
          </a:solidFill>
          <a:latin typeface="+mn-lt"/>
        </a:defRPr>
      </a:lvl6pPr>
      <a:lvl7pPr marL="2971800" indent="-228600" algn="l" rtl="0" eaLnBrk="0" fontAlgn="base" hangingPunct="0">
        <a:spcBef>
          <a:spcPct val="20000"/>
        </a:spcBef>
        <a:spcAft>
          <a:spcPct val="0"/>
        </a:spcAft>
        <a:buChar char="»"/>
        <a:defRPr sz="2000">
          <a:solidFill>
            <a:srgbClr val="4D4D4D"/>
          </a:solidFill>
          <a:latin typeface="+mn-lt"/>
        </a:defRPr>
      </a:lvl7pPr>
      <a:lvl8pPr marL="3429000" indent="-228600" algn="l" rtl="0" eaLnBrk="0" fontAlgn="base" hangingPunct="0">
        <a:spcBef>
          <a:spcPct val="20000"/>
        </a:spcBef>
        <a:spcAft>
          <a:spcPct val="0"/>
        </a:spcAft>
        <a:buChar char="»"/>
        <a:defRPr sz="2000">
          <a:solidFill>
            <a:srgbClr val="4D4D4D"/>
          </a:solidFill>
          <a:latin typeface="+mn-lt"/>
        </a:defRPr>
      </a:lvl8pPr>
      <a:lvl9pPr marL="3886200" indent="-228600" algn="l" rtl="0" eaLnBrk="0" fontAlgn="base" hangingPunct="0">
        <a:spcBef>
          <a:spcPct val="20000"/>
        </a:spcBef>
        <a:spcAft>
          <a:spcPct val="0"/>
        </a:spcAft>
        <a:buChar char="»"/>
        <a:defRPr sz="20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clacri/iucr2020_compschool/tree/main/crysthack_day1_GitHub_workflow_exercise" TargetMode="External"/><Relationship Id="rId2" Type="http://schemas.openxmlformats.org/officeDocument/2006/relationships/hyperlink" Target="https://github.com/clacri/iucr2020_compschoo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990600"/>
            <a:ext cx="9144000" cy="1470025"/>
          </a:xfrm>
        </p:spPr>
        <p:txBody>
          <a:bodyPr/>
          <a:lstStyle/>
          <a:p>
            <a:r>
              <a:rPr lang="en-US" sz="3600" dirty="0"/>
              <a:t>Contributing to Community Codes: </a:t>
            </a:r>
            <a:br>
              <a:rPr lang="en-US" sz="3600" dirty="0"/>
            </a:br>
            <a:r>
              <a:rPr lang="en-US" sz="3600" dirty="0" smtClean="0"/>
              <a:t>GitHub </a:t>
            </a:r>
            <a:r>
              <a:rPr lang="en-US" sz="3600" dirty="0"/>
              <a:t>Workflow for Community </a:t>
            </a:r>
            <a:r>
              <a:rPr lang="en-US" sz="3600" dirty="0" smtClean="0"/>
              <a:t>software </a:t>
            </a:r>
            <a:r>
              <a:rPr lang="en-US" sz="3600" dirty="0"/>
              <a:t>Development</a:t>
            </a:r>
            <a:endParaRPr lang="en-US" sz="3600" dirty="0">
              <a:latin typeface="Gill Sans MT" panose="020B0502020104020203" pitchFamily="34" charset="0"/>
            </a:endParaRPr>
          </a:p>
        </p:txBody>
      </p:sp>
      <p:sp>
        <p:nvSpPr>
          <p:cNvPr id="3" name="Subtitle 2"/>
          <p:cNvSpPr>
            <a:spLocks noGrp="1"/>
          </p:cNvSpPr>
          <p:nvPr>
            <p:ph type="subTitle" idx="1"/>
          </p:nvPr>
        </p:nvSpPr>
        <p:spPr/>
        <p:txBody>
          <a:bodyPr/>
          <a:lstStyle/>
          <a:p>
            <a:pPr>
              <a:lnSpc>
                <a:spcPct val="90000"/>
              </a:lnSpc>
            </a:pPr>
            <a:r>
              <a:rPr lang="en-GB" sz="2800" dirty="0">
                <a:solidFill>
                  <a:srgbClr val="800000"/>
                </a:solidFill>
              </a:rPr>
              <a:t>S.J.L. </a:t>
            </a:r>
            <a:r>
              <a:rPr lang="en-GB" sz="2800" dirty="0" err="1">
                <a:solidFill>
                  <a:srgbClr val="800000"/>
                </a:solidFill>
              </a:rPr>
              <a:t>Billinge</a:t>
            </a:r>
            <a:endParaRPr lang="en-GB" sz="2800" dirty="0">
              <a:solidFill>
                <a:srgbClr val="800000"/>
              </a:solidFill>
            </a:endParaRPr>
          </a:p>
          <a:p>
            <a:pPr>
              <a:lnSpc>
                <a:spcPct val="110000"/>
              </a:lnSpc>
            </a:pPr>
            <a:r>
              <a:rPr lang="en-GB" i="1" dirty="0"/>
              <a:t>Department of Applied Physics and Applied Mathematics</a:t>
            </a:r>
          </a:p>
          <a:p>
            <a:pPr>
              <a:lnSpc>
                <a:spcPct val="110000"/>
              </a:lnSpc>
            </a:pPr>
            <a:r>
              <a:rPr lang="en-GB" i="1" dirty="0"/>
              <a:t>Columbia University,</a:t>
            </a:r>
          </a:p>
          <a:p>
            <a:pPr>
              <a:lnSpc>
                <a:spcPct val="110000"/>
              </a:lnSpc>
            </a:pPr>
            <a:r>
              <a:rPr lang="en-GB" i="1" dirty="0"/>
              <a:t>CMPMS, Brookhaven National </a:t>
            </a:r>
            <a:r>
              <a:rPr lang="en-GB" i="1" dirty="0" smtClean="0"/>
              <a:t>Laboratory</a:t>
            </a:r>
          </a:p>
          <a:p>
            <a:pPr>
              <a:lnSpc>
                <a:spcPct val="110000"/>
              </a:lnSpc>
            </a:pPr>
            <a:endParaRPr lang="en-GB" i="1" dirty="0"/>
          </a:p>
          <a:p>
            <a:pPr>
              <a:lnSpc>
                <a:spcPct val="110000"/>
              </a:lnSpc>
            </a:pPr>
            <a:endParaRPr lang="en-GB" dirty="0">
              <a:solidFill>
                <a:srgbClr val="339933"/>
              </a:solidFill>
            </a:endParaRPr>
          </a:p>
          <a:p>
            <a:pPr>
              <a:lnSpc>
                <a:spcPct val="110000"/>
              </a:lnSpc>
            </a:pPr>
            <a:endParaRPr lang="en-GB" sz="2000" dirty="0">
              <a:solidFill>
                <a:srgbClr val="339933"/>
              </a:solidFill>
            </a:endParaRPr>
          </a:p>
          <a:p>
            <a:endParaRPr lang="en-US" dirty="0"/>
          </a:p>
        </p:txBody>
      </p:sp>
      <p:pic>
        <p:nvPicPr>
          <p:cNvPr id="4" name="Picture 8" descr="logo_doebes"/>
          <p:cNvPicPr>
            <a:picLocks noChangeAspect="1" noChangeArrowheads="1"/>
          </p:cNvPicPr>
          <p:nvPr/>
        </p:nvPicPr>
        <p:blipFill>
          <a:blip r:embed="rId2" cstate="print"/>
          <a:srcRect/>
          <a:stretch>
            <a:fillRect/>
          </a:stretch>
        </p:blipFill>
        <p:spPr bwMode="auto">
          <a:xfrm>
            <a:off x="7696200" y="4953000"/>
            <a:ext cx="1206500" cy="1249363"/>
          </a:xfrm>
          <a:prstGeom prst="rect">
            <a:avLst/>
          </a:prstGeom>
          <a:noFill/>
        </p:spPr>
      </p:pic>
    </p:spTree>
    <p:extLst>
      <p:ext uri="{BB962C8B-B14F-4D97-AF65-F5344CB8AC3E}">
        <p14:creationId xmlns:p14="http://schemas.microsoft.com/office/powerpoint/2010/main" val="3271172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9418" y="1056469"/>
            <a:ext cx="8845164" cy="4745063"/>
          </a:xfrm>
          <a:prstGeom prst="rect">
            <a:avLst/>
          </a:prstGeom>
        </p:spPr>
      </p:pic>
    </p:spTree>
    <p:extLst>
      <p:ext uri="{BB962C8B-B14F-4D97-AF65-F5344CB8AC3E}">
        <p14:creationId xmlns:p14="http://schemas.microsoft.com/office/powerpoint/2010/main" val="221856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make it YOU rather some “someone like you!”</a:t>
            </a:r>
            <a:endParaRPr lang="en-US" dirty="0"/>
          </a:p>
        </p:txBody>
      </p:sp>
      <p:sp>
        <p:nvSpPr>
          <p:cNvPr id="3" name="Content Placeholder 2"/>
          <p:cNvSpPr>
            <a:spLocks noGrp="1"/>
          </p:cNvSpPr>
          <p:nvPr>
            <p:ph idx="1"/>
          </p:nvPr>
        </p:nvSpPr>
        <p:spPr/>
        <p:txBody>
          <a:bodyPr/>
          <a:lstStyle/>
          <a:p>
            <a:r>
              <a:rPr lang="en-US" dirty="0" smtClean="0"/>
              <a:t>How do you get started?</a:t>
            </a:r>
          </a:p>
          <a:p>
            <a:r>
              <a:rPr lang="en-US" dirty="0" smtClean="0"/>
              <a:t>What is the workflow?</a:t>
            </a:r>
          </a:p>
          <a:p>
            <a:r>
              <a:rPr lang="en-US" dirty="0" smtClean="0"/>
              <a:t>What is the etiquette?</a:t>
            </a:r>
          </a:p>
          <a:p>
            <a:endParaRPr lang="en-US" dirty="0"/>
          </a:p>
          <a:p>
            <a:r>
              <a:rPr lang="en-US" dirty="0" smtClean="0"/>
              <a:t>Today: the workflow</a:t>
            </a:r>
            <a:endParaRPr lang="en-US" dirty="0"/>
          </a:p>
        </p:txBody>
      </p:sp>
    </p:spTree>
    <p:extLst>
      <p:ext uri="{BB962C8B-B14F-4D97-AF65-F5344CB8AC3E}">
        <p14:creationId xmlns:p14="http://schemas.microsoft.com/office/powerpoint/2010/main" val="1167690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become community coders!</a:t>
            </a:r>
            <a:endParaRPr lang="en-US" dirty="0"/>
          </a:p>
        </p:txBody>
      </p:sp>
      <p:sp>
        <p:nvSpPr>
          <p:cNvPr id="3" name="Content Placeholder 2"/>
          <p:cNvSpPr>
            <a:spLocks noGrp="1"/>
          </p:cNvSpPr>
          <p:nvPr>
            <p:ph idx="1"/>
          </p:nvPr>
        </p:nvSpPr>
        <p:spPr/>
        <p:txBody>
          <a:bodyPr/>
          <a:lstStyle/>
          <a:p>
            <a:r>
              <a:rPr lang="en-US" dirty="0" smtClean="0"/>
              <a:t>We will (ab)use the conference GitHub to learn this:</a:t>
            </a:r>
          </a:p>
          <a:p>
            <a:r>
              <a:rPr lang="en-US"/>
              <a:t>https://github.com/clacri/iucr2020_compschool</a:t>
            </a:r>
            <a:endParaRPr lang="en-US" dirty="0"/>
          </a:p>
        </p:txBody>
      </p:sp>
    </p:spTree>
    <p:extLst>
      <p:ext uri="{BB962C8B-B14F-4D97-AF65-F5344CB8AC3E}">
        <p14:creationId xmlns:p14="http://schemas.microsoft.com/office/powerpoint/2010/main" val="1740084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solve a problem:</a:t>
            </a:r>
            <a:endParaRPr lang="en-US" dirty="0"/>
          </a:p>
        </p:txBody>
      </p:sp>
      <p:sp>
        <p:nvSpPr>
          <p:cNvPr id="3" name="Content Placeholder 2"/>
          <p:cNvSpPr>
            <a:spLocks noGrp="1"/>
          </p:cNvSpPr>
          <p:nvPr>
            <p:ph idx="1"/>
          </p:nvPr>
        </p:nvSpPr>
        <p:spPr/>
        <p:txBody>
          <a:bodyPr/>
          <a:lstStyle/>
          <a:p>
            <a:r>
              <a:rPr lang="en-US" dirty="0" smtClean="0"/>
              <a:t>I want to make a project that involves thousands of programmers all contributing, but it is of a uniformly high quality and doesn’t contain </a:t>
            </a:r>
            <a:r>
              <a:rPr lang="en-US" dirty="0" smtClean="0">
                <a:solidFill>
                  <a:schemeClr val="tx2">
                    <a:lumMod val="50000"/>
                    <a:lumOff val="50000"/>
                  </a:schemeClr>
                </a:solidFill>
              </a:rPr>
              <a:t>(more)</a:t>
            </a:r>
            <a:r>
              <a:rPr lang="en-US" dirty="0" smtClean="0"/>
              <a:t> bugs </a:t>
            </a:r>
            <a:r>
              <a:rPr lang="en-US" dirty="0" smtClean="0">
                <a:solidFill>
                  <a:schemeClr val="tx2">
                    <a:lumMod val="50000"/>
                    <a:lumOff val="50000"/>
                  </a:schemeClr>
                </a:solidFill>
              </a:rPr>
              <a:t>(than individual/small team projects)</a:t>
            </a:r>
          </a:p>
          <a:p>
            <a:r>
              <a:rPr lang="en-US" dirty="0" smtClean="0">
                <a:solidFill>
                  <a:srgbClr val="424E5B"/>
                </a:solidFill>
              </a:rPr>
              <a:t>Requirements</a:t>
            </a:r>
            <a:r>
              <a:rPr lang="en-US" dirty="0" smtClean="0">
                <a:solidFill>
                  <a:schemeClr val="tx2">
                    <a:lumMod val="50000"/>
                    <a:lumOff val="50000"/>
                  </a:schemeClr>
                </a:solidFill>
              </a:rPr>
              <a:t>:</a:t>
            </a:r>
          </a:p>
          <a:p>
            <a:pPr lvl="1"/>
            <a:r>
              <a:rPr lang="en-US" dirty="0" smtClean="0">
                <a:solidFill>
                  <a:schemeClr val="tx2">
                    <a:lumMod val="50000"/>
                    <a:lumOff val="50000"/>
                  </a:schemeClr>
                </a:solidFill>
              </a:rPr>
              <a:t>Can be easily accessed by everyone</a:t>
            </a:r>
          </a:p>
          <a:p>
            <a:pPr lvl="1"/>
            <a:r>
              <a:rPr lang="en-US" dirty="0" smtClean="0">
                <a:solidFill>
                  <a:schemeClr val="tx2">
                    <a:lumMod val="50000"/>
                    <a:lumOff val="50000"/>
                  </a:schemeClr>
                </a:solidFill>
              </a:rPr>
              <a:t>They can contribute code</a:t>
            </a:r>
          </a:p>
          <a:p>
            <a:pPr lvl="1"/>
            <a:r>
              <a:rPr lang="en-US" dirty="0" smtClean="0">
                <a:solidFill>
                  <a:schemeClr val="tx2">
                    <a:lumMod val="50000"/>
                    <a:lumOff val="50000"/>
                  </a:schemeClr>
                </a:solidFill>
              </a:rPr>
              <a:t>Their contributed code can be reviewed and feedback given to improve it</a:t>
            </a:r>
          </a:p>
          <a:p>
            <a:pPr lvl="1"/>
            <a:r>
              <a:rPr lang="en-US" dirty="0" smtClean="0">
                <a:solidFill>
                  <a:schemeClr val="tx2">
                    <a:lumMod val="50000"/>
                    <a:lumOff val="50000"/>
                  </a:schemeClr>
                </a:solidFill>
              </a:rPr>
              <a:t>This can be iterated until it is sufficiently high quality to be accepted</a:t>
            </a:r>
          </a:p>
          <a:p>
            <a:pPr lvl="1"/>
            <a:r>
              <a:rPr lang="en-US" dirty="0" smtClean="0">
                <a:solidFill>
                  <a:schemeClr val="tx2">
                    <a:lumMod val="50000"/>
                    <a:lumOff val="50000"/>
                  </a:schemeClr>
                </a:solidFill>
              </a:rPr>
              <a:t>Only then can it be merged into the main code-base</a:t>
            </a:r>
          </a:p>
          <a:p>
            <a:pPr lvl="1"/>
            <a:r>
              <a:rPr lang="en-US" dirty="0" smtClean="0">
                <a:solidFill>
                  <a:schemeClr val="tx2">
                    <a:lumMod val="50000"/>
                    <a:lumOff val="50000"/>
                  </a:schemeClr>
                </a:solidFill>
              </a:rPr>
              <a:t>Updated versions of the code are rolled out at various intervals in a controlled way, with documentation about what has changed</a:t>
            </a:r>
          </a:p>
          <a:p>
            <a:pPr lvl="1"/>
            <a:endParaRPr lang="en-US" dirty="0">
              <a:solidFill>
                <a:schemeClr val="tx2">
                  <a:lumMod val="50000"/>
                  <a:lumOff val="50000"/>
                </a:schemeClr>
              </a:solidFill>
            </a:endParaRPr>
          </a:p>
        </p:txBody>
      </p:sp>
    </p:spTree>
    <p:extLst>
      <p:ext uri="{BB962C8B-B14F-4D97-AF65-F5344CB8AC3E}">
        <p14:creationId xmlns:p14="http://schemas.microsoft.com/office/powerpoint/2010/main" val="2445014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was developed to solve this (and other) problems</a:t>
            </a:r>
            <a:endParaRPr lang="en-US" dirty="0"/>
          </a:p>
        </p:txBody>
      </p:sp>
      <p:sp>
        <p:nvSpPr>
          <p:cNvPr id="3" name="Content Placeholder 2"/>
          <p:cNvSpPr>
            <a:spLocks noGrp="1"/>
          </p:cNvSpPr>
          <p:nvPr>
            <p:ph idx="1"/>
          </p:nvPr>
        </p:nvSpPr>
        <p:spPr/>
        <p:txBody>
          <a:bodyPr/>
          <a:lstStyle/>
          <a:p>
            <a:r>
              <a:rPr lang="en-US" dirty="0" smtClean="0"/>
              <a:t>Developed by Linus Torvalds (developer of the </a:t>
            </a:r>
            <a:r>
              <a:rPr lang="en-US" dirty="0" err="1" smtClean="0"/>
              <a:t>linux</a:t>
            </a:r>
            <a:r>
              <a:rPr lang="en-US" dirty="0" smtClean="0"/>
              <a:t> operating system) for managing the </a:t>
            </a:r>
            <a:r>
              <a:rPr lang="en-US" dirty="0" err="1" smtClean="0"/>
              <a:t>linux</a:t>
            </a:r>
            <a:r>
              <a:rPr lang="en-US" dirty="0" smtClean="0"/>
              <a:t> project, actually</a:t>
            </a:r>
          </a:p>
          <a:p>
            <a:pPr lvl="1"/>
            <a:r>
              <a:rPr lang="en-US" dirty="0" smtClean="0"/>
              <a:t>First appeared as recently as 2005</a:t>
            </a:r>
          </a:p>
          <a:p>
            <a:pPr lvl="1"/>
            <a:r>
              <a:rPr lang="en-US" dirty="0" smtClean="0"/>
              <a:t>Distributed (thousands of people working in parallel).  Not just the code is checked out but the entire database of changes is cloned to a user’s local computer</a:t>
            </a:r>
          </a:p>
          <a:p>
            <a:pPr lvl="1"/>
            <a:r>
              <a:rPr lang="en-US" dirty="0" smtClean="0"/>
              <a:t>The key is a very powerful branching structure that allows multiple versions of code to be developed on in parallel and then merged sequentially</a:t>
            </a:r>
          </a:p>
          <a:p>
            <a:pPr lvl="1"/>
            <a:r>
              <a:rPr lang="en-US" dirty="0" smtClean="0"/>
              <a:t>Designed to be “simple” but “simple” is a relative term here</a:t>
            </a:r>
          </a:p>
          <a:p>
            <a:pPr lvl="2"/>
            <a:r>
              <a:rPr lang="en-US" dirty="0" err="1" smtClean="0"/>
              <a:t>Git</a:t>
            </a:r>
            <a:r>
              <a:rPr lang="en-US" dirty="0" smtClean="0"/>
              <a:t> is solving a really </a:t>
            </a:r>
            <a:r>
              <a:rPr lang="en-US" dirty="0" err="1" smtClean="0"/>
              <a:t>really</a:t>
            </a:r>
            <a:r>
              <a:rPr lang="en-US" dirty="0" smtClean="0"/>
              <a:t> complicated problem, so even though it does so “simply” that doesn’t mean it is simple or easy to use</a:t>
            </a:r>
          </a:p>
          <a:p>
            <a:pPr lvl="2"/>
            <a:r>
              <a:rPr lang="en-US" dirty="0" smtClean="0"/>
              <a:t>Becoming </a:t>
            </a:r>
            <a:r>
              <a:rPr lang="en-US" dirty="0" err="1" smtClean="0"/>
              <a:t>git</a:t>
            </a:r>
            <a:r>
              <a:rPr lang="en-US" dirty="0" smtClean="0"/>
              <a:t> proficient is a gift that will keep on giving….like coffee, have it in your daily routine and learn to love it</a:t>
            </a:r>
          </a:p>
          <a:p>
            <a:pPr lvl="1"/>
            <a:endParaRPr lang="en-US" dirty="0" smtClean="0"/>
          </a:p>
          <a:p>
            <a:pPr lvl="1"/>
            <a:endParaRPr lang="en-US" dirty="0"/>
          </a:p>
        </p:txBody>
      </p:sp>
    </p:spTree>
    <p:extLst>
      <p:ext uri="{BB962C8B-B14F-4D97-AF65-F5344CB8AC3E}">
        <p14:creationId xmlns:p14="http://schemas.microsoft.com/office/powerpoint/2010/main" val="186396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not a </a:t>
            </a:r>
            <a:r>
              <a:rPr lang="en-US" dirty="0" err="1" smtClean="0"/>
              <a:t>Git</a:t>
            </a:r>
            <a:r>
              <a:rPr lang="en-US" dirty="0" smtClean="0"/>
              <a:t> tutorial</a:t>
            </a:r>
            <a:endParaRPr lang="en-US" dirty="0"/>
          </a:p>
        </p:txBody>
      </p:sp>
      <p:sp>
        <p:nvSpPr>
          <p:cNvPr id="3" name="Content Placeholder 2"/>
          <p:cNvSpPr>
            <a:spLocks noGrp="1"/>
          </p:cNvSpPr>
          <p:nvPr>
            <p:ph idx="1"/>
          </p:nvPr>
        </p:nvSpPr>
        <p:spPr/>
        <p:txBody>
          <a:bodyPr/>
          <a:lstStyle/>
          <a:p>
            <a:r>
              <a:rPr lang="en-US" dirty="0" smtClean="0"/>
              <a:t>Despite giving the short history, the goal here is NOT to teach how to use </a:t>
            </a:r>
            <a:r>
              <a:rPr lang="en-US" dirty="0" err="1" smtClean="0"/>
              <a:t>Git</a:t>
            </a:r>
            <a:r>
              <a:rPr lang="en-US" dirty="0" smtClean="0"/>
              <a:t>, it is assumed you have already some </a:t>
            </a:r>
            <a:r>
              <a:rPr lang="en-US" dirty="0" err="1" smtClean="0"/>
              <a:t>git</a:t>
            </a:r>
            <a:r>
              <a:rPr lang="en-US" dirty="0" smtClean="0"/>
              <a:t> proficiency</a:t>
            </a:r>
          </a:p>
          <a:p>
            <a:pPr lvl="1"/>
            <a:r>
              <a:rPr lang="en-US" dirty="0" smtClean="0"/>
              <a:t>If you are just getting started with </a:t>
            </a:r>
            <a:r>
              <a:rPr lang="en-US" dirty="0" err="1" smtClean="0"/>
              <a:t>git</a:t>
            </a:r>
            <a:r>
              <a:rPr lang="en-US" dirty="0" smtClean="0"/>
              <a:t>, you will find it already installed in </a:t>
            </a:r>
            <a:r>
              <a:rPr lang="en-US" dirty="0" err="1" smtClean="0"/>
              <a:t>linux</a:t>
            </a:r>
            <a:r>
              <a:rPr lang="en-US" dirty="0" smtClean="0"/>
              <a:t> and mac.  For windows, I use </a:t>
            </a:r>
            <a:r>
              <a:rPr lang="en-US" dirty="0" err="1" smtClean="0"/>
              <a:t>Git</a:t>
            </a:r>
            <a:r>
              <a:rPr lang="en-US" dirty="0" smtClean="0"/>
              <a:t> Bash.   Google it and you can download it</a:t>
            </a:r>
            <a:r>
              <a:rPr lang="en-US" dirty="0" smtClean="0"/>
              <a:t>.</a:t>
            </a:r>
          </a:p>
          <a:p>
            <a:pPr lvl="1"/>
            <a:r>
              <a:rPr lang="en-US" dirty="0" smtClean="0"/>
              <a:t>If you are a beginner, please post </a:t>
            </a:r>
            <a:r>
              <a:rPr lang="en-US" dirty="0" err="1" smtClean="0"/>
              <a:t>git</a:t>
            </a:r>
            <a:r>
              <a:rPr lang="en-US" dirty="0" smtClean="0"/>
              <a:t> questions to the </a:t>
            </a:r>
            <a:r>
              <a:rPr lang="en-US" dirty="0" err="1" smtClean="0"/>
              <a:t>github</a:t>
            </a:r>
            <a:r>
              <a:rPr lang="en-US" dirty="0" smtClean="0"/>
              <a:t> workflow Discord channel.</a:t>
            </a:r>
          </a:p>
          <a:p>
            <a:pPr lvl="1"/>
            <a:r>
              <a:rPr lang="en-US" dirty="0" smtClean="0"/>
              <a:t>If you are a </a:t>
            </a:r>
            <a:r>
              <a:rPr lang="en-US" dirty="0" err="1" smtClean="0"/>
              <a:t>git</a:t>
            </a:r>
            <a:r>
              <a:rPr lang="en-US" dirty="0" smtClean="0"/>
              <a:t> expert, please help the beginners by responding in discord!</a:t>
            </a:r>
            <a:endParaRPr lang="en-US" dirty="0" smtClean="0"/>
          </a:p>
          <a:p>
            <a:r>
              <a:rPr lang="en-US" dirty="0" smtClean="0"/>
              <a:t>There are some </a:t>
            </a:r>
            <a:r>
              <a:rPr lang="en-US" dirty="0" err="1" smtClean="0"/>
              <a:t>Git</a:t>
            </a:r>
            <a:r>
              <a:rPr lang="en-US" dirty="0" smtClean="0"/>
              <a:t> concepts that are important to understand to follow the logic.</a:t>
            </a:r>
          </a:p>
        </p:txBody>
      </p:sp>
    </p:spTree>
    <p:extLst>
      <p:ext uri="{BB962C8B-B14F-4D97-AF65-F5344CB8AC3E}">
        <p14:creationId xmlns:p14="http://schemas.microsoft.com/office/powerpoint/2010/main" val="3436856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the difference between the </a:t>
            </a:r>
            <a:r>
              <a:rPr lang="en-US" dirty="0" err="1" smtClean="0"/>
              <a:t>Git</a:t>
            </a:r>
            <a:r>
              <a:rPr lang="en-US" dirty="0" smtClean="0"/>
              <a:t> database and your file-system</a:t>
            </a:r>
            <a:endParaRPr lang="en-US" dirty="0"/>
          </a:p>
        </p:txBody>
      </p:sp>
      <p:sp>
        <p:nvSpPr>
          <p:cNvPr id="3" name="Content Placeholder 2"/>
          <p:cNvSpPr>
            <a:spLocks noGrp="1"/>
          </p:cNvSpPr>
          <p:nvPr>
            <p:ph idx="1"/>
          </p:nvPr>
        </p:nvSpPr>
        <p:spPr/>
        <p:txBody>
          <a:bodyPr/>
          <a:lstStyle/>
          <a:p>
            <a:r>
              <a:rPr lang="en-US" dirty="0" smtClean="0"/>
              <a:t>Files live on your file-system (the thing you navigate with Windows Explorer or Finder on Mac)</a:t>
            </a:r>
          </a:p>
          <a:p>
            <a:r>
              <a:rPr lang="en-US" dirty="0" err="1" smtClean="0"/>
              <a:t>Git</a:t>
            </a:r>
            <a:r>
              <a:rPr lang="en-US" dirty="0" smtClean="0"/>
              <a:t> maintains a database of all changes that have ever been made to a </a:t>
            </a:r>
            <a:r>
              <a:rPr lang="en-US" dirty="0" err="1" smtClean="0"/>
              <a:t>git</a:t>
            </a:r>
            <a:r>
              <a:rPr lang="en-US" dirty="0" smtClean="0"/>
              <a:t> project back to the beginning of the project.  </a:t>
            </a:r>
            <a:endParaRPr lang="en-US" dirty="0"/>
          </a:p>
          <a:p>
            <a:pPr lvl="1"/>
            <a:r>
              <a:rPr lang="en-US" dirty="0" smtClean="0"/>
              <a:t>Typing “</a:t>
            </a:r>
            <a:r>
              <a:rPr lang="en-US" dirty="0" err="1" smtClean="0"/>
              <a:t>git</a:t>
            </a:r>
            <a:r>
              <a:rPr lang="en-US" dirty="0" smtClean="0"/>
              <a:t> </a:t>
            </a:r>
            <a:r>
              <a:rPr lang="en-US" dirty="0" err="1" smtClean="0"/>
              <a:t>init</a:t>
            </a:r>
            <a:r>
              <a:rPr lang="en-US" dirty="0" smtClean="0"/>
              <a:t>” in a folder on your file-system creates that database and turns everything in that folder (and its child folders) into a </a:t>
            </a:r>
            <a:r>
              <a:rPr lang="en-US" dirty="0" err="1" smtClean="0"/>
              <a:t>git</a:t>
            </a:r>
            <a:r>
              <a:rPr lang="en-US" dirty="0" smtClean="0"/>
              <a:t> project.  We usually call it a “repository”</a:t>
            </a:r>
          </a:p>
          <a:p>
            <a:pPr lvl="1"/>
            <a:r>
              <a:rPr lang="en-US" dirty="0" smtClean="0"/>
              <a:t>When you make “commits” using </a:t>
            </a:r>
            <a:r>
              <a:rPr lang="en-US" dirty="0" err="1" smtClean="0"/>
              <a:t>git</a:t>
            </a:r>
            <a:r>
              <a:rPr lang="en-US" dirty="0" smtClean="0"/>
              <a:t> you are taking changes you have made to the files in the repo and you are inserting them into the database.</a:t>
            </a:r>
          </a:p>
          <a:p>
            <a:pPr lvl="1"/>
            <a:r>
              <a:rPr lang="en-US" dirty="0" smtClean="0"/>
              <a:t>By default a repo has a single default branch, which is called “main” by default, but can be called anything. Hereafter we will assume it is called main</a:t>
            </a:r>
          </a:p>
          <a:p>
            <a:pPr lvl="1"/>
            <a:r>
              <a:rPr lang="en-US" dirty="0" smtClean="0"/>
              <a:t>You can create new branches from existing branches and work on them and when you are ready, you can merge them back into main</a:t>
            </a:r>
          </a:p>
        </p:txBody>
      </p:sp>
    </p:spTree>
    <p:extLst>
      <p:ext uri="{BB962C8B-B14F-4D97-AF65-F5344CB8AC3E}">
        <p14:creationId xmlns:p14="http://schemas.microsoft.com/office/powerpoint/2010/main" val="133504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my files?</a:t>
            </a:r>
            <a:endParaRPr lang="en-US" dirty="0"/>
          </a:p>
        </p:txBody>
      </p:sp>
      <p:sp>
        <p:nvSpPr>
          <p:cNvPr id="3" name="Content Placeholder 2"/>
          <p:cNvSpPr>
            <a:spLocks noGrp="1"/>
          </p:cNvSpPr>
          <p:nvPr>
            <p:ph idx="1"/>
          </p:nvPr>
        </p:nvSpPr>
        <p:spPr/>
        <p:txBody>
          <a:bodyPr/>
          <a:lstStyle/>
          <a:p>
            <a:r>
              <a:rPr lang="en-US" dirty="0" smtClean="0"/>
              <a:t>Don’t worry, everything that you have committed to the database is there forever and can be retrieved.  </a:t>
            </a:r>
          </a:p>
          <a:p>
            <a:r>
              <a:rPr lang="en-US" dirty="0" smtClean="0"/>
              <a:t>To work on a branch, </a:t>
            </a:r>
          </a:p>
          <a:p>
            <a:pPr marL="914400" lvl="1" indent="-457200">
              <a:buFont typeface="+mj-lt"/>
              <a:buAutoNum type="arabicPeriod"/>
            </a:pPr>
            <a:r>
              <a:rPr lang="en-US" dirty="0" smtClean="0"/>
              <a:t>check it out of the </a:t>
            </a:r>
            <a:r>
              <a:rPr lang="en-US" dirty="0" err="1" smtClean="0"/>
              <a:t>git</a:t>
            </a:r>
            <a:r>
              <a:rPr lang="en-US" dirty="0" smtClean="0"/>
              <a:t> database (</a:t>
            </a:r>
            <a:r>
              <a:rPr lang="en-US" dirty="0" err="1" smtClean="0"/>
              <a:t>git</a:t>
            </a:r>
            <a:r>
              <a:rPr lang="en-US" dirty="0" smtClean="0"/>
              <a:t> checkout &lt;</a:t>
            </a:r>
            <a:r>
              <a:rPr lang="en-US" dirty="0" err="1" smtClean="0"/>
              <a:t>branchname</a:t>
            </a:r>
            <a:r>
              <a:rPr lang="en-US" dirty="0" smtClean="0"/>
              <a:t>&gt;)</a:t>
            </a:r>
          </a:p>
          <a:p>
            <a:pPr marL="914400" lvl="1" indent="-457200">
              <a:buFont typeface="+mj-lt"/>
              <a:buAutoNum type="arabicPeriod"/>
            </a:pPr>
            <a:r>
              <a:rPr lang="en-US" dirty="0" smtClean="0"/>
              <a:t>Make edits to files in there</a:t>
            </a:r>
          </a:p>
          <a:p>
            <a:pPr marL="914400" lvl="1" indent="-457200">
              <a:buFont typeface="+mj-lt"/>
              <a:buAutoNum type="arabicPeriod"/>
            </a:pPr>
            <a:r>
              <a:rPr lang="en-US" dirty="0" smtClean="0"/>
              <a:t>Add them to a commit (</a:t>
            </a:r>
            <a:r>
              <a:rPr lang="en-US" dirty="0" err="1" smtClean="0"/>
              <a:t>git</a:t>
            </a:r>
            <a:r>
              <a:rPr lang="en-US" dirty="0" smtClean="0"/>
              <a:t> add &lt;filename&gt;)</a:t>
            </a:r>
          </a:p>
          <a:p>
            <a:pPr marL="914400" lvl="1" indent="-457200">
              <a:buFont typeface="+mj-lt"/>
              <a:buAutoNum type="arabicPeriod"/>
            </a:pPr>
            <a:r>
              <a:rPr lang="en-US" dirty="0" smtClean="0"/>
              <a:t>When you are ready commit all the changes (</a:t>
            </a:r>
            <a:r>
              <a:rPr lang="en-US" dirty="0" err="1" smtClean="0"/>
              <a:t>git</a:t>
            </a:r>
            <a:r>
              <a:rPr lang="en-US" dirty="0" smtClean="0"/>
              <a:t> commit –m “commit message”)</a:t>
            </a:r>
          </a:p>
          <a:p>
            <a:pPr marL="914400" lvl="1" indent="-457200">
              <a:buFont typeface="+mj-lt"/>
              <a:buAutoNum type="arabicPeriod"/>
            </a:pPr>
            <a:r>
              <a:rPr lang="en-US" dirty="0" smtClean="0"/>
              <a:t>ALWAYS USE HIGHLY DESCRIPTIVE COMMIT MESSAGES.  This is how you will find work in the future if something happens (and it WILL happen)</a:t>
            </a:r>
            <a:endParaRPr lang="en-US" dirty="0"/>
          </a:p>
        </p:txBody>
      </p:sp>
    </p:spTree>
    <p:extLst>
      <p:ext uri="{BB962C8B-B14F-4D97-AF65-F5344CB8AC3E}">
        <p14:creationId xmlns:p14="http://schemas.microsoft.com/office/powerpoint/2010/main" val="365653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and GitHub</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awesome, but GitHub (and </a:t>
            </a:r>
            <a:r>
              <a:rPr lang="en-US" dirty="0" err="1" smtClean="0"/>
              <a:t>GitLab</a:t>
            </a:r>
            <a:r>
              <a:rPr lang="en-US" dirty="0" smtClean="0"/>
              <a:t> which is its open source cousin) is superpower awesome because it really </a:t>
            </a:r>
            <a:r>
              <a:rPr lang="en-US" dirty="0" err="1" smtClean="0"/>
              <a:t>superchanges</a:t>
            </a:r>
            <a:r>
              <a:rPr lang="en-US" dirty="0" smtClean="0"/>
              <a:t> the accessibility and tools for large community projects.</a:t>
            </a:r>
          </a:p>
          <a:p>
            <a:r>
              <a:rPr lang="en-US" dirty="0" smtClean="0"/>
              <a:t>What is GitHub?  It is a cloud-based storage for all your </a:t>
            </a:r>
            <a:r>
              <a:rPr lang="en-US" dirty="0" err="1" smtClean="0"/>
              <a:t>Git</a:t>
            </a:r>
            <a:r>
              <a:rPr lang="en-US" dirty="0" smtClean="0"/>
              <a:t> projects/repos.  It is also so much more but we can’t get into that </a:t>
            </a:r>
            <a:r>
              <a:rPr lang="en-US" dirty="0" err="1" smtClean="0"/>
              <a:t>rn</a:t>
            </a:r>
            <a:r>
              <a:rPr lang="en-US" dirty="0" smtClean="0"/>
              <a:t>.</a:t>
            </a:r>
          </a:p>
          <a:p>
            <a:pPr marL="457200" indent="-457200">
              <a:buFont typeface="+mj-lt"/>
              <a:buAutoNum type="arabicPeriod"/>
            </a:pPr>
            <a:r>
              <a:rPr lang="en-US" dirty="0" smtClean="0"/>
              <a:t>Create an account on GitHub.  Choose a serious username.  GitHub activity can get you your next job so treat it like “LinkedIn”</a:t>
            </a:r>
          </a:p>
          <a:p>
            <a:pPr marL="457200" indent="-457200">
              <a:buFont typeface="+mj-lt"/>
              <a:buAutoNum type="arabicPeriod"/>
            </a:pPr>
            <a:r>
              <a:rPr lang="en-US" dirty="0" smtClean="0"/>
              <a:t>Push your local </a:t>
            </a:r>
            <a:r>
              <a:rPr lang="en-US" dirty="0" err="1" smtClean="0"/>
              <a:t>git</a:t>
            </a:r>
            <a:r>
              <a:rPr lang="en-US" dirty="0" smtClean="0"/>
              <a:t> project to your space on GitHub and link the two.</a:t>
            </a:r>
            <a:endParaRPr lang="en-US" dirty="0"/>
          </a:p>
        </p:txBody>
      </p:sp>
    </p:spTree>
    <p:extLst>
      <p:ext uri="{BB962C8B-B14F-4D97-AF65-F5344CB8AC3E}">
        <p14:creationId xmlns:p14="http://schemas.microsoft.com/office/powerpoint/2010/main" val="185912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Example</a:t>
            </a:r>
            <a:endParaRPr lang="en-US" dirty="0"/>
          </a:p>
        </p:txBody>
      </p:sp>
      <p:sp>
        <p:nvSpPr>
          <p:cNvPr id="3" name="Content Placeholder 2"/>
          <p:cNvSpPr>
            <a:spLocks noGrp="1"/>
          </p:cNvSpPr>
          <p:nvPr>
            <p:ph idx="1"/>
          </p:nvPr>
        </p:nvSpPr>
        <p:spPr>
          <a:xfrm>
            <a:off x="174436" y="228600"/>
            <a:ext cx="8795127" cy="4572000"/>
          </a:xfrm>
        </p:spPr>
        <p:txBody>
          <a:bodyPr/>
          <a:lstStyle/>
          <a:p>
            <a:pPr marL="0" indent="0">
              <a:buNone/>
            </a:pPr>
            <a:r>
              <a:rPr lang="en-US" dirty="0" smtClean="0"/>
              <a:t>Project called “</a:t>
            </a:r>
            <a:r>
              <a:rPr lang="en-US" dirty="0" err="1" smtClean="0"/>
              <a:t>crysthack</a:t>
            </a:r>
            <a:r>
              <a:rPr lang="en-US" dirty="0" smtClean="0"/>
              <a:t>”</a:t>
            </a:r>
          </a:p>
          <a:p>
            <a:pPr marL="457200" indent="-457200">
              <a:buFont typeface="+mj-lt"/>
              <a:buAutoNum type="arabicPeriod"/>
            </a:pPr>
            <a:r>
              <a:rPr lang="en-US" dirty="0" smtClean="0"/>
              <a:t>Create a folder on your </a:t>
            </a:r>
            <a:r>
              <a:rPr lang="en-US" dirty="0" err="1" smtClean="0"/>
              <a:t>filesystem</a:t>
            </a:r>
            <a:r>
              <a:rPr lang="en-US" dirty="0" smtClean="0"/>
              <a:t> called </a:t>
            </a:r>
            <a:r>
              <a:rPr lang="en-US" dirty="0" err="1" smtClean="0"/>
              <a:t>crysthack</a:t>
            </a:r>
            <a:r>
              <a:rPr lang="en-US" dirty="0" smtClean="0"/>
              <a:t> and add a file or two</a:t>
            </a:r>
          </a:p>
          <a:p>
            <a:pPr marL="457200" indent="-457200">
              <a:buFont typeface="+mj-lt"/>
              <a:buAutoNum type="arabicPeriod"/>
            </a:pPr>
            <a:r>
              <a:rPr lang="en-US" dirty="0" smtClean="0"/>
              <a:t>“</a:t>
            </a:r>
            <a:r>
              <a:rPr lang="en-US" dirty="0" err="1" smtClean="0"/>
              <a:t>Git</a:t>
            </a:r>
            <a:r>
              <a:rPr lang="en-US" dirty="0" smtClean="0"/>
              <a:t> </a:t>
            </a:r>
            <a:r>
              <a:rPr lang="en-US" dirty="0" err="1" smtClean="0"/>
              <a:t>init</a:t>
            </a:r>
            <a:r>
              <a:rPr lang="en-US" dirty="0" smtClean="0"/>
              <a:t>”, “</a:t>
            </a:r>
            <a:r>
              <a:rPr lang="en-US" dirty="0" err="1" smtClean="0"/>
              <a:t>git</a:t>
            </a:r>
            <a:r>
              <a:rPr lang="en-US" dirty="0" smtClean="0"/>
              <a:t> add”, “</a:t>
            </a:r>
            <a:r>
              <a:rPr lang="en-US" dirty="0" err="1" smtClean="0"/>
              <a:t>git</a:t>
            </a:r>
            <a:r>
              <a:rPr lang="en-US" dirty="0" smtClean="0"/>
              <a:t> commit” (it is now also a </a:t>
            </a:r>
            <a:r>
              <a:rPr lang="en-US" dirty="0" err="1" smtClean="0"/>
              <a:t>git</a:t>
            </a:r>
            <a:r>
              <a:rPr lang="en-US" dirty="0" smtClean="0"/>
              <a:t> database). </a:t>
            </a:r>
            <a:r>
              <a:rPr lang="en-US" dirty="0"/>
              <a:t>All the files exist </a:t>
            </a:r>
            <a:endParaRPr lang="en-US" dirty="0" smtClean="0"/>
          </a:p>
          <a:p>
            <a:pPr marL="857250" lvl="1" indent="-457200">
              <a:buFont typeface="+mj-lt"/>
              <a:buAutoNum type="arabicPeriod"/>
            </a:pPr>
            <a:r>
              <a:rPr lang="en-US" dirty="0"/>
              <a:t>O</a:t>
            </a:r>
            <a:r>
              <a:rPr lang="en-US" dirty="0" smtClean="0"/>
              <a:t>n your </a:t>
            </a:r>
            <a:r>
              <a:rPr lang="en-US" dirty="0" err="1" smtClean="0"/>
              <a:t>filesystem</a:t>
            </a:r>
            <a:r>
              <a:rPr lang="en-US" dirty="0" smtClean="0"/>
              <a:t> as files</a:t>
            </a:r>
          </a:p>
          <a:p>
            <a:pPr marL="857250" lvl="1" indent="-457200">
              <a:buFont typeface="+mj-lt"/>
              <a:buAutoNum type="arabicPeriod"/>
            </a:pPr>
            <a:r>
              <a:rPr lang="en-US" dirty="0" smtClean="0"/>
              <a:t>On your hard-drive but in a </a:t>
            </a:r>
            <a:r>
              <a:rPr lang="en-US" dirty="0" err="1" smtClean="0"/>
              <a:t>git</a:t>
            </a:r>
            <a:r>
              <a:rPr lang="en-US" dirty="0" smtClean="0"/>
              <a:t> database</a:t>
            </a:r>
          </a:p>
          <a:p>
            <a:pPr marL="457200" indent="-457200">
              <a:buFont typeface="+mj-lt"/>
              <a:buAutoNum type="arabicPeriod"/>
            </a:pPr>
            <a:r>
              <a:rPr lang="en-US" dirty="0" smtClean="0"/>
              <a:t>Create a repository (repo) of the same name in your personal space on GitHub</a:t>
            </a:r>
          </a:p>
          <a:p>
            <a:pPr marL="457200" indent="-457200">
              <a:buFont typeface="+mj-lt"/>
              <a:buAutoNum type="arabicPeriod"/>
            </a:pPr>
            <a:r>
              <a:rPr lang="en-US" dirty="0" smtClean="0"/>
              <a:t>Link the GitHub repo and your local repo</a:t>
            </a:r>
          </a:p>
          <a:p>
            <a:pPr marL="857250" lvl="1" indent="-457200">
              <a:buFont typeface="+mj-lt"/>
              <a:buAutoNum type="arabicPeriod"/>
            </a:pPr>
            <a:r>
              <a:rPr lang="en-US" dirty="0" err="1" smtClean="0"/>
              <a:t>Git</a:t>
            </a:r>
            <a:r>
              <a:rPr lang="en-US" dirty="0" smtClean="0"/>
              <a:t> remote </a:t>
            </a:r>
          </a:p>
          <a:p>
            <a:pPr marL="457200" indent="-457200">
              <a:buFont typeface="+mj-lt"/>
              <a:buAutoNum type="arabicPeriod"/>
            </a:pPr>
            <a:r>
              <a:rPr lang="en-US" dirty="0" smtClean="0"/>
              <a:t>Sync the repos “</a:t>
            </a:r>
            <a:r>
              <a:rPr lang="en-US" dirty="0" err="1" smtClean="0"/>
              <a:t>git</a:t>
            </a:r>
            <a:r>
              <a:rPr lang="en-US" dirty="0" smtClean="0"/>
              <a:t> push” All the  files exist</a:t>
            </a:r>
          </a:p>
          <a:p>
            <a:pPr marL="857250" lvl="1" indent="-457200">
              <a:buFont typeface="+mj-lt"/>
              <a:buAutoNum type="arabicPeriod"/>
            </a:pPr>
            <a:r>
              <a:rPr lang="en-US" dirty="0"/>
              <a:t>On your </a:t>
            </a:r>
            <a:r>
              <a:rPr lang="en-US" dirty="0" err="1"/>
              <a:t>filesystem</a:t>
            </a:r>
            <a:r>
              <a:rPr lang="en-US" dirty="0"/>
              <a:t> as files</a:t>
            </a:r>
          </a:p>
          <a:p>
            <a:pPr marL="857250" lvl="1" indent="-457200">
              <a:buFont typeface="+mj-lt"/>
              <a:buAutoNum type="arabicPeriod"/>
            </a:pPr>
            <a:r>
              <a:rPr lang="en-US" dirty="0"/>
              <a:t>On your hard-drive but in a </a:t>
            </a:r>
            <a:r>
              <a:rPr lang="en-US" dirty="0" err="1"/>
              <a:t>git</a:t>
            </a:r>
            <a:r>
              <a:rPr lang="en-US" dirty="0"/>
              <a:t> </a:t>
            </a:r>
            <a:r>
              <a:rPr lang="en-US" dirty="0" smtClean="0"/>
              <a:t>database</a:t>
            </a:r>
          </a:p>
          <a:p>
            <a:pPr marL="857250" lvl="1" indent="-457200">
              <a:buFont typeface="+mj-lt"/>
              <a:buAutoNum type="arabicPeriod"/>
            </a:pPr>
            <a:r>
              <a:rPr lang="en-US" dirty="0" smtClean="0"/>
              <a:t>On the Microsoft cloud (GitHub) in a synchronized </a:t>
            </a:r>
            <a:r>
              <a:rPr lang="en-US" dirty="0" err="1" smtClean="0"/>
              <a:t>git</a:t>
            </a:r>
            <a:r>
              <a:rPr lang="en-US" dirty="0" smtClean="0"/>
              <a:t> database there</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26927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Codes</a:t>
            </a:r>
            <a:endParaRPr lang="en-US" dirty="0"/>
          </a:p>
        </p:txBody>
      </p:sp>
      <p:sp>
        <p:nvSpPr>
          <p:cNvPr id="3" name="Content Placeholder 2"/>
          <p:cNvSpPr>
            <a:spLocks noGrp="1"/>
          </p:cNvSpPr>
          <p:nvPr>
            <p:ph idx="1"/>
          </p:nvPr>
        </p:nvSpPr>
        <p:spPr/>
        <p:txBody>
          <a:bodyPr/>
          <a:lstStyle/>
          <a:p>
            <a:r>
              <a:rPr lang="en-US" dirty="0" smtClean="0"/>
              <a:t>Have you used </a:t>
            </a:r>
            <a:r>
              <a:rPr lang="en-US" dirty="0" err="1" smtClean="0"/>
              <a:t>numpy</a:t>
            </a:r>
            <a:r>
              <a:rPr lang="en-US" dirty="0" smtClean="0"/>
              <a:t>? </a:t>
            </a:r>
          </a:p>
          <a:p>
            <a:r>
              <a:rPr lang="en-US" dirty="0" err="1" smtClean="0"/>
              <a:t>Matplotlib</a:t>
            </a:r>
            <a:r>
              <a:rPr lang="en-US" dirty="0" smtClean="0"/>
              <a:t>?</a:t>
            </a:r>
          </a:p>
          <a:p>
            <a:r>
              <a:rPr lang="en-US" dirty="0" smtClean="0"/>
              <a:t>Pandas?</a:t>
            </a:r>
          </a:p>
          <a:p>
            <a:r>
              <a:rPr lang="en-US" dirty="0" err="1" smtClean="0"/>
              <a:t>Scipy</a:t>
            </a:r>
            <a:r>
              <a:rPr lang="en-US" dirty="0" smtClean="0"/>
              <a:t>?</a:t>
            </a:r>
          </a:p>
          <a:p>
            <a:r>
              <a:rPr lang="en-US" dirty="0" err="1" smtClean="0"/>
              <a:t>Scikit</a:t>
            </a:r>
            <a:r>
              <a:rPr lang="en-US" dirty="0"/>
              <a:t>-</a:t>
            </a:r>
            <a:r>
              <a:rPr lang="en-US" dirty="0" smtClean="0"/>
              <a:t>learn? </a:t>
            </a:r>
            <a:r>
              <a:rPr lang="en-US" dirty="0" err="1" smtClean="0"/>
              <a:t>Scikit</a:t>
            </a:r>
            <a:r>
              <a:rPr lang="en-US" dirty="0" smtClean="0"/>
              <a:t>-beam?</a:t>
            </a:r>
          </a:p>
          <a:p>
            <a:r>
              <a:rPr lang="en-US" dirty="0" smtClean="0"/>
              <a:t>…</a:t>
            </a:r>
          </a:p>
          <a:p>
            <a:endParaRPr lang="en-US" dirty="0"/>
          </a:p>
          <a:p>
            <a:pPr marL="0" indent="0" algn="ctr">
              <a:buNone/>
            </a:pPr>
            <a:r>
              <a:rPr lang="en-US" dirty="0" smtClean="0"/>
              <a:t>If you write in python the answer is undoubtedly yes.</a:t>
            </a:r>
          </a:p>
          <a:p>
            <a:pPr marL="0" indent="0" algn="ctr">
              <a:buNone/>
            </a:pPr>
            <a:r>
              <a:rPr lang="en-US" dirty="0" smtClean="0"/>
              <a:t>Same story, different package names if you use other languages</a:t>
            </a:r>
            <a:endParaRPr lang="en-US" dirty="0"/>
          </a:p>
        </p:txBody>
      </p:sp>
    </p:spTree>
    <p:extLst>
      <p:ext uri="{BB962C8B-B14F-4D97-AF65-F5344CB8AC3E}">
        <p14:creationId xmlns:p14="http://schemas.microsoft.com/office/powerpoint/2010/main" val="272562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cool.  </a:t>
            </a:r>
            <a:endParaRPr lang="en-US" dirty="0"/>
          </a:p>
        </p:txBody>
      </p:sp>
      <p:sp>
        <p:nvSpPr>
          <p:cNvPr id="3" name="Content Placeholder 2"/>
          <p:cNvSpPr>
            <a:spLocks noGrp="1"/>
          </p:cNvSpPr>
          <p:nvPr>
            <p:ph idx="1"/>
          </p:nvPr>
        </p:nvSpPr>
        <p:spPr/>
        <p:txBody>
          <a:bodyPr/>
          <a:lstStyle/>
          <a:p>
            <a:r>
              <a:rPr lang="en-US" dirty="0"/>
              <a:t>I </a:t>
            </a:r>
            <a:r>
              <a:rPr lang="en-US" dirty="0" smtClean="0"/>
              <a:t>can </a:t>
            </a:r>
            <a:r>
              <a:rPr lang="en-US" dirty="0"/>
              <a:t>back up my work and never lose </a:t>
            </a:r>
            <a:r>
              <a:rPr lang="en-US" dirty="0" smtClean="0"/>
              <a:t>it</a:t>
            </a:r>
            <a:r>
              <a:rPr lang="en-US" dirty="0"/>
              <a:t> </a:t>
            </a:r>
            <a:r>
              <a:rPr lang="en-US" dirty="0" smtClean="0"/>
              <a:t>(assuming I made frequent pushes)</a:t>
            </a:r>
          </a:p>
          <a:p>
            <a:r>
              <a:rPr lang="en-US" dirty="0" smtClean="0"/>
              <a:t>When my computer dies and I replace it, I can recreate all my work in a few small commands</a:t>
            </a:r>
          </a:p>
          <a:p>
            <a:r>
              <a:rPr lang="en-US" dirty="0" smtClean="0"/>
              <a:t>Also, my friend who is a programmer can help me.  I add her GitHub username to the repo and she can download all the work and make changes and push them back up fixing all my boo boos!</a:t>
            </a:r>
          </a:p>
          <a:p>
            <a:r>
              <a:rPr lang="en-US" dirty="0" smtClean="0"/>
              <a:t>So cool.</a:t>
            </a:r>
          </a:p>
          <a:p>
            <a:r>
              <a:rPr lang="en-US" dirty="0" smtClean="0"/>
              <a:t>Note: all the work in my group, including papers we are working on together, is handled in this way.  Students graduate and we don’t lose anything.</a:t>
            </a:r>
            <a:endParaRPr lang="en-US" dirty="0"/>
          </a:p>
        </p:txBody>
      </p:sp>
    </p:spTree>
    <p:extLst>
      <p:ext uri="{BB962C8B-B14F-4D97-AF65-F5344CB8AC3E}">
        <p14:creationId xmlns:p14="http://schemas.microsoft.com/office/powerpoint/2010/main" val="2419000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now a stranger wants to use my code and add to it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That’s great.  Sharing is good and that is why I set my GitHub repo up as public</a:t>
            </a:r>
          </a:p>
          <a:p>
            <a:pPr marL="457200" indent="-457200">
              <a:buFont typeface="+mj-lt"/>
              <a:buAutoNum type="arabicPeriod"/>
            </a:pPr>
            <a:r>
              <a:rPr lang="en-US" dirty="0" smtClean="0"/>
              <a:t>But what if Person C changes the code to make their project work and that means that the code becomes broken for me?</a:t>
            </a:r>
          </a:p>
          <a:p>
            <a:pPr marL="457200" indent="-457200">
              <a:buFont typeface="+mj-lt"/>
              <a:buAutoNum type="arabicPeriod"/>
            </a:pPr>
            <a:r>
              <a:rPr lang="en-US" dirty="0" smtClean="0"/>
              <a:t>Not cool</a:t>
            </a:r>
          </a:p>
          <a:p>
            <a:pPr marL="457200" indent="-457200">
              <a:buFont typeface="+mj-lt"/>
              <a:buAutoNum type="arabicPeriod"/>
            </a:pPr>
            <a:r>
              <a:rPr lang="en-US" dirty="0" smtClean="0"/>
              <a:t>Enter the full “</a:t>
            </a:r>
            <a:r>
              <a:rPr lang="en-US" dirty="0" err="1" smtClean="0"/>
              <a:t>Numpy</a:t>
            </a:r>
            <a:r>
              <a:rPr lang="en-US" dirty="0" smtClean="0"/>
              <a:t>” GitHub workflow</a:t>
            </a:r>
          </a:p>
          <a:p>
            <a:pPr marL="857250" lvl="1" indent="-457200">
              <a:buFont typeface="+mj-lt"/>
              <a:buAutoNum type="arabicPeriod"/>
            </a:pPr>
            <a:r>
              <a:rPr lang="en-US" dirty="0" smtClean="0"/>
              <a:t>Don’t let people “push” code into your project</a:t>
            </a:r>
          </a:p>
          <a:p>
            <a:pPr marL="857250" lvl="1" indent="-457200">
              <a:buFont typeface="+mj-lt"/>
              <a:buAutoNum type="arabicPeriod"/>
            </a:pPr>
            <a:r>
              <a:rPr lang="en-US" dirty="0" smtClean="0"/>
              <a:t>Have them politely request you to “pull” the code in (a “pull request”)</a:t>
            </a:r>
          </a:p>
          <a:p>
            <a:pPr marL="857250" lvl="1" indent="-457200">
              <a:buFont typeface="+mj-lt"/>
              <a:buAutoNum type="arabicPeriod"/>
            </a:pPr>
            <a:r>
              <a:rPr lang="en-US" dirty="0" smtClean="0"/>
              <a:t>Then review the code and ask them to make changes, or make small changes yourself etc.</a:t>
            </a:r>
          </a:p>
          <a:p>
            <a:pPr marL="857250" lvl="1" indent="-457200">
              <a:buFont typeface="+mj-lt"/>
              <a:buAutoNum type="arabicPeriod"/>
            </a:pPr>
            <a:r>
              <a:rPr lang="en-US" dirty="0" smtClean="0"/>
              <a:t>Only when it is ready, then merge the code into your main code-base</a:t>
            </a:r>
            <a:endParaRPr lang="en-US" dirty="0"/>
          </a:p>
        </p:txBody>
      </p:sp>
    </p:spTree>
    <p:extLst>
      <p:ext uri="{BB962C8B-B14F-4D97-AF65-F5344CB8AC3E}">
        <p14:creationId xmlns:p14="http://schemas.microsoft.com/office/powerpoint/2010/main" val="92250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work in practice?</a:t>
            </a:r>
            <a:endParaRPr lang="en-US" dirty="0"/>
          </a:p>
        </p:txBody>
      </p:sp>
      <p:sp>
        <p:nvSpPr>
          <p:cNvPr id="3" name="Content Placeholder 2"/>
          <p:cNvSpPr>
            <a:spLocks noGrp="1"/>
          </p:cNvSpPr>
          <p:nvPr>
            <p:ph idx="1"/>
          </p:nvPr>
        </p:nvSpPr>
        <p:spPr>
          <a:xfrm>
            <a:off x="174436" y="990600"/>
            <a:ext cx="8795127" cy="4572000"/>
          </a:xfrm>
        </p:spPr>
        <p:txBody>
          <a:bodyPr/>
          <a:lstStyle/>
          <a:p>
            <a:pPr marL="457200" indent="-457200">
              <a:buFont typeface="+mj-lt"/>
              <a:buAutoNum type="arabicPeriod"/>
            </a:pPr>
            <a:r>
              <a:rPr lang="en-US" dirty="0" err="1" smtClean="0"/>
              <a:t>Somone</a:t>
            </a:r>
            <a:r>
              <a:rPr lang="en-US" dirty="0" smtClean="0"/>
              <a:t> maintains the main project repository on </a:t>
            </a:r>
            <a:r>
              <a:rPr lang="en-US" dirty="0" err="1" smtClean="0"/>
              <a:t>Github</a:t>
            </a:r>
            <a:r>
              <a:rPr lang="en-US" dirty="0" smtClean="0"/>
              <a:t>.  Let’s say its </a:t>
            </a:r>
            <a:r>
              <a:rPr lang="en-US" dirty="0" err="1" smtClean="0"/>
              <a:t>numpy</a:t>
            </a:r>
            <a:r>
              <a:rPr lang="en-US" dirty="0" smtClean="0"/>
              <a:t>, maintained by the programming gods of </a:t>
            </a:r>
            <a:r>
              <a:rPr lang="en-US" dirty="0" err="1" smtClean="0"/>
              <a:t>numpy</a:t>
            </a:r>
            <a:r>
              <a:rPr lang="en-US" dirty="0" smtClean="0"/>
              <a:t> (why not)</a:t>
            </a:r>
          </a:p>
          <a:p>
            <a:pPr marL="857250" lvl="1" indent="-457200">
              <a:buFont typeface="+mj-lt"/>
              <a:buAutoNum type="arabicPeriod"/>
            </a:pPr>
            <a:r>
              <a:rPr lang="en-US" dirty="0" smtClean="0"/>
              <a:t>Where is it?  On Microsoft cloud, in the </a:t>
            </a:r>
            <a:r>
              <a:rPr lang="en-US" dirty="0" err="1" smtClean="0"/>
              <a:t>numpy</a:t>
            </a:r>
            <a:r>
              <a:rPr lang="en-US" dirty="0" smtClean="0"/>
              <a:t> organization user-space on </a:t>
            </a:r>
            <a:r>
              <a:rPr lang="en-US" dirty="0" err="1" smtClean="0"/>
              <a:t>Github</a:t>
            </a:r>
            <a:endParaRPr lang="en-US" dirty="0" smtClean="0"/>
          </a:p>
          <a:p>
            <a:pPr marL="457200" indent="-457200">
              <a:buFont typeface="+mj-lt"/>
              <a:buAutoNum type="arabicPeriod"/>
            </a:pPr>
            <a:r>
              <a:rPr lang="en-US" dirty="0" smtClean="0"/>
              <a:t>Person C “forks” that repository.</a:t>
            </a:r>
          </a:p>
          <a:p>
            <a:pPr marL="857250" lvl="1" indent="-457200">
              <a:buFont typeface="+mj-lt"/>
              <a:buAutoNum type="arabicPeriod"/>
            </a:pPr>
            <a:r>
              <a:rPr lang="en-US" dirty="0" smtClean="0"/>
              <a:t>Forking creates a clone of the repository but in the Microsoft cloud, on GitHub, but in YOUR user-space, that you own and have write-privileges on.</a:t>
            </a:r>
          </a:p>
          <a:p>
            <a:pPr marL="857250" lvl="1" indent="-457200">
              <a:buFont typeface="+mj-lt"/>
              <a:buAutoNum type="arabicPeriod"/>
            </a:pPr>
            <a:r>
              <a:rPr lang="en-US" dirty="0" smtClean="0"/>
              <a:t>You have full write privileges (you can push and merge branches and commits here)</a:t>
            </a:r>
          </a:p>
          <a:p>
            <a:pPr marL="857250" lvl="1" indent="-457200">
              <a:buFont typeface="+mj-lt"/>
              <a:buAutoNum type="arabicPeriod"/>
            </a:pPr>
            <a:r>
              <a:rPr lang="en-US" dirty="0" smtClean="0"/>
              <a:t>In fact, you can completely mess up the project so badly that it is irretrievable.  But don’t worry, just delete the fork and all that mess goes away and no harm done, because you messed up your fork, not the main project.  YOU DIDN’T BREAK THE INTERNET!</a:t>
            </a:r>
            <a:endParaRPr lang="en-US" dirty="0"/>
          </a:p>
        </p:txBody>
      </p:sp>
    </p:spTree>
    <p:extLst>
      <p:ext uri="{BB962C8B-B14F-4D97-AF65-F5344CB8AC3E}">
        <p14:creationId xmlns:p14="http://schemas.microsoft.com/office/powerpoint/2010/main" val="53184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work on our laptop, not on GitHub</a:t>
            </a:r>
            <a:endParaRPr lang="en-US" dirty="0"/>
          </a:p>
        </p:txBody>
      </p:sp>
      <p:sp>
        <p:nvSpPr>
          <p:cNvPr id="3" name="Content Placeholder 2"/>
          <p:cNvSpPr>
            <a:spLocks noGrp="1"/>
          </p:cNvSpPr>
          <p:nvPr>
            <p:ph idx="1"/>
          </p:nvPr>
        </p:nvSpPr>
        <p:spPr/>
        <p:txBody>
          <a:bodyPr/>
          <a:lstStyle/>
          <a:p>
            <a:pPr marL="0" indent="0">
              <a:buNone/>
            </a:pPr>
            <a:r>
              <a:rPr lang="en-US" dirty="0" smtClean="0"/>
              <a:t>So, next</a:t>
            </a:r>
          </a:p>
          <a:p>
            <a:pPr marL="457200" indent="-457200">
              <a:buFont typeface="+mj-lt"/>
              <a:buAutoNum type="arabicPeriod"/>
            </a:pPr>
            <a:r>
              <a:rPr lang="en-US" dirty="0" smtClean="0"/>
              <a:t>Clone your fork.</a:t>
            </a:r>
          </a:p>
          <a:p>
            <a:pPr marL="857250" lvl="1" indent="-457200">
              <a:buFont typeface="+mj-lt"/>
              <a:buAutoNum type="arabicPeriod"/>
            </a:pPr>
            <a:r>
              <a:rPr lang="en-US" dirty="0" smtClean="0"/>
              <a:t>The original code is on Microsoft cloud in the </a:t>
            </a:r>
            <a:r>
              <a:rPr lang="en-US" dirty="0" err="1" smtClean="0"/>
              <a:t>numpy</a:t>
            </a:r>
            <a:r>
              <a:rPr lang="en-US" dirty="0" smtClean="0"/>
              <a:t> org user-space</a:t>
            </a:r>
          </a:p>
          <a:p>
            <a:pPr marL="857250" lvl="1" indent="-457200">
              <a:buFont typeface="+mj-lt"/>
              <a:buAutoNum type="arabicPeriod"/>
            </a:pPr>
            <a:r>
              <a:rPr lang="en-US" dirty="0" smtClean="0"/>
              <a:t>A copy (at the time of the copy) is on your fork, which has the same repo name but is in your user space on GitHub (and physically on Microsoft cloud)</a:t>
            </a:r>
          </a:p>
          <a:p>
            <a:pPr marL="857250" lvl="1" indent="-457200">
              <a:buFont typeface="+mj-lt"/>
              <a:buAutoNum type="arabicPeriod"/>
            </a:pPr>
            <a:r>
              <a:rPr lang="en-US" dirty="0" smtClean="0"/>
              <a:t>A copy of what is on your fork is in the </a:t>
            </a:r>
            <a:r>
              <a:rPr lang="en-US" dirty="0" err="1" smtClean="0"/>
              <a:t>Git</a:t>
            </a:r>
            <a:r>
              <a:rPr lang="en-US" dirty="0" smtClean="0"/>
              <a:t> database on your local laptop computer</a:t>
            </a:r>
          </a:p>
          <a:p>
            <a:pPr marL="857250" lvl="1" indent="-457200">
              <a:buFont typeface="+mj-lt"/>
              <a:buAutoNum type="arabicPeriod"/>
            </a:pPr>
            <a:r>
              <a:rPr lang="en-US" dirty="0" smtClean="0"/>
              <a:t>A subset of the files that are in that database are also sitting, checked-out, on your file-system in a folder on your laptop computer</a:t>
            </a:r>
          </a:p>
          <a:p>
            <a:pPr marL="0" indent="0">
              <a:buNone/>
            </a:pPr>
            <a:r>
              <a:rPr lang="en-US" dirty="0" smtClean="0"/>
              <a:t>#3 and #4 happened when you did the clone</a:t>
            </a:r>
            <a:endParaRPr lang="en-US" dirty="0"/>
          </a:p>
        </p:txBody>
      </p:sp>
    </p:spTree>
    <p:extLst>
      <p:ext uri="{BB962C8B-B14F-4D97-AF65-F5344CB8AC3E}">
        <p14:creationId xmlns:p14="http://schemas.microsoft.com/office/powerpoint/2010/main" val="401888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Your local </a:t>
            </a:r>
            <a:r>
              <a:rPr lang="en-US" dirty="0" err="1" smtClean="0"/>
              <a:t>git</a:t>
            </a:r>
            <a:r>
              <a:rPr lang="en-US" dirty="0" smtClean="0"/>
              <a:t> database is connected to your fork</a:t>
            </a:r>
            <a:endParaRPr lang="en-US" dirty="0"/>
          </a:p>
        </p:txBody>
      </p:sp>
      <p:sp>
        <p:nvSpPr>
          <p:cNvPr id="3" name="Content Placeholder 2"/>
          <p:cNvSpPr>
            <a:spLocks noGrp="1"/>
          </p:cNvSpPr>
          <p:nvPr>
            <p:ph idx="1"/>
          </p:nvPr>
        </p:nvSpPr>
        <p:spPr>
          <a:xfrm>
            <a:off x="174436" y="990600"/>
            <a:ext cx="8795127" cy="4572000"/>
          </a:xfrm>
        </p:spPr>
        <p:txBody>
          <a:bodyPr/>
          <a:lstStyle/>
          <a:p>
            <a:r>
              <a:rPr lang="en-US" dirty="0" smtClean="0"/>
              <a:t>Type “</a:t>
            </a:r>
            <a:r>
              <a:rPr lang="en-US" dirty="0" err="1" smtClean="0"/>
              <a:t>git</a:t>
            </a:r>
            <a:r>
              <a:rPr lang="en-US" dirty="0" smtClean="0"/>
              <a:t> remote –v” to see this</a:t>
            </a:r>
          </a:p>
          <a:p>
            <a:r>
              <a:rPr lang="en-US" dirty="0" smtClean="0"/>
              <a:t>By default (and don’t be tempted to change this without a good reason) the fork that you cloned is called “origin”.  It is where the local </a:t>
            </a:r>
            <a:r>
              <a:rPr lang="en-US" dirty="0" err="1" smtClean="0"/>
              <a:t>git</a:t>
            </a:r>
            <a:r>
              <a:rPr lang="en-US" dirty="0" smtClean="0"/>
              <a:t> database originated from I guess.</a:t>
            </a:r>
          </a:p>
          <a:p>
            <a:r>
              <a:rPr lang="en-US" dirty="0" smtClean="0"/>
              <a:t>But your local </a:t>
            </a:r>
            <a:r>
              <a:rPr lang="en-US" dirty="0" err="1" smtClean="0"/>
              <a:t>git</a:t>
            </a:r>
            <a:r>
              <a:rPr lang="en-US" dirty="0" smtClean="0"/>
              <a:t> repo doesn’t know anything about the original </a:t>
            </a:r>
            <a:r>
              <a:rPr lang="en-US" dirty="0" err="1" smtClean="0"/>
              <a:t>numpy</a:t>
            </a:r>
            <a:r>
              <a:rPr lang="en-US" dirty="0" smtClean="0"/>
              <a:t> repo which is the original source of all the code.  So next we want to make a connection between our local </a:t>
            </a:r>
            <a:r>
              <a:rPr lang="en-US" dirty="0" err="1" smtClean="0"/>
              <a:t>git</a:t>
            </a:r>
            <a:r>
              <a:rPr lang="en-US" dirty="0" smtClean="0"/>
              <a:t> repo and that one.  To do this type “</a:t>
            </a:r>
            <a:r>
              <a:rPr lang="en-US" dirty="0" err="1" smtClean="0"/>
              <a:t>git</a:t>
            </a:r>
            <a:r>
              <a:rPr lang="en-US" dirty="0" smtClean="0"/>
              <a:t> remote add upstream &lt;</a:t>
            </a:r>
            <a:r>
              <a:rPr lang="en-US" dirty="0" err="1" smtClean="0"/>
              <a:t>url</a:t>
            </a:r>
            <a:r>
              <a:rPr lang="en-US" dirty="0" smtClean="0"/>
              <a:t> of that guy&gt;”</a:t>
            </a:r>
          </a:p>
          <a:p>
            <a:pPr lvl="1"/>
            <a:r>
              <a:rPr lang="en-US" dirty="0"/>
              <a:t>u</a:t>
            </a:r>
            <a:r>
              <a:rPr lang="en-US" dirty="0" smtClean="0"/>
              <a:t>pstream is now the short and memorable “name” of that </a:t>
            </a:r>
            <a:r>
              <a:rPr lang="en-US" dirty="0" err="1" smtClean="0"/>
              <a:t>numpy</a:t>
            </a:r>
            <a:r>
              <a:rPr lang="en-US" dirty="0" smtClean="0"/>
              <a:t> repo and when we ask </a:t>
            </a:r>
            <a:r>
              <a:rPr lang="en-US" dirty="0" err="1" smtClean="0"/>
              <a:t>git</a:t>
            </a:r>
            <a:r>
              <a:rPr lang="en-US" dirty="0" smtClean="0"/>
              <a:t> to do things we always will be telling it which branch on which repo we are asking it to do that thing to, and this is how it knows what to do </a:t>
            </a:r>
          </a:p>
          <a:p>
            <a:r>
              <a:rPr lang="en-US" dirty="0" smtClean="0"/>
              <a:t>To make sure everything is set up ok, type “</a:t>
            </a:r>
            <a:r>
              <a:rPr lang="en-US" dirty="0" err="1" smtClean="0"/>
              <a:t>git</a:t>
            </a:r>
            <a:r>
              <a:rPr lang="en-US" dirty="0" smtClean="0"/>
              <a:t> remote –v”</a:t>
            </a:r>
            <a:endParaRPr lang="en-US" dirty="0"/>
          </a:p>
        </p:txBody>
      </p:sp>
    </p:spTree>
    <p:extLst>
      <p:ext uri="{BB962C8B-B14F-4D97-AF65-F5344CB8AC3E}">
        <p14:creationId xmlns:p14="http://schemas.microsoft.com/office/powerpoint/2010/main" val="103639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now all set up to do some work.  Here are the steps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Make sure your local </a:t>
            </a:r>
            <a:r>
              <a:rPr lang="en-US" dirty="0" err="1" smtClean="0"/>
              <a:t>git</a:t>
            </a:r>
            <a:r>
              <a:rPr lang="en-US" dirty="0" smtClean="0"/>
              <a:t> database is synced with upstream (all the good stuff that others have added since you last pulled!) ALWAYS DO THIS.  DON’T FORGET!</a:t>
            </a:r>
          </a:p>
          <a:p>
            <a:pPr marL="857250" lvl="1" indent="-457200">
              <a:buFont typeface="+mj-lt"/>
              <a:buAutoNum type="arabicPeriod"/>
            </a:pPr>
            <a:r>
              <a:rPr lang="en-US" dirty="0" err="1"/>
              <a:t>g</a:t>
            </a:r>
            <a:r>
              <a:rPr lang="en-US" dirty="0" err="1" smtClean="0"/>
              <a:t>it</a:t>
            </a:r>
            <a:r>
              <a:rPr lang="en-US" dirty="0" smtClean="0"/>
              <a:t> pull upstream main</a:t>
            </a:r>
          </a:p>
          <a:p>
            <a:pPr marL="457200" indent="-457200">
              <a:buFont typeface="+mj-lt"/>
              <a:buAutoNum type="arabicPeriod"/>
            </a:pPr>
            <a:r>
              <a:rPr lang="en-US" dirty="0" smtClean="0"/>
              <a:t>Create a new branch to work on with a memorable name</a:t>
            </a:r>
          </a:p>
          <a:p>
            <a:pPr marL="857250" lvl="1" indent="-457200">
              <a:buFont typeface="+mj-lt"/>
              <a:buAutoNum type="arabicPeriod"/>
            </a:pPr>
            <a:r>
              <a:rPr lang="en-US" dirty="0" err="1" smtClean="0"/>
              <a:t>git</a:t>
            </a:r>
            <a:r>
              <a:rPr lang="en-US" dirty="0" smtClean="0"/>
              <a:t> branch –b </a:t>
            </a:r>
            <a:r>
              <a:rPr lang="en-US" dirty="0" err="1" smtClean="0"/>
              <a:t>patch_specific_issue</a:t>
            </a:r>
            <a:r>
              <a:rPr lang="en-US" dirty="0" smtClean="0"/>
              <a:t> </a:t>
            </a:r>
          </a:p>
          <a:p>
            <a:pPr marL="457200" indent="-457200">
              <a:buFont typeface="+mj-lt"/>
              <a:buAutoNum type="arabicPeriod"/>
            </a:pPr>
            <a:r>
              <a:rPr lang="en-US" dirty="0" smtClean="0"/>
              <a:t>This both creates a branch (on your local) with that name, based on the branch you currently have checked out, and also checks the new branch out from the database to your </a:t>
            </a:r>
            <a:r>
              <a:rPr lang="en-US" dirty="0" err="1" smtClean="0"/>
              <a:t>filesystem</a:t>
            </a:r>
            <a:r>
              <a:rPr lang="en-US" dirty="0" smtClean="0"/>
              <a:t>.</a:t>
            </a:r>
          </a:p>
          <a:p>
            <a:pPr marL="457200" indent="-457200">
              <a:buFont typeface="+mj-lt"/>
              <a:buAutoNum type="arabicPeriod"/>
            </a:pPr>
            <a:r>
              <a:rPr lang="en-US" dirty="0" smtClean="0"/>
              <a:t>Edit </a:t>
            </a:r>
            <a:r>
              <a:rPr lang="en-US" dirty="0" err="1" smtClean="0"/>
              <a:t>edit</a:t>
            </a:r>
            <a:r>
              <a:rPr lang="en-US" dirty="0" smtClean="0"/>
              <a:t> </a:t>
            </a:r>
            <a:r>
              <a:rPr lang="en-US" dirty="0" err="1" smtClean="0"/>
              <a:t>edit</a:t>
            </a:r>
            <a:endParaRPr lang="en-US" dirty="0" smtClean="0"/>
          </a:p>
          <a:p>
            <a:pPr marL="457200" indent="-457200">
              <a:buFont typeface="+mj-lt"/>
              <a:buAutoNum type="arabicPeriod"/>
            </a:pPr>
            <a:r>
              <a:rPr lang="en-US" dirty="0" smtClean="0"/>
              <a:t>Commit </a:t>
            </a:r>
            <a:r>
              <a:rPr lang="en-US" dirty="0" err="1" smtClean="0"/>
              <a:t>commit</a:t>
            </a:r>
            <a:r>
              <a:rPr lang="en-US" dirty="0" smtClean="0"/>
              <a:t> </a:t>
            </a:r>
            <a:r>
              <a:rPr lang="en-US" dirty="0" err="1" smtClean="0"/>
              <a:t>commit</a:t>
            </a:r>
            <a:endParaRPr lang="en-US" dirty="0"/>
          </a:p>
        </p:txBody>
      </p:sp>
    </p:spTree>
    <p:extLst>
      <p:ext uri="{BB962C8B-B14F-4D97-AF65-F5344CB8AC3E}">
        <p14:creationId xmlns:p14="http://schemas.microsoft.com/office/powerpoint/2010/main" val="79442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4436" y="990600"/>
            <a:ext cx="8795127" cy="4572000"/>
          </a:xfrm>
        </p:spPr>
        <p:txBody>
          <a:bodyPr/>
          <a:lstStyle/>
          <a:p>
            <a:pPr marL="457200" indent="-457200">
              <a:buFont typeface="+mj-lt"/>
              <a:buAutoNum type="arabicPeriod"/>
            </a:pPr>
            <a:r>
              <a:rPr lang="en-US" dirty="0" smtClean="0"/>
              <a:t>Push your changes to a branch of the same name on your fork</a:t>
            </a:r>
          </a:p>
          <a:p>
            <a:pPr marL="857250" lvl="1" indent="-457200">
              <a:buFont typeface="+mj-lt"/>
              <a:buAutoNum type="arabicPeriod"/>
            </a:pPr>
            <a:r>
              <a:rPr lang="en-US" dirty="0" err="1"/>
              <a:t>g</a:t>
            </a:r>
            <a:r>
              <a:rPr lang="en-US" dirty="0" err="1" smtClean="0"/>
              <a:t>it</a:t>
            </a:r>
            <a:r>
              <a:rPr lang="en-US" dirty="0" smtClean="0"/>
              <a:t> push –u origin </a:t>
            </a:r>
            <a:r>
              <a:rPr lang="en-US" dirty="0" err="1" smtClean="0"/>
              <a:t>patch_specific_issue</a:t>
            </a:r>
            <a:r>
              <a:rPr lang="en-US" dirty="0" smtClean="0"/>
              <a:t>   </a:t>
            </a:r>
          </a:p>
          <a:p>
            <a:pPr marL="457200" indent="-457200">
              <a:buFont typeface="+mj-lt"/>
              <a:buAutoNum type="arabicPeriod"/>
            </a:pPr>
            <a:r>
              <a:rPr lang="en-US" dirty="0" smtClean="0"/>
              <a:t>if it is the first time you are pushing, or later</a:t>
            </a:r>
          </a:p>
          <a:p>
            <a:pPr marL="857250" lvl="1" indent="-457200">
              <a:buFont typeface="+mj-lt"/>
              <a:buAutoNum type="arabicPeriod"/>
            </a:pPr>
            <a:r>
              <a:rPr lang="en-US" dirty="0" err="1"/>
              <a:t>g</a:t>
            </a:r>
            <a:r>
              <a:rPr lang="en-US" dirty="0" err="1" smtClean="0"/>
              <a:t>it</a:t>
            </a:r>
            <a:r>
              <a:rPr lang="en-US" dirty="0" smtClean="0"/>
              <a:t> push</a:t>
            </a:r>
          </a:p>
          <a:p>
            <a:pPr marL="457200" indent="-457200">
              <a:buFont typeface="+mj-lt"/>
              <a:buAutoNum type="arabicPeriod"/>
            </a:pPr>
            <a:r>
              <a:rPr lang="en-US" dirty="0" smtClean="0"/>
              <a:t>Edit, commit, push</a:t>
            </a:r>
          </a:p>
          <a:p>
            <a:pPr marL="457200" indent="-457200">
              <a:buFont typeface="+mj-lt"/>
              <a:buAutoNum type="arabicPeriod"/>
            </a:pPr>
            <a:r>
              <a:rPr lang="en-US" dirty="0" smtClean="0"/>
              <a:t>OK, you are ready to share with </a:t>
            </a:r>
            <a:r>
              <a:rPr lang="en-US" dirty="0" err="1" smtClean="0"/>
              <a:t>numpy</a:t>
            </a:r>
            <a:r>
              <a:rPr lang="en-US" dirty="0" smtClean="0"/>
              <a:t> folks.  Politely ask them to merge your changes into their code base by creating a “pull request”</a:t>
            </a:r>
          </a:p>
          <a:p>
            <a:pPr marL="857250" lvl="1" indent="-457200">
              <a:buFont typeface="+mj-lt"/>
              <a:buAutoNum type="arabicPeriod"/>
            </a:pPr>
            <a:r>
              <a:rPr lang="en-US" dirty="0" smtClean="0"/>
              <a:t>Go to </a:t>
            </a:r>
            <a:r>
              <a:rPr lang="en-US" dirty="0" err="1" smtClean="0"/>
              <a:t>github</a:t>
            </a:r>
            <a:r>
              <a:rPr lang="en-US" dirty="0" smtClean="0"/>
              <a:t> and create the PR</a:t>
            </a:r>
          </a:p>
          <a:p>
            <a:pPr marL="857250" lvl="1" indent="-457200">
              <a:buFont typeface="+mj-lt"/>
              <a:buAutoNum type="arabicPeriod"/>
            </a:pPr>
            <a:r>
              <a:rPr lang="en-US" dirty="0" smtClean="0"/>
              <a:t>Talk to the “</a:t>
            </a:r>
            <a:r>
              <a:rPr lang="en-US" dirty="0" err="1" smtClean="0"/>
              <a:t>numpy</a:t>
            </a:r>
            <a:r>
              <a:rPr lang="en-US" dirty="0" smtClean="0"/>
              <a:t>” team by writing in the comments section what this is about, whether it is ready for review and merge or is a “work in progress (WIP)”</a:t>
            </a:r>
          </a:p>
          <a:p>
            <a:pPr marL="857250" lvl="1" indent="-457200">
              <a:buFont typeface="+mj-lt"/>
              <a:buAutoNum type="arabicPeriod"/>
            </a:pPr>
            <a:r>
              <a:rPr lang="en-US" dirty="0" smtClean="0"/>
              <a:t>If it addresses an “issue”, in the opening comment box write “closes #236” if it fixes the issue number 236</a:t>
            </a:r>
          </a:p>
          <a:p>
            <a:pPr marL="857250" lvl="1" indent="-457200">
              <a:buFont typeface="+mj-lt"/>
              <a:buAutoNum type="arabicPeriod"/>
            </a:pPr>
            <a:endParaRPr lang="en-US" dirty="0"/>
          </a:p>
        </p:txBody>
      </p:sp>
    </p:spTree>
    <p:extLst>
      <p:ext uri="{BB962C8B-B14F-4D97-AF65-F5344CB8AC3E}">
        <p14:creationId xmlns:p14="http://schemas.microsoft.com/office/powerpoint/2010/main" val="298691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its time to practice</a:t>
            </a:r>
            <a:endParaRPr lang="en-US" dirty="0"/>
          </a:p>
        </p:txBody>
      </p:sp>
      <p:sp>
        <p:nvSpPr>
          <p:cNvPr id="3" name="Content Placeholder 2"/>
          <p:cNvSpPr>
            <a:spLocks noGrp="1"/>
          </p:cNvSpPr>
          <p:nvPr>
            <p:ph idx="1"/>
          </p:nvPr>
        </p:nvSpPr>
        <p:spPr>
          <a:xfrm>
            <a:off x="174436" y="1219200"/>
            <a:ext cx="8795127" cy="4572000"/>
          </a:xfrm>
        </p:spPr>
        <p:txBody>
          <a:bodyPr/>
          <a:lstStyle/>
          <a:p>
            <a:r>
              <a:rPr lang="en-US" dirty="0" smtClean="0"/>
              <a:t>Exercise is to get a PR merged on the conference web-site</a:t>
            </a:r>
          </a:p>
          <a:p>
            <a:r>
              <a:rPr lang="en-US" dirty="0" smtClean="0"/>
              <a:t>Follow the workflow laid out in slides 22-26 to contribute to </a:t>
            </a:r>
            <a:r>
              <a:rPr lang="en-US" u="sng" dirty="0">
                <a:hlinkClick r:id="rId2" tooltip="https://github.com/clacri/iucr2020_compschool"/>
              </a:rPr>
              <a:t>https://</a:t>
            </a:r>
            <a:r>
              <a:rPr lang="en-US" u="sng" dirty="0" smtClean="0">
                <a:hlinkClick r:id="rId2" tooltip="https://github.com/clacri/iucr2020_compschool"/>
              </a:rPr>
              <a:t>github.com/clacri/iucr2020_compschool</a:t>
            </a:r>
            <a:endParaRPr lang="en-US" dirty="0"/>
          </a:p>
          <a:p>
            <a:r>
              <a:rPr lang="en-US" dirty="0" smtClean="0"/>
              <a:t>The actual exercise can be found in the </a:t>
            </a:r>
            <a:r>
              <a:rPr lang="en-US" b="1" dirty="0" smtClean="0">
                <a:hlinkClick r:id="rId3"/>
              </a:rPr>
              <a:t>crysthack_day1_GitHub_workflow_exercise</a:t>
            </a:r>
            <a:r>
              <a:rPr lang="en-US" b="1" dirty="0" smtClean="0"/>
              <a:t>/</a:t>
            </a:r>
            <a:r>
              <a:rPr lang="en-US" b="1" dirty="0" err="1" smtClean="0"/>
              <a:t>README.md</a:t>
            </a:r>
            <a:r>
              <a:rPr lang="en-US" dirty="0" err="1" smtClean="0"/>
              <a:t>Directory</a:t>
            </a:r>
            <a:r>
              <a:rPr lang="en-US" dirty="0" smtClean="0"/>
              <a:t> of the conference GitHub</a:t>
            </a:r>
          </a:p>
          <a:p>
            <a:r>
              <a:rPr lang="en-US" dirty="0" smtClean="0"/>
              <a:t>These slides are also in there</a:t>
            </a:r>
          </a:p>
          <a:p>
            <a:endParaRPr lang="en-US" dirty="0"/>
          </a:p>
          <a:p>
            <a:r>
              <a:rPr lang="en-US" dirty="0" smtClean="0"/>
              <a:t>The open source community is open and welcoming.  If you are not sure what to do, please post a question to the #</a:t>
            </a:r>
            <a:r>
              <a:rPr lang="en-US" dirty="0" err="1" smtClean="0"/>
              <a:t>simon_github</a:t>
            </a:r>
            <a:r>
              <a:rPr lang="en-US" dirty="0" smtClean="0"/>
              <a:t> channel in discord and someone will help you.  There are no dumb questions</a:t>
            </a:r>
            <a:endParaRPr lang="en-US" dirty="0"/>
          </a:p>
        </p:txBody>
      </p:sp>
    </p:spTree>
    <p:extLst>
      <p:ext uri="{BB962C8B-B14F-4D97-AF65-F5344CB8AC3E}">
        <p14:creationId xmlns:p14="http://schemas.microsoft.com/office/powerpoint/2010/main" val="323149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wrote those codes?</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US" dirty="0" smtClean="0"/>
              <a:t>The Gods of programming</a:t>
            </a:r>
          </a:p>
          <a:p>
            <a:pPr marL="457200" indent="-457200">
              <a:lnSpc>
                <a:spcPct val="150000"/>
              </a:lnSpc>
              <a:buFont typeface="+mj-lt"/>
              <a:buAutoNum type="arabicPeriod"/>
            </a:pPr>
            <a:r>
              <a:rPr lang="en-US" dirty="0" smtClean="0"/>
              <a:t>Professional </a:t>
            </a:r>
            <a:r>
              <a:rPr lang="en-US" dirty="0" err="1" smtClean="0"/>
              <a:t>codista’s</a:t>
            </a:r>
            <a:r>
              <a:rPr lang="en-US" dirty="0" smtClean="0"/>
              <a:t> getting paid the big bucks</a:t>
            </a:r>
          </a:p>
          <a:p>
            <a:pPr marL="457200" indent="-457200">
              <a:lnSpc>
                <a:spcPct val="150000"/>
              </a:lnSpc>
              <a:buFont typeface="+mj-lt"/>
              <a:buAutoNum type="arabicPeriod"/>
            </a:pPr>
            <a:r>
              <a:rPr lang="en-US" dirty="0" smtClean="0"/>
              <a:t>They just appeared</a:t>
            </a:r>
          </a:p>
          <a:p>
            <a:pPr marL="457200" indent="-457200">
              <a:lnSpc>
                <a:spcPct val="150000"/>
              </a:lnSpc>
              <a:buFont typeface="+mj-lt"/>
              <a:buAutoNum type="arabicPeriod"/>
            </a:pPr>
            <a:endParaRPr lang="en-US" dirty="0"/>
          </a:p>
          <a:p>
            <a:pPr marL="0" indent="0">
              <a:lnSpc>
                <a:spcPct val="150000"/>
              </a:lnSpc>
              <a:buNone/>
            </a:pPr>
            <a:r>
              <a:rPr lang="en-US" dirty="0" smtClean="0"/>
              <a:t>No, it was people like you!  </a:t>
            </a:r>
          </a:p>
          <a:p>
            <a:pPr marL="0" indent="0">
              <a:lnSpc>
                <a:spcPct val="150000"/>
              </a:lnSpc>
              <a:buNone/>
            </a:pPr>
            <a:r>
              <a:rPr lang="en-US" dirty="0" smtClean="0"/>
              <a:t>Wanted/needed something, coded it up, shared it with the community….</a:t>
            </a:r>
          </a:p>
        </p:txBody>
      </p:sp>
    </p:spTree>
    <p:extLst>
      <p:ext uri="{BB962C8B-B14F-4D97-AF65-F5344CB8AC3E}">
        <p14:creationId xmlns:p14="http://schemas.microsoft.com/office/powerpoint/2010/main" val="425798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524" y="1008781"/>
            <a:ext cx="9022952" cy="4840439"/>
          </a:xfrm>
          <a:prstGeom prst="rect">
            <a:avLst/>
          </a:prstGeom>
        </p:spPr>
      </p:pic>
    </p:spTree>
    <p:extLst>
      <p:ext uri="{BB962C8B-B14F-4D97-AF65-F5344CB8AC3E}">
        <p14:creationId xmlns:p14="http://schemas.microsoft.com/office/powerpoint/2010/main" val="2017389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5192" y="1032743"/>
            <a:ext cx="8933616" cy="4792514"/>
          </a:xfrm>
          <a:prstGeom prst="rect">
            <a:avLst/>
          </a:prstGeom>
        </p:spPr>
      </p:pic>
    </p:spTree>
    <p:extLst>
      <p:ext uri="{BB962C8B-B14F-4D97-AF65-F5344CB8AC3E}">
        <p14:creationId xmlns:p14="http://schemas.microsoft.com/office/powerpoint/2010/main" val="1960477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524" y="1008781"/>
            <a:ext cx="9022952" cy="4840439"/>
          </a:xfrm>
          <a:prstGeom prst="rect">
            <a:avLst/>
          </a:prstGeom>
        </p:spPr>
      </p:pic>
    </p:spTree>
    <p:extLst>
      <p:ext uri="{BB962C8B-B14F-4D97-AF65-F5344CB8AC3E}">
        <p14:creationId xmlns:p14="http://schemas.microsoft.com/office/powerpoint/2010/main" val="2623021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9418" y="1056469"/>
            <a:ext cx="8845164" cy="4745063"/>
          </a:xfrm>
          <a:prstGeom prst="rect">
            <a:avLst/>
          </a:prstGeom>
        </p:spPr>
      </p:pic>
    </p:spTree>
    <p:extLst>
      <p:ext uri="{BB962C8B-B14F-4D97-AF65-F5344CB8AC3E}">
        <p14:creationId xmlns:p14="http://schemas.microsoft.com/office/powerpoint/2010/main" val="46048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524" y="1008781"/>
            <a:ext cx="9022952" cy="4840439"/>
          </a:xfrm>
          <a:prstGeom prst="rect">
            <a:avLst/>
          </a:prstGeom>
        </p:spPr>
      </p:pic>
    </p:spTree>
    <p:extLst>
      <p:ext uri="{BB962C8B-B14F-4D97-AF65-F5344CB8AC3E}">
        <p14:creationId xmlns:p14="http://schemas.microsoft.com/office/powerpoint/2010/main" val="234791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524" y="1008781"/>
            <a:ext cx="9022952" cy="4840439"/>
          </a:xfrm>
          <a:prstGeom prst="rect">
            <a:avLst/>
          </a:prstGeom>
        </p:spPr>
      </p:pic>
    </p:spTree>
    <p:extLst>
      <p:ext uri="{BB962C8B-B14F-4D97-AF65-F5344CB8AC3E}">
        <p14:creationId xmlns:p14="http://schemas.microsoft.com/office/powerpoint/2010/main" val="442142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24E5B"/>
        </a:solidFill>
        <a:ln w="38100">
          <a:noFill/>
        </a:ln>
      </a:spPr>
      <a:bodyPr rtlCol="0" anchor="ctr">
        <a:spAutoFit/>
      </a:bodyPr>
      <a:lstStyle>
        <a:defPPr algn="ctr">
          <a:defRPr b="0" i="0" dirty="0">
            <a:solidFill>
              <a:srgbClr val="002060"/>
            </a:solidFill>
            <a:latin typeface="+mn-lt"/>
          </a:defRPr>
        </a:defPPr>
      </a:lstStyle>
    </a:spDef>
    <a:lnDef>
      <a:spPr bwMode="auto">
        <a:solidFill>
          <a:srgbClr val="339933">
            <a:alpha val="50000"/>
          </a:srgbClr>
        </a:solidFill>
        <a:ln w="57150" cap="flat" cmpd="sng" algn="ctr">
          <a:solidFill>
            <a:srgbClr val="C00000"/>
          </a:solidFill>
          <a:prstDash val="solid"/>
          <a:round/>
          <a:headEnd type="none" w="med" len="med"/>
          <a:tailEnd type="none" w="med" len="med"/>
        </a:ln>
        <a:effectLst/>
      </a:spPr>
      <a:bodyPr/>
      <a:lstStyle/>
    </a:lnDef>
    <a:txDef>
      <a:spPr bwMode="auto">
        <a:solidFill>
          <a:schemeClr val="bg1">
            <a:alpha val="53000"/>
          </a:schemeClr>
        </a:solidFill>
        <a:ln w="9525">
          <a:noFill/>
          <a:miter lim="800000"/>
          <a:headEnd/>
          <a:tailEnd/>
        </a:ln>
        <a:effectLst/>
      </a:spPr>
      <a:bodyPr vert="horz" wrap="none" lIns="91440" tIns="45720" rIns="91440" bIns="45720" numCol="1" rtlCol="0" anchor="ctr" anchorCtr="0" compatLnSpc="1">
        <a:prstTxWarp prst="textNoShape">
          <a:avLst/>
        </a:prstTxWarp>
        <a:spAutoFit/>
      </a:bodyPr>
      <a:lstStyle>
        <a:defPPr>
          <a:defRPr sz="2000" b="0" i="0" dirty="0" err="1" smtClean="0">
            <a:latin typeface="Gill Sans MT" panose="020B0502020104020203"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136272</TotalTime>
  <Words>2072</Words>
  <Application>Microsoft Office PowerPoint</Application>
  <PresentationFormat>On-screen Show (4:3)</PresentationFormat>
  <Paragraphs>149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Gill Sans MT</vt:lpstr>
      <vt:lpstr>Symbol</vt:lpstr>
      <vt:lpstr>Tahoma</vt:lpstr>
      <vt:lpstr>Times New Roman</vt:lpstr>
      <vt:lpstr>Blank Presentation</vt:lpstr>
      <vt:lpstr>Contributing to Community Codes:  GitHub Workflow for Community software Development</vt:lpstr>
      <vt:lpstr>Community Codes</vt:lpstr>
      <vt:lpstr>Who wrote those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make it YOU rather some “someone like you!”</vt:lpstr>
      <vt:lpstr>Let’s become community coders!</vt:lpstr>
      <vt:lpstr>Let’s solve a problem:</vt:lpstr>
      <vt:lpstr>Git was developed to solve this (and other) problems</vt:lpstr>
      <vt:lpstr>This is not a Git tutorial</vt:lpstr>
      <vt:lpstr>Learn the difference between the Git database and your file-system</vt:lpstr>
      <vt:lpstr>Where are my files?</vt:lpstr>
      <vt:lpstr>Git and GitHub</vt:lpstr>
      <vt:lpstr>Example</vt:lpstr>
      <vt:lpstr>That’s cool.  </vt:lpstr>
      <vt:lpstr>But now a stranger wants to use my code and add to it</vt:lpstr>
      <vt:lpstr>How does this work in practice?</vt:lpstr>
      <vt:lpstr>We work on our laptop, not on GitHub</vt:lpstr>
      <vt:lpstr>Your local git database is connected to your fork</vt:lpstr>
      <vt:lpstr>We are now all set up to do some work.  Here are the steps</vt:lpstr>
      <vt:lpstr>PowerPoint Presentation</vt:lpstr>
      <vt:lpstr>OK, its time to practice</vt:lpstr>
    </vt:vector>
  </TitlesOfParts>
  <Company>RAL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billinge</dc:creator>
  <cp:lastModifiedBy>simon.billinge@gmail.com</cp:lastModifiedBy>
  <cp:revision>1822</cp:revision>
  <cp:lastPrinted>2014-03-21T00:14:47Z</cp:lastPrinted>
  <dcterms:created xsi:type="dcterms:W3CDTF">1999-08-01T10:48:00Z</dcterms:created>
  <dcterms:modified xsi:type="dcterms:W3CDTF">2021-09-01T12:50:48Z</dcterms:modified>
</cp:coreProperties>
</file>