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396" r:id="rId2"/>
    <p:sldId id="500" r:id="rId3"/>
    <p:sldId id="501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21" r:id="rId18"/>
    <p:sldId id="515" r:id="rId19"/>
    <p:sldId id="516" r:id="rId20"/>
    <p:sldId id="517" r:id="rId21"/>
    <p:sldId id="520" r:id="rId22"/>
    <p:sldId id="522" r:id="rId23"/>
    <p:sldId id="523" r:id="rId24"/>
    <p:sldId id="51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2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78E696B-9374-4FC8-A4A4-DDB21E4308C9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9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FDD-37C3-44C6-926E-30504FBD2D12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0876C0D-36C2-4B2B-9620-3F481773C3BD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601A0AE-82B0-4EE0-BB01-FCB58416881D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EF5DD2A-9A58-465F-9A0F-1C8629BE06FE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7CAFD41-B754-45DC-A522-98D3F864B24A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03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1E221B1-7A1E-426C-AF01-35749B7BF4ED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4C3A041-F064-4634-BCB4-E288DF9234D4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37DB916-A8CC-4508-BDB7-A7C41CF51D78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6380F88-DEEA-4445-973D-596FFE796746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968E8D3-738E-482E-B8E9-37E700B6269C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94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2012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0.png"/><Relationship Id="rId7" Type="http://schemas.openxmlformats.org/officeDocument/2006/relationships/image" Target="../media/image42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48.png"/><Relationship Id="rId12" Type="http://schemas.openxmlformats.org/officeDocument/2006/relationships/image" Target="../media/image5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8.png"/><Relationship Id="rId5" Type="http://schemas.openxmlformats.org/officeDocument/2006/relationships/image" Target="../media/image56.png"/><Relationship Id="rId10" Type="http://schemas.openxmlformats.org/officeDocument/2006/relationships/image" Target="../media/image57.png"/><Relationship Id="rId4" Type="http://schemas.openxmlformats.org/officeDocument/2006/relationships/image" Target="../media/image55.png"/><Relationship Id="rId9" Type="http://schemas.openxmlformats.org/officeDocument/2006/relationships/image" Target="../media/image53.png"/><Relationship Id="rId1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0.png"/><Relationship Id="rId3" Type="http://schemas.openxmlformats.org/officeDocument/2006/relationships/image" Target="../media/image630.png"/><Relationship Id="rId7" Type="http://schemas.openxmlformats.org/officeDocument/2006/relationships/image" Target="../media/image670.png"/><Relationship Id="rId12" Type="http://schemas.openxmlformats.org/officeDocument/2006/relationships/image" Target="../media/image72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11" Type="http://schemas.openxmlformats.org/officeDocument/2006/relationships/image" Target="../media/image710.png"/><Relationship Id="rId5" Type="http://schemas.openxmlformats.org/officeDocument/2006/relationships/image" Target="../media/image650.png"/><Relationship Id="rId10" Type="http://schemas.openxmlformats.org/officeDocument/2006/relationships/image" Target="../media/image700.png"/><Relationship Id="rId4" Type="http://schemas.openxmlformats.org/officeDocument/2006/relationships/image" Target="../media/image640.png"/><Relationship Id="rId9" Type="http://schemas.openxmlformats.org/officeDocument/2006/relationships/image" Target="../media/image690.png"/><Relationship Id="rId14" Type="http://schemas.openxmlformats.org/officeDocument/2006/relationships/image" Target="../media/image7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16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50.png"/><Relationship Id="rId21" Type="http://schemas.openxmlformats.org/officeDocument/2006/relationships/image" Target="../media/image97.png"/><Relationship Id="rId7" Type="http://schemas.openxmlformats.org/officeDocument/2006/relationships/image" Target="../media/image5001.png"/><Relationship Id="rId12" Type="http://schemas.openxmlformats.org/officeDocument/2006/relationships/image" Target="../media/image89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2" Type="http://schemas.openxmlformats.org/officeDocument/2006/relationships/image" Target="../media/image84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8.png"/><Relationship Id="rId24" Type="http://schemas.openxmlformats.org/officeDocument/2006/relationships/image" Target="../media/image100.png"/><Relationship Id="rId5" Type="http://schemas.openxmlformats.org/officeDocument/2006/relationships/image" Target="../media/image52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87.png"/><Relationship Id="rId19" Type="http://schemas.openxmlformats.org/officeDocument/2006/relationships/image" Target="../media/image95.png"/><Relationship Id="rId9" Type="http://schemas.openxmlformats.org/officeDocument/2006/relationships/image" Target="../media/image86.png"/><Relationship Id="rId4" Type="http://schemas.openxmlformats.org/officeDocument/2006/relationships/image" Target="../media/image51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29.png"/><Relationship Id="rId3" Type="http://schemas.openxmlformats.org/officeDocument/2006/relationships/image" Target="../media/image106.png"/><Relationship Id="rId21" Type="http://schemas.openxmlformats.org/officeDocument/2006/relationships/image" Target="../media/image124.png"/><Relationship Id="rId34" Type="http://schemas.openxmlformats.org/officeDocument/2006/relationships/image" Target="../media/image133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28.png"/><Relationship Id="rId33" Type="http://schemas.openxmlformats.org/officeDocument/2006/relationships/image" Target="../media/image132.png"/><Relationship Id="rId2" Type="http://schemas.openxmlformats.org/officeDocument/2006/relationships/image" Target="../media/image105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24" Type="http://schemas.openxmlformats.org/officeDocument/2006/relationships/image" Target="../media/image127.png"/><Relationship Id="rId32" Type="http://schemas.openxmlformats.org/officeDocument/2006/relationships/image" Target="../media/image131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9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31" Type="http://schemas.openxmlformats.org/officeDocument/2006/relationships/image" Target="../media/image130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8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26" Type="http://schemas.openxmlformats.org/officeDocument/2006/relationships/image" Target="../media/image166.png"/><Relationship Id="rId39" Type="http://schemas.openxmlformats.org/officeDocument/2006/relationships/image" Target="../media/image179.png"/><Relationship Id="rId21" Type="http://schemas.openxmlformats.org/officeDocument/2006/relationships/image" Target="../media/image161.png"/><Relationship Id="rId34" Type="http://schemas.openxmlformats.org/officeDocument/2006/relationships/image" Target="../media/image174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5" Type="http://schemas.openxmlformats.org/officeDocument/2006/relationships/image" Target="../media/image165.png"/><Relationship Id="rId33" Type="http://schemas.openxmlformats.org/officeDocument/2006/relationships/image" Target="../media/image173.png"/><Relationship Id="rId38" Type="http://schemas.openxmlformats.org/officeDocument/2006/relationships/image" Target="../media/image178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29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24" Type="http://schemas.openxmlformats.org/officeDocument/2006/relationships/image" Target="../media/image164.png"/><Relationship Id="rId32" Type="http://schemas.openxmlformats.org/officeDocument/2006/relationships/image" Target="../media/image172.png"/><Relationship Id="rId37" Type="http://schemas.openxmlformats.org/officeDocument/2006/relationships/image" Target="../media/image177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23" Type="http://schemas.openxmlformats.org/officeDocument/2006/relationships/image" Target="../media/image163.png"/><Relationship Id="rId28" Type="http://schemas.openxmlformats.org/officeDocument/2006/relationships/image" Target="../media/image168.png"/><Relationship Id="rId36" Type="http://schemas.openxmlformats.org/officeDocument/2006/relationships/image" Target="../media/image176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31" Type="http://schemas.openxmlformats.org/officeDocument/2006/relationships/image" Target="../media/image171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Relationship Id="rId30" Type="http://schemas.openxmlformats.org/officeDocument/2006/relationships/image" Target="../media/image170.png"/><Relationship Id="rId35" Type="http://schemas.openxmlformats.org/officeDocument/2006/relationships/image" Target="../media/image175.png"/><Relationship Id="rId8" Type="http://schemas.openxmlformats.org/officeDocument/2006/relationships/image" Target="../media/image148.png"/><Relationship Id="rId3" Type="http://schemas.openxmlformats.org/officeDocument/2006/relationships/image" Target="../media/image1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image" Target="NUL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media" Target="../media/media2.wmv"/><Relationship Id="rId7" Type="http://schemas.openxmlformats.org/officeDocument/2006/relationships/image" Target="../media/image26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9.png"/><Relationship Id="rId4" Type="http://schemas.openxmlformats.org/officeDocument/2006/relationships/video" Target="../media/media2.wmv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Dirichlet Process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Il-Chul Moon</a:t>
            </a:r>
            <a:br>
              <a:rPr lang="en-US" altLang="ko-KR" dirty="0"/>
            </a:br>
            <a:r>
              <a:rPr lang="en-US" altLang="ko-KR" dirty="0"/>
              <a:t>Dept. of Industrial and Systems Engineering</a:t>
            </a:r>
            <a:br>
              <a:rPr lang="en-US" altLang="ko-KR" dirty="0"/>
            </a:br>
            <a:r>
              <a:rPr lang="en-US" altLang="ko-KR" dirty="0"/>
              <a:t>KAIST</a:t>
            </a:r>
          </a:p>
          <a:p>
            <a:r>
              <a:rPr lang="en-US" altLang="ko-KR" dirty="0">
                <a:hlinkClick r:id="rId2"/>
              </a:rPr>
              <a:t>icmoon@kaist.ac.kr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251"/>
            <a:ext cx="8435280" cy="647257"/>
          </a:xfrm>
        </p:spPr>
        <p:txBody>
          <a:bodyPr/>
          <a:lstStyle/>
          <a:p>
            <a:r>
              <a:rPr lang="en-US" altLang="ko-KR" dirty="0"/>
              <a:t>Chinese Restaurant Process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1895"/>
                <a:ext cx="8435280" cy="560345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 smtClean="0"/>
                  <a:t>Dirichlet process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: the number of k-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choice occurrences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𝑁𝑒𝑤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Chinese restaurant process</a:t>
                </a:r>
              </a:p>
              <a:p>
                <a:pPr lvl="1"/>
                <a:r>
                  <a:rPr lang="en-US" altLang="ko-KR" dirty="0"/>
                  <a:t>Assume Infinite number of tables in a restaurant</a:t>
                </a:r>
              </a:p>
              <a:p>
                <a:pPr lvl="1"/>
                <a:r>
                  <a:rPr lang="en-US" altLang="ko-KR" dirty="0"/>
                  <a:t>First customer sits at the first table</a:t>
                </a:r>
              </a:p>
              <a:p>
                <a:pPr lvl="1"/>
                <a:r>
                  <a:rPr lang="en-US" altLang="ko-KR" dirty="0"/>
                  <a:t>Loop for Customer N sits at:</a:t>
                </a:r>
              </a:p>
              <a:p>
                <a:pPr lvl="2"/>
                <a:r>
                  <a:rPr lang="en-US" altLang="ko-KR" dirty="0"/>
                  <a:t>1) Table </a:t>
                </a:r>
                <a:r>
                  <a:rPr lang="en-US" altLang="ko-KR" i="1" dirty="0"/>
                  <a:t>k</a:t>
                </a:r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2) A new table </a:t>
                </a:r>
                <a:r>
                  <a:rPr lang="en-US" altLang="ko-KR" i="1" dirty="0"/>
                  <a:t>k+1</a:t>
                </a:r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Properties of Chinese restaurant process</a:t>
                </a:r>
              </a:p>
              <a:p>
                <a:pPr lvl="1"/>
                <a:r>
                  <a:rPr lang="en-US" altLang="ko-KR" dirty="0"/>
                  <a:t>Clustering formation</a:t>
                </a:r>
              </a:p>
              <a:p>
                <a:pPr lvl="1"/>
                <a:r>
                  <a:rPr lang="en-US" altLang="ko-KR" dirty="0"/>
                  <a:t>Rich-get-richer property</a:t>
                </a:r>
              </a:p>
              <a:p>
                <a:pPr lvl="1"/>
                <a:r>
                  <a:rPr lang="en-US" altLang="ko-KR" dirty="0"/>
                  <a:t>No fixed number of clusters with a fixed number of instances</a:t>
                </a:r>
              </a:p>
              <a:p>
                <a:pPr lvl="1"/>
                <a:r>
                  <a:rPr lang="en-US" altLang="ko-KR" dirty="0"/>
                  <a:t>Almost identical to </a:t>
                </a:r>
                <a:r>
                  <a:rPr lang="en-US" altLang="ko-KR" dirty="0" err="1"/>
                  <a:t>Polya</a:t>
                </a:r>
                <a:r>
                  <a:rPr lang="en-US" altLang="ko-KR" dirty="0"/>
                  <a:t> Urn </a:t>
                </a:r>
                <a:r>
                  <a:rPr lang="en-US" altLang="ko-KR" dirty="0" smtClean="0"/>
                  <a:t>Scheme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1895"/>
                <a:ext cx="8435280" cy="5603450"/>
              </a:xfrm>
              <a:blipFill>
                <a:blip r:embed="rId2"/>
                <a:stretch>
                  <a:fillRect t="-9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488825" y="1708878"/>
            <a:ext cx="3592766" cy="3840948"/>
            <a:chOff x="5666062" y="2022457"/>
            <a:chExt cx="3111171" cy="3371099"/>
          </a:xfrm>
        </p:grpSpPr>
        <p:sp>
          <p:nvSpPr>
            <p:cNvPr id="5" name="Oval 4"/>
            <p:cNvSpPr/>
            <p:nvPr/>
          </p:nvSpPr>
          <p:spPr>
            <a:xfrm>
              <a:off x="6635397" y="2315329"/>
              <a:ext cx="777239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Cluster 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610081" y="2315837"/>
              <a:ext cx="777239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Cluster 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673801" y="2051981"/>
              <a:ext cx="159107" cy="263348"/>
              <a:chOff x="1141170" y="672998"/>
              <a:chExt cx="395021" cy="65634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13196" y="2554240"/>
              <a:ext cx="159107" cy="263348"/>
              <a:chOff x="1141170" y="672998"/>
              <a:chExt cx="395021" cy="656348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073524" y="2870828"/>
              <a:ext cx="159107" cy="263348"/>
              <a:chOff x="1141170" y="672998"/>
              <a:chExt cx="395021" cy="65634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736724" y="2022457"/>
              <a:ext cx="159107" cy="263348"/>
              <a:chOff x="1141170" y="672998"/>
              <a:chExt cx="395021" cy="656348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Down Arrow 18"/>
            <p:cNvSpPr/>
            <p:nvPr/>
          </p:nvSpPr>
          <p:spPr>
            <a:xfrm>
              <a:off x="6181885" y="3266915"/>
              <a:ext cx="2220132" cy="373610"/>
            </a:xfrm>
            <a:prstGeom prst="downArrow">
              <a:avLst>
                <a:gd name="adj1" fmla="val 88173"/>
                <a:gd name="adj2" fmla="val 50000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r>
                <a:rPr lang="en-US" altLang="ko-KR" baseline="30000" dirty="0">
                  <a:solidFill>
                    <a:schemeClr val="tx1"/>
                  </a:solidFill>
                </a:rPr>
                <a:t>th</a:t>
              </a:r>
              <a:r>
                <a:rPr lang="en-US" altLang="ko-KR" dirty="0">
                  <a:solidFill>
                    <a:schemeClr val="tx1"/>
                  </a:solidFill>
                </a:rPr>
                <a:t> Customer enters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999106" y="4102549"/>
              <a:ext cx="753089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Cluster 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973790" y="4103057"/>
              <a:ext cx="753089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Cluster 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037510" y="3839201"/>
              <a:ext cx="159107" cy="263348"/>
              <a:chOff x="1141170" y="672998"/>
              <a:chExt cx="395021" cy="65634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776905" y="4341460"/>
              <a:ext cx="159107" cy="263348"/>
              <a:chOff x="1141170" y="672998"/>
              <a:chExt cx="395021" cy="65634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437233" y="4658048"/>
              <a:ext cx="159107" cy="263348"/>
              <a:chOff x="1141170" y="672998"/>
              <a:chExt cx="395021" cy="65634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100433" y="3809677"/>
              <a:ext cx="159107" cy="263348"/>
              <a:chOff x="1141170" y="672998"/>
              <a:chExt cx="395021" cy="65634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7965146" y="4104081"/>
              <a:ext cx="753089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Cluster 3 (New)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666062" y="4921396"/>
                  <a:ext cx="1195733" cy="472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ko-KR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062" y="4921396"/>
                  <a:ext cx="1195733" cy="4721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807356" y="4697794"/>
                  <a:ext cx="1198288" cy="472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356" y="4697794"/>
                  <a:ext cx="1198288" cy="4721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578945" y="3728138"/>
                  <a:ext cx="1198288" cy="4496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8945" y="3728138"/>
                  <a:ext cx="1198288" cy="4496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79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16927"/>
          </a:xfrm>
        </p:spPr>
        <p:txBody>
          <a:bodyPr/>
          <a:lstStyle/>
          <a:p>
            <a:r>
              <a:rPr lang="en-US" altLang="ko-KR" i="1" dirty="0"/>
              <a:t>Detour: </a:t>
            </a:r>
            <a:r>
              <a:rPr lang="en-US" altLang="ko-KR" dirty="0"/>
              <a:t>Random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74361"/>
                <a:ext cx="4553190" cy="555098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Random process, a.k.a. stochastic process, is</a:t>
                </a:r>
              </a:p>
              <a:p>
                <a:pPr lvl="1"/>
                <a:r>
                  <a:rPr lang="en-US" altLang="ko-KR" dirty="0"/>
                  <a:t>An infinite indexed collection of random variables,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Index parameter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/>
                  <a:t>Can be time, space….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/>
                  <a:t>A function,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Outcome of the underlying random experiment 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Fixed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random variable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Fixed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deterministic function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a sample function</a:t>
                </a:r>
              </a:p>
              <a:p>
                <a:r>
                  <a:rPr lang="en-US" altLang="ko-KR" dirty="0"/>
                  <a:t>Example of random process</a:t>
                </a:r>
              </a:p>
              <a:p>
                <a:pPr lvl="1"/>
                <a:r>
                  <a:rPr lang="en-US" altLang="ko-KR" dirty="0"/>
                  <a:t>Gaussian process</a:t>
                </a:r>
              </a:p>
              <a:p>
                <a:pPr lvl="2"/>
                <a:r>
                  <a:rPr lang="en-US" altLang="ko-KR" dirty="0"/>
                  <a:t>Fixed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, a random variable </a:t>
                </a:r>
                <a:br>
                  <a:rPr lang="en-US" altLang="ko-KR" dirty="0"/>
                </a:br>
                <a:r>
                  <a:rPr lang="en-US" altLang="ko-KR" dirty="0"/>
                  <a:t>following a Gaussian distribution</a:t>
                </a:r>
              </a:p>
              <a:p>
                <a:pPr lvl="2"/>
                <a:r>
                  <a:rPr lang="en-US" altLang="ko-KR" dirty="0"/>
                  <a:t>Fixed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, a deterministic curve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Dirichlet process</a:t>
                </a:r>
              </a:p>
              <a:p>
                <a:pPr lvl="2"/>
                <a:r>
                  <a:rPr lang="en-US" altLang="ko-KR" dirty="0"/>
                  <a:t>Fixed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, a random variable </a:t>
                </a:r>
                <a:br>
                  <a:rPr lang="en-US" altLang="ko-KR" dirty="0"/>
                </a:br>
                <a:r>
                  <a:rPr lang="en-US" altLang="ko-KR" dirty="0"/>
                  <a:t>following a Dirichlet distribution</a:t>
                </a:r>
              </a:p>
              <a:p>
                <a:pPr lvl="2"/>
                <a:r>
                  <a:rPr lang="en-US" altLang="ko-KR" dirty="0"/>
                  <a:t>Fixed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, a deterministic placement over clusters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74361"/>
                <a:ext cx="4553190" cy="5550983"/>
              </a:xfrm>
              <a:blipFill>
                <a:blip r:embed="rId2"/>
                <a:stretch>
                  <a:fillRect t="-1648" r="-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21" y="3624110"/>
            <a:ext cx="4198121" cy="2364459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150351" y="1777062"/>
            <a:ext cx="869664" cy="67511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Cluster 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75911" y="1777641"/>
            <a:ext cx="869664" cy="67511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Cluster 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194699" y="1477010"/>
            <a:ext cx="183736" cy="300052"/>
            <a:chOff x="1141170" y="672998"/>
            <a:chExt cx="395021" cy="656348"/>
          </a:xfrm>
        </p:grpSpPr>
        <p:sp>
          <p:nvSpPr>
            <p:cNvPr id="31" name="Oval 30"/>
            <p:cNvSpPr/>
            <p:nvPr/>
          </p:nvSpPr>
          <p:spPr>
            <a:xfrm>
              <a:off x="1177747" y="672998"/>
              <a:ext cx="321869" cy="292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41170" y="965606"/>
              <a:ext cx="395021" cy="363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93754" y="2049271"/>
            <a:ext cx="183736" cy="300052"/>
            <a:chOff x="1141170" y="672998"/>
            <a:chExt cx="395021" cy="656348"/>
          </a:xfrm>
        </p:grpSpPr>
        <p:sp>
          <p:nvSpPr>
            <p:cNvPr id="29" name="Oval 28"/>
            <p:cNvSpPr/>
            <p:nvPr/>
          </p:nvSpPr>
          <p:spPr>
            <a:xfrm>
              <a:off x="1177747" y="672998"/>
              <a:ext cx="321869" cy="292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1170" y="965606"/>
              <a:ext cx="395021" cy="363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6298" y="2409984"/>
            <a:ext cx="183736" cy="300052"/>
            <a:chOff x="1141170" y="672998"/>
            <a:chExt cx="395021" cy="656348"/>
          </a:xfrm>
        </p:grpSpPr>
        <p:sp>
          <p:nvSpPr>
            <p:cNvPr id="27" name="Oval 26"/>
            <p:cNvSpPr/>
            <p:nvPr/>
          </p:nvSpPr>
          <p:spPr>
            <a:xfrm>
              <a:off x="1177747" y="672998"/>
              <a:ext cx="321869" cy="292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1170" y="965606"/>
              <a:ext cx="395021" cy="363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22158" y="1443371"/>
            <a:ext cx="183736" cy="300052"/>
            <a:chOff x="1141170" y="672998"/>
            <a:chExt cx="395021" cy="656348"/>
          </a:xfrm>
        </p:grpSpPr>
        <p:sp>
          <p:nvSpPr>
            <p:cNvPr id="25" name="Oval 24"/>
            <p:cNvSpPr/>
            <p:nvPr/>
          </p:nvSpPr>
          <p:spPr>
            <a:xfrm>
              <a:off x="1177747" y="672998"/>
              <a:ext cx="321869" cy="292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1170" y="965606"/>
              <a:ext cx="395021" cy="363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7420725" y="1778808"/>
            <a:ext cx="869664" cy="675117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Cluster 3 (New)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765753" y="2710036"/>
                <a:ext cx="1380827" cy="537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753" y="2710036"/>
                <a:ext cx="1380827" cy="5379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083714" y="2455270"/>
                <a:ext cx="1383777" cy="537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714" y="2455270"/>
                <a:ext cx="1383777" cy="5379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974742" y="1350467"/>
                <a:ext cx="1383777" cy="512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2" y="1350467"/>
                <a:ext cx="1383777" cy="51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2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 </a:t>
            </a:r>
            <a:r>
              <a:rPr lang="en-US" altLang="ko-KR" dirty="0" err="1"/>
              <a:t>Finetti’s</a:t>
            </a:r>
            <a:r>
              <a:rPr lang="en-US" altLang="ko-KR" dirty="0"/>
              <a:t> Theorem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Exchangeability</a:t>
                </a:r>
              </a:p>
              <a:p>
                <a:pPr lvl="1"/>
                <a:r>
                  <a:rPr lang="en-US" altLang="ko-KR" dirty="0"/>
                  <a:t>A joint probability distribution is exchangeable if it is invariant to permutation</a:t>
                </a:r>
              </a:p>
              <a:p>
                <a:pPr lvl="1"/>
                <a:r>
                  <a:rPr lang="en-US" altLang="ko-KR" dirty="0"/>
                  <a:t>Given a permutation of </a:t>
                </a:r>
                <a:r>
                  <a:rPr lang="en-US" altLang="ko-KR" i="1" dirty="0"/>
                  <a:t>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/>
              </a:p>
              <a:p>
                <a:r>
                  <a:rPr lang="en-US" altLang="ko-KR" dirty="0"/>
                  <a:t>(De </a:t>
                </a:r>
                <a:r>
                  <a:rPr lang="en-US" altLang="ko-KR" dirty="0" err="1"/>
                  <a:t>Finetti</a:t>
                </a:r>
                <a:r>
                  <a:rPr lang="en-US" altLang="ko-KR" dirty="0"/>
                  <a:t>, 1935) 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altLang="ko-KR" dirty="0"/>
                  <a:t> are infinitely exchangeable, then the joint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has a representation as a mixture</a:t>
                </a:r>
              </a:p>
              <a:p>
                <a:pPr marL="3375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337500" lvl="1" indent="0">
                  <a:buNone/>
                </a:pPr>
                <a:r>
                  <a:rPr lang="en-US" altLang="ko-KR" dirty="0"/>
                  <a:t>For some random variable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Independent and identically distributed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Exchangeable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Exchangeable  IID : No. A counter example is the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Polya</a:t>
                </a:r>
                <a:r>
                  <a:rPr lang="en-US" altLang="ko-KR" dirty="0">
                    <a:sym typeface="Wingdings" panose="05000000000000000000" pitchFamily="2" charset="2"/>
                  </a:rPr>
                  <a:t> urn sampling</a:t>
                </a:r>
              </a:p>
              <a:p>
                <a:r>
                  <a:rPr lang="en-US" altLang="ko-KR" dirty="0"/>
                  <a:t>Chinese restaurant process is an exchangeable process</a:t>
                </a:r>
              </a:p>
              <a:p>
                <a:pPr lvl="1"/>
                <a:r>
                  <a:rPr lang="en-US" altLang="ko-KR" dirty="0"/>
                  <a:t>No proof in this scope</a:t>
                </a:r>
              </a:p>
              <a:p>
                <a:pPr lvl="1"/>
                <a:r>
                  <a:rPr lang="en-US" altLang="ko-KR" dirty="0"/>
                  <a:t>Why is exchangeability important?</a:t>
                </a:r>
              </a:p>
              <a:p>
                <a:pPr lvl="2"/>
                <a:r>
                  <a:rPr lang="en-US" altLang="ko-KR" dirty="0"/>
                  <a:t>Enables a simple derivation of Gibbs sampler for the inference</a:t>
                </a:r>
              </a:p>
              <a:p>
                <a:pPr lvl="2"/>
                <a:r>
                  <a:rPr lang="en-US" altLang="ko-KR" dirty="0"/>
                  <a:t>We remove the instance of the next Gibbs sampling from the existing cluster assignment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337960"/>
                <a:ext cx="9144000" cy="410781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Each step involves </a:t>
                </a:r>
                <a:r>
                  <a:rPr lang="en-US" altLang="ko-KR" b="1" dirty="0"/>
                  <a:t>replacing</a:t>
                </a:r>
                <a:r>
                  <a:rPr lang="en-US" altLang="ko-KR" dirty="0"/>
                  <a:t> the value of one of the variables by a value drawn from the distribution of that variable conditioned on the values of the remaining variables</a:t>
                </a:r>
              </a:p>
              <a:p>
                <a:r>
                  <a:rPr lang="en-US" altLang="ko-KR" dirty="0"/>
                  <a:t>Repeated either by cycling through the variables in some particular order or by choosing the variable to be updated at each step at random from some distribution</a:t>
                </a:r>
              </a:p>
              <a:p>
                <a:r>
                  <a:rPr lang="en-US" altLang="ko-KR" dirty="0"/>
                  <a:t>Example</a:t>
                </a:r>
              </a:p>
              <a:p>
                <a:pPr marL="651510" lvl="1" indent="-342900">
                  <a:buFont typeface="+mj-lt"/>
                  <a:buAutoNum type="arabicPeriod"/>
                </a:pPr>
                <a:r>
                  <a:rPr lang="en-US" altLang="ko-KR" dirty="0"/>
                  <a:t>Full joint probability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marL="651510" lvl="1" indent="-342900">
                  <a:buFont typeface="+mj-lt"/>
                  <a:buAutoNum type="arabicPeriod"/>
                </a:pPr>
                <a:r>
                  <a:rPr lang="en-US" altLang="ko-KR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→ </a:t>
                </a:r>
                <a:r>
                  <a:rPr lang="en-US" altLang="ko-KR" dirty="0"/>
                  <a:t>Obtain a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dirty="0"/>
              </a:p>
              <a:p>
                <a:pPr marL="651510" lvl="1" indent="-342900">
                  <a:buFont typeface="+mj-lt"/>
                  <a:buAutoNum type="arabicPeriod"/>
                </a:pPr>
                <a:r>
                  <a:rPr lang="en-US" altLang="ko-KR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→ </a:t>
                </a:r>
                <a:r>
                  <a:rPr lang="en-US" altLang="ko-KR" dirty="0"/>
                  <a:t>Obtain a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dirty="0"/>
              </a:p>
              <a:p>
                <a:pPr marL="651510" lvl="1" indent="-342900">
                  <a:buFont typeface="+mj-lt"/>
                  <a:buAutoNum type="arabicPeriod"/>
                </a:pPr>
                <a:r>
                  <a:rPr lang="en-US" altLang="ko-KR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→ </a:t>
                </a:r>
                <a:r>
                  <a:rPr lang="en-US" altLang="ko-KR" dirty="0"/>
                  <a:t>Obtain a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337960"/>
                <a:ext cx="9144000" cy="4107810"/>
              </a:xfrm>
              <a:blipFill>
                <a:blip r:embed="rId2"/>
                <a:stretch>
                  <a:fillRect t="-2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Detour: </a:t>
            </a:r>
            <a:r>
              <a:rPr lang="en-US" altLang="ko-KR" dirty="0"/>
              <a:t>Concept of Gibbs Sampling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6" name="그룹 25"/>
          <p:cNvGrpSpPr/>
          <p:nvPr/>
        </p:nvGrpSpPr>
        <p:grpSpPr>
          <a:xfrm>
            <a:off x="1524246" y="1473680"/>
            <a:ext cx="6301188" cy="602384"/>
            <a:chOff x="464096" y="5301208"/>
            <a:chExt cx="8401584" cy="803178"/>
          </a:xfrm>
        </p:grpSpPr>
        <p:sp>
          <p:nvSpPr>
            <p:cNvPr id="7" name="타원 6"/>
            <p:cNvSpPr/>
            <p:nvPr/>
          </p:nvSpPr>
          <p:spPr>
            <a:xfrm>
              <a:off x="1187624" y="530120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3299859" y="530120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5412094" y="530120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524328" y="530120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" name="직선 화살표 연결선 11"/>
            <p:cNvCxnSpPr>
              <a:stCxn id="7" idx="6"/>
              <a:endCxn id="8" idx="2"/>
            </p:cNvCxnSpPr>
            <p:nvPr/>
          </p:nvCxnSpPr>
          <p:spPr>
            <a:xfrm>
              <a:off x="1403648" y="5409220"/>
              <a:ext cx="1896211" cy="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2"/>
            <p:cNvCxnSpPr>
              <a:stCxn id="8" idx="6"/>
              <a:endCxn id="9" idx="2"/>
            </p:cNvCxnSpPr>
            <p:nvPr/>
          </p:nvCxnSpPr>
          <p:spPr>
            <a:xfrm>
              <a:off x="3515883" y="5409220"/>
              <a:ext cx="1896211" cy="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5"/>
            <p:cNvCxnSpPr>
              <a:stCxn id="9" idx="6"/>
              <a:endCxn id="10" idx="2"/>
            </p:cNvCxnSpPr>
            <p:nvPr/>
          </p:nvCxnSpPr>
          <p:spPr>
            <a:xfrm>
              <a:off x="5628118" y="5409220"/>
              <a:ext cx="1896210" cy="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9"/>
            <p:cNvCxnSpPr>
              <a:stCxn id="10" idx="6"/>
            </p:cNvCxnSpPr>
            <p:nvPr/>
          </p:nvCxnSpPr>
          <p:spPr>
            <a:xfrm>
              <a:off x="7740352" y="5409220"/>
              <a:ext cx="840539" cy="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21"/>
                <p:cNvSpPr/>
                <p:nvPr/>
              </p:nvSpPr>
              <p:spPr>
                <a:xfrm>
                  <a:off x="464096" y="5569197"/>
                  <a:ext cx="1746973" cy="5351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15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6" y="5569197"/>
                  <a:ext cx="1746973" cy="5351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22"/>
                <p:cNvSpPr/>
                <p:nvPr/>
              </p:nvSpPr>
              <p:spPr>
                <a:xfrm>
                  <a:off x="2453409" y="5569197"/>
                  <a:ext cx="1967120" cy="5351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16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3409" y="5569197"/>
                  <a:ext cx="1967120" cy="5351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23"/>
                <p:cNvSpPr/>
                <p:nvPr/>
              </p:nvSpPr>
              <p:spPr>
                <a:xfrm>
                  <a:off x="4455840" y="5569197"/>
                  <a:ext cx="2187265" cy="5351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17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40" y="5569197"/>
                  <a:ext cx="2187265" cy="5351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24"/>
                <p:cNvSpPr/>
                <p:nvPr/>
              </p:nvSpPr>
              <p:spPr>
                <a:xfrm>
                  <a:off x="6458268" y="5569197"/>
                  <a:ext cx="2407412" cy="5351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18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8268" y="5569197"/>
                  <a:ext cx="2407412" cy="5351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4163953" y="3941071"/>
            <a:ext cx="4980047" cy="2219886"/>
            <a:chOff x="5758402" y="1747868"/>
            <a:chExt cx="3415949" cy="1775662"/>
          </a:xfrm>
        </p:grpSpPr>
        <p:sp>
          <p:nvSpPr>
            <p:cNvPr id="20" name="Oval 19"/>
            <p:cNvSpPr/>
            <p:nvPr/>
          </p:nvSpPr>
          <p:spPr>
            <a:xfrm>
              <a:off x="6243655" y="2122279"/>
              <a:ext cx="676787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Cluster 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218340" y="2122787"/>
              <a:ext cx="676787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Cluster 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282060" y="1858932"/>
              <a:ext cx="159107" cy="263348"/>
              <a:chOff x="1141170" y="672998"/>
              <a:chExt cx="395021" cy="65634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21454" y="2361190"/>
              <a:ext cx="159107" cy="263348"/>
              <a:chOff x="1141170" y="672998"/>
              <a:chExt cx="395021" cy="65634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681783" y="2677778"/>
              <a:ext cx="159107" cy="263348"/>
              <a:chOff x="1141170" y="672998"/>
              <a:chExt cx="395021" cy="65634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344982" y="1829407"/>
              <a:ext cx="159107" cy="263348"/>
              <a:chOff x="1141170" y="672998"/>
              <a:chExt cx="395021" cy="65634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8209696" y="2123812"/>
              <a:ext cx="676787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Cluster 3 (New)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58402" y="2941126"/>
                  <a:ext cx="1500154" cy="582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ko-KR" alt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8402" y="2941126"/>
                  <a:ext cx="1500154" cy="5824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899337" y="2717524"/>
                  <a:ext cx="1503425" cy="582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337" y="2717524"/>
                  <a:ext cx="1503425" cy="58240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670926" y="1747868"/>
                  <a:ext cx="1503425" cy="554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926" y="1747868"/>
                  <a:ext cx="1503425" cy="5542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15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Dirichlet Process Mixture 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Detour: </a:t>
            </a:r>
            <a:r>
              <a:rPr lang="en-US" altLang="ko-KR" dirty="0"/>
              <a:t>Gaussian Mixture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/>
                  <a:t>Let’s assume that the data points are drawn from a mixture distribution of multiple multivariate Gaussian distributions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How to model such mixture?</a:t>
                </a:r>
              </a:p>
              <a:p>
                <a:pPr lvl="2"/>
                <a:r>
                  <a:rPr lang="en-US" altLang="ko-KR" dirty="0"/>
                  <a:t>Mixing coefficient, or Selection variable: </a:t>
                </a:r>
                <a:r>
                  <a:rPr lang="en-US" altLang="ko-KR" dirty="0" err="1"/>
                  <a:t>z</a:t>
                </a:r>
                <a:r>
                  <a:rPr lang="en-US" altLang="ko-KR" baseline="-25000" dirty="0" err="1"/>
                  <a:t>k</a:t>
                </a:r>
                <a:endParaRPr lang="en-US" altLang="ko-KR" baseline="-25000" dirty="0"/>
              </a:p>
              <a:p>
                <a:pPr lvl="3"/>
                <a:r>
                  <a:rPr lang="en-US" altLang="ko-KR" dirty="0"/>
                  <a:t>The selection is stochastic which follows the multinomial distribution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=1,0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Mixture component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This is the marginalized probability. How about conditional?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Log likelihood of the entire dataset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9" b="-9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6982897" y="3607487"/>
            <a:ext cx="1699404" cy="2507359"/>
            <a:chOff x="9730254" y="2537722"/>
            <a:chExt cx="2265872" cy="3343145"/>
          </a:xfrm>
        </p:grpSpPr>
        <p:sp>
          <p:nvSpPr>
            <p:cNvPr id="6" name="Rectangle 5"/>
            <p:cNvSpPr/>
            <p:nvPr/>
          </p:nvSpPr>
          <p:spPr>
            <a:xfrm>
              <a:off x="10711502" y="3473826"/>
              <a:ext cx="1224136" cy="2376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999534" y="3761858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/>
                <a:t>z</a:t>
              </a:r>
              <a:endParaRPr lang="ko-KR" altLang="en-US" sz="135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10999534" y="2537722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b="1" i="1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sz="1350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534" y="2537722"/>
                  <a:ext cx="648072" cy="5760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0999534" y="4985994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/>
                <a:t>x</a:t>
              </a:r>
              <a:endParaRPr lang="ko-KR" altLang="en-US" sz="135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93878" y="5480758"/>
              <a:ext cx="40224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b="1" dirty="0"/>
                <a:t>N</a:t>
              </a:r>
              <a:endParaRPr lang="ko-KR" altLang="en-US" sz="135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9730254" y="4084451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b="1" i="1">
                            <a:latin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ko-KR" altLang="en-US" sz="1350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254" y="4084451"/>
                  <a:ext cx="648072" cy="5760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9730254" y="4985994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b="1" i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ko-KR" altLang="en-US" sz="1350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254" y="4985994"/>
                  <a:ext cx="648072" cy="57606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8" idx="4"/>
              <a:endCxn id="7" idx="0"/>
            </p:cNvCxnSpPr>
            <p:nvPr/>
          </p:nvCxnSpPr>
          <p:spPr>
            <a:xfrm>
              <a:off x="11323570" y="3113786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9" idx="0"/>
            </p:cNvCxnSpPr>
            <p:nvPr/>
          </p:nvCxnSpPr>
          <p:spPr>
            <a:xfrm>
              <a:off x="11323570" y="4337922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6"/>
              <a:endCxn id="9" idx="1"/>
            </p:cNvCxnSpPr>
            <p:nvPr/>
          </p:nvCxnSpPr>
          <p:spPr>
            <a:xfrm>
              <a:off x="10378326" y="4372483"/>
              <a:ext cx="716116" cy="69787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9" idx="2"/>
            </p:cNvCxnSpPr>
            <p:nvPr/>
          </p:nvCxnSpPr>
          <p:spPr>
            <a:xfrm>
              <a:off x="10378326" y="5274026"/>
              <a:ext cx="62120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0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Dirichlet Process Mixture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/>
                  <a:t>Common usage of Dirichlet process : Prior on parameters of a mixture model</a:t>
                </a:r>
              </a:p>
              <a:p>
                <a:pPr lvl="1"/>
                <a:r>
                  <a:rPr lang="en-US" altLang="ko-KR" dirty="0"/>
                  <a:t>Like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=1,0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Indicator representation of GMM with infinite 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𝐺𝐸𝑀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𝐺𝐸𝑀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=1,2,…,∞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Alternative representation of GMM with infinite 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Continuously updating the assignment of an instance</a:t>
                </a:r>
              </a:p>
              <a:p>
                <a:pPr lvl="1"/>
                <a:r>
                  <a:rPr lang="en-US" altLang="ko-KR" dirty="0"/>
                  <a:t>Learning concept</a:t>
                </a:r>
              </a:p>
              <a:p>
                <a:pPr lvl="2"/>
                <a:r>
                  <a:rPr lang="en-US" altLang="ko-KR" dirty="0"/>
                  <a:t>de </a:t>
                </a:r>
                <a:r>
                  <a:rPr lang="en-US" altLang="ko-KR" dirty="0" err="1"/>
                  <a:t>Finetti’s</a:t>
                </a:r>
                <a:r>
                  <a:rPr lang="en-US" altLang="ko-KR" dirty="0"/>
                  <a:t> theorem + Chinese restaurant process</a:t>
                </a:r>
                <a:br>
                  <a:rPr lang="en-US" altLang="ko-KR" dirty="0"/>
                </a:br>
                <a:r>
                  <a:rPr lang="en-US" altLang="ko-KR" dirty="0"/>
                  <a:t>+ Gibbs Sampling</a:t>
                </a:r>
              </a:p>
              <a:p>
                <a:pPr lvl="1"/>
                <a:r>
                  <a:rPr lang="en-US" altLang="ko-KR" dirty="0"/>
                  <a:t>Each assignment</a:t>
                </a:r>
              </a:p>
              <a:p>
                <a:pPr lvl="2"/>
                <a:r>
                  <a:rPr lang="en-US" altLang="ko-KR" dirty="0"/>
                  <a:t>Surely updates the parameter of each cluster </a:t>
                </a:r>
              </a:p>
              <a:p>
                <a:pPr lvl="2"/>
                <a:r>
                  <a:rPr lang="en-US" altLang="ko-KR" dirty="0"/>
                  <a:t>May create a new cluster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9" b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8096172" y="274638"/>
            <a:ext cx="796308" cy="989677"/>
            <a:chOff x="9730254" y="2537722"/>
            <a:chExt cx="2475103" cy="3481109"/>
          </a:xfrm>
        </p:grpSpPr>
        <p:sp>
          <p:nvSpPr>
            <p:cNvPr id="6" name="Rectangle 5"/>
            <p:cNvSpPr/>
            <p:nvPr/>
          </p:nvSpPr>
          <p:spPr>
            <a:xfrm>
              <a:off x="10711502" y="3473826"/>
              <a:ext cx="1224136" cy="2376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999534" y="3761858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750" b="1" dirty="0"/>
                <a:t>z</a:t>
              </a:r>
              <a:endParaRPr lang="ko-KR" altLang="en-US" sz="75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10999534" y="2537722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750" b="1" i="1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sz="750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534" y="2537722"/>
                  <a:ext cx="648072" cy="5760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0999534" y="4985994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750" b="1" dirty="0"/>
                <a:t>x</a:t>
              </a:r>
              <a:endParaRPr lang="ko-KR" altLang="en-US" sz="75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27089" y="5288091"/>
              <a:ext cx="778268" cy="730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50" b="1" dirty="0"/>
                <a:t>N</a:t>
              </a:r>
              <a:endParaRPr lang="ko-KR" altLang="en-US" sz="75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9730254" y="4084451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750" b="1" i="1">
                            <a:latin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ko-KR" altLang="en-US" sz="750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254" y="4084451"/>
                  <a:ext cx="648072" cy="5760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9730254" y="4985994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750" b="1" i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ko-KR" altLang="en-US" sz="750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254" y="4985994"/>
                  <a:ext cx="648072" cy="57606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8" idx="4"/>
              <a:endCxn id="7" idx="0"/>
            </p:cNvCxnSpPr>
            <p:nvPr/>
          </p:nvCxnSpPr>
          <p:spPr>
            <a:xfrm>
              <a:off x="11323570" y="3113786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9" idx="0"/>
            </p:cNvCxnSpPr>
            <p:nvPr/>
          </p:nvCxnSpPr>
          <p:spPr>
            <a:xfrm>
              <a:off x="11323570" y="4337922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6"/>
              <a:endCxn id="9" idx="1"/>
            </p:cNvCxnSpPr>
            <p:nvPr/>
          </p:nvCxnSpPr>
          <p:spPr>
            <a:xfrm>
              <a:off x="10378326" y="4372483"/>
              <a:ext cx="716116" cy="69787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9" idx="2"/>
            </p:cNvCxnSpPr>
            <p:nvPr/>
          </p:nvCxnSpPr>
          <p:spPr>
            <a:xfrm>
              <a:off x="10378326" y="5274026"/>
              <a:ext cx="62120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00423" y="1241231"/>
            <a:ext cx="5725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GMM</a:t>
            </a:r>
            <a:endParaRPr lang="ko-KR" alt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7079987" y="4965920"/>
            <a:ext cx="716622" cy="1373180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48604" y="5126068"/>
            <a:ext cx="379388" cy="320293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z</a:t>
            </a:r>
            <a:endParaRPr lang="ko-KR" altLang="en-US" sz="1500" b="1" dirty="0"/>
          </a:p>
        </p:txBody>
      </p:sp>
      <p:sp>
        <p:nvSpPr>
          <p:cNvPr id="20" name="Oval 19"/>
          <p:cNvSpPr/>
          <p:nvPr/>
        </p:nvSpPr>
        <p:spPr>
          <a:xfrm>
            <a:off x="7247626" y="5813787"/>
            <a:ext cx="379388" cy="3202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x</a:t>
            </a:r>
            <a:endParaRPr lang="ko-KR" altLang="en-US" sz="15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51383" y="6051074"/>
            <a:ext cx="2432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N</a:t>
            </a:r>
            <a:endParaRPr lang="ko-KR" altLang="en-US" sz="1500" b="1" dirty="0"/>
          </a:p>
        </p:txBody>
      </p:sp>
      <p:cxnSp>
        <p:nvCxnSpPr>
          <p:cNvPr id="22" name="Straight Arrow Connector 21"/>
          <p:cNvCxnSpPr>
            <a:stCxn id="25" idx="4"/>
            <a:endCxn id="19" idx="0"/>
          </p:cNvCxnSpPr>
          <p:nvPr/>
        </p:nvCxnSpPr>
        <p:spPr>
          <a:xfrm>
            <a:off x="7438298" y="4745720"/>
            <a:ext cx="1" cy="380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4"/>
            <a:endCxn id="20" idx="0"/>
          </p:cNvCxnSpPr>
          <p:nvPr/>
        </p:nvCxnSpPr>
        <p:spPr>
          <a:xfrm flipH="1">
            <a:off x="7437320" y="5446360"/>
            <a:ext cx="978" cy="367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730640" y="4447073"/>
                <a:ext cx="32733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640" y="4447073"/>
                <a:ext cx="327334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7248604" y="4425427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500" b="1" i="1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604" y="4425427"/>
                <a:ext cx="379388" cy="320293"/>
              </a:xfrm>
              <a:prstGeom prst="ellipse">
                <a:avLst/>
              </a:prstGeom>
              <a:blipFill>
                <a:blip r:embed="rId7"/>
                <a:stretch>
                  <a:fillRect b="-6897"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4" idx="3"/>
            <a:endCxn id="25" idx="2"/>
          </p:cNvCxnSpPr>
          <p:nvPr/>
        </p:nvCxnSpPr>
        <p:spPr>
          <a:xfrm>
            <a:off x="7038096" y="4585573"/>
            <a:ext cx="21050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0172" y="5549269"/>
            <a:ext cx="716622" cy="789832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6398844" y="5813787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500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44" y="5813787"/>
                <a:ext cx="379388" cy="3202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674606" y="6039018"/>
                <a:ext cx="2432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606" y="6039018"/>
                <a:ext cx="243270" cy="323165"/>
              </a:xfrm>
              <a:prstGeom prst="rect">
                <a:avLst/>
              </a:prstGeom>
              <a:blipFill>
                <a:blip r:embed="rId9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432830" y="5188272"/>
                <a:ext cx="32092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30" y="5188272"/>
                <a:ext cx="320922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30" idx="2"/>
            <a:endCxn id="28" idx="0"/>
          </p:cNvCxnSpPr>
          <p:nvPr/>
        </p:nvCxnSpPr>
        <p:spPr>
          <a:xfrm flipH="1">
            <a:off x="6588538" y="5465272"/>
            <a:ext cx="4753" cy="3485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6"/>
            <a:endCxn id="20" idx="2"/>
          </p:cNvCxnSpPr>
          <p:nvPr/>
        </p:nvCxnSpPr>
        <p:spPr>
          <a:xfrm>
            <a:off x="6778232" y="5973933"/>
            <a:ext cx="469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43983" y="3899206"/>
            <a:ext cx="14833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Indicator View</a:t>
            </a:r>
          </a:p>
          <a:p>
            <a:r>
              <a:rPr lang="en-US" altLang="ko-KR" sz="1350" b="1" dirty="0"/>
              <a:t>Graphical Model</a:t>
            </a:r>
            <a:endParaRPr lang="ko-KR" altLang="en-US" sz="1350" b="1" dirty="0"/>
          </a:p>
        </p:txBody>
      </p:sp>
      <p:sp>
        <p:nvSpPr>
          <p:cNvPr id="34" name="Rectangle 33"/>
          <p:cNvSpPr/>
          <p:nvPr/>
        </p:nvSpPr>
        <p:spPr>
          <a:xfrm>
            <a:off x="8146223" y="4977977"/>
            <a:ext cx="716622" cy="1373180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8314840" y="5138124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5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840" y="5138124"/>
                <a:ext cx="379388" cy="32029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8313862" y="5825843"/>
            <a:ext cx="379388" cy="3202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x</a:t>
            </a:r>
            <a:endParaRPr lang="ko-KR" altLang="en-US" sz="15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7619" y="6063130"/>
            <a:ext cx="2432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N</a:t>
            </a:r>
            <a:endParaRPr lang="ko-KR" altLang="en-US" sz="1500" b="1" dirty="0"/>
          </a:p>
        </p:txBody>
      </p:sp>
      <p:cxnSp>
        <p:nvCxnSpPr>
          <p:cNvPr id="38" name="Straight Arrow Connector 37"/>
          <p:cNvCxnSpPr>
            <a:stCxn id="40" idx="4"/>
            <a:endCxn id="35" idx="0"/>
          </p:cNvCxnSpPr>
          <p:nvPr/>
        </p:nvCxnSpPr>
        <p:spPr>
          <a:xfrm>
            <a:off x="8504534" y="4757776"/>
            <a:ext cx="1" cy="380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4"/>
            <a:endCxn id="36" idx="0"/>
          </p:cNvCxnSpPr>
          <p:nvPr/>
        </p:nvCxnSpPr>
        <p:spPr>
          <a:xfrm flipH="1">
            <a:off x="8503556" y="5458416"/>
            <a:ext cx="978" cy="367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8314840" y="4437483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840" y="4437483"/>
                <a:ext cx="379388" cy="32029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42" idx="3"/>
            <a:endCxn id="40" idx="2"/>
          </p:cNvCxnSpPr>
          <p:nvPr/>
        </p:nvCxnSpPr>
        <p:spPr>
          <a:xfrm>
            <a:off x="8104332" y="4596878"/>
            <a:ext cx="210508" cy="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869145" y="4458377"/>
                <a:ext cx="235187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45" y="4458377"/>
                <a:ext cx="235187" cy="300082"/>
              </a:xfrm>
              <a:prstGeom prst="rect">
                <a:avLst/>
              </a:prstGeom>
              <a:blipFill>
                <a:blip r:embed="rId13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44" idx="2"/>
            <a:endCxn id="40" idx="0"/>
          </p:cNvCxnSpPr>
          <p:nvPr/>
        </p:nvCxnSpPr>
        <p:spPr>
          <a:xfrm>
            <a:off x="8503557" y="4188883"/>
            <a:ext cx="977" cy="24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267858" y="3911883"/>
                <a:ext cx="471397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858" y="3911883"/>
                <a:ext cx="471397" cy="300082"/>
              </a:xfrm>
              <a:prstGeom prst="rect">
                <a:avLst/>
              </a:prstGeom>
              <a:blipFill>
                <a:blip r:embed="rId14"/>
                <a:stretch>
                  <a:fillRect l="-6410" r="-3846"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7806588" y="2924295"/>
            <a:ext cx="13258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Alternative Representation</a:t>
            </a:r>
          </a:p>
          <a:p>
            <a:r>
              <a:rPr lang="en-US" altLang="ko-KR" sz="1350" b="1" dirty="0"/>
              <a:t>For Mixture Models</a:t>
            </a:r>
            <a:endParaRPr lang="ko-KR" alt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21048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Alternatives in Formulating Mixture Models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02466"/>
                <a:ext cx="8435280" cy="252287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Bayesian Mixture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𝐷𝑖𝑟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𝐶𝑎𝑡𝑒𝑔𝑜𝑟𝑖𝑐𝑎𝑙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Random Measure Viewpoint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𝐷𝑖𝑟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G is distributed by the stick breaking construction</a:t>
                </a:r>
              </a:p>
              <a:p>
                <a:pPr lvl="1"/>
                <a:r>
                  <a:rPr lang="en-US" altLang="ko-KR" dirty="0" smtClean="0"/>
                  <a:t>However, on what domain? Must be infinite</a:t>
                </a:r>
              </a:p>
              <a:p>
                <a:pPr lvl="1"/>
                <a:r>
                  <a:rPr lang="en-US" altLang="ko-KR" dirty="0" smtClean="0"/>
                  <a:t>Parameter domain of the clusters</a:t>
                </a:r>
              </a:p>
              <a:p>
                <a:pPr lvl="1"/>
                <a:r>
                  <a:rPr lang="en-US" altLang="ko-KR" dirty="0" smtClean="0"/>
                  <a:t>Can be the conjugate distribution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02466"/>
                <a:ext cx="8435280" cy="2522877"/>
              </a:xfrm>
              <a:blipFill>
                <a:blip r:embed="rId2"/>
                <a:stretch>
                  <a:fillRect t="-3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828981" y="1952607"/>
            <a:ext cx="918102" cy="759509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839124" y="2101306"/>
                <a:ext cx="486054" cy="4320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4" y="2101306"/>
                <a:ext cx="486054" cy="43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835191" y="1346953"/>
                <a:ext cx="486054" cy="4320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1" y="1346953"/>
                <a:ext cx="486054" cy="43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038258" y="2153387"/>
                <a:ext cx="486054" cy="4320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258" y="2153387"/>
                <a:ext cx="486054" cy="43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443794" y="2412034"/>
            <a:ext cx="303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 smtClean="0"/>
              <a:t>K</a:t>
            </a:r>
            <a:endParaRPr lang="ko-KR" altLang="en-US" sz="13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2038258" y="1346953"/>
                <a:ext cx="486054" cy="4320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258" y="1346953"/>
                <a:ext cx="486054" cy="43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038258" y="2988920"/>
                <a:ext cx="486054" cy="43204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258" y="2988920"/>
                <a:ext cx="486054" cy="43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8" idx="4"/>
            <a:endCxn id="7" idx="0"/>
          </p:cNvCxnSpPr>
          <p:nvPr/>
        </p:nvCxnSpPr>
        <p:spPr>
          <a:xfrm>
            <a:off x="1078218" y="1779001"/>
            <a:ext cx="3933" cy="322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25" idx="0"/>
          </p:cNvCxnSpPr>
          <p:nvPr/>
        </p:nvCxnSpPr>
        <p:spPr>
          <a:xfrm flipH="1">
            <a:off x="1078218" y="2533354"/>
            <a:ext cx="3933" cy="4585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4"/>
            <a:endCxn id="9" idx="0"/>
          </p:cNvCxnSpPr>
          <p:nvPr/>
        </p:nvCxnSpPr>
        <p:spPr>
          <a:xfrm>
            <a:off x="2281285" y="1779001"/>
            <a:ext cx="0" cy="3743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12" idx="0"/>
          </p:cNvCxnSpPr>
          <p:nvPr/>
        </p:nvCxnSpPr>
        <p:spPr>
          <a:xfrm>
            <a:off x="2281285" y="2585435"/>
            <a:ext cx="0" cy="4034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35191" y="2991915"/>
            <a:ext cx="486054" cy="432048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z</a:t>
            </a:r>
            <a:endParaRPr lang="ko-KR" altLang="en-US" sz="1350" b="1" dirty="0"/>
          </a:p>
        </p:txBody>
      </p:sp>
      <p:cxnSp>
        <p:nvCxnSpPr>
          <p:cNvPr id="34" name="Straight Arrow Connector 33"/>
          <p:cNvCxnSpPr>
            <a:stCxn id="25" idx="6"/>
            <a:endCxn id="12" idx="2"/>
          </p:cNvCxnSpPr>
          <p:nvPr/>
        </p:nvCxnSpPr>
        <p:spPr>
          <a:xfrm flipV="1">
            <a:off x="1321245" y="3204944"/>
            <a:ext cx="717013" cy="29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7979" y="2839076"/>
            <a:ext cx="2069103" cy="708574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45396" y="3270730"/>
            <a:ext cx="3016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N</a:t>
            </a:r>
            <a:endParaRPr lang="ko-KR" altLang="en-US" sz="13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833874" y="2101306"/>
                <a:ext cx="486054" cy="4320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74" y="2101306"/>
                <a:ext cx="486054" cy="43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829941" y="1346953"/>
                <a:ext cx="486054" cy="4320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941" y="1346953"/>
                <a:ext cx="486054" cy="43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5033008" y="2101306"/>
            <a:ext cx="486054" cy="43204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350" b="1" dirty="0" smtClean="0"/>
              <a:t>H</a:t>
            </a:r>
            <a:endParaRPr lang="ko-KR" altLang="en-US" sz="13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5033008" y="2988920"/>
                <a:ext cx="486054" cy="43204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008" y="2988920"/>
                <a:ext cx="486054" cy="43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1" idx="4"/>
            <a:endCxn id="40" idx="0"/>
          </p:cNvCxnSpPr>
          <p:nvPr/>
        </p:nvCxnSpPr>
        <p:spPr>
          <a:xfrm>
            <a:off x="4072968" y="1779001"/>
            <a:ext cx="3933" cy="322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50" idx="0"/>
          </p:cNvCxnSpPr>
          <p:nvPr/>
        </p:nvCxnSpPr>
        <p:spPr>
          <a:xfrm flipH="1">
            <a:off x="4072968" y="2533354"/>
            <a:ext cx="3933" cy="4585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2"/>
            <a:endCxn id="40" idx="6"/>
          </p:cNvCxnSpPr>
          <p:nvPr/>
        </p:nvCxnSpPr>
        <p:spPr>
          <a:xfrm flipH="1">
            <a:off x="4319928" y="2317330"/>
            <a:ext cx="7130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3829941" y="2991915"/>
                <a:ext cx="486054" cy="4320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941" y="2991915"/>
                <a:ext cx="486054" cy="43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50" idx="6"/>
            <a:endCxn id="45" idx="2"/>
          </p:cNvCxnSpPr>
          <p:nvPr/>
        </p:nvCxnSpPr>
        <p:spPr>
          <a:xfrm flipV="1">
            <a:off x="4315995" y="3204944"/>
            <a:ext cx="717013" cy="29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672729" y="2839076"/>
            <a:ext cx="2069103" cy="708574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40146" y="3270730"/>
            <a:ext cx="3016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N</a:t>
            </a:r>
            <a:endParaRPr lang="ko-KR" altLang="en-US" sz="135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36155" y="3515823"/>
            <a:ext cx="255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Bayesian Mixture Model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221328" y="3489749"/>
            <a:ext cx="29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Measure Viewpoint</a:t>
            </a:r>
            <a:endParaRPr lang="ko-KR" altLang="en-US" dirty="0"/>
          </a:p>
        </p:txBody>
      </p:sp>
      <p:sp>
        <p:nvSpPr>
          <p:cNvPr id="58" name="Freeform 57"/>
          <p:cNvSpPr/>
          <p:nvPr/>
        </p:nvSpPr>
        <p:spPr>
          <a:xfrm>
            <a:off x="6455929" y="1228654"/>
            <a:ext cx="2166079" cy="782210"/>
          </a:xfrm>
          <a:custGeom>
            <a:avLst/>
            <a:gdLst>
              <a:gd name="connsiteX0" fmla="*/ 0 w 2166079"/>
              <a:gd name="connsiteY0" fmla="*/ 782210 h 782210"/>
              <a:gd name="connsiteX1" fmla="*/ 577121 w 2166079"/>
              <a:gd name="connsiteY1" fmla="*/ 572348 h 782210"/>
              <a:gd name="connsiteX2" fmla="*/ 974361 w 2166079"/>
              <a:gd name="connsiteY2" fmla="*/ 10217 h 782210"/>
              <a:gd name="connsiteX3" fmla="*/ 1244184 w 2166079"/>
              <a:gd name="connsiteY3" fmla="*/ 235069 h 782210"/>
              <a:gd name="connsiteX4" fmla="*/ 1431561 w 2166079"/>
              <a:gd name="connsiteY4" fmla="*/ 557358 h 782210"/>
              <a:gd name="connsiteX5" fmla="*/ 2166079 w 2166079"/>
              <a:gd name="connsiteY5" fmla="*/ 722249 h 7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6079" h="782210">
                <a:moveTo>
                  <a:pt x="0" y="782210"/>
                </a:moveTo>
                <a:cubicBezTo>
                  <a:pt x="207364" y="741611"/>
                  <a:pt x="414728" y="701013"/>
                  <a:pt x="577121" y="572348"/>
                </a:cubicBezTo>
                <a:cubicBezTo>
                  <a:pt x="739515" y="443682"/>
                  <a:pt x="863184" y="66430"/>
                  <a:pt x="974361" y="10217"/>
                </a:cubicBezTo>
                <a:cubicBezTo>
                  <a:pt x="1085538" y="-45996"/>
                  <a:pt x="1167984" y="143879"/>
                  <a:pt x="1244184" y="235069"/>
                </a:cubicBezTo>
                <a:cubicBezTo>
                  <a:pt x="1320384" y="326259"/>
                  <a:pt x="1277912" y="476161"/>
                  <a:pt x="1431561" y="557358"/>
                </a:cubicBezTo>
                <a:cubicBezTo>
                  <a:pt x="1585210" y="638555"/>
                  <a:pt x="1875644" y="680402"/>
                  <a:pt x="2166079" y="7222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455929" y="2157868"/>
            <a:ext cx="2248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13878" y="2146899"/>
                <a:ext cx="233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altLang="ko-KR" dirty="0" smtClean="0"/>
                  <a:t> : Base Distribution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878" y="2146899"/>
                <a:ext cx="2332626" cy="369332"/>
              </a:xfrm>
              <a:prstGeom prst="rect">
                <a:avLst/>
              </a:prstGeom>
              <a:blipFill>
                <a:blip r:embed="rId11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eeform 61"/>
          <p:cNvSpPr/>
          <p:nvPr/>
        </p:nvSpPr>
        <p:spPr>
          <a:xfrm>
            <a:off x="6475169" y="3135970"/>
            <a:ext cx="2166079" cy="782210"/>
          </a:xfrm>
          <a:custGeom>
            <a:avLst/>
            <a:gdLst>
              <a:gd name="connsiteX0" fmla="*/ 0 w 2166079"/>
              <a:gd name="connsiteY0" fmla="*/ 782210 h 782210"/>
              <a:gd name="connsiteX1" fmla="*/ 577121 w 2166079"/>
              <a:gd name="connsiteY1" fmla="*/ 572348 h 782210"/>
              <a:gd name="connsiteX2" fmla="*/ 974361 w 2166079"/>
              <a:gd name="connsiteY2" fmla="*/ 10217 h 782210"/>
              <a:gd name="connsiteX3" fmla="*/ 1244184 w 2166079"/>
              <a:gd name="connsiteY3" fmla="*/ 235069 h 782210"/>
              <a:gd name="connsiteX4" fmla="*/ 1431561 w 2166079"/>
              <a:gd name="connsiteY4" fmla="*/ 557358 h 782210"/>
              <a:gd name="connsiteX5" fmla="*/ 2166079 w 2166079"/>
              <a:gd name="connsiteY5" fmla="*/ 722249 h 7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6079" h="782210">
                <a:moveTo>
                  <a:pt x="0" y="782210"/>
                </a:moveTo>
                <a:cubicBezTo>
                  <a:pt x="207364" y="741611"/>
                  <a:pt x="414728" y="701013"/>
                  <a:pt x="577121" y="572348"/>
                </a:cubicBezTo>
                <a:cubicBezTo>
                  <a:pt x="739515" y="443682"/>
                  <a:pt x="863184" y="66430"/>
                  <a:pt x="974361" y="10217"/>
                </a:cubicBezTo>
                <a:cubicBezTo>
                  <a:pt x="1085538" y="-45996"/>
                  <a:pt x="1167984" y="143879"/>
                  <a:pt x="1244184" y="235069"/>
                </a:cubicBezTo>
                <a:cubicBezTo>
                  <a:pt x="1320384" y="326259"/>
                  <a:pt x="1277912" y="476161"/>
                  <a:pt x="1431561" y="557358"/>
                </a:cubicBezTo>
                <a:cubicBezTo>
                  <a:pt x="1585210" y="638555"/>
                  <a:pt x="1875644" y="680402"/>
                  <a:pt x="2166079" y="722249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475169" y="4065184"/>
            <a:ext cx="2248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360085" y="2713912"/>
                <a:ext cx="2478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dirty="0" smtClean="0"/>
                  <a:t>: Dirichlet Prior Dist.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085" y="2713912"/>
                <a:ext cx="2478692" cy="369332"/>
              </a:xfrm>
              <a:prstGeom prst="rect">
                <a:avLst/>
              </a:prstGeom>
              <a:blipFill>
                <a:blip r:embed="rId12"/>
                <a:stretch>
                  <a:fillRect t="-9836" r="-1474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6785321" y="3755479"/>
            <a:ext cx="0" cy="298736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040154" y="3606111"/>
            <a:ext cx="2498" cy="459073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7346418" y="3337713"/>
            <a:ext cx="3889" cy="723852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7424960" y="3158588"/>
            <a:ext cx="3888" cy="917566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7652683" y="3136649"/>
            <a:ext cx="3888" cy="917566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7913901" y="3539455"/>
            <a:ext cx="10392" cy="536699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465202" y="3755479"/>
            <a:ext cx="0" cy="298736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631074" y="3876899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074" y="3876899"/>
                <a:ext cx="3866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8595233" y="196223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233" y="1962233"/>
                <a:ext cx="3866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6607100" y="3876899"/>
                <a:ext cx="3700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00" y="3876899"/>
                <a:ext cx="370038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6893419" y="3876899"/>
                <a:ext cx="3700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419" y="3876899"/>
                <a:ext cx="370038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7159190" y="3876899"/>
                <a:ext cx="3700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90" y="3876899"/>
                <a:ext cx="370038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7341242" y="3868919"/>
                <a:ext cx="3700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242" y="3868919"/>
                <a:ext cx="370038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7592408" y="3868919"/>
                <a:ext cx="3700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408" y="3868919"/>
                <a:ext cx="370038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7860005" y="3859737"/>
                <a:ext cx="3700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005" y="3859737"/>
                <a:ext cx="370038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8341164" y="3859737"/>
                <a:ext cx="3700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164" y="3859737"/>
                <a:ext cx="370038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ular Callout 85"/>
          <p:cNvSpPr/>
          <p:nvPr/>
        </p:nvSpPr>
        <p:spPr>
          <a:xfrm>
            <a:off x="6607100" y="4238461"/>
            <a:ext cx="2014908" cy="819269"/>
          </a:xfrm>
          <a:prstGeom prst="wedgeRectCallout">
            <a:avLst>
              <a:gd name="adj1" fmla="val -40092"/>
              <a:gd name="adj2" fmla="val -642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Atom : a table or a broken stick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2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Details of DPMM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/>
                  <a:t>Online update of the component parameter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ko-KR" dirty="0"/>
                  <a:t> are the component parameters given</a:t>
                </a:r>
                <a:br>
                  <a:rPr lang="en-US" altLang="ko-KR" dirty="0"/>
                </a:br>
                <a:r>
                  <a:rPr lang="en-US" altLang="ko-KR" dirty="0"/>
                  <a:t>that the component follows the Gaussian distribution</a:t>
                </a:r>
              </a:p>
              <a:p>
                <a:r>
                  <a:rPr lang="en-US" altLang="ko-KR" b="1" dirty="0"/>
                  <a:t>DPMM</a:t>
                </a:r>
              </a:p>
              <a:p>
                <a:pPr lvl="1"/>
                <a:r>
                  <a:rPr lang="en-US" altLang="ko-KR" b="1" dirty="0"/>
                  <a:t>Initial table assignments</a:t>
                </a:r>
              </a:p>
              <a:p>
                <a:pPr lvl="1"/>
                <a:r>
                  <a:rPr lang="en-US" altLang="ko-KR" b="1" dirty="0"/>
                  <a:t>While sampling iterations</a:t>
                </a:r>
              </a:p>
              <a:p>
                <a:pPr lvl="2"/>
                <a:r>
                  <a:rPr lang="en-US" altLang="ko-KR" b="1" dirty="0"/>
                  <a:t>While each data instance in the dataset</a:t>
                </a:r>
              </a:p>
              <a:p>
                <a:pPr lvl="3"/>
                <a:r>
                  <a:rPr lang="en-US" altLang="ko-KR" b="1" dirty="0"/>
                  <a:t>Remove the instance from the assignment</a:t>
                </a:r>
              </a:p>
              <a:p>
                <a:pPr lvl="3"/>
                <a:r>
                  <a:rPr lang="en-US" altLang="ko-KR" b="1" dirty="0"/>
                  <a:t>Calculate the prior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endParaRPr lang="en-US" altLang="ko-KR" b="1" dirty="0"/>
              </a:p>
              <a:p>
                <a:pPr lvl="3"/>
                <a:r>
                  <a:rPr lang="en-US" altLang="ko-KR" b="1" dirty="0"/>
                  <a:t>Calculate the likelihood 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/>
              </a:p>
              <a:p>
                <a:pPr lvl="3"/>
                <a:r>
                  <a:rPr lang="en-US" altLang="ko-KR" b="1" dirty="0"/>
                  <a:t>Calculate the posterior</a:t>
                </a:r>
              </a:p>
              <a:p>
                <a:pPr lvl="3"/>
                <a:r>
                  <a:rPr lang="en-US" altLang="ko-KR" b="1" dirty="0"/>
                  <a:t>Sample the cluster assignment from the posterior</a:t>
                </a:r>
              </a:p>
              <a:p>
                <a:pPr lvl="3"/>
                <a:r>
                  <a:rPr lang="en-US" altLang="ko-KR" b="1" dirty="0"/>
                  <a:t>Update the component parameter</a:t>
                </a:r>
              </a:p>
              <a:p>
                <a:r>
                  <a:rPr lang="en-US" altLang="ko-KR" dirty="0"/>
                  <a:t>Truncated Dirichlet process mixture model</a:t>
                </a:r>
              </a:p>
              <a:p>
                <a:pPr lvl="1"/>
                <a:r>
                  <a:rPr lang="en-US" altLang="ko-KR" dirty="0"/>
                  <a:t>Finish the sampling of stick-breaking with the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limit </a:t>
                </a:r>
                <a:r>
                  <a:rPr lang="en-US" altLang="ko-KR" dirty="0"/>
                  <a:t>on the number of atoms</a:t>
                </a:r>
              </a:p>
              <a:p>
                <a:pPr lvl="2"/>
                <a:r>
                  <a:rPr lang="en-US" altLang="ko-KR" dirty="0"/>
                  <a:t>Same as limiting the table numbers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7029130" y="4446990"/>
            <a:ext cx="716622" cy="1373180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97748" y="4607137"/>
            <a:ext cx="379388" cy="320293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z</a:t>
            </a:r>
            <a:endParaRPr lang="ko-KR" altLang="en-US" sz="1500" b="1" dirty="0"/>
          </a:p>
        </p:txBody>
      </p:sp>
      <p:sp>
        <p:nvSpPr>
          <p:cNvPr id="7" name="Oval 6"/>
          <p:cNvSpPr/>
          <p:nvPr/>
        </p:nvSpPr>
        <p:spPr>
          <a:xfrm>
            <a:off x="7196770" y="5294857"/>
            <a:ext cx="379388" cy="3202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x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00527" y="5532144"/>
            <a:ext cx="2432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N</a:t>
            </a:r>
            <a:endParaRPr lang="ko-KR" altLang="en-US" sz="1500" b="1" dirty="0"/>
          </a:p>
        </p:txBody>
      </p:sp>
      <p:cxnSp>
        <p:nvCxnSpPr>
          <p:cNvPr id="9" name="Straight Arrow Connector 8"/>
          <p:cNvCxnSpPr>
            <a:stCxn id="12" idx="4"/>
            <a:endCxn id="6" idx="0"/>
          </p:cNvCxnSpPr>
          <p:nvPr/>
        </p:nvCxnSpPr>
        <p:spPr>
          <a:xfrm>
            <a:off x="7387442" y="4226789"/>
            <a:ext cx="1" cy="380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4"/>
            <a:endCxn id="7" idx="0"/>
          </p:cNvCxnSpPr>
          <p:nvPr/>
        </p:nvCxnSpPr>
        <p:spPr>
          <a:xfrm flipH="1">
            <a:off x="7386464" y="4927430"/>
            <a:ext cx="978" cy="367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79783" y="3928142"/>
                <a:ext cx="32733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83" y="3928142"/>
                <a:ext cx="327334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7197747" y="3906496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500" b="1" i="1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747" y="3906496"/>
                <a:ext cx="379388" cy="320293"/>
              </a:xfrm>
              <a:prstGeom prst="ellipse">
                <a:avLst/>
              </a:prstGeom>
              <a:blipFill>
                <a:blip r:embed="rId4"/>
                <a:stretch>
                  <a:fillRect b="-6897"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1" idx="3"/>
            <a:endCxn id="12" idx="2"/>
          </p:cNvCxnSpPr>
          <p:nvPr/>
        </p:nvCxnSpPr>
        <p:spPr>
          <a:xfrm>
            <a:off x="6987239" y="4066642"/>
            <a:ext cx="21050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69316" y="5030338"/>
            <a:ext cx="716622" cy="789832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6347988" y="5294857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500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988" y="5294857"/>
                <a:ext cx="379388" cy="3202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623749" y="5520088"/>
                <a:ext cx="2432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9" y="5520088"/>
                <a:ext cx="243270" cy="323165"/>
              </a:xfrm>
              <a:prstGeom prst="rect">
                <a:avLst/>
              </a:prstGeom>
              <a:blipFill>
                <a:blip r:embed="rId6"/>
                <a:stretch>
                  <a:fillRect r="-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381974" y="4669342"/>
                <a:ext cx="32092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974" y="4669342"/>
                <a:ext cx="320922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15" idx="0"/>
          </p:cNvCxnSpPr>
          <p:nvPr/>
        </p:nvCxnSpPr>
        <p:spPr>
          <a:xfrm flipH="1">
            <a:off x="6537682" y="4946342"/>
            <a:ext cx="4753" cy="3485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6"/>
            <a:endCxn id="7" idx="2"/>
          </p:cNvCxnSpPr>
          <p:nvPr/>
        </p:nvCxnSpPr>
        <p:spPr>
          <a:xfrm>
            <a:off x="6727376" y="5455003"/>
            <a:ext cx="469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93127" y="3380276"/>
            <a:ext cx="14833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Indicator View</a:t>
            </a:r>
          </a:p>
          <a:p>
            <a:r>
              <a:rPr lang="en-US" altLang="ko-KR" sz="1350" b="1" dirty="0"/>
              <a:t>Graphical Model</a:t>
            </a:r>
            <a:endParaRPr lang="ko-KR" altLang="en-US" sz="1350" b="1" dirty="0"/>
          </a:p>
        </p:txBody>
      </p:sp>
      <p:sp>
        <p:nvSpPr>
          <p:cNvPr id="21" name="Rectangle 20"/>
          <p:cNvSpPr/>
          <p:nvPr/>
        </p:nvSpPr>
        <p:spPr>
          <a:xfrm>
            <a:off x="8095366" y="4459046"/>
            <a:ext cx="716622" cy="1373180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263984" y="4619194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5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984" y="4619194"/>
                <a:ext cx="379388" cy="3202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8263006" y="5306913"/>
            <a:ext cx="379388" cy="3202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x</a:t>
            </a:r>
            <a:endParaRPr lang="ko-KR" altLang="en-US" sz="15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566763" y="5544200"/>
            <a:ext cx="2432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N</a:t>
            </a:r>
            <a:endParaRPr lang="ko-KR" altLang="en-US" sz="1500" b="1" dirty="0"/>
          </a:p>
        </p:txBody>
      </p:sp>
      <p:cxnSp>
        <p:nvCxnSpPr>
          <p:cNvPr id="25" name="Straight Arrow Connector 24"/>
          <p:cNvCxnSpPr>
            <a:stCxn id="27" idx="4"/>
            <a:endCxn id="22" idx="0"/>
          </p:cNvCxnSpPr>
          <p:nvPr/>
        </p:nvCxnSpPr>
        <p:spPr>
          <a:xfrm>
            <a:off x="8453678" y="4238846"/>
            <a:ext cx="1" cy="380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4"/>
            <a:endCxn id="23" idx="0"/>
          </p:cNvCxnSpPr>
          <p:nvPr/>
        </p:nvCxnSpPr>
        <p:spPr>
          <a:xfrm flipH="1">
            <a:off x="8452700" y="4939486"/>
            <a:ext cx="978" cy="367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8263983" y="3918553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983" y="3918553"/>
                <a:ext cx="379388" cy="3202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9" idx="3"/>
            <a:endCxn id="27" idx="2"/>
          </p:cNvCxnSpPr>
          <p:nvPr/>
        </p:nvCxnSpPr>
        <p:spPr>
          <a:xfrm>
            <a:off x="8053475" y="4077947"/>
            <a:ext cx="210508" cy="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818288" y="3939447"/>
                <a:ext cx="235187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288" y="3939447"/>
                <a:ext cx="235187" cy="300082"/>
              </a:xfrm>
              <a:prstGeom prst="rect">
                <a:avLst/>
              </a:prstGeom>
              <a:blipFill>
                <a:blip r:embed="rId10"/>
                <a:stretch>
                  <a:fillRect l="-7895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31" idx="2"/>
            <a:endCxn id="27" idx="0"/>
          </p:cNvCxnSpPr>
          <p:nvPr/>
        </p:nvCxnSpPr>
        <p:spPr>
          <a:xfrm>
            <a:off x="8452701" y="3669953"/>
            <a:ext cx="977" cy="24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217002" y="3392953"/>
                <a:ext cx="471397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002" y="3392953"/>
                <a:ext cx="471397" cy="300082"/>
              </a:xfrm>
              <a:prstGeom prst="rect">
                <a:avLst/>
              </a:prstGeom>
              <a:blipFill>
                <a:blip r:embed="rId11"/>
                <a:stretch>
                  <a:fillRect l="-6494" r="-3896"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8009603" y="2378044"/>
            <a:ext cx="111431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Alternative Representation</a:t>
            </a:r>
          </a:p>
          <a:p>
            <a:r>
              <a:rPr lang="en-US" altLang="ko-KR" sz="1350" b="1" dirty="0"/>
              <a:t>For Mixture Models</a:t>
            </a:r>
            <a:endParaRPr lang="ko-KR" altLang="en-US" sz="135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5149121" y="1123662"/>
            <a:ext cx="3778731" cy="1055125"/>
            <a:chOff x="6021454" y="1747868"/>
            <a:chExt cx="2865029" cy="1739958"/>
          </a:xfrm>
        </p:grpSpPr>
        <p:sp>
          <p:nvSpPr>
            <p:cNvPr id="34" name="Oval 33"/>
            <p:cNvSpPr/>
            <p:nvPr/>
          </p:nvSpPr>
          <p:spPr>
            <a:xfrm>
              <a:off x="6243655" y="2122279"/>
              <a:ext cx="676787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Cluster 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218340" y="2122787"/>
              <a:ext cx="676787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Cluster 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282060" y="1858932"/>
              <a:ext cx="159107" cy="263348"/>
              <a:chOff x="1141170" y="672998"/>
              <a:chExt cx="395021" cy="65634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021454" y="2361190"/>
              <a:ext cx="159107" cy="263348"/>
              <a:chOff x="1141170" y="672998"/>
              <a:chExt cx="395021" cy="65634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681783" y="2677778"/>
              <a:ext cx="159107" cy="263348"/>
              <a:chOff x="1141170" y="672998"/>
              <a:chExt cx="395021" cy="656348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344982" y="1829407"/>
              <a:ext cx="159107" cy="263348"/>
              <a:chOff x="1141170" y="672998"/>
              <a:chExt cx="395021" cy="656348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8209696" y="2123812"/>
              <a:ext cx="676787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Cluster 3 (New)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38625" y="2941126"/>
                  <a:ext cx="739704" cy="54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ko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625" y="2941126"/>
                  <a:ext cx="739704" cy="546700"/>
                </a:xfrm>
                <a:prstGeom prst="rect">
                  <a:avLst/>
                </a:prstGeom>
                <a:blipFill>
                  <a:blip r:embed="rId12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280456" y="2717523"/>
                  <a:ext cx="741185" cy="54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456" y="2717523"/>
                  <a:ext cx="741185" cy="546700"/>
                </a:xfrm>
                <a:prstGeom prst="rect">
                  <a:avLst/>
                </a:prstGeom>
                <a:blipFill>
                  <a:blip r:embed="rId13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052045" y="1747868"/>
                  <a:ext cx="741185" cy="522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7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7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7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7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sz="7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7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045" y="1747868"/>
                  <a:ext cx="741185" cy="522421"/>
                </a:xfrm>
                <a:prstGeom prst="rect">
                  <a:avLst/>
                </a:prstGeom>
                <a:blipFill>
                  <a:blip r:embed="rId14"/>
                  <a:stretch>
                    <a:fillRect b="-173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89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DPMM Sampling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139783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/>
                  <a:t>The Sampling process produces the different clustering results per iterations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can determine the sensitivity of the cluster generation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1397833"/>
              </a:xfrm>
              <a:blipFill>
                <a:blip r:embed="rId2"/>
                <a:stretch>
                  <a:fillRect t="-4367" r="-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104" y="3274414"/>
            <a:ext cx="4829175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8031" y="5912839"/>
            <a:ext cx="20605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Synthesized True Dataset</a:t>
            </a:r>
            <a:endParaRPr lang="ko-KR" altLang="en-US" sz="13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31" y="3274414"/>
            <a:ext cx="3543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 of Dirichlet Process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Hierarchical Dirichlet Process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2020" cy="1138138"/>
          </a:xfrm>
        </p:spPr>
        <p:txBody>
          <a:bodyPr/>
          <a:lstStyle/>
          <a:p>
            <a:r>
              <a:rPr lang="en-US" altLang="ko-KR" dirty="0" smtClean="0"/>
              <a:t>Problem of Separate Prior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951" y="1600200"/>
                <a:ext cx="5773107" cy="4925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Datasets are often structured</a:t>
                </a:r>
              </a:p>
              <a:p>
                <a:pPr lvl="1"/>
                <a:r>
                  <a:rPr lang="en-US" altLang="ko-KR" dirty="0" smtClean="0"/>
                  <a:t>LDA : Corpus-Document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structure</a:t>
                </a:r>
              </a:p>
              <a:p>
                <a:pPr lvl="1"/>
                <a:r>
                  <a:rPr lang="en-US" altLang="ko-KR" dirty="0" smtClean="0"/>
                  <a:t>Hierarchical structure</a:t>
                </a:r>
              </a:p>
              <a:p>
                <a:r>
                  <a:rPr lang="en-US" altLang="ko-KR" dirty="0" smtClean="0"/>
                  <a:t>Finite dimension of clusters</a:t>
                </a:r>
              </a:p>
              <a:p>
                <a:pPr lvl="1"/>
                <a:r>
                  <a:rPr lang="en-US" altLang="ko-KR" dirty="0" smtClean="0"/>
                  <a:t>Choice is finite, and the atoms will overlap</a:t>
                </a:r>
              </a:p>
              <a:p>
                <a:pPr lvl="1"/>
                <a:r>
                  <a:rPr lang="en-US" altLang="ko-KR" dirty="0" smtClean="0"/>
                  <a:t>Infinite model might have zero overlap in atoms</a:t>
                </a:r>
              </a:p>
              <a:p>
                <a:pPr lvl="2"/>
                <a:r>
                  <a:rPr lang="en-US" altLang="ko-KR" dirty="0" smtClean="0"/>
                  <a:t>Smooth continuous distribution of the base distribution</a:t>
                </a:r>
              </a:p>
              <a:p>
                <a:pPr lvl="1"/>
                <a:r>
                  <a:rPr lang="en-US" altLang="ko-KR" dirty="0" smtClean="0"/>
                  <a:t>Need to enforce sharing the atoms</a:t>
                </a:r>
              </a:p>
              <a:p>
                <a:r>
                  <a:rPr lang="en-US" altLang="ko-KR" dirty="0" smtClean="0"/>
                  <a:t>Clustering result is different from one branch to another</a:t>
                </a:r>
              </a:p>
              <a:p>
                <a:pPr lvl="1"/>
                <a:r>
                  <a:rPr lang="en-US" altLang="ko-KR" dirty="0" smtClean="0"/>
                  <a:t>Need to share the same dimension of clusters</a:t>
                </a:r>
              </a:p>
              <a:p>
                <a:pPr lvl="1"/>
                <a:r>
                  <a:rPr lang="en-US" altLang="ko-KR" dirty="0" smtClean="0"/>
                  <a:t>How to correlate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51" y="1600200"/>
                <a:ext cx="5773107" cy="4925144"/>
              </a:xfrm>
              <a:blipFill>
                <a:blip r:embed="rId2"/>
                <a:stretch>
                  <a:fillRect t="-1611" r="-211" b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898354" y="150118"/>
            <a:ext cx="3615718" cy="942289"/>
            <a:chOff x="1883101" y="3548710"/>
            <a:chExt cx="5447842" cy="1420414"/>
          </a:xfrm>
        </p:grpSpPr>
        <p:sp>
          <p:nvSpPr>
            <p:cNvPr id="6" name="Rectangle 5"/>
            <p:cNvSpPr/>
            <p:nvPr/>
          </p:nvSpPr>
          <p:spPr>
            <a:xfrm>
              <a:off x="2750516" y="3548710"/>
              <a:ext cx="3651444" cy="133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69741" y="3746221"/>
              <a:ext cx="2114093" cy="936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2268" y="4522545"/>
              <a:ext cx="385274" cy="446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32282" y="4311019"/>
              <a:ext cx="355395" cy="446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</a:t>
              </a:r>
              <a:endParaRPr lang="ko-KR" altLang="en-US" sz="16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149901" y="3914528"/>
              <a:ext cx="600588" cy="5413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131187" y="3916314"/>
              <a:ext cx="600588" cy="541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ko-KR" altLang="en-US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blipFill>
                  <a:blip r:embed="rId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>
              <a:stCxn id="13" idx="6"/>
              <a:endCxn id="12" idx="2"/>
            </p:cNvCxnSpPr>
            <p:nvPr/>
          </p:nvCxnSpPr>
          <p:spPr>
            <a:xfrm>
              <a:off x="2483689" y="4185189"/>
              <a:ext cx="5521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11" idx="2"/>
            </p:cNvCxnSpPr>
            <p:nvPr/>
          </p:nvCxnSpPr>
          <p:spPr>
            <a:xfrm>
              <a:off x="3636396" y="4185190"/>
              <a:ext cx="494791" cy="1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0" idx="2"/>
            </p:cNvCxnSpPr>
            <p:nvPr/>
          </p:nvCxnSpPr>
          <p:spPr>
            <a:xfrm flipV="1">
              <a:off x="4731775" y="4185191"/>
              <a:ext cx="418126" cy="1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2"/>
              <a:endCxn id="10" idx="6"/>
            </p:cNvCxnSpPr>
            <p:nvPr/>
          </p:nvCxnSpPr>
          <p:spPr>
            <a:xfrm flipH="1">
              <a:off x="5750489" y="4185187"/>
              <a:ext cx="97986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569272" y="161624"/>
            <a:ext cx="1325223" cy="1891818"/>
            <a:chOff x="9730254" y="2537722"/>
            <a:chExt cx="2265872" cy="3343145"/>
          </a:xfrm>
        </p:grpSpPr>
        <p:sp>
          <p:nvSpPr>
            <p:cNvPr id="20" name="Rectangle 19"/>
            <p:cNvSpPr/>
            <p:nvPr/>
          </p:nvSpPr>
          <p:spPr>
            <a:xfrm>
              <a:off x="10711502" y="3473826"/>
              <a:ext cx="1224136" cy="2376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0999534" y="3761858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/>
                <a:t>z</a:t>
              </a:r>
              <a:endParaRPr lang="ko-KR" altLang="en-US" sz="135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10999534" y="2537722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b="1" i="1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sz="1350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534" y="2537722"/>
                  <a:ext cx="648072" cy="5760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10999534" y="4985994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/>
                <a:t>x</a:t>
              </a:r>
              <a:endParaRPr lang="ko-KR" altLang="en-US" sz="135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593878" y="5480758"/>
              <a:ext cx="40224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b="1" dirty="0"/>
                <a:t>N</a:t>
              </a:r>
              <a:endParaRPr lang="ko-KR" altLang="en-US" sz="135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9730254" y="4084451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b="1" i="1">
                            <a:latin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ko-KR" altLang="en-US" sz="1350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254" y="4084451"/>
                  <a:ext cx="648072" cy="5760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9730254" y="4985994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b="1" i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ko-KR" altLang="en-US" sz="1350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254" y="4985994"/>
                  <a:ext cx="648072" cy="57606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>
              <a:stCxn id="22" idx="4"/>
              <a:endCxn id="21" idx="0"/>
            </p:cNvCxnSpPr>
            <p:nvPr/>
          </p:nvCxnSpPr>
          <p:spPr>
            <a:xfrm>
              <a:off x="11323570" y="3113786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4"/>
              <a:endCxn id="23" idx="0"/>
            </p:cNvCxnSpPr>
            <p:nvPr/>
          </p:nvCxnSpPr>
          <p:spPr>
            <a:xfrm>
              <a:off x="11323570" y="4337922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6"/>
              <a:endCxn id="23" idx="1"/>
            </p:cNvCxnSpPr>
            <p:nvPr/>
          </p:nvCxnSpPr>
          <p:spPr>
            <a:xfrm>
              <a:off x="10378326" y="4372483"/>
              <a:ext cx="716116" cy="69787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6"/>
              <a:endCxn id="23" idx="2"/>
            </p:cNvCxnSpPr>
            <p:nvPr/>
          </p:nvCxnSpPr>
          <p:spPr>
            <a:xfrm>
              <a:off x="10378326" y="5274026"/>
              <a:ext cx="62120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6526969" y="2016164"/>
                <a:ext cx="398609" cy="3591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969" y="2016164"/>
                <a:ext cx="398609" cy="35911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5966735" y="2513021"/>
                <a:ext cx="398609" cy="3591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sz="1600" b="1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6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735" y="2513021"/>
                <a:ext cx="398609" cy="35911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7078933" y="2504524"/>
                <a:ext cx="398609" cy="3591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sz="1600" b="1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ko-KR" altLang="en-US" sz="16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33" y="2504524"/>
                <a:ext cx="398609" cy="35911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5825410" y="3076532"/>
            <a:ext cx="788753" cy="1410684"/>
            <a:chOff x="5625151" y="4275670"/>
            <a:chExt cx="788753" cy="1410684"/>
          </a:xfrm>
        </p:grpSpPr>
        <p:sp>
          <p:nvSpPr>
            <p:cNvPr id="34" name="Rectangle 33"/>
            <p:cNvSpPr/>
            <p:nvPr/>
          </p:nvSpPr>
          <p:spPr>
            <a:xfrm>
              <a:off x="5625151" y="4275670"/>
              <a:ext cx="692217" cy="1405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14436" y="5347800"/>
              <a:ext cx="399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N</a:t>
              </a:r>
              <a:r>
                <a:rPr lang="en-US" altLang="ko-KR" sz="1600" baseline="-25000" dirty="0" smtClean="0"/>
                <a:t>1</a:t>
              </a:r>
              <a:endParaRPr lang="ko-KR" altLang="en-US" sz="1600" baseline="-250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770922" y="5114346"/>
              <a:ext cx="398609" cy="359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770921" y="4427779"/>
              <a:ext cx="398609" cy="3591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4"/>
              <a:endCxn id="36" idx="0"/>
            </p:cNvCxnSpPr>
            <p:nvPr/>
          </p:nvCxnSpPr>
          <p:spPr>
            <a:xfrm>
              <a:off x="5970226" y="4786889"/>
              <a:ext cx="1" cy="327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6925578" y="3076532"/>
            <a:ext cx="788753" cy="1410684"/>
            <a:chOff x="6732904" y="4270588"/>
            <a:chExt cx="788753" cy="1410684"/>
          </a:xfrm>
        </p:grpSpPr>
        <p:sp>
          <p:nvSpPr>
            <p:cNvPr id="43" name="Rectangle 42"/>
            <p:cNvSpPr/>
            <p:nvPr/>
          </p:nvSpPr>
          <p:spPr>
            <a:xfrm>
              <a:off x="6732904" y="4270588"/>
              <a:ext cx="692217" cy="1405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22189" y="5342718"/>
              <a:ext cx="399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N</a:t>
              </a:r>
              <a:r>
                <a:rPr lang="en-US" altLang="ko-KR" sz="1600" baseline="-25000" dirty="0" smtClean="0"/>
                <a:t>2</a:t>
              </a:r>
              <a:endParaRPr lang="ko-KR" altLang="en-US" sz="1600" baseline="-250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6878675" y="5109264"/>
              <a:ext cx="398609" cy="359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878674" y="4422697"/>
              <a:ext cx="398609" cy="3591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6" idx="4"/>
              <a:endCxn id="45" idx="0"/>
            </p:cNvCxnSpPr>
            <p:nvPr/>
          </p:nvCxnSpPr>
          <p:spPr>
            <a:xfrm>
              <a:off x="7077979" y="4781807"/>
              <a:ext cx="1" cy="327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>
            <a:stCxn id="31" idx="3"/>
            <a:endCxn id="32" idx="7"/>
          </p:cNvCxnSpPr>
          <p:nvPr/>
        </p:nvCxnSpPr>
        <p:spPr>
          <a:xfrm flipH="1">
            <a:off x="6306969" y="2322684"/>
            <a:ext cx="278375" cy="242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5"/>
            <a:endCxn id="33" idx="1"/>
          </p:cNvCxnSpPr>
          <p:nvPr/>
        </p:nvCxnSpPr>
        <p:spPr>
          <a:xfrm>
            <a:off x="6867203" y="2322684"/>
            <a:ext cx="270105" cy="234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3" idx="4"/>
            <a:endCxn id="46" idx="0"/>
          </p:cNvCxnSpPr>
          <p:nvPr/>
        </p:nvCxnSpPr>
        <p:spPr>
          <a:xfrm flipH="1">
            <a:off x="7270653" y="2863634"/>
            <a:ext cx="7585" cy="365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2" idx="4"/>
            <a:endCxn id="37" idx="0"/>
          </p:cNvCxnSpPr>
          <p:nvPr/>
        </p:nvCxnSpPr>
        <p:spPr>
          <a:xfrm>
            <a:off x="6166040" y="2872131"/>
            <a:ext cx="4445" cy="356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661216" y="1911553"/>
            <a:ext cx="2053115" cy="110927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83523" y="1154910"/>
            <a:ext cx="1426358" cy="1063858"/>
          </a:xfrm>
          <a:prstGeom prst="rect">
            <a:avLst/>
          </a:prstGeom>
        </p:spPr>
      </p:pic>
      <p:sp>
        <p:nvSpPr>
          <p:cNvPr id="73" name="Right Arrow 72"/>
          <p:cNvSpPr/>
          <p:nvPr/>
        </p:nvSpPr>
        <p:spPr>
          <a:xfrm rot="13007451" flipH="1">
            <a:off x="5858357" y="1944605"/>
            <a:ext cx="366003" cy="325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Rectangular Callout 73"/>
          <p:cNvSpPr/>
          <p:nvPr/>
        </p:nvSpPr>
        <p:spPr>
          <a:xfrm>
            <a:off x="4591357" y="2712396"/>
            <a:ext cx="1155377" cy="383379"/>
          </a:xfrm>
          <a:prstGeom prst="wedgeRectCallout">
            <a:avLst>
              <a:gd name="adj1" fmla="val 69433"/>
              <a:gd name="adj2" fmla="val -352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&lt;0.1,0.2,0.7&gt;</a:t>
            </a:r>
            <a:endParaRPr lang="ko-KR" altLang="en-US" sz="1400" dirty="0"/>
          </a:p>
        </p:txBody>
      </p:sp>
      <p:sp>
        <p:nvSpPr>
          <p:cNvPr id="75" name="Rectangular Callout 74"/>
          <p:cNvSpPr/>
          <p:nvPr/>
        </p:nvSpPr>
        <p:spPr>
          <a:xfrm>
            <a:off x="7832479" y="3224736"/>
            <a:ext cx="1155377" cy="383379"/>
          </a:xfrm>
          <a:prstGeom prst="wedgeRectCallout">
            <a:avLst>
              <a:gd name="adj1" fmla="val -85610"/>
              <a:gd name="adj2" fmla="val -1584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&lt;0.4,0.3,0.3&gt;</a:t>
            </a:r>
            <a:endParaRPr lang="ko-KR" altLang="en-US" sz="14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5880829" y="4680245"/>
            <a:ext cx="2033359" cy="1751381"/>
            <a:chOff x="6413878" y="1228654"/>
            <a:chExt cx="2609063" cy="2644358"/>
          </a:xfrm>
        </p:grpSpPr>
        <p:sp>
          <p:nvSpPr>
            <p:cNvPr id="76" name="Freeform 75"/>
            <p:cNvSpPr/>
            <p:nvPr/>
          </p:nvSpPr>
          <p:spPr>
            <a:xfrm>
              <a:off x="6455929" y="1228654"/>
              <a:ext cx="2166079" cy="782210"/>
            </a:xfrm>
            <a:custGeom>
              <a:avLst/>
              <a:gdLst>
                <a:gd name="connsiteX0" fmla="*/ 0 w 2166079"/>
                <a:gd name="connsiteY0" fmla="*/ 782210 h 782210"/>
                <a:gd name="connsiteX1" fmla="*/ 577121 w 2166079"/>
                <a:gd name="connsiteY1" fmla="*/ 572348 h 782210"/>
                <a:gd name="connsiteX2" fmla="*/ 974361 w 2166079"/>
                <a:gd name="connsiteY2" fmla="*/ 10217 h 782210"/>
                <a:gd name="connsiteX3" fmla="*/ 1244184 w 2166079"/>
                <a:gd name="connsiteY3" fmla="*/ 235069 h 782210"/>
                <a:gd name="connsiteX4" fmla="*/ 1431561 w 2166079"/>
                <a:gd name="connsiteY4" fmla="*/ 557358 h 782210"/>
                <a:gd name="connsiteX5" fmla="*/ 2166079 w 2166079"/>
                <a:gd name="connsiteY5" fmla="*/ 722249 h 78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6079" h="782210">
                  <a:moveTo>
                    <a:pt x="0" y="782210"/>
                  </a:moveTo>
                  <a:cubicBezTo>
                    <a:pt x="207364" y="741611"/>
                    <a:pt x="414728" y="701013"/>
                    <a:pt x="577121" y="572348"/>
                  </a:cubicBezTo>
                  <a:cubicBezTo>
                    <a:pt x="739515" y="443682"/>
                    <a:pt x="863184" y="66430"/>
                    <a:pt x="974361" y="10217"/>
                  </a:cubicBezTo>
                  <a:cubicBezTo>
                    <a:pt x="1085538" y="-45996"/>
                    <a:pt x="1167984" y="143879"/>
                    <a:pt x="1244184" y="235069"/>
                  </a:cubicBezTo>
                  <a:cubicBezTo>
                    <a:pt x="1320384" y="326259"/>
                    <a:pt x="1277912" y="476161"/>
                    <a:pt x="1431561" y="557358"/>
                  </a:cubicBezTo>
                  <a:cubicBezTo>
                    <a:pt x="1585210" y="638555"/>
                    <a:pt x="1875644" y="680402"/>
                    <a:pt x="2166079" y="72224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455929" y="2157868"/>
              <a:ext cx="22485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413878" y="2146899"/>
                  <a:ext cx="2332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r>
                    <a:rPr lang="en-US" altLang="ko-KR" dirty="0" smtClean="0"/>
                    <a:t> : Base Distribution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878" y="2146899"/>
                  <a:ext cx="2332626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17500" r="-26174" b="-8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Freeform 78"/>
            <p:cNvSpPr/>
            <p:nvPr/>
          </p:nvSpPr>
          <p:spPr>
            <a:xfrm>
              <a:off x="6480392" y="2585435"/>
              <a:ext cx="2166079" cy="782210"/>
            </a:xfrm>
            <a:custGeom>
              <a:avLst/>
              <a:gdLst>
                <a:gd name="connsiteX0" fmla="*/ 0 w 2166079"/>
                <a:gd name="connsiteY0" fmla="*/ 782210 h 782210"/>
                <a:gd name="connsiteX1" fmla="*/ 577121 w 2166079"/>
                <a:gd name="connsiteY1" fmla="*/ 572348 h 782210"/>
                <a:gd name="connsiteX2" fmla="*/ 974361 w 2166079"/>
                <a:gd name="connsiteY2" fmla="*/ 10217 h 782210"/>
                <a:gd name="connsiteX3" fmla="*/ 1244184 w 2166079"/>
                <a:gd name="connsiteY3" fmla="*/ 235069 h 782210"/>
                <a:gd name="connsiteX4" fmla="*/ 1431561 w 2166079"/>
                <a:gd name="connsiteY4" fmla="*/ 557358 h 782210"/>
                <a:gd name="connsiteX5" fmla="*/ 2166079 w 2166079"/>
                <a:gd name="connsiteY5" fmla="*/ 722249 h 78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6079" h="782210">
                  <a:moveTo>
                    <a:pt x="0" y="782210"/>
                  </a:moveTo>
                  <a:cubicBezTo>
                    <a:pt x="207364" y="741611"/>
                    <a:pt x="414728" y="701013"/>
                    <a:pt x="577121" y="572348"/>
                  </a:cubicBezTo>
                  <a:cubicBezTo>
                    <a:pt x="739515" y="443682"/>
                    <a:pt x="863184" y="66430"/>
                    <a:pt x="974361" y="10217"/>
                  </a:cubicBezTo>
                  <a:cubicBezTo>
                    <a:pt x="1085538" y="-45996"/>
                    <a:pt x="1167984" y="143879"/>
                    <a:pt x="1244184" y="235069"/>
                  </a:cubicBezTo>
                  <a:cubicBezTo>
                    <a:pt x="1320384" y="326259"/>
                    <a:pt x="1277912" y="476161"/>
                    <a:pt x="1431561" y="557358"/>
                  </a:cubicBezTo>
                  <a:cubicBezTo>
                    <a:pt x="1585210" y="638555"/>
                    <a:pt x="1875644" y="680402"/>
                    <a:pt x="2166079" y="722249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480392" y="3514649"/>
              <a:ext cx="22485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438341" y="3503680"/>
                  <a:ext cx="2478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altLang="ko-KR" dirty="0" smtClean="0"/>
                    <a:t>: Dirichlet Prior Dist.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341" y="3503680"/>
                  <a:ext cx="2478692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7500" r="-29968" b="-8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Connector 81"/>
            <p:cNvCxnSpPr/>
            <p:nvPr/>
          </p:nvCxnSpPr>
          <p:spPr>
            <a:xfrm flipV="1">
              <a:off x="6790544" y="3204944"/>
              <a:ext cx="0" cy="298736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045377" y="3055576"/>
              <a:ext cx="2498" cy="459073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 flipV="1">
              <a:off x="7351641" y="2787178"/>
              <a:ext cx="3889" cy="723852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7430183" y="2608053"/>
              <a:ext cx="3888" cy="917566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7657906" y="2586114"/>
              <a:ext cx="3888" cy="917566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7919124" y="2988920"/>
              <a:ext cx="10392" cy="536699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8470425" y="3204944"/>
              <a:ext cx="0" cy="298736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8636297" y="3326364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6297" y="3326364"/>
                  <a:ext cx="386644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8163" b="-4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595233" y="1962233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5233" y="1962233"/>
                  <a:ext cx="386644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8163" b="-390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612323" y="3326364"/>
                  <a:ext cx="3700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323" y="3326364"/>
                  <a:ext cx="370038" cy="261610"/>
                </a:xfrm>
                <a:prstGeom prst="rect">
                  <a:avLst/>
                </a:prstGeom>
                <a:blipFill>
                  <a:blip r:embed="rId1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6898642" y="3326364"/>
                  <a:ext cx="3700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642" y="3326364"/>
                  <a:ext cx="370038" cy="261610"/>
                </a:xfrm>
                <a:prstGeom prst="rect">
                  <a:avLst/>
                </a:prstGeom>
                <a:blipFill>
                  <a:blip r:embed="rId19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7164413" y="3326364"/>
                  <a:ext cx="3700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/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413" y="3326364"/>
                  <a:ext cx="370038" cy="261610"/>
                </a:xfrm>
                <a:prstGeom prst="rect">
                  <a:avLst/>
                </a:prstGeom>
                <a:blipFill>
                  <a:blip r:embed="rId20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7346465" y="3318384"/>
                  <a:ext cx="3700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465" y="3318384"/>
                  <a:ext cx="370038" cy="261610"/>
                </a:xfrm>
                <a:prstGeom prst="rect">
                  <a:avLst/>
                </a:prstGeom>
                <a:blipFill>
                  <a:blip r:embed="rId21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7597631" y="3318384"/>
                  <a:ext cx="3700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/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631" y="3318384"/>
                  <a:ext cx="370038" cy="261610"/>
                </a:xfrm>
                <a:prstGeom prst="rect">
                  <a:avLst/>
                </a:prstGeom>
                <a:blipFill>
                  <a:blip r:embed="rId22"/>
                  <a:stretch>
                    <a:fillRect b="-46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7865228" y="3309202"/>
                  <a:ext cx="3700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/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228" y="3309202"/>
                  <a:ext cx="370038" cy="261610"/>
                </a:xfrm>
                <a:prstGeom prst="rect">
                  <a:avLst/>
                </a:prstGeom>
                <a:blipFill>
                  <a:blip r:embed="rId23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8346387" y="3309202"/>
                  <a:ext cx="3700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/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387" y="3309202"/>
                  <a:ext cx="370038" cy="261610"/>
                </a:xfrm>
                <a:prstGeom prst="rect">
                  <a:avLst/>
                </a:prstGeom>
                <a:blipFill>
                  <a:blip r:embed="rId2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Rectangle 98"/>
          <p:cNvSpPr/>
          <p:nvPr/>
        </p:nvSpPr>
        <p:spPr>
          <a:xfrm>
            <a:off x="8288367" y="5025879"/>
            <a:ext cx="716622" cy="1373180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456985" y="5186027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5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985" y="5186027"/>
                <a:ext cx="379388" cy="320293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/>
          <p:nvPr/>
        </p:nvSpPr>
        <p:spPr>
          <a:xfrm>
            <a:off x="8456007" y="5873746"/>
            <a:ext cx="379388" cy="3202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x</a:t>
            </a:r>
            <a:endParaRPr lang="ko-KR" altLang="en-US" sz="15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8759764" y="6111033"/>
            <a:ext cx="2432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N</a:t>
            </a:r>
            <a:endParaRPr lang="ko-KR" altLang="en-US" sz="1500" b="1" dirty="0"/>
          </a:p>
        </p:txBody>
      </p:sp>
      <p:cxnSp>
        <p:nvCxnSpPr>
          <p:cNvPr id="103" name="Straight Arrow Connector 102"/>
          <p:cNvCxnSpPr>
            <a:stCxn id="105" idx="4"/>
            <a:endCxn id="100" idx="0"/>
          </p:cNvCxnSpPr>
          <p:nvPr/>
        </p:nvCxnSpPr>
        <p:spPr>
          <a:xfrm>
            <a:off x="8646679" y="4805679"/>
            <a:ext cx="1" cy="380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4"/>
            <a:endCxn id="101" idx="0"/>
          </p:cNvCxnSpPr>
          <p:nvPr/>
        </p:nvCxnSpPr>
        <p:spPr>
          <a:xfrm flipH="1">
            <a:off x="8645701" y="5506319"/>
            <a:ext cx="978" cy="367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/>
              <p:cNvSpPr/>
              <p:nvPr/>
            </p:nvSpPr>
            <p:spPr>
              <a:xfrm>
                <a:off x="8456984" y="4485386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105" name="Oval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984" y="4485386"/>
                <a:ext cx="379388" cy="32029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>
            <a:stCxn id="107" idx="3"/>
            <a:endCxn id="105" idx="2"/>
          </p:cNvCxnSpPr>
          <p:nvPr/>
        </p:nvCxnSpPr>
        <p:spPr>
          <a:xfrm>
            <a:off x="8246476" y="4644780"/>
            <a:ext cx="210508" cy="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011289" y="4506280"/>
                <a:ext cx="235187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289" y="4506280"/>
                <a:ext cx="235187" cy="300082"/>
              </a:xfrm>
              <a:prstGeom prst="rect">
                <a:avLst/>
              </a:prstGeom>
              <a:blipFill>
                <a:blip r:embed="rId27"/>
                <a:stretch>
                  <a:fillRect l="-5128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>
            <a:stCxn id="109" idx="2"/>
            <a:endCxn id="105" idx="0"/>
          </p:cNvCxnSpPr>
          <p:nvPr/>
        </p:nvCxnSpPr>
        <p:spPr>
          <a:xfrm>
            <a:off x="8645702" y="4236786"/>
            <a:ext cx="977" cy="24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8410003" y="3959786"/>
                <a:ext cx="471397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003" y="3959786"/>
                <a:ext cx="471397" cy="300082"/>
              </a:xfrm>
              <a:prstGeom prst="rect">
                <a:avLst/>
              </a:prstGeom>
              <a:blipFill>
                <a:blip r:embed="rId28"/>
                <a:stretch>
                  <a:fillRect l="-7792" r="-3896"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4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1667" cy="1138138"/>
          </a:xfrm>
        </p:spPr>
        <p:txBody>
          <a:bodyPr/>
          <a:lstStyle/>
          <a:p>
            <a:r>
              <a:rPr lang="en-US" altLang="ko-KR" dirty="0" smtClean="0"/>
              <a:t>Solution of Atom Sharing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672409"/>
                <a:ext cx="5139174" cy="186901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/>
                  <a:t>Hierarchical structure of Dirichlet processes</a:t>
                </a:r>
              </a:p>
              <a:p>
                <a:pPr lvl="1"/>
                <a:r>
                  <a:rPr lang="en-US" altLang="ko-KR" i="1" dirty="0" smtClean="0"/>
                  <a:t>H</a:t>
                </a:r>
                <a:r>
                  <a:rPr lang="en-US" altLang="ko-KR" dirty="0" smtClean="0"/>
                  <a:t> : the continuous base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a draw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: a draw </a:t>
                </a:r>
                <a:r>
                  <a:rPr lang="en-US" altLang="ko-KR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 b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 discrete distribution</a:t>
                </a:r>
              </a:p>
              <a:p>
                <a:pPr lvl="1"/>
                <a:r>
                  <a:rPr lang="en-US" altLang="ko-KR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will only sample from the atoms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pPr lvl="1"/>
                <a:endParaRPr lang="ko-KR" altLang="en-US" b="1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672409"/>
                <a:ext cx="5139174" cy="1869018"/>
              </a:xfrm>
              <a:blipFill>
                <a:blip r:embed="rId2"/>
                <a:stretch>
                  <a:fillRect t="-3257" b="-1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1446117" y="1649814"/>
            <a:ext cx="1888921" cy="2793427"/>
            <a:chOff x="404453" y="1794183"/>
            <a:chExt cx="1888921" cy="2793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1106012" y="1794183"/>
                  <a:ext cx="398609" cy="35911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012" y="1794183"/>
                  <a:ext cx="398609" cy="3591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545778" y="2291040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ko-KR" sz="16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sz="1600" b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78" y="2291040"/>
                  <a:ext cx="398609" cy="3591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1657976" y="2282543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ko-KR" sz="16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ko-KR" altLang="en-US" sz="1600" b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976" y="2282543"/>
                  <a:ext cx="398609" cy="3591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404453" y="2854551"/>
              <a:ext cx="788753" cy="1410684"/>
              <a:chOff x="5625151" y="4275670"/>
              <a:chExt cx="788753" cy="14106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625151" y="4275670"/>
                <a:ext cx="692217" cy="14056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14436" y="5347800"/>
                <a:ext cx="399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N</a:t>
                </a:r>
                <a:r>
                  <a:rPr lang="en-US" altLang="ko-KR" sz="1600" baseline="-25000" dirty="0" smtClean="0"/>
                  <a:t>1</a:t>
                </a:r>
                <a:endParaRPr lang="ko-KR" altLang="en-US" sz="1600" baseline="-250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770922" y="5114346"/>
                <a:ext cx="398609" cy="35911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w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770921" y="4427779"/>
                <a:ext cx="398609" cy="3591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z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2" idx="4"/>
                <a:endCxn id="11" idx="0"/>
              </p:cNvCxnSpPr>
              <p:nvPr/>
            </p:nvCxnSpPr>
            <p:spPr>
              <a:xfrm>
                <a:off x="5970226" y="4786889"/>
                <a:ext cx="1" cy="3274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1504621" y="2854551"/>
              <a:ext cx="788753" cy="1410684"/>
              <a:chOff x="6732904" y="4270588"/>
              <a:chExt cx="788753" cy="141068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732904" y="4270588"/>
                <a:ext cx="692217" cy="14056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122189" y="5342718"/>
                <a:ext cx="399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N</a:t>
                </a:r>
                <a:r>
                  <a:rPr lang="en-US" altLang="ko-KR" sz="1600" baseline="-25000" dirty="0" smtClean="0"/>
                  <a:t>2</a:t>
                </a:r>
                <a:endParaRPr lang="ko-KR" altLang="en-US" sz="1600" baseline="-2500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878675" y="5109264"/>
                <a:ext cx="398609" cy="35911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w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878674" y="4422697"/>
                <a:ext cx="398609" cy="3591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z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4"/>
                <a:endCxn id="17" idx="0"/>
              </p:cNvCxnSpPr>
              <p:nvPr/>
            </p:nvCxnSpPr>
            <p:spPr>
              <a:xfrm>
                <a:off x="7077979" y="4781807"/>
                <a:ext cx="1" cy="3274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>
              <a:stCxn id="5" idx="3"/>
              <a:endCxn id="6" idx="7"/>
            </p:cNvCxnSpPr>
            <p:nvPr/>
          </p:nvCxnSpPr>
          <p:spPr>
            <a:xfrm flipH="1">
              <a:off x="886012" y="2100703"/>
              <a:ext cx="278375" cy="2429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5"/>
              <a:endCxn id="7" idx="1"/>
            </p:cNvCxnSpPr>
            <p:nvPr/>
          </p:nvCxnSpPr>
          <p:spPr>
            <a:xfrm>
              <a:off x="1446246" y="2100703"/>
              <a:ext cx="270105" cy="234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4"/>
              <a:endCxn id="18" idx="0"/>
            </p:cNvCxnSpPr>
            <p:nvPr/>
          </p:nvCxnSpPr>
          <p:spPr>
            <a:xfrm flipH="1">
              <a:off x="1849696" y="2641653"/>
              <a:ext cx="7585" cy="3650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4"/>
              <a:endCxn id="12" idx="0"/>
            </p:cNvCxnSpPr>
            <p:nvPr/>
          </p:nvCxnSpPr>
          <p:spPr>
            <a:xfrm>
              <a:off x="745083" y="2650150"/>
              <a:ext cx="4445" cy="3565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71580" y="4218278"/>
              <a:ext cx="173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Parametric LDA</a:t>
              </a:r>
              <a:endParaRPr lang="ko-KR" alt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912431" y="1470259"/>
            <a:ext cx="2351285" cy="3166667"/>
            <a:chOff x="2397569" y="1636804"/>
            <a:chExt cx="2351285" cy="3166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3042625" y="1640519"/>
                  <a:ext cx="398609" cy="35911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2625" y="1640519"/>
                  <a:ext cx="398609" cy="3591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2743503" y="2208545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sz="16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sz="1600" b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503" y="2208545"/>
                  <a:ext cx="398609" cy="35911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3855701" y="2200048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sz="16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ko-KR" altLang="en-US" sz="1600" b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701" y="2200048"/>
                  <a:ext cx="398609" cy="35911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/>
            <p:cNvGrpSpPr/>
            <p:nvPr/>
          </p:nvGrpSpPr>
          <p:grpSpPr>
            <a:xfrm>
              <a:off x="2602178" y="2772056"/>
              <a:ext cx="788753" cy="1410684"/>
              <a:chOff x="5625151" y="4275670"/>
              <a:chExt cx="788753" cy="14106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625151" y="4275670"/>
                <a:ext cx="692217" cy="14056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14436" y="5347800"/>
                <a:ext cx="399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N</a:t>
                </a:r>
                <a:r>
                  <a:rPr lang="en-US" altLang="ko-KR" sz="1600" baseline="-25000" dirty="0" smtClean="0"/>
                  <a:t>1</a:t>
                </a:r>
                <a:endParaRPr lang="ko-KR" altLang="en-US" sz="1600" baseline="-2500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770922" y="5114346"/>
                <a:ext cx="398609" cy="35911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w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/>
                  <p:cNvSpPr/>
                  <p:nvPr/>
                </p:nvSpPr>
                <p:spPr>
                  <a:xfrm>
                    <a:off x="5770921" y="4427779"/>
                    <a:ext cx="398609" cy="35911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ko-KR" sz="16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ko-KR" altLang="en-US" sz="16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Oval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0921" y="4427779"/>
                    <a:ext cx="398609" cy="35911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>
                <a:stCxn id="35" idx="4"/>
                <a:endCxn id="34" idx="0"/>
              </p:cNvCxnSpPr>
              <p:nvPr/>
            </p:nvCxnSpPr>
            <p:spPr>
              <a:xfrm>
                <a:off x="5970226" y="4786889"/>
                <a:ext cx="1" cy="3274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3702346" y="2772056"/>
              <a:ext cx="788753" cy="1410684"/>
              <a:chOff x="6732904" y="4270588"/>
              <a:chExt cx="788753" cy="141068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732904" y="4270588"/>
                <a:ext cx="692217" cy="14056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122189" y="5342718"/>
                <a:ext cx="399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N</a:t>
                </a:r>
                <a:r>
                  <a:rPr lang="en-US" altLang="ko-KR" sz="1600" baseline="-25000" dirty="0" smtClean="0"/>
                  <a:t>2</a:t>
                </a:r>
                <a:endParaRPr lang="ko-KR" altLang="en-US" sz="1600" baseline="-250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878675" y="5109264"/>
                <a:ext cx="398609" cy="35911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w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Oval 40"/>
                  <p:cNvSpPr/>
                  <p:nvPr/>
                </p:nvSpPr>
                <p:spPr>
                  <a:xfrm>
                    <a:off x="6878674" y="4422697"/>
                    <a:ext cx="398609" cy="35911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ko-KR" sz="1600" b="1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Oval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8674" y="4422697"/>
                    <a:ext cx="398609" cy="35911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/>
              <p:cNvCxnSpPr>
                <a:stCxn id="41" idx="4"/>
                <a:endCxn id="40" idx="0"/>
              </p:cNvCxnSpPr>
              <p:nvPr/>
            </p:nvCxnSpPr>
            <p:spPr>
              <a:xfrm>
                <a:off x="7077979" y="4781807"/>
                <a:ext cx="1" cy="3274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/>
            <p:cNvCxnSpPr>
              <a:stCxn id="28" idx="3"/>
              <a:endCxn id="29" idx="0"/>
            </p:cNvCxnSpPr>
            <p:nvPr/>
          </p:nvCxnSpPr>
          <p:spPr>
            <a:xfrm flipH="1">
              <a:off x="2942808" y="1947039"/>
              <a:ext cx="158192" cy="2615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8" idx="5"/>
              <a:endCxn id="30" idx="1"/>
            </p:cNvCxnSpPr>
            <p:nvPr/>
          </p:nvCxnSpPr>
          <p:spPr>
            <a:xfrm>
              <a:off x="3382859" y="1947039"/>
              <a:ext cx="531217" cy="3055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0" idx="4"/>
              <a:endCxn id="41" idx="0"/>
            </p:cNvCxnSpPr>
            <p:nvPr/>
          </p:nvCxnSpPr>
          <p:spPr>
            <a:xfrm flipH="1">
              <a:off x="4047421" y="2559158"/>
              <a:ext cx="7585" cy="3650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9" idx="4"/>
              <a:endCxn id="35" idx="0"/>
            </p:cNvCxnSpPr>
            <p:nvPr/>
          </p:nvCxnSpPr>
          <p:spPr>
            <a:xfrm>
              <a:off x="2942808" y="2567655"/>
              <a:ext cx="4445" cy="3565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3596346" y="1636804"/>
                  <a:ext cx="398609" cy="35911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346" y="1636804"/>
                  <a:ext cx="398609" cy="35911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>
              <a:stCxn id="49" idx="3"/>
              <a:endCxn id="29" idx="7"/>
            </p:cNvCxnSpPr>
            <p:nvPr/>
          </p:nvCxnSpPr>
          <p:spPr>
            <a:xfrm flipH="1">
              <a:off x="3083737" y="1943324"/>
              <a:ext cx="570984" cy="317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4"/>
              <a:endCxn id="30" idx="0"/>
            </p:cNvCxnSpPr>
            <p:nvPr/>
          </p:nvCxnSpPr>
          <p:spPr>
            <a:xfrm>
              <a:off x="3795651" y="1995914"/>
              <a:ext cx="259355" cy="204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397569" y="4157140"/>
              <a:ext cx="23512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Non-Parametric LDA</a:t>
              </a:r>
              <a:br>
                <a:rPr lang="en-US" altLang="ko-KR" dirty="0" smtClean="0"/>
              </a:br>
              <a:r>
                <a:rPr lang="en-US" altLang="ko-KR" dirty="0" smtClean="0"/>
                <a:t>without Atom Sharing</a:t>
              </a:r>
              <a:endParaRPr lang="ko-KR" alt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49698" y="868345"/>
            <a:ext cx="2221313" cy="3769765"/>
            <a:chOff x="4849777" y="1034134"/>
            <a:chExt cx="2221313" cy="3769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5354592" y="1656454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592" y="1656454"/>
                  <a:ext cx="398609" cy="35911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/>
                <p:cNvSpPr/>
                <p:nvPr/>
              </p:nvSpPr>
              <p:spPr>
                <a:xfrm>
                  <a:off x="5055470" y="2224480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sz="16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sz="1600" b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470" y="2224480"/>
                  <a:ext cx="398609" cy="35911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/>
                <p:cNvSpPr/>
                <p:nvPr/>
              </p:nvSpPr>
              <p:spPr>
                <a:xfrm>
                  <a:off x="6167668" y="2215983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sz="16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ko-KR" altLang="en-US" sz="1600" b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Oval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668" y="2215983"/>
                  <a:ext cx="398609" cy="35911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/>
            <p:cNvGrpSpPr/>
            <p:nvPr/>
          </p:nvGrpSpPr>
          <p:grpSpPr>
            <a:xfrm>
              <a:off x="4914145" y="2787991"/>
              <a:ext cx="788753" cy="1410684"/>
              <a:chOff x="5625151" y="4275670"/>
              <a:chExt cx="788753" cy="1410684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5625151" y="4275670"/>
                <a:ext cx="692217" cy="14056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14436" y="5347800"/>
                <a:ext cx="399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N</a:t>
                </a:r>
                <a:r>
                  <a:rPr lang="en-US" altLang="ko-KR" sz="1600" baseline="-25000" dirty="0" smtClean="0"/>
                  <a:t>1</a:t>
                </a:r>
                <a:endParaRPr lang="ko-KR" altLang="en-US" sz="1600" baseline="-250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770922" y="5114346"/>
                <a:ext cx="398609" cy="35911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w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Oval 73"/>
                  <p:cNvSpPr/>
                  <p:nvPr/>
                </p:nvSpPr>
                <p:spPr>
                  <a:xfrm>
                    <a:off x="5770921" y="4427779"/>
                    <a:ext cx="398609" cy="35911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ko-KR" sz="16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ko-KR" altLang="en-US" sz="16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Oval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0921" y="4427779"/>
                    <a:ext cx="398609" cy="35911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>
                <a:stCxn id="74" idx="4"/>
                <a:endCxn id="73" idx="0"/>
              </p:cNvCxnSpPr>
              <p:nvPr/>
            </p:nvCxnSpPr>
            <p:spPr>
              <a:xfrm>
                <a:off x="5970226" y="4786889"/>
                <a:ext cx="1" cy="3274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014313" y="2787991"/>
              <a:ext cx="788753" cy="1410684"/>
              <a:chOff x="6732904" y="4270588"/>
              <a:chExt cx="788753" cy="1410684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732904" y="4270588"/>
                <a:ext cx="692217" cy="14056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7122189" y="5342718"/>
                <a:ext cx="399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N</a:t>
                </a:r>
                <a:r>
                  <a:rPr lang="en-US" altLang="ko-KR" sz="1600" baseline="-25000" dirty="0" smtClean="0"/>
                  <a:t>2</a:t>
                </a:r>
                <a:endParaRPr lang="ko-KR" altLang="en-US" sz="1600" baseline="-250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878675" y="5109264"/>
                <a:ext cx="398609" cy="35911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w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Oval 79"/>
                  <p:cNvSpPr/>
                  <p:nvPr/>
                </p:nvSpPr>
                <p:spPr>
                  <a:xfrm>
                    <a:off x="6878674" y="4422697"/>
                    <a:ext cx="398609" cy="35911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ko-KR" sz="1600" b="1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Oval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8674" y="4422697"/>
                    <a:ext cx="398609" cy="359110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/>
              <p:cNvCxnSpPr>
                <a:stCxn id="80" idx="4"/>
                <a:endCxn id="79" idx="0"/>
              </p:cNvCxnSpPr>
              <p:nvPr/>
            </p:nvCxnSpPr>
            <p:spPr>
              <a:xfrm>
                <a:off x="7077979" y="4781807"/>
                <a:ext cx="1" cy="3274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>
              <a:stCxn id="67" idx="3"/>
              <a:endCxn id="68" idx="0"/>
            </p:cNvCxnSpPr>
            <p:nvPr/>
          </p:nvCxnSpPr>
          <p:spPr>
            <a:xfrm flipH="1">
              <a:off x="5254775" y="1962974"/>
              <a:ext cx="158192" cy="2615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67" idx="5"/>
              <a:endCxn id="69" idx="1"/>
            </p:cNvCxnSpPr>
            <p:nvPr/>
          </p:nvCxnSpPr>
          <p:spPr>
            <a:xfrm>
              <a:off x="5694826" y="1962974"/>
              <a:ext cx="531217" cy="3055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9" idx="4"/>
              <a:endCxn id="80" idx="0"/>
            </p:cNvCxnSpPr>
            <p:nvPr/>
          </p:nvCxnSpPr>
          <p:spPr>
            <a:xfrm flipH="1">
              <a:off x="6359388" y="2575093"/>
              <a:ext cx="7585" cy="3650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8" idx="4"/>
              <a:endCxn id="74" idx="0"/>
            </p:cNvCxnSpPr>
            <p:nvPr/>
          </p:nvCxnSpPr>
          <p:spPr>
            <a:xfrm>
              <a:off x="5254775" y="2583590"/>
              <a:ext cx="4445" cy="3565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Oval 85"/>
                <p:cNvSpPr/>
                <p:nvPr/>
              </p:nvSpPr>
              <p:spPr>
                <a:xfrm>
                  <a:off x="5908313" y="1652739"/>
                  <a:ext cx="398609" cy="35911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313" y="1652739"/>
                  <a:ext cx="398609" cy="35911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stCxn id="86" idx="3"/>
              <a:endCxn id="68" idx="7"/>
            </p:cNvCxnSpPr>
            <p:nvPr/>
          </p:nvCxnSpPr>
          <p:spPr>
            <a:xfrm flipH="1">
              <a:off x="5395704" y="1959259"/>
              <a:ext cx="570984" cy="317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6" idx="4"/>
              <a:endCxn id="69" idx="0"/>
            </p:cNvCxnSpPr>
            <p:nvPr/>
          </p:nvCxnSpPr>
          <p:spPr>
            <a:xfrm>
              <a:off x="6107618" y="2011849"/>
              <a:ext cx="259355" cy="204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/>
                <p:cNvSpPr/>
                <p:nvPr/>
              </p:nvSpPr>
              <p:spPr>
                <a:xfrm>
                  <a:off x="5354592" y="1037849"/>
                  <a:ext cx="398609" cy="35911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Oval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592" y="1037849"/>
                  <a:ext cx="398609" cy="35911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/>
                <p:cNvSpPr/>
                <p:nvPr/>
              </p:nvSpPr>
              <p:spPr>
                <a:xfrm>
                  <a:off x="5908313" y="1034134"/>
                  <a:ext cx="398609" cy="35911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313" y="1034134"/>
                  <a:ext cx="398609" cy="35911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/>
            <p:cNvCxnSpPr>
              <a:stCxn id="89" idx="4"/>
              <a:endCxn id="67" idx="0"/>
            </p:cNvCxnSpPr>
            <p:nvPr/>
          </p:nvCxnSpPr>
          <p:spPr>
            <a:xfrm>
              <a:off x="5553897" y="1396959"/>
              <a:ext cx="0" cy="2594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0" idx="3"/>
              <a:endCxn id="67" idx="7"/>
            </p:cNvCxnSpPr>
            <p:nvPr/>
          </p:nvCxnSpPr>
          <p:spPr>
            <a:xfrm flipH="1">
              <a:off x="5694826" y="1340654"/>
              <a:ext cx="271862" cy="368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849777" y="4157568"/>
              <a:ext cx="22213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Non-Parametric LDA</a:t>
              </a:r>
              <a:br>
                <a:rPr lang="en-US" altLang="ko-KR" dirty="0" smtClean="0"/>
              </a:br>
              <a:r>
                <a:rPr lang="en-US" altLang="ko-KR" dirty="0" smtClean="0"/>
                <a:t>with Atom Sharing</a:t>
              </a:r>
              <a:endParaRPr lang="ko-KR" altLang="en-US" dirty="0"/>
            </a:p>
          </p:txBody>
        </p:sp>
      </p:grpSp>
      <p:sp>
        <p:nvSpPr>
          <p:cNvPr id="99" name="Freeform 98"/>
          <p:cNvSpPr/>
          <p:nvPr/>
        </p:nvSpPr>
        <p:spPr>
          <a:xfrm>
            <a:off x="4822958" y="4746207"/>
            <a:ext cx="1688122" cy="518064"/>
          </a:xfrm>
          <a:custGeom>
            <a:avLst/>
            <a:gdLst>
              <a:gd name="connsiteX0" fmla="*/ 0 w 2166079"/>
              <a:gd name="connsiteY0" fmla="*/ 782210 h 782210"/>
              <a:gd name="connsiteX1" fmla="*/ 577121 w 2166079"/>
              <a:gd name="connsiteY1" fmla="*/ 572348 h 782210"/>
              <a:gd name="connsiteX2" fmla="*/ 974361 w 2166079"/>
              <a:gd name="connsiteY2" fmla="*/ 10217 h 782210"/>
              <a:gd name="connsiteX3" fmla="*/ 1244184 w 2166079"/>
              <a:gd name="connsiteY3" fmla="*/ 235069 h 782210"/>
              <a:gd name="connsiteX4" fmla="*/ 1431561 w 2166079"/>
              <a:gd name="connsiteY4" fmla="*/ 557358 h 782210"/>
              <a:gd name="connsiteX5" fmla="*/ 2166079 w 2166079"/>
              <a:gd name="connsiteY5" fmla="*/ 722249 h 7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6079" h="782210">
                <a:moveTo>
                  <a:pt x="0" y="782210"/>
                </a:moveTo>
                <a:cubicBezTo>
                  <a:pt x="207364" y="741611"/>
                  <a:pt x="414728" y="701013"/>
                  <a:pt x="577121" y="572348"/>
                </a:cubicBezTo>
                <a:cubicBezTo>
                  <a:pt x="739515" y="443682"/>
                  <a:pt x="863184" y="66430"/>
                  <a:pt x="974361" y="10217"/>
                </a:cubicBezTo>
                <a:cubicBezTo>
                  <a:pt x="1085538" y="-45996"/>
                  <a:pt x="1167984" y="143879"/>
                  <a:pt x="1244184" y="235069"/>
                </a:cubicBezTo>
                <a:cubicBezTo>
                  <a:pt x="1320384" y="326259"/>
                  <a:pt x="1277912" y="476161"/>
                  <a:pt x="1431561" y="557358"/>
                </a:cubicBezTo>
                <a:cubicBezTo>
                  <a:pt x="1585210" y="638555"/>
                  <a:pt x="1875644" y="680402"/>
                  <a:pt x="2166079" y="7222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822958" y="5361633"/>
            <a:ext cx="17523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897776" y="5429192"/>
                <a:ext cx="15616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altLang="ko-KR" sz="1200" dirty="0" smtClean="0"/>
                  <a:t> : Base Distribution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776" y="5429192"/>
                <a:ext cx="1561646" cy="276999"/>
              </a:xfrm>
              <a:prstGeom prst="rect">
                <a:avLst/>
              </a:prstGeom>
              <a:blipFill>
                <a:blip r:embed="rId2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Freeform 101"/>
          <p:cNvSpPr/>
          <p:nvPr/>
        </p:nvSpPr>
        <p:spPr>
          <a:xfrm>
            <a:off x="4842023" y="5644815"/>
            <a:ext cx="1688122" cy="518064"/>
          </a:xfrm>
          <a:custGeom>
            <a:avLst/>
            <a:gdLst>
              <a:gd name="connsiteX0" fmla="*/ 0 w 2166079"/>
              <a:gd name="connsiteY0" fmla="*/ 782210 h 782210"/>
              <a:gd name="connsiteX1" fmla="*/ 577121 w 2166079"/>
              <a:gd name="connsiteY1" fmla="*/ 572348 h 782210"/>
              <a:gd name="connsiteX2" fmla="*/ 974361 w 2166079"/>
              <a:gd name="connsiteY2" fmla="*/ 10217 h 782210"/>
              <a:gd name="connsiteX3" fmla="*/ 1244184 w 2166079"/>
              <a:gd name="connsiteY3" fmla="*/ 235069 h 782210"/>
              <a:gd name="connsiteX4" fmla="*/ 1431561 w 2166079"/>
              <a:gd name="connsiteY4" fmla="*/ 557358 h 782210"/>
              <a:gd name="connsiteX5" fmla="*/ 2166079 w 2166079"/>
              <a:gd name="connsiteY5" fmla="*/ 722249 h 7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6079" h="782210">
                <a:moveTo>
                  <a:pt x="0" y="782210"/>
                </a:moveTo>
                <a:cubicBezTo>
                  <a:pt x="207364" y="741611"/>
                  <a:pt x="414728" y="701013"/>
                  <a:pt x="577121" y="572348"/>
                </a:cubicBezTo>
                <a:cubicBezTo>
                  <a:pt x="739515" y="443682"/>
                  <a:pt x="863184" y="66430"/>
                  <a:pt x="974361" y="10217"/>
                </a:cubicBezTo>
                <a:cubicBezTo>
                  <a:pt x="1085538" y="-45996"/>
                  <a:pt x="1167984" y="143879"/>
                  <a:pt x="1244184" y="235069"/>
                </a:cubicBezTo>
                <a:cubicBezTo>
                  <a:pt x="1320384" y="326259"/>
                  <a:pt x="1277912" y="476161"/>
                  <a:pt x="1431561" y="557358"/>
                </a:cubicBezTo>
                <a:cubicBezTo>
                  <a:pt x="1585210" y="638555"/>
                  <a:pt x="1875644" y="680402"/>
                  <a:pt x="2166079" y="722249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842023" y="6260241"/>
            <a:ext cx="17523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4916841" y="6327799"/>
                <a:ext cx="17145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: Dirichlet Prior Dist.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41" y="6327799"/>
                <a:ext cx="1714572" cy="276999"/>
              </a:xfrm>
              <a:prstGeom prst="rect">
                <a:avLst/>
              </a:prstGeom>
              <a:blipFill>
                <a:blip r:embed="rId2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/>
          <p:nvPr/>
        </p:nvCxnSpPr>
        <p:spPr>
          <a:xfrm flipV="1">
            <a:off x="5083739" y="6055121"/>
            <a:ext cx="0" cy="19785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282341" y="5956193"/>
            <a:ext cx="1947" cy="304048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5521026" y="5778431"/>
            <a:ext cx="3031" cy="479413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5582238" y="5659795"/>
            <a:ext cx="3030" cy="607712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5759712" y="5645264"/>
            <a:ext cx="3030" cy="607712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5963291" y="5912046"/>
            <a:ext cx="8099" cy="355460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392945" y="6055121"/>
            <a:ext cx="0" cy="19785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6522216" y="6135538"/>
                <a:ext cx="301329" cy="244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16" y="6135538"/>
                <a:ext cx="301329" cy="244612"/>
              </a:xfrm>
              <a:prstGeom prst="rect">
                <a:avLst/>
              </a:prstGeom>
              <a:blipFill>
                <a:blip r:embed="rId22"/>
                <a:stretch>
                  <a:fillRect r="-8163" b="-39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490213" y="5232063"/>
                <a:ext cx="301329" cy="244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213" y="5232063"/>
                <a:ext cx="301329" cy="244612"/>
              </a:xfrm>
              <a:prstGeom prst="rect">
                <a:avLst/>
              </a:prstGeom>
              <a:blipFill>
                <a:blip r:embed="rId23"/>
                <a:stretch>
                  <a:fillRect r="-8163" b="-4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4944843" y="6135538"/>
                <a:ext cx="288387" cy="173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43" y="6135538"/>
                <a:ext cx="288387" cy="173267"/>
              </a:xfrm>
              <a:prstGeom prst="rect">
                <a:avLst/>
              </a:prstGeom>
              <a:blipFill>
                <a:blip r:embed="rId24"/>
                <a:stretch>
                  <a:fillRect b="-41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5167984" y="6135538"/>
                <a:ext cx="288387" cy="173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4" y="6135538"/>
                <a:ext cx="288387" cy="173267"/>
              </a:xfrm>
              <a:prstGeom prst="rect">
                <a:avLst/>
              </a:prstGeom>
              <a:blipFill>
                <a:blip r:embed="rId25"/>
                <a:stretch>
                  <a:fillRect b="-41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5375111" y="6135538"/>
                <a:ext cx="288387" cy="173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11" y="6135538"/>
                <a:ext cx="288387" cy="173267"/>
              </a:xfrm>
              <a:prstGeom prst="rect">
                <a:avLst/>
              </a:prstGeom>
              <a:blipFill>
                <a:blip r:embed="rId26"/>
                <a:stretch>
                  <a:fillRect b="-41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5516993" y="6130253"/>
                <a:ext cx="288387" cy="173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993" y="6130253"/>
                <a:ext cx="288387" cy="173267"/>
              </a:xfrm>
              <a:prstGeom prst="rect">
                <a:avLst/>
              </a:prstGeom>
              <a:blipFill>
                <a:blip r:embed="rId27"/>
                <a:stretch>
                  <a:fillRect b="-4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5712737" y="6130253"/>
                <a:ext cx="288387" cy="173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37" y="6130253"/>
                <a:ext cx="288387" cy="173267"/>
              </a:xfrm>
              <a:prstGeom prst="rect">
                <a:avLst/>
              </a:prstGeom>
              <a:blipFill>
                <a:blip r:embed="rId28"/>
                <a:stretch>
                  <a:fillRect b="-46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5921288" y="6124172"/>
                <a:ext cx="288387" cy="173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288" y="6124172"/>
                <a:ext cx="288387" cy="173267"/>
              </a:xfrm>
              <a:prstGeom prst="rect">
                <a:avLst/>
              </a:prstGeom>
              <a:blipFill>
                <a:blip r:embed="rId29"/>
                <a:stretch>
                  <a:fillRect b="-4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6296276" y="6124172"/>
                <a:ext cx="288387" cy="173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276" y="6124172"/>
                <a:ext cx="288387" cy="173267"/>
              </a:xfrm>
              <a:prstGeom prst="rect">
                <a:avLst/>
              </a:prstGeom>
              <a:blipFill>
                <a:blip r:embed="rId30"/>
                <a:stretch>
                  <a:fillRect b="-4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Freeform 123"/>
          <p:cNvSpPr/>
          <p:nvPr/>
        </p:nvSpPr>
        <p:spPr>
          <a:xfrm>
            <a:off x="6831949" y="4716472"/>
            <a:ext cx="1688122" cy="518064"/>
          </a:xfrm>
          <a:custGeom>
            <a:avLst/>
            <a:gdLst>
              <a:gd name="connsiteX0" fmla="*/ 0 w 2166079"/>
              <a:gd name="connsiteY0" fmla="*/ 782210 h 782210"/>
              <a:gd name="connsiteX1" fmla="*/ 577121 w 2166079"/>
              <a:gd name="connsiteY1" fmla="*/ 572348 h 782210"/>
              <a:gd name="connsiteX2" fmla="*/ 974361 w 2166079"/>
              <a:gd name="connsiteY2" fmla="*/ 10217 h 782210"/>
              <a:gd name="connsiteX3" fmla="*/ 1244184 w 2166079"/>
              <a:gd name="connsiteY3" fmla="*/ 235069 h 782210"/>
              <a:gd name="connsiteX4" fmla="*/ 1431561 w 2166079"/>
              <a:gd name="connsiteY4" fmla="*/ 557358 h 782210"/>
              <a:gd name="connsiteX5" fmla="*/ 2166079 w 2166079"/>
              <a:gd name="connsiteY5" fmla="*/ 722249 h 7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6079" h="782210">
                <a:moveTo>
                  <a:pt x="0" y="782210"/>
                </a:moveTo>
                <a:cubicBezTo>
                  <a:pt x="207364" y="741611"/>
                  <a:pt x="414728" y="701013"/>
                  <a:pt x="577121" y="572348"/>
                </a:cubicBezTo>
                <a:cubicBezTo>
                  <a:pt x="739515" y="443682"/>
                  <a:pt x="863184" y="66430"/>
                  <a:pt x="974361" y="10217"/>
                </a:cubicBezTo>
                <a:cubicBezTo>
                  <a:pt x="1085538" y="-45996"/>
                  <a:pt x="1167984" y="143879"/>
                  <a:pt x="1244184" y="235069"/>
                </a:cubicBezTo>
                <a:cubicBezTo>
                  <a:pt x="1320384" y="326259"/>
                  <a:pt x="1277912" y="476161"/>
                  <a:pt x="1431561" y="557358"/>
                </a:cubicBezTo>
                <a:cubicBezTo>
                  <a:pt x="1585210" y="638555"/>
                  <a:pt x="1875644" y="680402"/>
                  <a:pt x="2166079" y="722249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6831949" y="5331898"/>
            <a:ext cx="17523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906767" y="5399456"/>
                <a:ext cx="17818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: Dirichlet Prior Dist.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767" y="5399456"/>
                <a:ext cx="1781898" cy="276999"/>
              </a:xfrm>
              <a:prstGeom prst="rect">
                <a:avLst/>
              </a:prstGeom>
              <a:blipFill>
                <a:blip r:embed="rId31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/>
          <p:cNvCxnSpPr/>
          <p:nvPr/>
        </p:nvCxnSpPr>
        <p:spPr>
          <a:xfrm flipV="1">
            <a:off x="6915990" y="5141758"/>
            <a:ext cx="0" cy="19785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7272267" y="5027850"/>
            <a:ext cx="1947" cy="304048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7510952" y="4850088"/>
            <a:ext cx="3031" cy="479413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7572164" y="4731452"/>
            <a:ext cx="3030" cy="607712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7749638" y="4716921"/>
            <a:ext cx="3030" cy="607712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 flipV="1">
            <a:off x="7953217" y="4983703"/>
            <a:ext cx="8099" cy="355460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382871" y="5126778"/>
            <a:ext cx="0" cy="19785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8512142" y="5207195"/>
                <a:ext cx="301329" cy="244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142" y="5207195"/>
                <a:ext cx="301329" cy="244612"/>
              </a:xfrm>
              <a:prstGeom prst="rect">
                <a:avLst/>
              </a:prstGeom>
              <a:blipFill>
                <a:blip r:embed="rId32"/>
                <a:stretch>
                  <a:fillRect r="-8000" b="-4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Freeform 141"/>
          <p:cNvSpPr/>
          <p:nvPr/>
        </p:nvSpPr>
        <p:spPr>
          <a:xfrm>
            <a:off x="6885916" y="5615080"/>
            <a:ext cx="1688122" cy="518064"/>
          </a:xfrm>
          <a:custGeom>
            <a:avLst/>
            <a:gdLst>
              <a:gd name="connsiteX0" fmla="*/ 0 w 2166079"/>
              <a:gd name="connsiteY0" fmla="*/ 782210 h 782210"/>
              <a:gd name="connsiteX1" fmla="*/ 577121 w 2166079"/>
              <a:gd name="connsiteY1" fmla="*/ 572348 h 782210"/>
              <a:gd name="connsiteX2" fmla="*/ 974361 w 2166079"/>
              <a:gd name="connsiteY2" fmla="*/ 10217 h 782210"/>
              <a:gd name="connsiteX3" fmla="*/ 1244184 w 2166079"/>
              <a:gd name="connsiteY3" fmla="*/ 235069 h 782210"/>
              <a:gd name="connsiteX4" fmla="*/ 1431561 w 2166079"/>
              <a:gd name="connsiteY4" fmla="*/ 557358 h 782210"/>
              <a:gd name="connsiteX5" fmla="*/ 2166079 w 2166079"/>
              <a:gd name="connsiteY5" fmla="*/ 722249 h 7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6079" h="782210">
                <a:moveTo>
                  <a:pt x="0" y="782210"/>
                </a:moveTo>
                <a:cubicBezTo>
                  <a:pt x="207364" y="741611"/>
                  <a:pt x="414728" y="701013"/>
                  <a:pt x="577121" y="572348"/>
                </a:cubicBezTo>
                <a:cubicBezTo>
                  <a:pt x="739515" y="443682"/>
                  <a:pt x="863184" y="66430"/>
                  <a:pt x="974361" y="10217"/>
                </a:cubicBezTo>
                <a:cubicBezTo>
                  <a:pt x="1085538" y="-45996"/>
                  <a:pt x="1167984" y="143879"/>
                  <a:pt x="1244184" y="235069"/>
                </a:cubicBezTo>
                <a:cubicBezTo>
                  <a:pt x="1320384" y="326259"/>
                  <a:pt x="1277912" y="476161"/>
                  <a:pt x="1431561" y="557358"/>
                </a:cubicBezTo>
                <a:cubicBezTo>
                  <a:pt x="1585210" y="638555"/>
                  <a:pt x="1875644" y="680402"/>
                  <a:pt x="2166079" y="722249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6885916" y="6230506"/>
            <a:ext cx="17523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6960734" y="6298064"/>
                <a:ext cx="17818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: Dirichlet Prior Dist.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34" y="6298064"/>
                <a:ext cx="1781898" cy="276999"/>
              </a:xfrm>
              <a:prstGeom prst="rect">
                <a:avLst/>
              </a:prstGeom>
              <a:blipFill>
                <a:blip r:embed="rId3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Connector 144"/>
          <p:cNvCxnSpPr/>
          <p:nvPr/>
        </p:nvCxnSpPr>
        <p:spPr>
          <a:xfrm flipV="1">
            <a:off x="7127632" y="6025386"/>
            <a:ext cx="0" cy="19785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7326234" y="5926458"/>
            <a:ext cx="1947" cy="304048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7564919" y="5748696"/>
            <a:ext cx="3031" cy="479413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7626131" y="5630060"/>
            <a:ext cx="3030" cy="607712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 flipV="1">
            <a:off x="7803605" y="5615529"/>
            <a:ext cx="3030" cy="607712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 flipV="1">
            <a:off x="8007184" y="5882311"/>
            <a:ext cx="8099" cy="355460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8436838" y="6025386"/>
            <a:ext cx="0" cy="19785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8566109" y="6105803"/>
                <a:ext cx="301329" cy="244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9" y="6105803"/>
                <a:ext cx="301329" cy="244612"/>
              </a:xfrm>
              <a:prstGeom prst="rect">
                <a:avLst/>
              </a:prstGeom>
              <a:blipFill>
                <a:blip r:embed="rId34"/>
                <a:stretch>
                  <a:fillRect r="-8000" b="-4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Connector 163"/>
          <p:cNvCxnSpPr/>
          <p:nvPr/>
        </p:nvCxnSpPr>
        <p:spPr>
          <a:xfrm flipV="1">
            <a:off x="6906767" y="5179874"/>
            <a:ext cx="0" cy="159289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7253817" y="4867275"/>
            <a:ext cx="0" cy="453055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7489561" y="4863266"/>
            <a:ext cx="0" cy="453055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7564919" y="4569619"/>
            <a:ext cx="0" cy="748182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728738" y="4731452"/>
            <a:ext cx="1239" cy="584870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937216" y="5157032"/>
            <a:ext cx="0" cy="159289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7987237" y="5761874"/>
            <a:ext cx="0" cy="453055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8414737" y="6055771"/>
            <a:ext cx="0" cy="159289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778771" y="5476675"/>
            <a:ext cx="0" cy="748182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7611845" y="5761755"/>
            <a:ext cx="0" cy="453055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7540713" y="6055661"/>
            <a:ext cx="0" cy="159289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Stick Breaking Construction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080923" cy="49251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A hierarchical Dirichlet process with a corpus with D documents</a:t>
                </a:r>
              </a:p>
              <a:p>
                <a:pPr lvl="2"/>
                <a:r>
                  <a:rPr lang="en-US" altLang="ko-KR" dirty="0" smtClean="0">
                    <a:latin typeface="Cambria Math" panose="02040503050406030204" pitchFamily="18" charset="0"/>
                  </a:rPr>
                  <a:t>Can be applied to domains other than texts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DP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Stick breaking </a:t>
                </a:r>
                <a:r>
                  <a:rPr lang="en-US" altLang="ko-KR" i="1" dirty="0" smtClean="0"/>
                  <a:t>(prior distribution) </a:t>
                </a:r>
                <a:r>
                  <a:rPr lang="en-US" altLang="ko-KR" dirty="0" smtClean="0"/>
                  <a:t>construction of HDP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080923" cy="4925144"/>
              </a:xfrm>
              <a:blipFill>
                <a:blip r:embed="rId2"/>
                <a:stretch>
                  <a:fillRect t="-1363" r="-301" b="-11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7717743" y="2713838"/>
                <a:ext cx="398609" cy="3591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743" y="2713838"/>
                <a:ext cx="398609" cy="35911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7717743" y="3282227"/>
                <a:ext cx="398609" cy="3591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ko-KR" sz="1600" b="1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ko-KR" altLang="en-US" sz="16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743" y="3282227"/>
                <a:ext cx="398609" cy="35911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576418" y="3845738"/>
            <a:ext cx="700625" cy="1430150"/>
            <a:chOff x="5625151" y="4275670"/>
            <a:chExt cx="700625" cy="1430150"/>
          </a:xfrm>
        </p:grpSpPr>
        <p:sp>
          <p:nvSpPr>
            <p:cNvPr id="28" name="Rectangle 27"/>
            <p:cNvSpPr/>
            <p:nvPr/>
          </p:nvSpPr>
          <p:spPr>
            <a:xfrm>
              <a:off x="5625151" y="4275670"/>
              <a:ext cx="692217" cy="1405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01648" y="5367266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N</a:t>
              </a:r>
              <a:endParaRPr lang="ko-KR" altLang="en-US" sz="1600" baseline="-250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770922" y="5114346"/>
              <a:ext cx="398609" cy="359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5770921" y="4427779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921" y="4427779"/>
                  <a:ext cx="398609" cy="3591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31" idx="4"/>
              <a:endCxn id="30" idx="0"/>
            </p:cNvCxnSpPr>
            <p:nvPr/>
          </p:nvCxnSpPr>
          <p:spPr>
            <a:xfrm>
              <a:off x="5970226" y="4786889"/>
              <a:ext cx="1" cy="327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>
            <a:off x="7917048" y="3072948"/>
            <a:ext cx="0" cy="209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31" idx="0"/>
          </p:cNvCxnSpPr>
          <p:nvPr/>
        </p:nvCxnSpPr>
        <p:spPr>
          <a:xfrm>
            <a:off x="7917048" y="3641337"/>
            <a:ext cx="4445" cy="356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/>
              <p:cNvSpPr/>
              <p:nvPr/>
            </p:nvSpPr>
            <p:spPr>
              <a:xfrm>
                <a:off x="6885265" y="3282227"/>
                <a:ext cx="398609" cy="3591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265" y="3282227"/>
                <a:ext cx="398609" cy="35911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6"/>
            <a:endCxn id="7" idx="2"/>
          </p:cNvCxnSpPr>
          <p:nvPr/>
        </p:nvCxnSpPr>
        <p:spPr>
          <a:xfrm>
            <a:off x="7283874" y="3461782"/>
            <a:ext cx="4338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7716368" y="2114945"/>
                <a:ext cx="398609" cy="3591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68" y="2114945"/>
                <a:ext cx="398609" cy="35911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6885265" y="2713838"/>
                <a:ext cx="398609" cy="3591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265" y="2713838"/>
                <a:ext cx="398609" cy="35911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8" idx="4"/>
            <a:endCxn id="6" idx="0"/>
          </p:cNvCxnSpPr>
          <p:nvPr/>
        </p:nvCxnSpPr>
        <p:spPr>
          <a:xfrm>
            <a:off x="7915673" y="2474055"/>
            <a:ext cx="1375" cy="239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6" idx="2"/>
          </p:cNvCxnSpPr>
          <p:nvPr/>
        </p:nvCxnSpPr>
        <p:spPr>
          <a:xfrm>
            <a:off x="7283874" y="2893393"/>
            <a:ext cx="4338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440119" y="3125758"/>
            <a:ext cx="1020313" cy="22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8206674" y="509433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</a:t>
            </a:r>
            <a:endParaRPr lang="ko-KR" altLang="en-US" sz="16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6996727" y="5440508"/>
            <a:ext cx="185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Hierarchical </a:t>
            </a:r>
            <a:br>
              <a:rPr lang="en-US" altLang="ko-KR" dirty="0" smtClean="0"/>
            </a:br>
            <a:r>
              <a:rPr lang="en-US" altLang="ko-KR" dirty="0" smtClean="0"/>
              <a:t>Dirichlet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ular Callout 57"/>
              <p:cNvSpPr/>
              <p:nvPr/>
            </p:nvSpPr>
            <p:spPr>
              <a:xfrm>
                <a:off x="3939540" y="3641337"/>
                <a:ext cx="1965960" cy="472440"/>
              </a:xfrm>
              <a:prstGeom prst="wedgeRectCallout">
                <a:avLst>
                  <a:gd name="adj1" fmla="val -97769"/>
                  <a:gd name="adj2" fmla="val 4475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is shared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Rectangular Callout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0" y="3641337"/>
                <a:ext cx="1965960" cy="472440"/>
              </a:xfrm>
              <a:prstGeom prst="wedgeRectCallout">
                <a:avLst>
                  <a:gd name="adj1" fmla="val -97769"/>
                  <a:gd name="adj2" fmla="val 44758"/>
                </a:avLst>
              </a:prstGeom>
              <a:blipFill>
                <a:blip r:embed="rId9"/>
                <a:stretch>
                  <a:fillRect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10" y="104016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Chinese Restaurant Franchise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0684" y="1080252"/>
                <a:ext cx="8435280" cy="16112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DP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’s seating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table of each restaurant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’s table serves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menu of the franchise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684" y="1080252"/>
                <a:ext cx="8435280" cy="1611224"/>
              </a:xfrm>
              <a:blipFill>
                <a:blip r:embed="rId2"/>
                <a:stretch>
                  <a:fillRect t="-1132" b="-3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8149791" y="747878"/>
                <a:ext cx="398609" cy="3591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791" y="747878"/>
                <a:ext cx="398609" cy="35911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8149791" y="1316267"/>
                <a:ext cx="398609" cy="3591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ko-KR" sz="1600" b="1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ko-KR" altLang="en-US" sz="16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791" y="1316267"/>
                <a:ext cx="398609" cy="35911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008466" y="1879778"/>
            <a:ext cx="700625" cy="1430150"/>
            <a:chOff x="5625151" y="4275670"/>
            <a:chExt cx="700625" cy="1430150"/>
          </a:xfrm>
        </p:grpSpPr>
        <p:sp>
          <p:nvSpPr>
            <p:cNvPr id="8" name="Rectangle 7"/>
            <p:cNvSpPr/>
            <p:nvPr/>
          </p:nvSpPr>
          <p:spPr>
            <a:xfrm>
              <a:off x="5625151" y="4275670"/>
              <a:ext cx="692217" cy="1405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01648" y="5367266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N</a:t>
              </a:r>
              <a:endParaRPr lang="ko-KR" altLang="en-US" sz="1600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770922" y="5114346"/>
              <a:ext cx="398609" cy="359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5770921" y="4427779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921" y="4427779"/>
                  <a:ext cx="398609" cy="3591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11" idx="4"/>
              <a:endCxn id="10" idx="0"/>
            </p:cNvCxnSpPr>
            <p:nvPr/>
          </p:nvCxnSpPr>
          <p:spPr>
            <a:xfrm>
              <a:off x="5970226" y="4786889"/>
              <a:ext cx="1" cy="327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>
            <a:off x="8349096" y="1106988"/>
            <a:ext cx="0" cy="209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11" idx="0"/>
          </p:cNvCxnSpPr>
          <p:nvPr/>
        </p:nvCxnSpPr>
        <p:spPr>
          <a:xfrm>
            <a:off x="8349096" y="1675377"/>
            <a:ext cx="4445" cy="356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/>
              <p:cNvSpPr/>
              <p:nvPr/>
            </p:nvSpPr>
            <p:spPr>
              <a:xfrm>
                <a:off x="7317313" y="1316267"/>
                <a:ext cx="398609" cy="3591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13" y="1316267"/>
                <a:ext cx="398609" cy="35911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6"/>
            <a:endCxn id="6" idx="2"/>
          </p:cNvCxnSpPr>
          <p:nvPr/>
        </p:nvCxnSpPr>
        <p:spPr>
          <a:xfrm>
            <a:off x="7715922" y="1495822"/>
            <a:ext cx="4338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8148416" y="148985"/>
                <a:ext cx="398609" cy="3591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416" y="148985"/>
                <a:ext cx="398609" cy="35911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7317313" y="747878"/>
                <a:ext cx="398609" cy="3591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13" y="747878"/>
                <a:ext cx="398609" cy="35911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7" idx="4"/>
            <a:endCxn id="5" idx="0"/>
          </p:cNvCxnSpPr>
          <p:nvPr/>
        </p:nvCxnSpPr>
        <p:spPr>
          <a:xfrm>
            <a:off x="8347721" y="508095"/>
            <a:ext cx="1375" cy="239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6"/>
            <a:endCxn id="5" idx="2"/>
          </p:cNvCxnSpPr>
          <p:nvPr/>
        </p:nvCxnSpPr>
        <p:spPr>
          <a:xfrm>
            <a:off x="7715922" y="927433"/>
            <a:ext cx="4338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72167" y="1159798"/>
            <a:ext cx="1020313" cy="22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8638722" y="312837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</a:t>
            </a:r>
            <a:endParaRPr lang="ko-KR" altLang="en-US" sz="1600" baseline="-25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955682" y="2964249"/>
            <a:ext cx="4176871" cy="1389842"/>
            <a:chOff x="6021454" y="1829407"/>
            <a:chExt cx="2865029" cy="1111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6243655" y="2122279"/>
                  <a:ext cx="676787" cy="592532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655" y="2122279"/>
                  <a:ext cx="676787" cy="59253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7218340" y="2122787"/>
                  <a:ext cx="676787" cy="592532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340" y="2122787"/>
                  <a:ext cx="676787" cy="59253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6282060" y="1858932"/>
              <a:ext cx="159107" cy="263348"/>
              <a:chOff x="1141170" y="672998"/>
              <a:chExt cx="395021" cy="656348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021454" y="2361190"/>
              <a:ext cx="159107" cy="263348"/>
              <a:chOff x="1141170" y="672998"/>
              <a:chExt cx="395021" cy="656348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681783" y="2677778"/>
              <a:ext cx="159107" cy="263348"/>
              <a:chOff x="1141170" y="672998"/>
              <a:chExt cx="395021" cy="65634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344982" y="1829407"/>
              <a:ext cx="159107" cy="263348"/>
              <a:chOff x="1141170" y="672998"/>
              <a:chExt cx="395021" cy="65634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8209696" y="2123812"/>
                  <a:ext cx="676787" cy="592532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r>
                    <a:rPr lang="en-US" altLang="ko-KR" sz="160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/>
                  </a:r>
                  <a:br>
                    <a:rPr lang="en-US" altLang="ko-KR" sz="160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9696" y="2123812"/>
                  <a:ext cx="676787" cy="59253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2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87434" y="2875159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34" y="2875159"/>
                <a:ext cx="557460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98415" y="3791092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15" y="3791092"/>
                <a:ext cx="557460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435250" y="4156953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250" y="4156953"/>
                <a:ext cx="55746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396084" y="2852970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084" y="2852970"/>
                <a:ext cx="5574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178017" y="2809139"/>
            <a:ext cx="5374213" cy="1717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969537" y="415695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D=1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384363" y="5141742"/>
                <a:ext cx="986675" cy="74076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63" y="5141742"/>
                <a:ext cx="986675" cy="74076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1704543" y="5142377"/>
                <a:ext cx="986675" cy="74076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543" y="5142377"/>
                <a:ext cx="986675" cy="7407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667219" y="4812512"/>
            <a:ext cx="231959" cy="329231"/>
            <a:chOff x="1141170" y="672998"/>
            <a:chExt cx="395021" cy="656348"/>
          </a:xfrm>
        </p:grpSpPr>
        <p:sp>
          <p:nvSpPr>
            <p:cNvPr id="62" name="Oval 61"/>
            <p:cNvSpPr/>
            <p:nvPr/>
          </p:nvSpPr>
          <p:spPr>
            <a:xfrm>
              <a:off x="1177747" y="672998"/>
              <a:ext cx="321869" cy="292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41170" y="965606"/>
              <a:ext cx="395021" cy="363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37323" y="5756074"/>
            <a:ext cx="231959" cy="329231"/>
            <a:chOff x="1141170" y="672998"/>
            <a:chExt cx="395021" cy="656348"/>
          </a:xfrm>
        </p:grpSpPr>
        <p:sp>
          <p:nvSpPr>
            <p:cNvPr id="60" name="Oval 59"/>
            <p:cNvSpPr/>
            <p:nvPr/>
          </p:nvSpPr>
          <p:spPr>
            <a:xfrm>
              <a:off x="1177747" y="672998"/>
              <a:ext cx="321869" cy="292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170" y="965606"/>
              <a:ext cx="395021" cy="363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438785" y="4742258"/>
            <a:ext cx="231959" cy="329231"/>
            <a:chOff x="1141170" y="672998"/>
            <a:chExt cx="395021" cy="656348"/>
          </a:xfrm>
        </p:grpSpPr>
        <p:sp>
          <p:nvSpPr>
            <p:cNvPr id="58" name="Oval 57"/>
            <p:cNvSpPr/>
            <p:nvPr/>
          </p:nvSpPr>
          <p:spPr>
            <a:xfrm>
              <a:off x="1177747" y="672998"/>
              <a:ext cx="321869" cy="292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41170" y="965606"/>
              <a:ext cx="395021" cy="363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89172" y="4775601"/>
            <a:ext cx="231959" cy="329231"/>
            <a:chOff x="1141170" y="672998"/>
            <a:chExt cx="395021" cy="656348"/>
          </a:xfrm>
        </p:grpSpPr>
        <p:sp>
          <p:nvSpPr>
            <p:cNvPr id="56" name="Oval 55"/>
            <p:cNvSpPr/>
            <p:nvPr/>
          </p:nvSpPr>
          <p:spPr>
            <a:xfrm>
              <a:off x="1177747" y="672998"/>
              <a:ext cx="321869" cy="292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41170" y="965606"/>
              <a:ext cx="395021" cy="363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/>
              <p:nvPr/>
            </p:nvSpPr>
            <p:spPr>
              <a:xfrm>
                <a:off x="3095710" y="5137622"/>
                <a:ext cx="986675" cy="74076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710" y="5137622"/>
                <a:ext cx="986675" cy="74076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2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19038" y="4686511"/>
                <a:ext cx="562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38" y="4686511"/>
                <a:ext cx="562783" cy="369332"/>
              </a:xfrm>
              <a:prstGeom prst="rect">
                <a:avLst/>
              </a:prstGeom>
              <a:blipFill>
                <a:blip r:embed="rId1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180056" y="5918096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056" y="5918096"/>
                <a:ext cx="557460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3643159" y="4812512"/>
                <a:ext cx="562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9" y="4812512"/>
                <a:ext cx="56278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1400028" y="4664322"/>
                <a:ext cx="562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028" y="4664322"/>
                <a:ext cx="56278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178017" y="4637687"/>
            <a:ext cx="5374213" cy="1717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969537" y="598550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D=2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5697336" y="4501845"/>
                <a:ext cx="597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336" y="4501845"/>
                <a:ext cx="597663" cy="369332"/>
              </a:xfrm>
              <a:prstGeom prst="rect">
                <a:avLst/>
              </a:prstGeom>
              <a:blipFill>
                <a:blip r:embed="rId2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202673" y="4501845"/>
                <a:ext cx="597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73" y="4501845"/>
                <a:ext cx="597663" cy="369332"/>
              </a:xfrm>
              <a:prstGeom prst="rect">
                <a:avLst/>
              </a:prstGeom>
              <a:blipFill>
                <a:blip r:embed="rId2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7565252" y="4513094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252" y="4513094"/>
                <a:ext cx="602986" cy="369332"/>
              </a:xfrm>
              <a:prstGeom prst="rect">
                <a:avLst/>
              </a:prstGeom>
              <a:blipFill>
                <a:blip r:embed="rId2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4340871" y="5141742"/>
                <a:ext cx="986675" cy="74076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r>
                  <a:rPr lang="en-US" altLang="ko-KR" sz="16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ko-KR" sz="16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</a:rPr>
                  <a:t>?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71" y="5141742"/>
                <a:ext cx="986675" cy="74076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2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8537614" y="4522864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614" y="4522864"/>
                <a:ext cx="602986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104933" y="4513094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933" y="4513094"/>
                <a:ext cx="602986" cy="369332"/>
              </a:xfrm>
              <a:prstGeom prst="rect">
                <a:avLst/>
              </a:prstGeom>
              <a:blipFill>
                <a:blip r:embed="rId2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5689716" y="5173628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716" y="5173628"/>
                <a:ext cx="557460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6078806" y="5173628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806" y="5173628"/>
                <a:ext cx="557460" cy="369332"/>
              </a:xfrm>
              <a:prstGeom prst="rect">
                <a:avLst/>
              </a:prstGeom>
              <a:blipFill>
                <a:blip r:embed="rId3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6471192" y="5173628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192" y="5173628"/>
                <a:ext cx="557460" cy="369332"/>
              </a:xfrm>
              <a:prstGeom prst="rect">
                <a:avLst/>
              </a:prstGeom>
              <a:blipFill>
                <a:blip r:embed="rId3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6842564" y="5173628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564" y="5173628"/>
                <a:ext cx="557460" cy="369332"/>
              </a:xfrm>
              <a:prstGeom prst="rect">
                <a:avLst/>
              </a:prstGeom>
              <a:blipFill>
                <a:blip r:embed="rId3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7554007" y="5184877"/>
                <a:ext cx="562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007" y="5184877"/>
                <a:ext cx="562783" cy="369332"/>
              </a:xfrm>
              <a:prstGeom prst="rect">
                <a:avLst/>
              </a:prstGeom>
              <a:blipFill>
                <a:blip r:embed="rId3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7908914" y="5184877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914" y="5184877"/>
                <a:ext cx="557460" cy="369332"/>
              </a:xfrm>
              <a:prstGeom prst="rect">
                <a:avLst/>
              </a:prstGeom>
              <a:blipFill>
                <a:blip r:embed="rId3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8256223" y="5184877"/>
                <a:ext cx="562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23" y="5184877"/>
                <a:ext cx="562783" cy="369332"/>
              </a:xfrm>
              <a:prstGeom prst="rect">
                <a:avLst/>
              </a:prstGeom>
              <a:blipFill>
                <a:blip r:embed="rId3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8585677" y="5184877"/>
                <a:ext cx="562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677" y="5184877"/>
                <a:ext cx="562783" cy="369332"/>
              </a:xfrm>
              <a:prstGeom prst="rect">
                <a:avLst/>
              </a:prstGeom>
              <a:blipFill>
                <a:blip r:embed="rId3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6626223" y="3682407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223" y="3682407"/>
                <a:ext cx="495071" cy="369332"/>
              </a:xfrm>
              <a:prstGeom prst="rect">
                <a:avLst/>
              </a:prstGeom>
              <a:blipFill>
                <a:blip r:embed="rId3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7121294" y="3683070"/>
                <a:ext cx="500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294" y="3683070"/>
                <a:ext cx="500393" cy="369332"/>
              </a:xfrm>
              <a:prstGeom prst="rect">
                <a:avLst/>
              </a:prstGeom>
              <a:blipFill>
                <a:blip r:embed="rId3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7687251" y="3684680"/>
                <a:ext cx="500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51" y="3684680"/>
                <a:ext cx="500393" cy="369332"/>
              </a:xfrm>
              <a:prstGeom prst="rect">
                <a:avLst/>
              </a:prstGeom>
              <a:blipFill>
                <a:blip r:embed="rId39"/>
                <a:stretch>
                  <a:fillRect l="-2439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77" idx="0"/>
            <a:endCxn id="70" idx="2"/>
          </p:cNvCxnSpPr>
          <p:nvPr/>
        </p:nvCxnSpPr>
        <p:spPr>
          <a:xfrm flipV="1">
            <a:off x="5968446" y="4871177"/>
            <a:ext cx="27722" cy="302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8" idx="0"/>
            <a:endCxn id="70" idx="2"/>
          </p:cNvCxnSpPr>
          <p:nvPr/>
        </p:nvCxnSpPr>
        <p:spPr>
          <a:xfrm flipH="1" flipV="1">
            <a:off x="5996168" y="4871177"/>
            <a:ext cx="361368" cy="302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9" idx="0"/>
            <a:endCxn id="71" idx="2"/>
          </p:cNvCxnSpPr>
          <p:nvPr/>
        </p:nvCxnSpPr>
        <p:spPr>
          <a:xfrm flipH="1" flipV="1">
            <a:off x="6501505" y="4871177"/>
            <a:ext cx="248417" cy="302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0"/>
            <a:endCxn id="70" idx="2"/>
          </p:cNvCxnSpPr>
          <p:nvPr/>
        </p:nvCxnSpPr>
        <p:spPr>
          <a:xfrm flipH="1" flipV="1">
            <a:off x="5996168" y="4871177"/>
            <a:ext cx="1125126" cy="302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1" idx="0"/>
            <a:endCxn id="87" idx="2"/>
          </p:cNvCxnSpPr>
          <p:nvPr/>
        </p:nvCxnSpPr>
        <p:spPr>
          <a:xfrm flipV="1">
            <a:off x="6501505" y="4054012"/>
            <a:ext cx="1435943" cy="447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0" idx="0"/>
            <a:endCxn id="85" idx="2"/>
          </p:cNvCxnSpPr>
          <p:nvPr/>
        </p:nvCxnSpPr>
        <p:spPr>
          <a:xfrm flipV="1">
            <a:off x="5996168" y="4051739"/>
            <a:ext cx="877591" cy="450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3" idx="0"/>
            <a:endCxn id="86" idx="2"/>
          </p:cNvCxnSpPr>
          <p:nvPr/>
        </p:nvCxnSpPr>
        <p:spPr>
          <a:xfrm flipH="1" flipV="1">
            <a:off x="7371491" y="4052402"/>
            <a:ext cx="495254" cy="460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6" idx="0"/>
            <a:endCxn id="87" idx="2"/>
          </p:cNvCxnSpPr>
          <p:nvPr/>
        </p:nvCxnSpPr>
        <p:spPr>
          <a:xfrm flipH="1" flipV="1">
            <a:off x="7937448" y="4054012"/>
            <a:ext cx="468978" cy="459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5" idx="0"/>
            <a:endCxn id="85" idx="2"/>
          </p:cNvCxnSpPr>
          <p:nvPr/>
        </p:nvCxnSpPr>
        <p:spPr>
          <a:xfrm flipH="1" flipV="1">
            <a:off x="6873759" y="4051739"/>
            <a:ext cx="1965348" cy="471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1" idx="0"/>
            <a:endCxn id="73" idx="2"/>
          </p:cNvCxnSpPr>
          <p:nvPr/>
        </p:nvCxnSpPr>
        <p:spPr>
          <a:xfrm flipV="1">
            <a:off x="7835399" y="4882426"/>
            <a:ext cx="31346" cy="302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3" idx="0"/>
            <a:endCxn id="76" idx="2"/>
          </p:cNvCxnSpPr>
          <p:nvPr/>
        </p:nvCxnSpPr>
        <p:spPr>
          <a:xfrm flipH="1" flipV="1">
            <a:off x="8406426" y="4882426"/>
            <a:ext cx="131189" cy="302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76" idx="2"/>
          </p:cNvCxnSpPr>
          <p:nvPr/>
        </p:nvCxnSpPr>
        <p:spPr>
          <a:xfrm flipV="1">
            <a:off x="8215922" y="4882426"/>
            <a:ext cx="190504" cy="312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4" idx="0"/>
            <a:endCxn id="75" idx="2"/>
          </p:cNvCxnSpPr>
          <p:nvPr/>
        </p:nvCxnSpPr>
        <p:spPr>
          <a:xfrm flipH="1" flipV="1">
            <a:off x="8839107" y="4892196"/>
            <a:ext cx="27962" cy="292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719715" y="4354091"/>
            <a:ext cx="1646706" cy="14019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5921201" y="5732987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CRP </a:t>
            </a:r>
            <a:br>
              <a:rPr lang="en-US" altLang="ko-KR" dirty="0" smtClean="0"/>
            </a:br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7439262" y="4343004"/>
            <a:ext cx="1642329" cy="14019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7670747" y="5721900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CRP </a:t>
            </a:r>
            <a:br>
              <a:rPr lang="en-US" altLang="ko-KR" dirty="0" smtClean="0"/>
            </a:br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609965" y="3595195"/>
            <a:ext cx="3530635" cy="14019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751591" y="2947727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CRP </a:t>
            </a:r>
            <a:br>
              <a:rPr lang="en-US" altLang="ko-KR" dirty="0" smtClean="0"/>
            </a:br>
            <a:r>
              <a:rPr lang="en-US" altLang="ko-KR" dirty="0" smtClean="0"/>
              <a:t>Sampling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8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Detour: </a:t>
            </a:r>
            <a:r>
              <a:rPr lang="en-US" altLang="ko-KR" dirty="0"/>
              <a:t>Gaussian Mixture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731" y="1563507"/>
                <a:ext cx="8435280" cy="492514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/>
                  <a:t>Let’s assume that the data points are drawn from a mixture distribution of multiple multivariate Gaussian distributions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How to model such mixture?</a:t>
                </a:r>
              </a:p>
              <a:p>
                <a:pPr lvl="2"/>
                <a:r>
                  <a:rPr lang="en-US" altLang="ko-KR" dirty="0"/>
                  <a:t>Mixing coefficient, or Selection variable: </a:t>
                </a:r>
                <a:r>
                  <a:rPr lang="en-US" altLang="ko-KR" dirty="0" err="1"/>
                  <a:t>z</a:t>
                </a:r>
                <a:r>
                  <a:rPr lang="en-US" altLang="ko-KR" baseline="-25000" dirty="0" err="1"/>
                  <a:t>k</a:t>
                </a:r>
                <a:endParaRPr lang="en-US" altLang="ko-KR" baseline="-25000" dirty="0"/>
              </a:p>
              <a:p>
                <a:pPr lvl="3"/>
                <a:r>
                  <a:rPr lang="en-US" altLang="ko-KR" dirty="0"/>
                  <a:t>The selection is stochastic which follows the multinomial distribution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=1,0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Mixture component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This is the marginalized probability. How about conditional?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Log likelihood of the entire dataset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731" y="1563507"/>
                <a:ext cx="8435280" cy="4925144"/>
              </a:xfrm>
              <a:blipFill>
                <a:blip r:embed="rId2"/>
                <a:stretch>
                  <a:fillRect t="-1238" b="-9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7974378" y="4574295"/>
            <a:ext cx="918102" cy="1782198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190402" y="4790319"/>
            <a:ext cx="486054" cy="432048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z</a:t>
            </a:r>
            <a:endParaRPr lang="ko-KR" altLang="en-US" sz="13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8190402" y="3872217"/>
                <a:ext cx="486054" cy="4320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402" y="3872217"/>
                <a:ext cx="486054" cy="43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8190402" y="5708421"/>
            <a:ext cx="486054" cy="43204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x</a:t>
            </a:r>
            <a:endParaRPr lang="ko-KR" altLang="en-US" sz="13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36159" y="6079494"/>
            <a:ext cx="3016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N</a:t>
            </a:r>
            <a:endParaRPr lang="ko-KR" altLang="en-US" sz="13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7238442" y="5032264"/>
                <a:ext cx="486054" cy="4320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442" y="5032264"/>
                <a:ext cx="486054" cy="43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7238442" y="5708421"/>
                <a:ext cx="486054" cy="4320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442" y="5708421"/>
                <a:ext cx="486054" cy="43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7" idx="4"/>
            <a:endCxn id="6" idx="0"/>
          </p:cNvCxnSpPr>
          <p:nvPr/>
        </p:nvCxnSpPr>
        <p:spPr>
          <a:xfrm>
            <a:off x="8433429" y="4304265"/>
            <a:ext cx="0" cy="4860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8" idx="0"/>
          </p:cNvCxnSpPr>
          <p:nvPr/>
        </p:nvCxnSpPr>
        <p:spPr>
          <a:xfrm>
            <a:off x="8433429" y="5222367"/>
            <a:ext cx="0" cy="4860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8" idx="1"/>
          </p:cNvCxnSpPr>
          <p:nvPr/>
        </p:nvCxnSpPr>
        <p:spPr>
          <a:xfrm>
            <a:off x="7724496" y="5248288"/>
            <a:ext cx="537087" cy="5234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6"/>
            <a:endCxn id="8" idx="2"/>
          </p:cNvCxnSpPr>
          <p:nvPr/>
        </p:nvCxnSpPr>
        <p:spPr>
          <a:xfrm>
            <a:off x="7724496" y="5924445"/>
            <a:ext cx="46590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450" y="2146527"/>
            <a:ext cx="2114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498" y="172379"/>
            <a:ext cx="8017829" cy="745794"/>
          </a:xfrm>
        </p:spPr>
        <p:txBody>
          <a:bodyPr>
            <a:noAutofit/>
          </a:bodyPr>
          <a:lstStyle/>
          <a:p>
            <a:r>
              <a:rPr lang="en-US" altLang="ko-KR" sz="4800" i="1" dirty="0" smtClean="0"/>
              <a:t>Detour:</a:t>
            </a:r>
            <a:r>
              <a:rPr lang="en-US" altLang="ko-KR" sz="4800" dirty="0" smtClean="0"/>
              <a:t> Dirichlet Distribution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02711"/>
                <a:ext cx="8876472" cy="312568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ko-KR" sz="2900" b="1" dirty="0"/>
                  <a:t>Generative Process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𝐷𝑖𝑟</m:t>
                    </m:r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6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𝐷𝑖𝑟</m:t>
                    </m:r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𝑀𝑢𝑙𝑡</m:t>
                    </m:r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ko-KR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𝑀𝑢𝑙𝑡</m:t>
                    </m:r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sz="2900" dirty="0" smtClean="0"/>
                  <a:t>Dirichlet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sSup>
                      <m:sSup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500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3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sz="2300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ko-KR" sz="2300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sz="2300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sz="2300" b="0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02711"/>
                <a:ext cx="8876472" cy="3125682"/>
              </a:xfrm>
              <a:blipFill>
                <a:blip r:embed="rId2"/>
                <a:stretch>
                  <a:fillRect t="-2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4858" y="6131907"/>
                <a:ext cx="2243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=[2,3,4]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858" y="6131907"/>
                <a:ext cx="2243498" cy="369332"/>
              </a:xfrm>
              <a:prstGeom prst="rect">
                <a:avLst/>
              </a:prstGeom>
              <a:blipFill>
                <a:blip r:embed="rId3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130684" y="4856872"/>
                <a:ext cx="173079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=[1,1,1]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84" y="4856872"/>
                <a:ext cx="1730795" cy="300082"/>
              </a:xfrm>
              <a:prstGeom prst="rect">
                <a:avLst/>
              </a:prstGeom>
              <a:blipFill>
                <a:blip r:embed="rId4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08798" y="6273156"/>
                <a:ext cx="173079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=[2,2,2]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98" y="6273156"/>
                <a:ext cx="1730795" cy="300082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3583949" y="2852936"/>
            <a:ext cx="2618547" cy="771189"/>
            <a:chOff x="1883101" y="3548710"/>
            <a:chExt cx="5447842" cy="1469305"/>
          </a:xfrm>
        </p:grpSpPr>
        <p:sp>
          <p:nvSpPr>
            <p:cNvPr id="39" name="Rectangle 38"/>
            <p:cNvSpPr/>
            <p:nvPr/>
          </p:nvSpPr>
          <p:spPr>
            <a:xfrm>
              <a:off x="2750516" y="3548710"/>
              <a:ext cx="3651444" cy="133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69741" y="3746221"/>
              <a:ext cx="2114093" cy="936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51661" y="4372986"/>
              <a:ext cx="731036" cy="64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</a:t>
              </a:r>
              <a:endParaRPr lang="ko-KR" alt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18555" y="4176125"/>
              <a:ext cx="674343" cy="64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</a:t>
              </a:r>
              <a:endParaRPr lang="ko-KR" altLang="en-US" sz="16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149901" y="3914528"/>
              <a:ext cx="600588" cy="5413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131187" y="3916314"/>
              <a:ext cx="600588" cy="541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/>
                <p:cNvSpPr/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ko-KR" altLang="en-US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blipFill>
                  <a:blip r:embed="rId9"/>
                  <a:stretch>
                    <a:fillRect l="-9804" b="-176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stCxn id="47" idx="6"/>
              <a:endCxn id="46" idx="2"/>
            </p:cNvCxnSpPr>
            <p:nvPr/>
          </p:nvCxnSpPr>
          <p:spPr>
            <a:xfrm>
              <a:off x="2483689" y="4185189"/>
              <a:ext cx="5521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6"/>
              <a:endCxn id="45" idx="2"/>
            </p:cNvCxnSpPr>
            <p:nvPr/>
          </p:nvCxnSpPr>
          <p:spPr>
            <a:xfrm>
              <a:off x="3636396" y="4185190"/>
              <a:ext cx="494791" cy="1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6"/>
              <a:endCxn id="44" idx="2"/>
            </p:cNvCxnSpPr>
            <p:nvPr/>
          </p:nvCxnSpPr>
          <p:spPr>
            <a:xfrm flipV="1">
              <a:off x="4731775" y="4185191"/>
              <a:ext cx="418126" cy="1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2"/>
              <a:endCxn id="44" idx="6"/>
            </p:cNvCxnSpPr>
            <p:nvPr/>
          </p:nvCxnSpPr>
          <p:spPr>
            <a:xfrm flipH="1">
              <a:off x="5750489" y="4185187"/>
              <a:ext cx="97986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5658" y="4311248"/>
            <a:ext cx="2447925" cy="1838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0795" y="4307721"/>
            <a:ext cx="2447925" cy="1838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8720" y="2492507"/>
            <a:ext cx="2424863" cy="181606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32010" y="3816772"/>
            <a:ext cx="3025715" cy="1041091"/>
            <a:chOff x="106125" y="3687116"/>
            <a:chExt cx="3661357" cy="13716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38682" y="3695336"/>
              <a:ext cx="1828800" cy="13620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125" y="3687116"/>
              <a:ext cx="1838325" cy="137160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350" y="5156954"/>
            <a:ext cx="30003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Multinomial-Dirichlet Conjugate Relation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Multinomial distribution</a:t>
                </a: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</a:rPr>
                  <a:t>N independently and identically distributed instances,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is the number of occurrences of the </a:t>
                </a:r>
                <a:r>
                  <a:rPr lang="en-US" altLang="ko-KR" dirty="0" err="1">
                    <a:latin typeface="Cambria Math" panose="02040503050406030204" pitchFamily="18" charset="0"/>
                  </a:rPr>
                  <a:t>i-th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choice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Dirichlet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Bayesian Posterior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ko-KR" altLang="en-US" i="1">
                        <a:latin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Coming back to the Dirichlet distribution : Conjugate Prior</a:t>
                </a:r>
              </a:p>
              <a:p>
                <a:pPr lvl="2"/>
                <a:r>
                  <a:rPr lang="en-US" altLang="ko-KR" dirty="0"/>
                  <a:t>The likelihood of the Dirichlet distribution is the conjugate prior of the multinomial distribution</a:t>
                </a:r>
              </a:p>
              <a:p>
                <a:r>
                  <a:rPr lang="en-US" altLang="ko-KR" dirty="0"/>
                  <a:t>Dirichlet distribution with D as a single observation with </a:t>
                </a:r>
                <a:r>
                  <a:rPr lang="en-US" altLang="ko-KR" dirty="0" err="1"/>
                  <a:t>i-th</a:t>
                </a:r>
                <a:r>
                  <a:rPr lang="en-US" altLang="ko-KR" dirty="0"/>
                  <a:t> choice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+1,…,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22" r="-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Dirichlet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/>
                  <a:t>Dirichlet process,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∩…∩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∅,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Properties</a:t>
                </a:r>
              </a:p>
              <a:p>
                <a:pPr marL="6075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6075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Base distribution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Concentration parameter, strength parameter (strength of prior)</a:t>
                </a:r>
              </a:p>
              <a:p>
                <a:r>
                  <a:rPr lang="en-US" altLang="ko-KR" dirty="0"/>
                  <a:t>Posterior distribution given a dataset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𝑃𝑜𝑠𝑡𝑒𝑟𝑖𝑜𝑟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𝐿𝑖𝑘𝑒𝑙𝑖h𝑜𝑜𝑑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𝑃𝑟𝑖𝑜𝑟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Multinomial-Dirichlet conjugate relationship </a:t>
                </a:r>
              </a:p>
              <a:p>
                <a:pPr lvl="2"/>
                <a:r>
                  <a:rPr lang="en-US" altLang="ko-KR" dirty="0"/>
                  <a:t>The posterior becomes the Dirichlet distribution, again, adjusted to reflect the likelihood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ko-KR" dirty="0"/>
              </a:p>
              <a:p>
                <a:pPr marL="3375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/>
              <p:cNvSpPr txBox="1"/>
              <p:nvPr/>
            </p:nvSpPr>
            <p:spPr>
              <a:xfrm>
                <a:off x="7684375" y="2158766"/>
                <a:ext cx="98674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𝐷𝑖𝑟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(2,3,4)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6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375" y="2158766"/>
                <a:ext cx="986745" cy="300082"/>
              </a:xfrm>
              <a:prstGeom prst="rect">
                <a:avLst/>
              </a:prstGeom>
              <a:blipFill>
                <a:blip r:embed="rId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734" y="825159"/>
            <a:ext cx="17240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 from Dirichlet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Dirichlet process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Definition is done, but how to realize the definition?</a:t>
                </a:r>
              </a:p>
              <a:p>
                <a:pPr lvl="1"/>
                <a:r>
                  <a:rPr lang="en-US" altLang="ko-KR" dirty="0"/>
                  <a:t>How to draw an instance, or a distribution, </a:t>
                </a:r>
                <a:r>
                  <a:rPr lang="en-US" altLang="ko-KR" i="1" dirty="0"/>
                  <a:t>G</a:t>
                </a:r>
                <a:r>
                  <a:rPr lang="en-US" altLang="ko-KR" dirty="0"/>
                  <a:t>, from the Dirichlet process?</a:t>
                </a:r>
              </a:p>
              <a:p>
                <a:pPr lvl="1"/>
                <a:r>
                  <a:rPr lang="en-US" altLang="ko-KR" dirty="0"/>
                  <a:t>How to draw an instance,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 from the distribution, </a:t>
                </a:r>
                <a:r>
                  <a:rPr lang="en-US" altLang="ko-KR" i="1" dirty="0"/>
                  <a:t>G</a:t>
                </a:r>
                <a:r>
                  <a:rPr lang="en-US" altLang="ko-KR" dirty="0"/>
                  <a:t>?</a:t>
                </a:r>
              </a:p>
              <a:p>
                <a:r>
                  <a:rPr lang="en-US" altLang="ko-KR" dirty="0"/>
                  <a:t>Multiple generation </a:t>
                </a:r>
                <a:r>
                  <a:rPr lang="en-US" altLang="ko-KR" i="1" dirty="0"/>
                  <a:t>schemes</a:t>
                </a:r>
                <a:r>
                  <a:rPr lang="en-US" altLang="ko-KR" dirty="0"/>
                  <a:t>, or </a:t>
                </a:r>
                <a:r>
                  <a:rPr lang="en-US" altLang="ko-KR" i="1" dirty="0"/>
                  <a:t>construction</a:t>
                </a:r>
                <a:r>
                  <a:rPr lang="en-US" altLang="ko-KR" dirty="0"/>
                  <a:t>, exist</a:t>
                </a:r>
              </a:p>
              <a:p>
                <a:pPr lvl="1"/>
                <a:r>
                  <a:rPr lang="en-US" altLang="ko-KR" dirty="0"/>
                  <a:t>From the definition of Dirichlet process to the sample from the Dirichlet process</a:t>
                </a:r>
              </a:p>
              <a:p>
                <a:pPr lvl="1"/>
                <a:r>
                  <a:rPr lang="en-US" altLang="ko-KR" dirty="0"/>
                  <a:t>Stick Breaking Scheme</a:t>
                </a:r>
              </a:p>
              <a:p>
                <a:pPr lvl="1"/>
                <a:r>
                  <a:rPr lang="en-US" altLang="ko-KR" dirty="0" err="1"/>
                  <a:t>Polya</a:t>
                </a:r>
                <a:r>
                  <a:rPr lang="en-US" altLang="ko-KR" dirty="0"/>
                  <a:t> Urn Scheme</a:t>
                </a:r>
              </a:p>
              <a:p>
                <a:pPr lvl="1"/>
                <a:r>
                  <a:rPr lang="en-US" altLang="ko-KR" dirty="0"/>
                  <a:t>Chinese Restaurant Process Scheme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Stick-Breaking Construction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ko-KR" dirty="0"/>
                  <a:t>Imagine that we create a probability mass function on infinite choices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=1,2,…,∞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Common notation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𝐺𝐸𝑀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We were constructing a distribution for the Dirichlet process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𝐺𝐸𝑀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chooses a n-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broken stick, and the</a:t>
                </a:r>
                <a:br>
                  <a:rPr lang="en-US" altLang="ko-KR" dirty="0"/>
                </a:br>
                <a:r>
                  <a:rPr lang="en-US" altLang="ko-KR" dirty="0"/>
                  <a:t>stick length is the prob.</a:t>
                </a:r>
              </a:p>
              <a:p>
                <a:pPr lvl="1"/>
                <a:r>
                  <a:rPr lang="en-US" altLang="ko-KR" dirty="0"/>
                  <a:t>We know the existence</a:t>
                </a:r>
                <a:br>
                  <a:rPr lang="en-US" altLang="ko-KR" dirty="0"/>
                </a:br>
                <a:r>
                  <a:rPr lang="en-US" altLang="ko-KR" dirty="0"/>
                  <a:t>of the infinite-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stick</a:t>
                </a:r>
                <a:br>
                  <a:rPr lang="en-US" altLang="ko-KR" dirty="0"/>
                </a:br>
                <a:r>
                  <a:rPr lang="en-US" altLang="ko-KR" dirty="0"/>
                  <a:t>length.</a:t>
                </a:r>
              </a:p>
              <a:p>
                <a:r>
                  <a:rPr lang="en-US" altLang="ko-KR" dirty="0"/>
                  <a:t>Exponential growth in CDF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sym typeface="Wingdings" panose="05000000000000000000" pitchFamily="2" charset="2"/>
                  </a:rPr>
                  <a:t>Discount the growth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sym typeface="Wingdings" panose="05000000000000000000" pitchFamily="2" charset="2"/>
                  </a:rPr>
                  <a:t>Pitman-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Yor</a:t>
                </a:r>
                <a:r>
                  <a:rPr lang="en-US" altLang="ko-KR" dirty="0">
                    <a:sym typeface="Wingdings" panose="05000000000000000000" pitchFamily="2" charset="2"/>
                  </a:rPr>
                  <a:t> Process</a:t>
                </a:r>
              </a:p>
              <a:p>
                <a:pPr marL="27675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	Close to Power law dist. </a:t>
                </a:r>
              </a:p>
              <a:p>
                <a:pPr marL="27675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	Useful for language models…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289" y="2356809"/>
            <a:ext cx="1833172" cy="4100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858" y="4114175"/>
            <a:ext cx="3219450" cy="23431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3839858" y="2754310"/>
            <a:ext cx="3074858" cy="672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 rot="16200000">
            <a:off x="3989511" y="2296050"/>
            <a:ext cx="98373" cy="369638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39859" y="2076897"/>
            <a:ext cx="0" cy="68413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39075" y="2076896"/>
            <a:ext cx="0" cy="47347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53878" y="2076896"/>
            <a:ext cx="3074858" cy="0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81645" y="1876009"/>
            <a:ext cx="120417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b="1" dirty="0"/>
              <a:t>First Stick Length = 1</a:t>
            </a:r>
            <a:endParaRPr lang="ko-KR" altLang="en-US" sz="825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769599" y="2245464"/>
                <a:ext cx="58599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9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99" y="2245464"/>
                <a:ext cx="585994" cy="230832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4251333" y="2279850"/>
            <a:ext cx="0" cy="47347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934358" y="2279850"/>
            <a:ext cx="4718" cy="58688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58343" y="2268251"/>
            <a:ext cx="2648197" cy="11718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22013" y="2103121"/>
                <a:ext cx="1464760" cy="219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25" b="1" dirty="0"/>
                  <a:t>Second Stick Length =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2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25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825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825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13" y="2103121"/>
                <a:ext cx="1464760" cy="219291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/>
          <p:cNvSpPr/>
          <p:nvPr/>
        </p:nvSpPr>
        <p:spPr>
          <a:xfrm rot="16200000">
            <a:off x="4763443" y="2058318"/>
            <a:ext cx="103075" cy="1098976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403822" y="2389145"/>
                <a:ext cx="1001108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9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900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22" y="2389145"/>
                <a:ext cx="1001108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5401942" y="2426980"/>
            <a:ext cx="0" cy="47347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09748" y="2547014"/>
            <a:ext cx="1498488" cy="0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57043" y="2358945"/>
                <a:ext cx="1661199" cy="224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25" b="1" dirty="0"/>
                  <a:t>3rd Stick Length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825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825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825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825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altLang="ko-KR" sz="825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8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25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825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825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sz="825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043" y="2358945"/>
                <a:ext cx="1661199" cy="224420"/>
              </a:xfrm>
              <a:prstGeom prst="rect">
                <a:avLst/>
              </a:prstGeom>
              <a:blipFill>
                <a:blip r:embed="rId8"/>
                <a:stretch>
                  <a:fillRect t="-78378" b="-127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Polya</a:t>
            </a:r>
            <a:r>
              <a:rPr lang="en-US" altLang="ko-KR" dirty="0"/>
              <a:t> Urn Scheme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/>
                  <a:t>Dirichlet process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: the number of k-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choice occurrences</a:t>
                </a:r>
              </a:p>
              <a:p>
                <a:pPr lvl="1"/>
                <a:r>
                  <a:rPr lang="en-US" altLang="ko-KR" dirty="0"/>
                  <a:t>This enables sampling an observation from the Dirichlet process without constructing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Stick-breaking (distribution) </a:t>
                </a:r>
                <a:r>
                  <a:rPr lang="en-US" altLang="ko-KR" i="1" dirty="0"/>
                  <a:t>construction</a:t>
                </a:r>
                <a:r>
                  <a:rPr lang="en-US" altLang="ko-KR" dirty="0"/>
                  <a:t> vs. </a:t>
                </a:r>
                <a:r>
                  <a:rPr lang="en-US" altLang="ko-KR" dirty="0" err="1"/>
                  <a:t>Polya</a:t>
                </a:r>
                <a:r>
                  <a:rPr lang="en-US" altLang="ko-KR" dirty="0"/>
                  <a:t> Urn </a:t>
                </a:r>
                <a:r>
                  <a:rPr lang="en-US" altLang="ko-KR" i="1" dirty="0"/>
                  <a:t>sampling</a:t>
                </a:r>
                <a:r>
                  <a:rPr lang="en-US" altLang="ko-KR" dirty="0"/>
                  <a:t> from distribution</a:t>
                </a:r>
              </a:p>
              <a:p>
                <a:r>
                  <a:rPr lang="en-US" altLang="ko-KR" dirty="0" err="1"/>
                  <a:t>Polya</a:t>
                </a:r>
                <a:r>
                  <a:rPr lang="en-US" altLang="ko-KR" dirty="0"/>
                  <a:t> Urn Scheme</a:t>
                </a:r>
              </a:p>
              <a:p>
                <a:pPr lvl="1"/>
                <a:r>
                  <a:rPr lang="en-US" altLang="ko-KR" dirty="0"/>
                  <a:t>Create an empty urn</a:t>
                </a:r>
              </a:p>
              <a:p>
                <a:pPr lvl="1"/>
                <a:r>
                  <a:rPr lang="en-US" altLang="ko-KR" dirty="0"/>
                  <a:t>Do</a:t>
                </a:r>
              </a:p>
              <a:p>
                <a:pPr lvl="2"/>
                <a:r>
                  <a:rPr lang="en-US" altLang="ko-KR" dirty="0"/>
                  <a:t>toss = Coin toss from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[0,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toss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/>
                  <a:t>Add a ball to the urn by paining the ball as a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toss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/>
                  <a:t>Pick a ball from the urn </a:t>
                </a:r>
              </a:p>
              <a:p>
                <a:pPr lvl="3"/>
                <a:r>
                  <a:rPr lang="en-US" altLang="ko-KR" dirty="0"/>
                  <a:t>Return the ball and a new ball with the same color to the urn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t="-1239" b="-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olyaUrn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61089" y="374361"/>
            <a:ext cx="1469494" cy="1086148"/>
          </a:xfrm>
          <a:prstGeom prst="rect">
            <a:avLst/>
          </a:prstGeom>
        </p:spPr>
      </p:pic>
      <p:pic>
        <p:nvPicPr>
          <p:cNvPr id="6" name="PolyaUrn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12097" y="374360"/>
            <a:ext cx="1469494" cy="1086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04977" y="1412776"/>
                <a:ext cx="65479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977" y="1412776"/>
                <a:ext cx="654795" cy="300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017206" y="1412776"/>
                <a:ext cx="75097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06" y="1412776"/>
                <a:ext cx="750975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3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21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video>
              <p:cMediaNode vol="80000">
                <p:cTn id="10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Template.potx</Template>
  <TotalTime>10710</TotalTime>
  <Words>691</Words>
  <Application>Microsoft Office PowerPoint</Application>
  <PresentationFormat>On-screen Show (4:3)</PresentationFormat>
  <Paragraphs>569</Paragraphs>
  <Slides>24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Wingdings</vt:lpstr>
      <vt:lpstr>Presentation Template</vt:lpstr>
      <vt:lpstr>Dirichlet Process</vt:lpstr>
      <vt:lpstr>Definition of Dirichlet Process</vt:lpstr>
      <vt:lpstr>Detour: Gaussian Mixture Model</vt:lpstr>
      <vt:lpstr>Detour: Dirichlet Distribution</vt:lpstr>
      <vt:lpstr>Multinomial-Dirichlet Conjugate Relation</vt:lpstr>
      <vt:lpstr>Dirichlet Process</vt:lpstr>
      <vt:lpstr>Sampling from Dirichlet Process</vt:lpstr>
      <vt:lpstr>Stick-Breaking Construction</vt:lpstr>
      <vt:lpstr>Polya Urn Scheme</vt:lpstr>
      <vt:lpstr>Chinese Restaurant Process</vt:lpstr>
      <vt:lpstr>Detour: Random Process</vt:lpstr>
      <vt:lpstr>de Finetti’s Theorem </vt:lpstr>
      <vt:lpstr>Detour: Concept of Gibbs Sampling</vt:lpstr>
      <vt:lpstr>Dirichlet Process Mixture Model</vt:lpstr>
      <vt:lpstr>Detour: Gaussian Mixture Model</vt:lpstr>
      <vt:lpstr>Dirichlet Process Mixture Model</vt:lpstr>
      <vt:lpstr>Alternatives in Formulating Mixture Models</vt:lpstr>
      <vt:lpstr>Implementation Details of DPMM</vt:lpstr>
      <vt:lpstr>DPMM Sampling Process</vt:lpstr>
      <vt:lpstr>Hierarchical Dirichlet Process</vt:lpstr>
      <vt:lpstr>Problem of Separate Prior</vt:lpstr>
      <vt:lpstr>Solution of Atom Sharing</vt:lpstr>
      <vt:lpstr>Stick Breaking Construction </vt:lpstr>
      <vt:lpstr>Chinese Restaurant Franchise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Il-Chul Moon</cp:lastModifiedBy>
  <cp:revision>602</cp:revision>
  <dcterms:created xsi:type="dcterms:W3CDTF">2013-08-14T02:12:56Z</dcterms:created>
  <dcterms:modified xsi:type="dcterms:W3CDTF">2017-05-31T06:00:43Z</dcterms:modified>
</cp:coreProperties>
</file>