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396" r:id="rId2"/>
    <p:sldId id="448" r:id="rId3"/>
    <p:sldId id="449" r:id="rId4"/>
    <p:sldId id="450" r:id="rId5"/>
    <p:sldId id="451" r:id="rId6"/>
    <p:sldId id="452" r:id="rId7"/>
    <p:sldId id="453" r:id="rId8"/>
    <p:sldId id="455" r:id="rId9"/>
    <p:sldId id="456" r:id="rId10"/>
    <p:sldId id="457" r:id="rId11"/>
    <p:sldId id="458" r:id="rId12"/>
    <p:sldId id="459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67" r:id="rId21"/>
    <p:sldId id="468" r:id="rId22"/>
    <p:sldId id="469" r:id="rId23"/>
    <p:sldId id="471" r:id="rId24"/>
    <p:sldId id="472" r:id="rId25"/>
    <p:sldId id="470" r:id="rId26"/>
    <p:sldId id="473" r:id="rId27"/>
    <p:sldId id="474" r:id="rId28"/>
    <p:sldId id="475" r:id="rId29"/>
    <p:sldId id="478" r:id="rId30"/>
    <p:sldId id="454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2" y="2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085F3-A77E-408E-9F90-D3B01E2760CC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91C5F-1D0F-4256-BD1C-618DF4C91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96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Theta</a:t>
            </a:r>
            <a:r>
              <a:rPr lang="ko-KR" altLang="en-US" dirty="0" smtClean="0"/>
              <a:t>를 업데이트할 때마다 </a:t>
            </a:r>
            <a:r>
              <a:rPr lang="en-US" altLang="ko-KR" dirty="0" err="1" smtClean="0"/>
              <a:t>overfitting</a:t>
            </a:r>
            <a:r>
              <a:rPr lang="ko-KR" altLang="en-US" dirty="0" smtClean="0"/>
              <a:t>되는 </a:t>
            </a:r>
            <a:r>
              <a:rPr lang="en-US" altLang="ko-KR" dirty="0" smtClean="0"/>
              <a:t>theta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outputing</a:t>
            </a:r>
            <a:r>
              <a:rPr lang="ko-KR" altLang="en-US" dirty="0" smtClean="0"/>
              <a:t>되는 것을 방지하기 위함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배치 </a:t>
            </a:r>
            <a:r>
              <a:rPr lang="ko-KR" altLang="en-US" dirty="0" err="1" smtClean="0"/>
              <a:t>이터레이션이면</a:t>
            </a:r>
            <a:r>
              <a:rPr lang="ko-KR" altLang="en-US" dirty="0" smtClean="0"/>
              <a:t> 배치 </a:t>
            </a:r>
            <a:r>
              <a:rPr lang="ko-KR" altLang="en-US" dirty="0" err="1" smtClean="0"/>
              <a:t>업데이트시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regularization</a:t>
            </a:r>
            <a:r>
              <a:rPr lang="en-US" altLang="ko-KR" baseline="0" dirty="0" smtClean="0"/>
              <a:t> term</a:t>
            </a:r>
            <a:r>
              <a:rPr lang="ko-KR" altLang="en-US" baseline="0" dirty="0" smtClean="0"/>
              <a:t>이 포함될 것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학습 데이터에 대한 오차를 최소화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E4A2F-89AF-428E-9EAB-2363F75F2D84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1446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1668016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558608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D78E696B-9374-4FC8-A4A4-DDB21E4308C9}" type="datetime1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89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0FDD-37C3-44C6-926E-30504FBD2D12}" type="datetime1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19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0272" y="274638"/>
            <a:ext cx="1752600" cy="6178698"/>
          </a:xfrm>
        </p:spPr>
        <p:txBody>
          <a:bodyPr vert="eaVert" anchor="b" anchorCtr="0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19056" cy="617869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0876C0D-36C2-4B2B-9620-3F481773C3BD}" type="datetime1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39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3601A0AE-82B0-4EE0-BB01-FCB58416881D}" type="datetime1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86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206553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73016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6EF5DD2A-9A58-465F-9A0F-1C8629BE06FE}" type="datetime1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85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656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7CAFD41-B754-45DC-A522-98D3F864B24A}" type="datetime1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03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48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48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D1E221B1-7A1E-426C-AF01-35749B7BF4ED}" type="datetime1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14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F4C3A041-F064-4634-BCB4-E288DF9234D4}" type="datetime1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80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637DB916-A8CC-4508-BDB7-A7C41CF51D78}" type="datetime1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0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01208"/>
            <a:ext cx="8443663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5901664"/>
            <a:ext cx="8443665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E6380F88-DEEA-4445-973D-596FFE796746}" type="datetime1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8443664" cy="477619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95278"/>
            <a:ext cx="91440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6096000"/>
            <a:ext cx="9144000" cy="50135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968E8D3-738E-482E-B8E9-37E700B6269C}" type="datetime1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43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2">
                <a:alpha val="87000"/>
              </a:schemeClr>
            </a:gs>
            <a:gs pos="100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439133" y="2151868"/>
            <a:ext cx="268982" cy="91599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35280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 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8424" y="6597351"/>
            <a:ext cx="765175" cy="2660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620808"/>
            <a:ext cx="621159" cy="216024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177" y="6597351"/>
            <a:ext cx="1070247" cy="275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174896E-ED42-4D61-895F-99B0D2E268F3}" type="datetime1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6608385"/>
            <a:ext cx="5944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Copyright © 2012 by Il-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Chul</a:t>
            </a:r>
            <a:r>
              <a:rPr lang="en-US" altLang="ko-KR" sz="1200" dirty="0" smtClean="0">
                <a:solidFill>
                  <a:schemeClr val="bg1"/>
                </a:solidFill>
              </a:rPr>
              <a:t> Moon, Dept. of Industrial and Systems Engineering, KAIST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12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cmoon@kaist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6.png"/><Relationship Id="rId18" Type="http://schemas.openxmlformats.org/officeDocument/2006/relationships/image" Target="../media/image142.png"/><Relationship Id="rId26" Type="http://schemas.openxmlformats.org/officeDocument/2006/relationships/image" Target="../media/image151.png"/><Relationship Id="rId39" Type="http://schemas.openxmlformats.org/officeDocument/2006/relationships/image" Target="../media/image165.png"/><Relationship Id="rId21" Type="http://schemas.openxmlformats.org/officeDocument/2006/relationships/image" Target="../media/image145.png"/><Relationship Id="rId34" Type="http://schemas.openxmlformats.org/officeDocument/2006/relationships/image" Target="../media/image159.png"/><Relationship Id="rId42" Type="http://schemas.openxmlformats.org/officeDocument/2006/relationships/image" Target="../media/image168.png"/><Relationship Id="rId7" Type="http://schemas.openxmlformats.org/officeDocument/2006/relationships/image" Target="../media/image131.png"/><Relationship Id="rId2" Type="http://schemas.openxmlformats.org/officeDocument/2006/relationships/image" Target="../media/image126.png"/><Relationship Id="rId16" Type="http://schemas.openxmlformats.org/officeDocument/2006/relationships/image" Target="../media/image139.png"/><Relationship Id="rId20" Type="http://schemas.openxmlformats.org/officeDocument/2006/relationships/image" Target="../media/image144.png"/><Relationship Id="rId29" Type="http://schemas.openxmlformats.org/officeDocument/2006/relationships/image" Target="../media/image154.png"/><Relationship Id="rId41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34.png"/><Relationship Id="rId24" Type="http://schemas.openxmlformats.org/officeDocument/2006/relationships/image" Target="../media/image148.png"/><Relationship Id="rId32" Type="http://schemas.openxmlformats.org/officeDocument/2006/relationships/image" Target="../media/image157.png"/><Relationship Id="rId37" Type="http://schemas.openxmlformats.org/officeDocument/2006/relationships/image" Target="../media/image163.png"/><Relationship Id="rId40" Type="http://schemas.openxmlformats.org/officeDocument/2006/relationships/image" Target="../media/image166.png"/><Relationship Id="rId5" Type="http://schemas.openxmlformats.org/officeDocument/2006/relationships/image" Target="../media/image129.png"/><Relationship Id="rId15" Type="http://schemas.openxmlformats.org/officeDocument/2006/relationships/image" Target="../media/image138.png"/><Relationship Id="rId23" Type="http://schemas.openxmlformats.org/officeDocument/2006/relationships/image" Target="../media/image147.png"/><Relationship Id="rId28" Type="http://schemas.openxmlformats.org/officeDocument/2006/relationships/image" Target="../media/image153.png"/><Relationship Id="rId36" Type="http://schemas.openxmlformats.org/officeDocument/2006/relationships/image" Target="../media/image162.png"/><Relationship Id="rId10" Type="http://schemas.openxmlformats.org/officeDocument/2006/relationships/image" Target="../media/image21.png"/><Relationship Id="rId19" Type="http://schemas.openxmlformats.org/officeDocument/2006/relationships/image" Target="../media/image143.png"/><Relationship Id="rId31" Type="http://schemas.openxmlformats.org/officeDocument/2006/relationships/image" Target="../media/image156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Relationship Id="rId14" Type="http://schemas.openxmlformats.org/officeDocument/2006/relationships/image" Target="../media/image137.png"/><Relationship Id="rId22" Type="http://schemas.openxmlformats.org/officeDocument/2006/relationships/image" Target="../media/image146.png"/><Relationship Id="rId27" Type="http://schemas.openxmlformats.org/officeDocument/2006/relationships/image" Target="../media/image152.png"/><Relationship Id="rId30" Type="http://schemas.openxmlformats.org/officeDocument/2006/relationships/image" Target="../media/image155.png"/><Relationship Id="rId35" Type="http://schemas.openxmlformats.org/officeDocument/2006/relationships/image" Target="../media/image161.png"/><Relationship Id="rId43" Type="http://schemas.openxmlformats.org/officeDocument/2006/relationships/image" Target="../media/image169.png"/><Relationship Id="rId8" Type="http://schemas.openxmlformats.org/officeDocument/2006/relationships/image" Target="../media/image132.png"/><Relationship Id="rId3" Type="http://schemas.openxmlformats.org/officeDocument/2006/relationships/image" Target="../media/image127.png"/><Relationship Id="rId12" Type="http://schemas.openxmlformats.org/officeDocument/2006/relationships/image" Target="../media/image135.png"/><Relationship Id="rId17" Type="http://schemas.openxmlformats.org/officeDocument/2006/relationships/image" Target="../media/image141.png"/><Relationship Id="rId25" Type="http://schemas.openxmlformats.org/officeDocument/2006/relationships/image" Target="../media/image149.png"/><Relationship Id="rId33" Type="http://schemas.openxmlformats.org/officeDocument/2006/relationships/image" Target="../media/image158.png"/><Relationship Id="rId38" Type="http://schemas.openxmlformats.org/officeDocument/2006/relationships/image" Target="../media/image16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51.png"/><Relationship Id="rId2" Type="http://schemas.openxmlformats.org/officeDocument/2006/relationships/image" Target="../media/image23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49.png"/><Relationship Id="rId10" Type="http://schemas.openxmlformats.org/officeDocument/2006/relationships/image" Target="../media/image31.png"/><Relationship Id="rId19" Type="http://schemas.openxmlformats.org/officeDocument/2006/relationships/image" Target="../media/image53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51.png"/><Relationship Id="rId2" Type="http://schemas.openxmlformats.org/officeDocument/2006/relationships/image" Target="../media/image54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49.png"/><Relationship Id="rId10" Type="http://schemas.openxmlformats.org/officeDocument/2006/relationships/image" Target="../media/image31.png"/><Relationship Id="rId19" Type="http://schemas.openxmlformats.org/officeDocument/2006/relationships/image" Target="../media/image53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51.png"/><Relationship Id="rId2" Type="http://schemas.openxmlformats.org/officeDocument/2006/relationships/image" Target="../media/image55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49.png"/><Relationship Id="rId10" Type="http://schemas.openxmlformats.org/officeDocument/2006/relationships/image" Target="../media/image31.png"/><Relationship Id="rId19" Type="http://schemas.openxmlformats.org/officeDocument/2006/relationships/image" Target="../media/image53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Neural Networks II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Il-Chul Moon</a:t>
            </a:r>
            <a:br>
              <a:rPr lang="en-US" altLang="ko-KR" dirty="0"/>
            </a:br>
            <a:r>
              <a:rPr lang="en-US" altLang="ko-KR" dirty="0"/>
              <a:t>Dept. of Industrial and Systems Engineering</a:t>
            </a:r>
            <a:br>
              <a:rPr lang="en-US" altLang="ko-KR" dirty="0"/>
            </a:br>
            <a:r>
              <a:rPr lang="en-US" altLang="ko-KR" dirty="0"/>
              <a:t>KAIST</a:t>
            </a:r>
          </a:p>
          <a:p>
            <a:r>
              <a:rPr lang="en-US" altLang="ko-KR" dirty="0">
                <a:hlinkClick r:id="rId2"/>
              </a:rPr>
              <a:t>icmoon@kaist.ac.kr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52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Pooling Layer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3729" y="1551151"/>
                <a:ext cx="5039032" cy="4925144"/>
              </a:xfrm>
            </p:spPr>
            <p:txBody>
              <a:bodyPr/>
              <a:lstStyle/>
              <a:p>
                <a:r>
                  <a:rPr lang="en-US" altLang="ko-KR" dirty="0" smtClean="0"/>
                  <a:t>Pool hidden units in the same neighborhood</a:t>
                </a:r>
              </a:p>
              <a:p>
                <a:pPr lvl="1"/>
                <a:r>
                  <a:rPr lang="en-US" altLang="ko-KR" dirty="0" smtClean="0"/>
                  <a:t>Introduce invariance to local translations</a:t>
                </a:r>
              </a:p>
              <a:p>
                <a:r>
                  <a:rPr lang="en-US" altLang="ko-KR" dirty="0" smtClean="0"/>
                  <a:t>Definition of various pooling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altLang="ko-KR" b="0" dirty="0" smtClean="0"/>
              </a:p>
              <a:p>
                <a:pPr lvl="1"/>
                <a:r>
                  <a:rPr lang="en-US" altLang="ko-KR" dirty="0" smtClean="0"/>
                  <a:t>Max pooling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Average pooling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729" y="1551151"/>
                <a:ext cx="5039032" cy="4925144"/>
              </a:xfrm>
              <a:blipFill>
                <a:blip r:embed="rId2"/>
                <a:stretch>
                  <a:fillRect t="-743" r="-59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6125496" y="686393"/>
            <a:ext cx="403123" cy="40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6725489" y="946051"/>
            <a:ext cx="403123" cy="40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7334864" y="1255462"/>
            <a:ext cx="403123" cy="40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7963902" y="1591911"/>
            <a:ext cx="403123" cy="40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125496" y="1363311"/>
            <a:ext cx="403123" cy="40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725489" y="1622969"/>
            <a:ext cx="403123" cy="40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7334864" y="1932380"/>
            <a:ext cx="403123" cy="40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7963902" y="2268829"/>
            <a:ext cx="403123" cy="40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6125496" y="2071825"/>
            <a:ext cx="403123" cy="40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6725489" y="2331483"/>
            <a:ext cx="403123" cy="40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7334864" y="2640894"/>
            <a:ext cx="403123" cy="40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7963902" y="2977343"/>
            <a:ext cx="403123" cy="40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>
            <a:off x="6125496" y="2717685"/>
            <a:ext cx="403123" cy="40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6725489" y="2977343"/>
            <a:ext cx="403123" cy="40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7334864" y="3286754"/>
            <a:ext cx="403123" cy="40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7963902" y="3623203"/>
            <a:ext cx="403123" cy="40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Parallelogram 20"/>
          <p:cNvSpPr/>
          <p:nvPr/>
        </p:nvSpPr>
        <p:spPr>
          <a:xfrm rot="5400000">
            <a:off x="5681342" y="773429"/>
            <a:ext cx="1908691" cy="1207422"/>
          </a:xfrm>
          <a:prstGeom prst="parallelogram">
            <a:avLst>
              <a:gd name="adj" fmla="val 45000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610361" y="3897841"/>
            <a:ext cx="1036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Layer L</a:t>
            </a:r>
            <a:endParaRPr lang="ko-KR" altLang="en-US" sz="2000" b="1" dirty="0"/>
          </a:p>
        </p:txBody>
      </p:sp>
      <p:sp>
        <p:nvSpPr>
          <p:cNvPr id="23" name="Parallelogram 22"/>
          <p:cNvSpPr/>
          <p:nvPr/>
        </p:nvSpPr>
        <p:spPr>
          <a:xfrm rot="5400000">
            <a:off x="6931841" y="1397079"/>
            <a:ext cx="1887826" cy="1272708"/>
          </a:xfrm>
          <a:prstGeom prst="parallelogram">
            <a:avLst>
              <a:gd name="adj" fmla="val 45000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Parallelogram 23"/>
          <p:cNvSpPr/>
          <p:nvPr/>
        </p:nvSpPr>
        <p:spPr>
          <a:xfrm rot="5400000">
            <a:off x="5574611" y="2152983"/>
            <a:ext cx="2001832" cy="1223713"/>
          </a:xfrm>
          <a:prstGeom prst="parallelogram">
            <a:avLst>
              <a:gd name="adj" fmla="val 48243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Parallelogram 24"/>
          <p:cNvSpPr/>
          <p:nvPr/>
        </p:nvSpPr>
        <p:spPr>
          <a:xfrm rot="5400000">
            <a:off x="6940763" y="2771072"/>
            <a:ext cx="1921994" cy="1324723"/>
          </a:xfrm>
          <a:prstGeom prst="parallelogram">
            <a:avLst>
              <a:gd name="adj" fmla="val 45000"/>
            </a:avLst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25"/>
          <p:cNvSpPr/>
          <p:nvPr/>
        </p:nvSpPr>
        <p:spPr>
          <a:xfrm>
            <a:off x="6630025" y="4505464"/>
            <a:ext cx="403123" cy="403123"/>
          </a:xfrm>
          <a:prstGeom prst="ellips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Oval 26"/>
          <p:cNvSpPr/>
          <p:nvPr/>
        </p:nvSpPr>
        <p:spPr>
          <a:xfrm>
            <a:off x="7239400" y="4814875"/>
            <a:ext cx="403123" cy="403123"/>
          </a:xfrm>
          <a:prstGeom prst="ellips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val 27"/>
          <p:cNvSpPr/>
          <p:nvPr/>
        </p:nvSpPr>
        <p:spPr>
          <a:xfrm>
            <a:off x="6630025" y="5213978"/>
            <a:ext cx="403123" cy="403123"/>
          </a:xfrm>
          <a:prstGeom prst="ellips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28"/>
          <p:cNvSpPr/>
          <p:nvPr/>
        </p:nvSpPr>
        <p:spPr>
          <a:xfrm>
            <a:off x="7239400" y="5523389"/>
            <a:ext cx="403123" cy="403123"/>
          </a:xfrm>
          <a:prstGeom prst="ellips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540854" y="6031848"/>
            <a:ext cx="1341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/>
              <a:t>Layer L+1</a:t>
            </a:r>
            <a:endParaRPr lang="ko-KR" altLang="en-US" sz="2000" b="1" dirty="0"/>
          </a:p>
        </p:txBody>
      </p:sp>
      <p:sp>
        <p:nvSpPr>
          <p:cNvPr id="31" name="Rectangular Callout 30"/>
          <p:cNvSpPr/>
          <p:nvPr/>
        </p:nvSpPr>
        <p:spPr>
          <a:xfrm>
            <a:off x="7443019" y="274638"/>
            <a:ext cx="1356852" cy="671413"/>
          </a:xfrm>
          <a:prstGeom prst="wedgeRectCallout">
            <a:avLst>
              <a:gd name="adj1" fmla="val -65761"/>
              <a:gd name="adj2" fmla="val 507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Sub-Sampling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50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Example of Convolution Neural Network</a:t>
            </a:r>
            <a:endParaRPr lang="ko-KR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61935"/>
            <a:ext cx="8435280" cy="1363409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Should be able to read the structure presented as the above diagram</a:t>
            </a:r>
          </a:p>
          <a:p>
            <a:r>
              <a:rPr lang="en-US" altLang="ko-KR" dirty="0" smtClean="0"/>
              <a:t>Convolution layer, pooling layer, fully connected layer</a:t>
            </a:r>
          </a:p>
          <a:p>
            <a:r>
              <a:rPr lang="en-US" altLang="ko-KR" dirty="0" smtClean="0"/>
              <a:t>Require to use diverse kernels and carefully calibrated </a:t>
            </a:r>
            <a:r>
              <a:rPr lang="en-US" altLang="ko-KR" dirty="0" err="1" smtClean="0"/>
              <a:t>hyperparameters</a:t>
            </a:r>
            <a:endParaRPr lang="en-US" altLang="ko-KR" dirty="0" smtClean="0"/>
          </a:p>
          <a:p>
            <a:r>
              <a:rPr lang="en-US" altLang="ko-KR" dirty="0" smtClean="0"/>
              <a:t>Still learnable with the back-propagation with some techniques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58" y="1210865"/>
            <a:ext cx="7813274" cy="395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1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 smtClean="0"/>
              <a:t>Detour: </a:t>
            </a:r>
            <a:r>
              <a:rPr lang="en-US" altLang="ko-KR" dirty="0" smtClean="0"/>
              <a:t>Handling Datasets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6142" y="1600200"/>
                <a:ext cx="8666338" cy="49251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Characteristics of Image datasets</a:t>
                </a:r>
              </a:p>
              <a:p>
                <a:pPr lvl="1"/>
                <a:r>
                  <a:rPr lang="en-US" altLang="ko-KR" dirty="0" smtClean="0"/>
                  <a:t>Real valued : 0~255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Often be normalized with mean and std.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Multi channeled : RGB 3 channel</a:t>
                </a:r>
              </a:p>
              <a:p>
                <a:pPr lvl="1"/>
                <a:r>
                  <a:rPr lang="en-US" altLang="ko-KR" dirty="0" smtClean="0"/>
                  <a:t>Dense : no exact zero cases of the data</a:t>
                </a:r>
              </a:p>
              <a:p>
                <a:pPr lvl="1"/>
                <a:r>
                  <a:rPr lang="en-US" altLang="ko-KR" dirty="0" smtClean="0"/>
                  <a:t>Topologically structured : 2D of image, 3D of video (width*height*time)</a:t>
                </a:r>
              </a:p>
              <a:p>
                <a:r>
                  <a:rPr lang="en-US" altLang="ko-KR" dirty="0" smtClean="0"/>
                  <a:t>Characteristics of Text datasets</a:t>
                </a:r>
              </a:p>
              <a:p>
                <a:pPr lvl="1"/>
                <a:r>
                  <a:rPr lang="en-US" altLang="ko-KR" dirty="0" smtClean="0"/>
                  <a:t>Categorical value : “I”, “ate”, “ramen”</a:t>
                </a:r>
              </a:p>
              <a:p>
                <a:pPr lvl="2"/>
                <a:r>
                  <a:rPr lang="en-US" altLang="ko-KR" dirty="0" smtClean="0"/>
                  <a:t>Need an encoding to represent</a:t>
                </a:r>
              </a:p>
              <a:p>
                <a:pPr lvl="2"/>
                <a:r>
                  <a:rPr lang="en-US" altLang="ko-KR" dirty="0" smtClean="0"/>
                  <a:t>Typical encoding scheme : One-Hot encoding</a:t>
                </a:r>
              </a:p>
              <a:p>
                <a:pPr lvl="3"/>
                <a:r>
                  <a:rPr lang="en-US" altLang="ko-KR" dirty="0" smtClean="0"/>
                  <a:t>10 unique words in the entire corpus, 4</a:t>
                </a:r>
                <a:r>
                  <a:rPr lang="en-US" altLang="ko-KR" baseline="30000" dirty="0" smtClean="0"/>
                  <a:t>th</a:t>
                </a:r>
                <a:r>
                  <a:rPr lang="en-US" altLang="ko-KR" dirty="0" smtClean="0"/>
                  <a:t> word, </a:t>
                </a:r>
                <a:r>
                  <a:rPr lang="en-US" altLang="ko-KR" i="1" dirty="0" smtClean="0"/>
                  <a:t>w</a:t>
                </a:r>
                <a:r>
                  <a:rPr lang="en-US" altLang="ko-KR" dirty="0" smtClean="0"/>
                  <a:t>, appears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=[0,0,0,1,0,0,0,0,0,0]</m:t>
                    </m:r>
                  </m:oMath>
                </a14:m>
                <a:endParaRPr lang="en-US" altLang="ko-KR" dirty="0" smtClean="0"/>
              </a:p>
              <a:p>
                <a:pPr lvl="4"/>
                <a:r>
                  <a:rPr lang="en-US" altLang="ko-KR" dirty="0" smtClean="0"/>
                  <a:t>No assumption on word similarity</a:t>
                </a:r>
              </a:p>
              <a:p>
                <a:pPr lvl="4"/>
                <a:r>
                  <a:rPr lang="en-US" altLang="ko-KR" dirty="0"/>
                  <a:t>Sparse when encoded</a:t>
                </a:r>
                <a:endParaRPr lang="ko-KR" altLang="en-US" dirty="0"/>
              </a:p>
              <a:p>
                <a:pPr lvl="4"/>
                <a:r>
                  <a:rPr lang="en-US" altLang="ko-KR" dirty="0" smtClean="0"/>
                  <a:t>Becomes a very high dimension : # of unique word can easily go over 10,000</a:t>
                </a:r>
              </a:p>
              <a:p>
                <a:pPr lvl="1"/>
                <a:r>
                  <a:rPr lang="en-US" altLang="ko-KR" dirty="0" smtClean="0"/>
                  <a:t>Single channel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6142" y="1600200"/>
                <a:ext cx="8666338" cy="4925144"/>
              </a:xfrm>
              <a:blipFill>
                <a:blip r:embed="rId2"/>
                <a:stretch>
                  <a:fillRect t="-16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0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89" y="138883"/>
            <a:ext cx="8435280" cy="282476"/>
          </a:xfrm>
        </p:spPr>
        <p:txBody>
          <a:bodyPr/>
          <a:lstStyle/>
          <a:p>
            <a:r>
              <a:rPr lang="en-US" altLang="ko-KR" i="1" dirty="0" smtClean="0"/>
              <a:t>Detour:</a:t>
            </a:r>
            <a:r>
              <a:rPr lang="en-US" altLang="ko-KR" dirty="0" smtClean="0"/>
              <a:t> Word2Vec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589935"/>
                <a:ext cx="5889523" cy="593540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ko-KR" dirty="0" smtClean="0"/>
                  <a:t>Word2Vec</a:t>
                </a:r>
              </a:p>
              <a:p>
                <a:pPr lvl="1"/>
                <a:r>
                  <a:rPr lang="en-US" altLang="ko-KR" dirty="0" smtClean="0"/>
                  <a:t>A continuous and low dimensional representation of words</a:t>
                </a:r>
              </a:p>
              <a:p>
                <a:r>
                  <a:rPr lang="en-US" altLang="ko-KR" dirty="0" smtClean="0"/>
                  <a:t>Modeling approaches</a:t>
                </a:r>
              </a:p>
              <a:p>
                <a:pPr lvl="1"/>
                <a:r>
                  <a:rPr lang="en-US" altLang="ko-KR" dirty="0" smtClean="0"/>
                  <a:t>Continuous Bag-of-Words</a:t>
                </a:r>
              </a:p>
              <a:p>
                <a:pPr lvl="2"/>
                <a:r>
                  <a:rPr lang="en-US" altLang="ko-KR" dirty="0"/>
                  <a:t>Predict a word with surrounding words in a window of length 2</a:t>
                </a:r>
                <a:r>
                  <a:rPr lang="en-US" altLang="ko-KR" i="1" dirty="0"/>
                  <a:t>m</a:t>
                </a:r>
              </a:p>
              <a:p>
                <a:pPr lvl="2"/>
                <a:r>
                  <a:rPr lang="en-US" altLang="ko-KR" dirty="0"/>
                  <a:t>Learning objective function</a:t>
                </a:r>
                <a:r>
                  <a:rPr lang="en-US" altLang="ko-KR" dirty="0" smtClean="0"/>
                  <a:t>: 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≠0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 smtClean="0"/>
                  <a:t>Continuous Skip gram</a:t>
                </a:r>
              </a:p>
              <a:p>
                <a:pPr lvl="2"/>
                <a:r>
                  <a:rPr lang="en-US" altLang="ko-KR" dirty="0"/>
                  <a:t>Predict </a:t>
                </a:r>
                <a:r>
                  <a:rPr lang="en-US" altLang="ko-KR" dirty="0" smtClean="0"/>
                  <a:t>surrounding </a:t>
                </a:r>
                <a:r>
                  <a:rPr lang="en-US" altLang="ko-KR" dirty="0"/>
                  <a:t>words </a:t>
                </a:r>
                <a:r>
                  <a:rPr lang="en-US" altLang="ko-KR" dirty="0" smtClean="0"/>
                  <a:t>with a current word in </a:t>
                </a:r>
                <a:r>
                  <a:rPr lang="en-US" altLang="ko-KR" dirty="0"/>
                  <a:t>a window of length 2</a:t>
                </a:r>
                <a:r>
                  <a:rPr lang="en-US" altLang="ko-KR" i="1" dirty="0"/>
                  <a:t>m</a:t>
                </a:r>
              </a:p>
              <a:p>
                <a:pPr lvl="2"/>
                <a:r>
                  <a:rPr lang="en-US" altLang="ko-KR" dirty="0"/>
                  <a:t>Learning objective function: </a:t>
                </a:r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≠0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Can be modeled as a neural network structure</a:t>
                </a:r>
              </a:p>
              <a:p>
                <a:pPr lvl="2"/>
                <a:r>
                  <a:rPr lang="en-US" altLang="ko-KR" dirty="0" smtClean="0"/>
                  <a:t>With a single hidden layer</a:t>
                </a:r>
              </a:p>
              <a:p>
                <a:pPr lvl="2"/>
                <a:r>
                  <a:rPr lang="en-US" altLang="ko-KR" dirty="0" smtClean="0"/>
                  <a:t>With a soft-max output function</a:t>
                </a:r>
              </a:p>
              <a:p>
                <a:pPr lvl="1"/>
                <a:r>
                  <a:rPr lang="en-US" altLang="ko-KR" dirty="0" smtClean="0"/>
                  <a:t>Hidden layer becomes the low dimensional representation </a:t>
                </a:r>
              </a:p>
              <a:p>
                <a:r>
                  <a:rPr lang="en-US" altLang="ko-KR" dirty="0" smtClean="0"/>
                  <a:t>Introduction of negative sampling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func>
                          <m:funcPr>
                            <m:ctrlPr>
                              <a:rPr lang="en-US" altLang="ko-KR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b="0" dirty="0" smtClean="0"/>
              </a:p>
              <a:p>
                <a:pPr lvl="1"/>
                <a:r>
                  <a:rPr lang="en-US" altLang="ko-KR" dirty="0" smtClean="0"/>
                  <a:t>Only positive example cannot set the decision boundary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89935"/>
                <a:ext cx="5889523" cy="5935409"/>
              </a:xfrm>
              <a:blipFill>
                <a:blip r:embed="rId2"/>
                <a:stretch>
                  <a:fillRect t="-1233" r="-1035" b="-17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13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889523" y="3866032"/>
                <a:ext cx="546913" cy="152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523" y="3866032"/>
                <a:ext cx="546913" cy="1524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7223245" y="4158541"/>
            <a:ext cx="285135" cy="938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437756" y="2927050"/>
                <a:ext cx="569590" cy="152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756" y="2927050"/>
                <a:ext cx="569590" cy="1524000"/>
              </a:xfrm>
              <a:prstGeom prst="rect">
                <a:avLst/>
              </a:prstGeom>
              <a:blipFill>
                <a:blip r:embed="rId4"/>
                <a:stretch>
                  <a:fillRect l="-3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437529" y="4725537"/>
                <a:ext cx="569590" cy="152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529" y="4725537"/>
                <a:ext cx="569590" cy="1524000"/>
              </a:xfrm>
              <a:prstGeom prst="rect">
                <a:avLst/>
              </a:prstGeom>
              <a:blipFill>
                <a:blip r:embed="rId5"/>
                <a:stretch>
                  <a:fillRect l="-3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780536" y="5390032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V dim.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52651" y="5060340"/>
            <a:ext cx="82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</a:t>
            </a:r>
            <a:r>
              <a:rPr lang="en-US" altLang="ko-KR" dirty="0" smtClean="0"/>
              <a:t> dim.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18207" y="6251476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V dim.</a:t>
            </a:r>
            <a:endParaRPr lang="ko-KR" alt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6436437" y="3866032"/>
            <a:ext cx="786808" cy="292509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436437" y="5097523"/>
            <a:ext cx="786808" cy="292509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508381" y="2927050"/>
            <a:ext cx="929148" cy="1231491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508380" y="4451050"/>
            <a:ext cx="929149" cy="646473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508380" y="4158541"/>
            <a:ext cx="929149" cy="566996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508380" y="5097523"/>
            <a:ext cx="929149" cy="1152014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365515" y="4506659"/>
                <a:ext cx="9286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515" y="4506659"/>
                <a:ext cx="928652" cy="381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543066" y="3929485"/>
                <a:ext cx="93397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066" y="3929485"/>
                <a:ext cx="933974" cy="3815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566198" y="4943402"/>
                <a:ext cx="93397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198" y="4943402"/>
                <a:ext cx="933974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889523" y="134573"/>
                <a:ext cx="569590" cy="152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523" y="134573"/>
                <a:ext cx="569590" cy="1524000"/>
              </a:xfrm>
              <a:prstGeom prst="rect">
                <a:avLst/>
              </a:prstGeom>
              <a:blipFill>
                <a:blip r:embed="rId9"/>
                <a:stretch>
                  <a:fillRect l="-3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889296" y="1933060"/>
                <a:ext cx="569590" cy="152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296" y="1933060"/>
                <a:ext cx="569590" cy="1524000"/>
              </a:xfrm>
              <a:prstGeom prst="rect">
                <a:avLst/>
              </a:prstGeom>
              <a:blipFill>
                <a:blip r:embed="rId10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5769745" y="3457060"/>
            <a:ext cx="80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 dim.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8432405" y="941958"/>
                <a:ext cx="546913" cy="152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405" y="941958"/>
                <a:ext cx="546913" cy="1524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7303192" y="1281020"/>
            <a:ext cx="285135" cy="938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095325" y="2250747"/>
            <a:ext cx="82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</a:t>
            </a:r>
            <a:r>
              <a:rPr lang="en-US" altLang="ko-KR" dirty="0" smtClean="0"/>
              <a:t> dim.</a:t>
            </a:r>
            <a:endParaRPr lang="ko-KR" alt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H="1" flipV="1">
            <a:off x="6458887" y="134574"/>
            <a:ext cx="844077" cy="1132588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6458887" y="1658573"/>
            <a:ext cx="844077" cy="537435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6458659" y="1289241"/>
            <a:ext cx="844305" cy="643820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6458431" y="2203010"/>
            <a:ext cx="844533" cy="1264798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7588100" y="940091"/>
            <a:ext cx="844078" cy="349150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7587872" y="2203010"/>
            <a:ext cx="844305" cy="262948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573558" y="1623809"/>
                <a:ext cx="93397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558" y="1623809"/>
                <a:ext cx="933974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458431" y="902060"/>
                <a:ext cx="9286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431" y="902060"/>
                <a:ext cx="9286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523923" y="1891679"/>
                <a:ext cx="9286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923" y="1891679"/>
                <a:ext cx="92865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ular Callout 59"/>
          <p:cNvSpPr/>
          <p:nvPr/>
        </p:nvSpPr>
        <p:spPr>
          <a:xfrm>
            <a:off x="7223245" y="272699"/>
            <a:ext cx="1208932" cy="541439"/>
          </a:xfrm>
          <a:prstGeom prst="wedgeRectCallout">
            <a:avLst>
              <a:gd name="adj1" fmla="val -54992"/>
              <a:gd name="adj2" fmla="val 7339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Weight Sharing!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02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09651"/>
          </a:xfrm>
        </p:spPr>
        <p:txBody>
          <a:bodyPr/>
          <a:lstStyle/>
          <a:p>
            <a:r>
              <a:rPr lang="en-US" altLang="ko-KR" dirty="0" smtClean="0"/>
              <a:t>Modeling Temporal Data with NN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8886" y="942691"/>
                <a:ext cx="5448286" cy="20128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 smtClean="0"/>
                  <a:t>Limitation of convolutional neural network</a:t>
                </a:r>
              </a:p>
              <a:p>
                <a:pPr lvl="1"/>
                <a:r>
                  <a:rPr lang="en-US" altLang="ko-KR" dirty="0" smtClean="0"/>
                  <a:t>No temporal modeling in the input and the hidden information</a:t>
                </a:r>
              </a:p>
              <a:p>
                <a:pPr lvl="1"/>
                <a:r>
                  <a:rPr lang="en-US" altLang="ko-KR" dirty="0" smtClean="0"/>
                  <a:t>Need to model the information flow from the previous hidden layer</a:t>
                </a:r>
              </a:p>
              <a:p>
                <a:r>
                  <a:rPr lang="en-US" altLang="ko-KR" dirty="0" smtClean="0"/>
                  <a:t>The definition of Recurrent Neural Network</a:t>
                </a:r>
              </a:p>
              <a:p>
                <a:pPr marL="708660" lvl="2"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𝑈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8886" y="942691"/>
                <a:ext cx="5448286" cy="2012863"/>
              </a:xfrm>
              <a:blipFill>
                <a:blip r:embed="rId2"/>
                <a:stretch>
                  <a:fillRect t="-4848" r="-1454" b="-24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t>14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7"/>
              <p:cNvSpPr/>
              <p:nvPr/>
            </p:nvSpPr>
            <p:spPr>
              <a:xfrm>
                <a:off x="1084943" y="5860930"/>
                <a:ext cx="430460" cy="4305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3" name="타원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943" y="5860930"/>
                <a:ext cx="430460" cy="4305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8"/>
              <p:cNvSpPr/>
              <p:nvPr/>
            </p:nvSpPr>
            <p:spPr>
              <a:xfrm>
                <a:off x="1995752" y="5860930"/>
                <a:ext cx="430460" cy="4305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4" name="타원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752" y="5860930"/>
                <a:ext cx="430460" cy="4305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타원 19"/>
              <p:cNvSpPr/>
              <p:nvPr/>
            </p:nvSpPr>
            <p:spPr>
              <a:xfrm>
                <a:off x="2906561" y="5860930"/>
                <a:ext cx="430460" cy="4305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5" name="타원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561" y="5860930"/>
                <a:ext cx="430460" cy="4305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481442" y="5918467"/>
                <a:ext cx="402674" cy="32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⋅⋅⋅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442" y="5918467"/>
                <a:ext cx="402674" cy="3246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570632" y="5918467"/>
                <a:ext cx="402674" cy="32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⋅⋅⋅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632" y="5918467"/>
                <a:ext cx="402674" cy="3246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타원 23"/>
          <p:cNvSpPr/>
          <p:nvPr/>
        </p:nvSpPr>
        <p:spPr>
          <a:xfrm>
            <a:off x="1084943" y="4929330"/>
            <a:ext cx="430460" cy="43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0" name="타원 24"/>
          <p:cNvSpPr/>
          <p:nvPr/>
        </p:nvSpPr>
        <p:spPr>
          <a:xfrm>
            <a:off x="1995752" y="4929330"/>
            <a:ext cx="430460" cy="43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" name="타원 25"/>
          <p:cNvSpPr/>
          <p:nvPr/>
        </p:nvSpPr>
        <p:spPr>
          <a:xfrm>
            <a:off x="2906561" y="4929330"/>
            <a:ext cx="430460" cy="43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481442" y="4986867"/>
                <a:ext cx="402674" cy="32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⋅⋅⋅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442" y="4986867"/>
                <a:ext cx="402674" cy="3246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570632" y="4986867"/>
                <a:ext cx="402674" cy="32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⋅⋅⋅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632" y="4986867"/>
                <a:ext cx="402674" cy="3246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9"/>
          <p:cNvCxnSpPr>
            <a:stCxn id="13" idx="0"/>
            <a:endCxn id="19" idx="4"/>
          </p:cNvCxnSpPr>
          <p:nvPr/>
        </p:nvCxnSpPr>
        <p:spPr>
          <a:xfrm flipV="1">
            <a:off x="1300173" y="5359866"/>
            <a:ext cx="0" cy="50106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30"/>
          <p:cNvCxnSpPr>
            <a:stCxn id="13" idx="7"/>
            <a:endCxn id="20" idx="3"/>
          </p:cNvCxnSpPr>
          <p:nvPr/>
        </p:nvCxnSpPr>
        <p:spPr>
          <a:xfrm flipV="1">
            <a:off x="1452364" y="5296816"/>
            <a:ext cx="606428" cy="62716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31"/>
          <p:cNvCxnSpPr>
            <a:stCxn id="13" idx="6"/>
            <a:endCxn id="21" idx="3"/>
          </p:cNvCxnSpPr>
          <p:nvPr/>
        </p:nvCxnSpPr>
        <p:spPr>
          <a:xfrm flipV="1">
            <a:off x="1515403" y="5296816"/>
            <a:ext cx="1454197" cy="77938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32"/>
          <p:cNvCxnSpPr>
            <a:stCxn id="14" idx="0"/>
            <a:endCxn id="20" idx="4"/>
          </p:cNvCxnSpPr>
          <p:nvPr/>
        </p:nvCxnSpPr>
        <p:spPr>
          <a:xfrm flipV="1">
            <a:off x="2210982" y="5359866"/>
            <a:ext cx="0" cy="50106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33"/>
          <p:cNvCxnSpPr>
            <a:stCxn id="14" idx="1"/>
            <a:endCxn id="19" idx="5"/>
          </p:cNvCxnSpPr>
          <p:nvPr/>
        </p:nvCxnSpPr>
        <p:spPr>
          <a:xfrm flipH="1" flipV="1">
            <a:off x="1452364" y="5296816"/>
            <a:ext cx="606428" cy="62716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34"/>
          <p:cNvCxnSpPr>
            <a:stCxn id="14" idx="7"/>
            <a:endCxn id="21" idx="3"/>
          </p:cNvCxnSpPr>
          <p:nvPr/>
        </p:nvCxnSpPr>
        <p:spPr>
          <a:xfrm flipV="1">
            <a:off x="2363173" y="5296816"/>
            <a:ext cx="606427" cy="62716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5"/>
          <p:cNvCxnSpPr>
            <a:stCxn id="15" idx="0"/>
            <a:endCxn id="21" idx="4"/>
          </p:cNvCxnSpPr>
          <p:nvPr/>
        </p:nvCxnSpPr>
        <p:spPr>
          <a:xfrm flipV="1">
            <a:off x="3121791" y="5359866"/>
            <a:ext cx="0" cy="50106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6"/>
          <p:cNvCxnSpPr>
            <a:stCxn id="15" idx="1"/>
            <a:endCxn id="20" idx="5"/>
          </p:cNvCxnSpPr>
          <p:nvPr/>
        </p:nvCxnSpPr>
        <p:spPr>
          <a:xfrm flipH="1" flipV="1">
            <a:off x="2363173" y="5296816"/>
            <a:ext cx="606427" cy="62716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7"/>
          <p:cNvCxnSpPr>
            <a:stCxn id="15" idx="2"/>
            <a:endCxn id="19" idx="5"/>
          </p:cNvCxnSpPr>
          <p:nvPr/>
        </p:nvCxnSpPr>
        <p:spPr>
          <a:xfrm flipH="1" flipV="1">
            <a:off x="1452364" y="5296816"/>
            <a:ext cx="1454197" cy="77938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6635" y="4984247"/>
            <a:ext cx="407076" cy="320703"/>
          </a:xfrm>
          <a:prstGeom prst="rect">
            <a:avLst/>
          </a:prstGeom>
        </p:spPr>
      </p:pic>
      <p:pic>
        <p:nvPicPr>
          <p:cNvPr id="38" name="그림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09612" y="4981626"/>
            <a:ext cx="407076" cy="320703"/>
          </a:xfrm>
          <a:prstGeom prst="rect">
            <a:avLst/>
          </a:prstGeom>
        </p:spPr>
      </p:pic>
      <p:pic>
        <p:nvPicPr>
          <p:cNvPr id="39" name="그림 4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19223" y="4981626"/>
            <a:ext cx="407076" cy="320703"/>
          </a:xfrm>
          <a:prstGeom prst="rect">
            <a:avLst/>
          </a:prstGeom>
        </p:spPr>
      </p:pic>
      <p:sp>
        <p:nvSpPr>
          <p:cNvPr id="40" name="타원 44"/>
          <p:cNvSpPr/>
          <p:nvPr/>
        </p:nvSpPr>
        <p:spPr>
          <a:xfrm>
            <a:off x="1082300" y="3998908"/>
            <a:ext cx="430460" cy="43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1" name="타원 45"/>
          <p:cNvSpPr/>
          <p:nvPr/>
        </p:nvSpPr>
        <p:spPr>
          <a:xfrm>
            <a:off x="1993109" y="3998908"/>
            <a:ext cx="430460" cy="43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2" name="타원 46"/>
          <p:cNvSpPr/>
          <p:nvPr/>
        </p:nvSpPr>
        <p:spPr>
          <a:xfrm>
            <a:off x="2903918" y="3998908"/>
            <a:ext cx="430460" cy="43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478799" y="4056445"/>
                <a:ext cx="402674" cy="32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⋅⋅⋅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799" y="4056445"/>
                <a:ext cx="402674" cy="32469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567989" y="4056445"/>
                <a:ext cx="402674" cy="32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⋅⋅⋅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989" y="4056445"/>
                <a:ext cx="402674" cy="3246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50"/>
          <p:cNvCxnSpPr>
            <a:stCxn id="19" idx="0"/>
            <a:endCxn id="40" idx="4"/>
          </p:cNvCxnSpPr>
          <p:nvPr/>
        </p:nvCxnSpPr>
        <p:spPr>
          <a:xfrm flipH="1" flipV="1">
            <a:off x="1297530" y="4429444"/>
            <a:ext cx="2643" cy="49988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51"/>
          <p:cNvCxnSpPr>
            <a:stCxn id="19" idx="7"/>
            <a:endCxn id="41" idx="3"/>
          </p:cNvCxnSpPr>
          <p:nvPr/>
        </p:nvCxnSpPr>
        <p:spPr>
          <a:xfrm flipV="1">
            <a:off x="1452364" y="4366393"/>
            <a:ext cx="603785" cy="62598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52"/>
          <p:cNvCxnSpPr>
            <a:stCxn id="19" idx="6"/>
            <a:endCxn id="42" idx="3"/>
          </p:cNvCxnSpPr>
          <p:nvPr/>
        </p:nvCxnSpPr>
        <p:spPr>
          <a:xfrm flipV="1">
            <a:off x="1515403" y="4366393"/>
            <a:ext cx="1451554" cy="77820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53"/>
          <p:cNvCxnSpPr>
            <a:stCxn id="20" idx="0"/>
            <a:endCxn id="41" idx="4"/>
          </p:cNvCxnSpPr>
          <p:nvPr/>
        </p:nvCxnSpPr>
        <p:spPr>
          <a:xfrm flipH="1" flipV="1">
            <a:off x="2208339" y="4429444"/>
            <a:ext cx="2643" cy="49988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54"/>
          <p:cNvCxnSpPr>
            <a:stCxn id="20" idx="1"/>
            <a:endCxn id="40" idx="5"/>
          </p:cNvCxnSpPr>
          <p:nvPr/>
        </p:nvCxnSpPr>
        <p:spPr>
          <a:xfrm flipH="1" flipV="1">
            <a:off x="1449720" y="4366393"/>
            <a:ext cx="609071" cy="62598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5"/>
          <p:cNvCxnSpPr>
            <a:stCxn id="20" idx="7"/>
            <a:endCxn id="42" idx="3"/>
          </p:cNvCxnSpPr>
          <p:nvPr/>
        </p:nvCxnSpPr>
        <p:spPr>
          <a:xfrm flipV="1">
            <a:off x="2363173" y="4366393"/>
            <a:ext cx="603784" cy="62598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6"/>
          <p:cNvCxnSpPr>
            <a:stCxn id="21" idx="0"/>
            <a:endCxn id="42" idx="4"/>
          </p:cNvCxnSpPr>
          <p:nvPr/>
        </p:nvCxnSpPr>
        <p:spPr>
          <a:xfrm flipH="1" flipV="1">
            <a:off x="3119148" y="4429444"/>
            <a:ext cx="2643" cy="49988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7"/>
          <p:cNvCxnSpPr>
            <a:stCxn id="21" idx="1"/>
            <a:endCxn id="41" idx="5"/>
          </p:cNvCxnSpPr>
          <p:nvPr/>
        </p:nvCxnSpPr>
        <p:spPr>
          <a:xfrm flipH="1" flipV="1">
            <a:off x="2360530" y="4366393"/>
            <a:ext cx="609070" cy="62598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8"/>
          <p:cNvCxnSpPr>
            <a:stCxn id="39" idx="1"/>
            <a:endCxn id="40" idx="5"/>
          </p:cNvCxnSpPr>
          <p:nvPr/>
        </p:nvCxnSpPr>
        <p:spPr>
          <a:xfrm flipH="1" flipV="1">
            <a:off x="1449720" y="4366393"/>
            <a:ext cx="1469503" cy="77558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6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992" y="4053824"/>
            <a:ext cx="407076" cy="320703"/>
          </a:xfrm>
          <a:prstGeom prst="rect">
            <a:avLst/>
          </a:prstGeom>
        </p:spPr>
      </p:pic>
      <p:pic>
        <p:nvPicPr>
          <p:cNvPr id="59" name="그림 6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06969" y="4051204"/>
            <a:ext cx="407076" cy="320703"/>
          </a:xfrm>
          <a:prstGeom prst="rect">
            <a:avLst/>
          </a:prstGeom>
        </p:spPr>
      </p:pic>
      <p:pic>
        <p:nvPicPr>
          <p:cNvPr id="60" name="그림 6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16580" y="4051204"/>
            <a:ext cx="407076" cy="320703"/>
          </a:xfrm>
          <a:prstGeom prst="rect">
            <a:avLst/>
          </a:prstGeom>
        </p:spPr>
      </p:pic>
      <p:sp>
        <p:nvSpPr>
          <p:cNvPr id="61" name="타원 65"/>
          <p:cNvSpPr/>
          <p:nvPr/>
        </p:nvSpPr>
        <p:spPr>
          <a:xfrm>
            <a:off x="1533590" y="3038180"/>
            <a:ext cx="430460" cy="43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2" name="타원 66"/>
          <p:cNvSpPr/>
          <p:nvPr/>
        </p:nvSpPr>
        <p:spPr>
          <a:xfrm>
            <a:off x="2444399" y="3038180"/>
            <a:ext cx="430460" cy="43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2019280" y="3095717"/>
                <a:ext cx="402674" cy="32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⋅⋅⋅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280" y="3095717"/>
                <a:ext cx="402674" cy="32469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8"/>
          <p:cNvCxnSpPr>
            <a:stCxn id="40" idx="0"/>
            <a:endCxn id="61" idx="4"/>
          </p:cNvCxnSpPr>
          <p:nvPr/>
        </p:nvCxnSpPr>
        <p:spPr>
          <a:xfrm flipV="1">
            <a:off x="1297530" y="3468716"/>
            <a:ext cx="451291" cy="53019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9"/>
          <p:cNvCxnSpPr>
            <a:stCxn id="40" idx="7"/>
            <a:endCxn id="62" idx="3"/>
          </p:cNvCxnSpPr>
          <p:nvPr/>
        </p:nvCxnSpPr>
        <p:spPr>
          <a:xfrm flipV="1">
            <a:off x="1449720" y="3405665"/>
            <a:ext cx="1057718" cy="65629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70"/>
          <p:cNvCxnSpPr>
            <a:stCxn id="42" idx="0"/>
            <a:endCxn id="62" idx="4"/>
          </p:cNvCxnSpPr>
          <p:nvPr/>
        </p:nvCxnSpPr>
        <p:spPr>
          <a:xfrm flipH="1" flipV="1">
            <a:off x="2659629" y="3468716"/>
            <a:ext cx="459519" cy="53019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71"/>
          <p:cNvCxnSpPr>
            <a:stCxn id="41" idx="0"/>
            <a:endCxn id="61" idx="4"/>
          </p:cNvCxnSpPr>
          <p:nvPr/>
        </p:nvCxnSpPr>
        <p:spPr>
          <a:xfrm flipH="1" flipV="1">
            <a:off x="1748820" y="3468716"/>
            <a:ext cx="459519" cy="53019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7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47450" y="3090476"/>
            <a:ext cx="407076" cy="320703"/>
          </a:xfrm>
          <a:prstGeom prst="rect">
            <a:avLst/>
          </a:prstGeom>
        </p:spPr>
      </p:pic>
      <p:pic>
        <p:nvPicPr>
          <p:cNvPr id="71" name="그림 7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57061" y="3090476"/>
            <a:ext cx="407076" cy="320703"/>
          </a:xfrm>
          <a:prstGeom prst="rect">
            <a:avLst/>
          </a:prstGeom>
        </p:spPr>
      </p:pic>
      <p:cxnSp>
        <p:nvCxnSpPr>
          <p:cNvPr id="72" name="직선 화살표 연결선 76"/>
          <p:cNvCxnSpPr>
            <a:stCxn id="41" idx="7"/>
            <a:endCxn id="62" idx="3"/>
          </p:cNvCxnSpPr>
          <p:nvPr/>
        </p:nvCxnSpPr>
        <p:spPr>
          <a:xfrm flipV="1">
            <a:off x="2360530" y="3405665"/>
            <a:ext cx="146908" cy="65629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7"/>
          <p:cNvCxnSpPr>
            <a:stCxn id="42" idx="1"/>
            <a:endCxn id="61" idx="5"/>
          </p:cNvCxnSpPr>
          <p:nvPr/>
        </p:nvCxnSpPr>
        <p:spPr>
          <a:xfrm flipH="1" flipV="1">
            <a:off x="1901011" y="3405665"/>
            <a:ext cx="1065946" cy="65629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044836" y="2918039"/>
                <a:ext cx="603050" cy="32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0" dirty="0" smtClean="0"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36" y="2918039"/>
                <a:ext cx="603050" cy="324693"/>
              </a:xfrm>
              <a:prstGeom prst="rect">
                <a:avLst/>
              </a:prstGeom>
              <a:blipFill>
                <a:blip r:embed="rId14"/>
                <a:stretch>
                  <a:fillRect b="-169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997618" y="3515917"/>
                <a:ext cx="657424" cy="340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1" i="0" dirty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18" y="3515917"/>
                <a:ext cx="657424" cy="34068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728694" y="4572858"/>
                <a:ext cx="657424" cy="340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1" i="0" dirty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94" y="4572858"/>
                <a:ext cx="657424" cy="34068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323528" y="4024543"/>
                <a:ext cx="851772" cy="340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1" i="0" dirty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0" dirty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024543"/>
                <a:ext cx="851772" cy="34068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724079" y="5510781"/>
                <a:ext cx="657424" cy="340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1" i="0" dirty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79" y="5510781"/>
                <a:ext cx="657424" cy="34068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23528" y="4957159"/>
                <a:ext cx="851772" cy="340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1" i="0" dirty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0" dirty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957159"/>
                <a:ext cx="851772" cy="34068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ight Arrow 82"/>
          <p:cNvSpPr/>
          <p:nvPr/>
        </p:nvSpPr>
        <p:spPr>
          <a:xfrm>
            <a:off x="3542284" y="3828439"/>
            <a:ext cx="360040" cy="1383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타원 17"/>
              <p:cNvSpPr/>
              <p:nvPr/>
            </p:nvSpPr>
            <p:spPr>
              <a:xfrm>
                <a:off x="4118534" y="5865078"/>
                <a:ext cx="430460" cy="4305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9" name="타원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534" y="5865078"/>
                <a:ext cx="430460" cy="430536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타원 18"/>
              <p:cNvSpPr/>
              <p:nvPr/>
            </p:nvSpPr>
            <p:spPr>
              <a:xfrm>
                <a:off x="5029343" y="5865078"/>
                <a:ext cx="430460" cy="4305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90" name="타원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343" y="5865078"/>
                <a:ext cx="430460" cy="430536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타원 19"/>
              <p:cNvSpPr/>
              <p:nvPr/>
            </p:nvSpPr>
            <p:spPr>
              <a:xfrm>
                <a:off x="5940152" y="5865078"/>
                <a:ext cx="430460" cy="4305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91" name="타원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865078"/>
                <a:ext cx="430460" cy="430536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5515033" y="5922615"/>
                <a:ext cx="402674" cy="32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⋅⋅⋅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033" y="5922615"/>
                <a:ext cx="402674" cy="32469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4604223" y="5922615"/>
                <a:ext cx="402674" cy="32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⋅⋅⋅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223" y="5922615"/>
                <a:ext cx="402674" cy="324693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타원 17"/>
              <p:cNvSpPr/>
              <p:nvPr/>
            </p:nvSpPr>
            <p:spPr>
              <a:xfrm>
                <a:off x="6710822" y="5850054"/>
                <a:ext cx="430460" cy="4305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ko-KR" sz="11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94" name="타원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822" y="5850054"/>
                <a:ext cx="430460" cy="430536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타원 18"/>
              <p:cNvSpPr/>
              <p:nvPr/>
            </p:nvSpPr>
            <p:spPr>
              <a:xfrm>
                <a:off x="7621631" y="5850054"/>
                <a:ext cx="430460" cy="4305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ko-KR" sz="11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95" name="타원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631" y="5850054"/>
                <a:ext cx="430460" cy="430536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타원 19"/>
              <p:cNvSpPr/>
              <p:nvPr/>
            </p:nvSpPr>
            <p:spPr>
              <a:xfrm>
                <a:off x="8532440" y="5850054"/>
                <a:ext cx="430460" cy="4305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100" i="1" dirty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96" name="타원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440" y="5850054"/>
                <a:ext cx="430460" cy="430536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8107321" y="5907591"/>
                <a:ext cx="33534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⋅⋅⋅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321" y="5907591"/>
                <a:ext cx="335348" cy="26161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7196511" y="5907591"/>
                <a:ext cx="33534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⋅⋅⋅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511" y="5907591"/>
                <a:ext cx="335348" cy="26161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타원 23"/>
          <p:cNvSpPr/>
          <p:nvPr/>
        </p:nvSpPr>
        <p:spPr>
          <a:xfrm>
            <a:off x="4105872" y="4954858"/>
            <a:ext cx="430460" cy="43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0" name="타원 24"/>
          <p:cNvSpPr/>
          <p:nvPr/>
        </p:nvSpPr>
        <p:spPr>
          <a:xfrm>
            <a:off x="5016681" y="4954858"/>
            <a:ext cx="430460" cy="43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1" name="타원 25"/>
          <p:cNvSpPr/>
          <p:nvPr/>
        </p:nvSpPr>
        <p:spPr>
          <a:xfrm>
            <a:off x="5927490" y="4954858"/>
            <a:ext cx="430460" cy="43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502371" y="5012395"/>
                <a:ext cx="402674" cy="32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⋅⋅⋅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371" y="5012395"/>
                <a:ext cx="402674" cy="324693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4591561" y="5012395"/>
                <a:ext cx="402674" cy="32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⋅⋅⋅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561" y="5012395"/>
                <a:ext cx="402674" cy="324693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4" name="그림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17564" y="5009775"/>
            <a:ext cx="407076" cy="320703"/>
          </a:xfrm>
          <a:prstGeom prst="rect">
            <a:avLst/>
          </a:prstGeom>
        </p:spPr>
      </p:pic>
      <p:pic>
        <p:nvPicPr>
          <p:cNvPr id="105" name="그림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30541" y="5007154"/>
            <a:ext cx="407076" cy="320703"/>
          </a:xfrm>
          <a:prstGeom prst="rect">
            <a:avLst/>
          </a:prstGeom>
        </p:spPr>
      </p:pic>
      <p:pic>
        <p:nvPicPr>
          <p:cNvPr id="106" name="그림 4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40152" y="5007154"/>
            <a:ext cx="407076" cy="320703"/>
          </a:xfrm>
          <a:prstGeom prst="rect">
            <a:avLst/>
          </a:prstGeom>
        </p:spPr>
      </p:pic>
      <p:sp>
        <p:nvSpPr>
          <p:cNvPr id="107" name="타원 23"/>
          <p:cNvSpPr/>
          <p:nvPr/>
        </p:nvSpPr>
        <p:spPr>
          <a:xfrm>
            <a:off x="6626152" y="3955378"/>
            <a:ext cx="430460" cy="43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8" name="타원 24"/>
          <p:cNvSpPr/>
          <p:nvPr/>
        </p:nvSpPr>
        <p:spPr>
          <a:xfrm>
            <a:off x="7536961" y="3955378"/>
            <a:ext cx="430460" cy="43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9" name="타원 25"/>
          <p:cNvSpPr/>
          <p:nvPr/>
        </p:nvSpPr>
        <p:spPr>
          <a:xfrm>
            <a:off x="8447770" y="3955378"/>
            <a:ext cx="430460" cy="43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8022651" y="4012915"/>
                <a:ext cx="402674" cy="32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⋅⋅⋅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651" y="4012915"/>
                <a:ext cx="402674" cy="324693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7111841" y="4012915"/>
                <a:ext cx="402674" cy="32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⋅⋅⋅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841" y="4012915"/>
                <a:ext cx="402674" cy="324693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" name="그림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37844" y="4010295"/>
            <a:ext cx="407076" cy="320703"/>
          </a:xfrm>
          <a:prstGeom prst="rect">
            <a:avLst/>
          </a:prstGeom>
        </p:spPr>
      </p:pic>
      <p:pic>
        <p:nvPicPr>
          <p:cNvPr id="113" name="그림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50821" y="4007674"/>
            <a:ext cx="407076" cy="320703"/>
          </a:xfrm>
          <a:prstGeom prst="rect">
            <a:avLst/>
          </a:prstGeom>
        </p:spPr>
      </p:pic>
      <p:pic>
        <p:nvPicPr>
          <p:cNvPr id="114" name="그림 4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60432" y="4007674"/>
            <a:ext cx="407076" cy="320703"/>
          </a:xfrm>
          <a:prstGeom prst="rect">
            <a:avLst/>
          </a:prstGeom>
        </p:spPr>
      </p:pic>
      <p:sp>
        <p:nvSpPr>
          <p:cNvPr id="115" name="타원 65"/>
          <p:cNvSpPr/>
          <p:nvPr/>
        </p:nvSpPr>
        <p:spPr>
          <a:xfrm>
            <a:off x="4596943" y="2977544"/>
            <a:ext cx="430460" cy="43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16" name="타원 66"/>
          <p:cNvSpPr/>
          <p:nvPr/>
        </p:nvSpPr>
        <p:spPr>
          <a:xfrm>
            <a:off x="5507752" y="2977544"/>
            <a:ext cx="430460" cy="43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5082633" y="3035081"/>
                <a:ext cx="402674" cy="32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⋅⋅⋅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633" y="3035081"/>
                <a:ext cx="402674" cy="324693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8" name="그림 7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10803" y="3029840"/>
            <a:ext cx="407076" cy="320703"/>
          </a:xfrm>
          <a:prstGeom prst="rect">
            <a:avLst/>
          </a:prstGeom>
        </p:spPr>
      </p:pic>
      <p:pic>
        <p:nvPicPr>
          <p:cNvPr id="119" name="그림 7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20414" y="3029840"/>
            <a:ext cx="407076" cy="3207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4108189" y="2857403"/>
                <a:ext cx="603050" cy="32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0" dirty="0" smtClean="0"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189" y="2857403"/>
                <a:ext cx="603050" cy="324693"/>
              </a:xfrm>
              <a:prstGeom prst="rect">
                <a:avLst/>
              </a:prstGeom>
              <a:blipFill>
                <a:blip r:embed="rId34"/>
                <a:stretch>
                  <a:fillRect b="-169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타원 65"/>
          <p:cNvSpPr/>
          <p:nvPr/>
        </p:nvSpPr>
        <p:spPr>
          <a:xfrm>
            <a:off x="7201893" y="3032666"/>
            <a:ext cx="430460" cy="43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22" name="타원 66"/>
          <p:cNvSpPr/>
          <p:nvPr/>
        </p:nvSpPr>
        <p:spPr>
          <a:xfrm>
            <a:off x="8112702" y="3032666"/>
            <a:ext cx="430460" cy="43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7687583" y="3090203"/>
                <a:ext cx="402674" cy="32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⋅⋅⋅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583" y="3090203"/>
                <a:ext cx="402674" cy="32469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4" name="그림 7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15753" y="3084962"/>
            <a:ext cx="407076" cy="320703"/>
          </a:xfrm>
          <a:prstGeom prst="rect">
            <a:avLst/>
          </a:prstGeom>
        </p:spPr>
      </p:pic>
      <p:pic>
        <p:nvPicPr>
          <p:cNvPr id="125" name="그림 7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25364" y="3084962"/>
            <a:ext cx="407076" cy="3207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6713139" y="2912525"/>
                <a:ext cx="603050" cy="32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0" dirty="0" smtClean="0"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139" y="2912525"/>
                <a:ext cx="603050" cy="324693"/>
              </a:xfrm>
              <a:prstGeom prst="rect">
                <a:avLst/>
              </a:prstGeom>
              <a:blipFill>
                <a:blip r:embed="rId36"/>
                <a:stretch>
                  <a:fillRect b="-169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863546" y="3711767"/>
                <a:ext cx="1147558" cy="355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1" i="0" dirty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  <m:t>+1,1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0" dirty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546" y="3711767"/>
                <a:ext cx="1147558" cy="35522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3422531" y="5296816"/>
                <a:ext cx="951992" cy="355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1" i="0" dirty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0" dirty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531" y="5296816"/>
                <a:ext cx="951992" cy="35522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3408164" y="5617824"/>
                <a:ext cx="657423" cy="355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1" i="0" dirty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164" y="5617824"/>
                <a:ext cx="657423" cy="35522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8418958" y="5352734"/>
                <a:ext cx="657424" cy="355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1" i="0" dirty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958" y="5352734"/>
                <a:ext cx="657424" cy="355225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8385808" y="3448195"/>
                <a:ext cx="657424" cy="355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1" i="0" dirty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808" y="3448195"/>
                <a:ext cx="657424" cy="355225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3772841" y="3395133"/>
                <a:ext cx="657424" cy="355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1" i="0" dirty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841" y="3395133"/>
                <a:ext cx="657424" cy="355225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5972104" y="4123299"/>
                <a:ext cx="596637" cy="355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1" i="0" dirty="0" smtClean="0"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104" y="4123299"/>
                <a:ext cx="596637" cy="355225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직선 화살표 연결선 70"/>
          <p:cNvCxnSpPr>
            <a:stCxn id="99" idx="0"/>
            <a:endCxn id="116" idx="4"/>
          </p:cNvCxnSpPr>
          <p:nvPr/>
        </p:nvCxnSpPr>
        <p:spPr>
          <a:xfrm flipV="1">
            <a:off x="4321102" y="3408080"/>
            <a:ext cx="1401880" cy="154677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70"/>
          <p:cNvCxnSpPr>
            <a:stCxn id="100" idx="0"/>
            <a:endCxn id="116" idx="4"/>
          </p:cNvCxnSpPr>
          <p:nvPr/>
        </p:nvCxnSpPr>
        <p:spPr>
          <a:xfrm flipV="1">
            <a:off x="5231911" y="3408080"/>
            <a:ext cx="491071" cy="154677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70"/>
          <p:cNvCxnSpPr>
            <a:stCxn id="101" idx="0"/>
            <a:endCxn id="116" idx="4"/>
          </p:cNvCxnSpPr>
          <p:nvPr/>
        </p:nvCxnSpPr>
        <p:spPr>
          <a:xfrm flipH="1" flipV="1">
            <a:off x="5722982" y="3408080"/>
            <a:ext cx="419738" cy="154677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70"/>
          <p:cNvCxnSpPr>
            <a:stCxn id="101" idx="0"/>
            <a:endCxn id="115" idx="4"/>
          </p:cNvCxnSpPr>
          <p:nvPr/>
        </p:nvCxnSpPr>
        <p:spPr>
          <a:xfrm flipH="1" flipV="1">
            <a:off x="4812173" y="3408080"/>
            <a:ext cx="1330547" cy="154677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70"/>
          <p:cNvCxnSpPr>
            <a:stCxn id="100" idx="0"/>
            <a:endCxn id="115" idx="4"/>
          </p:cNvCxnSpPr>
          <p:nvPr/>
        </p:nvCxnSpPr>
        <p:spPr>
          <a:xfrm flipH="1" flipV="1">
            <a:off x="4812173" y="3408080"/>
            <a:ext cx="419738" cy="154677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70"/>
          <p:cNvCxnSpPr>
            <a:stCxn id="99" idx="0"/>
            <a:endCxn id="115" idx="4"/>
          </p:cNvCxnSpPr>
          <p:nvPr/>
        </p:nvCxnSpPr>
        <p:spPr>
          <a:xfrm flipV="1">
            <a:off x="4321102" y="3408080"/>
            <a:ext cx="491071" cy="154677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70"/>
          <p:cNvCxnSpPr>
            <a:stCxn id="89" idx="0"/>
          </p:cNvCxnSpPr>
          <p:nvPr/>
        </p:nvCxnSpPr>
        <p:spPr>
          <a:xfrm flipH="1" flipV="1">
            <a:off x="4330869" y="5359866"/>
            <a:ext cx="2895" cy="50521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70"/>
          <p:cNvCxnSpPr>
            <a:stCxn id="89" idx="0"/>
            <a:endCxn id="100" idx="4"/>
          </p:cNvCxnSpPr>
          <p:nvPr/>
        </p:nvCxnSpPr>
        <p:spPr>
          <a:xfrm flipV="1">
            <a:off x="4333764" y="5385394"/>
            <a:ext cx="898147" cy="47968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70"/>
          <p:cNvCxnSpPr>
            <a:stCxn id="89" idx="0"/>
            <a:endCxn id="101" idx="4"/>
          </p:cNvCxnSpPr>
          <p:nvPr/>
        </p:nvCxnSpPr>
        <p:spPr>
          <a:xfrm flipV="1">
            <a:off x="4333764" y="5385394"/>
            <a:ext cx="1808956" cy="47968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70"/>
          <p:cNvCxnSpPr>
            <a:stCxn id="90" idx="0"/>
            <a:endCxn id="100" idx="4"/>
          </p:cNvCxnSpPr>
          <p:nvPr/>
        </p:nvCxnSpPr>
        <p:spPr>
          <a:xfrm flipH="1" flipV="1">
            <a:off x="5231911" y="5385394"/>
            <a:ext cx="12662" cy="47968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70"/>
          <p:cNvCxnSpPr>
            <a:stCxn id="91" idx="0"/>
            <a:endCxn id="101" idx="4"/>
          </p:cNvCxnSpPr>
          <p:nvPr/>
        </p:nvCxnSpPr>
        <p:spPr>
          <a:xfrm flipH="1" flipV="1">
            <a:off x="6142720" y="5385394"/>
            <a:ext cx="12662" cy="47968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70"/>
          <p:cNvCxnSpPr>
            <a:stCxn id="91" idx="0"/>
            <a:endCxn id="100" idx="4"/>
          </p:cNvCxnSpPr>
          <p:nvPr/>
        </p:nvCxnSpPr>
        <p:spPr>
          <a:xfrm flipH="1" flipV="1">
            <a:off x="5231911" y="5385394"/>
            <a:ext cx="923471" cy="47968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70"/>
          <p:cNvCxnSpPr>
            <a:stCxn id="90" idx="0"/>
            <a:endCxn id="101" idx="4"/>
          </p:cNvCxnSpPr>
          <p:nvPr/>
        </p:nvCxnSpPr>
        <p:spPr>
          <a:xfrm flipV="1">
            <a:off x="5244573" y="5385394"/>
            <a:ext cx="898147" cy="47968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70"/>
          <p:cNvCxnSpPr>
            <a:stCxn id="90" idx="0"/>
          </p:cNvCxnSpPr>
          <p:nvPr/>
        </p:nvCxnSpPr>
        <p:spPr>
          <a:xfrm flipH="1" flipV="1">
            <a:off x="4318207" y="5352734"/>
            <a:ext cx="926366" cy="51234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70"/>
          <p:cNvCxnSpPr>
            <a:stCxn id="91" idx="0"/>
            <a:endCxn id="99" idx="4"/>
          </p:cNvCxnSpPr>
          <p:nvPr/>
        </p:nvCxnSpPr>
        <p:spPr>
          <a:xfrm flipH="1" flipV="1">
            <a:off x="4321102" y="5385394"/>
            <a:ext cx="1834280" cy="47968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70"/>
          <p:cNvCxnSpPr>
            <a:stCxn id="99" idx="0"/>
            <a:endCxn id="107" idx="3"/>
          </p:cNvCxnSpPr>
          <p:nvPr/>
        </p:nvCxnSpPr>
        <p:spPr>
          <a:xfrm flipV="1">
            <a:off x="4321102" y="4322863"/>
            <a:ext cx="2368089" cy="63199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70"/>
          <p:cNvCxnSpPr>
            <a:stCxn id="99" idx="0"/>
            <a:endCxn id="108" idx="4"/>
          </p:cNvCxnSpPr>
          <p:nvPr/>
        </p:nvCxnSpPr>
        <p:spPr>
          <a:xfrm flipV="1">
            <a:off x="4321102" y="4385914"/>
            <a:ext cx="3431089" cy="56894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70"/>
          <p:cNvCxnSpPr>
            <a:stCxn id="99" idx="0"/>
            <a:endCxn id="109" idx="4"/>
          </p:cNvCxnSpPr>
          <p:nvPr/>
        </p:nvCxnSpPr>
        <p:spPr>
          <a:xfrm flipV="1">
            <a:off x="4321102" y="4385914"/>
            <a:ext cx="4341898" cy="56894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70"/>
          <p:cNvCxnSpPr>
            <a:stCxn id="100" idx="0"/>
            <a:endCxn id="107" idx="3"/>
          </p:cNvCxnSpPr>
          <p:nvPr/>
        </p:nvCxnSpPr>
        <p:spPr>
          <a:xfrm flipV="1">
            <a:off x="5231911" y="4322863"/>
            <a:ext cx="1457280" cy="63199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70"/>
          <p:cNvCxnSpPr>
            <a:stCxn id="100" idx="0"/>
            <a:endCxn id="108" idx="4"/>
          </p:cNvCxnSpPr>
          <p:nvPr/>
        </p:nvCxnSpPr>
        <p:spPr>
          <a:xfrm flipV="1">
            <a:off x="5231911" y="4385914"/>
            <a:ext cx="2520280" cy="56894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70"/>
          <p:cNvCxnSpPr>
            <a:stCxn id="100" idx="0"/>
            <a:endCxn id="109" idx="4"/>
          </p:cNvCxnSpPr>
          <p:nvPr/>
        </p:nvCxnSpPr>
        <p:spPr>
          <a:xfrm flipV="1">
            <a:off x="5231911" y="4385914"/>
            <a:ext cx="3431089" cy="56894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70"/>
          <p:cNvCxnSpPr>
            <a:stCxn id="101" idx="0"/>
            <a:endCxn id="107" idx="4"/>
          </p:cNvCxnSpPr>
          <p:nvPr/>
        </p:nvCxnSpPr>
        <p:spPr>
          <a:xfrm flipV="1">
            <a:off x="6142720" y="4385914"/>
            <a:ext cx="698662" cy="56894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70"/>
          <p:cNvCxnSpPr>
            <a:stCxn id="101" idx="0"/>
            <a:endCxn id="108" idx="4"/>
          </p:cNvCxnSpPr>
          <p:nvPr/>
        </p:nvCxnSpPr>
        <p:spPr>
          <a:xfrm flipV="1">
            <a:off x="6142720" y="4385914"/>
            <a:ext cx="1609471" cy="56894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70"/>
          <p:cNvCxnSpPr>
            <a:stCxn id="101" idx="0"/>
            <a:endCxn id="109" idx="4"/>
          </p:cNvCxnSpPr>
          <p:nvPr/>
        </p:nvCxnSpPr>
        <p:spPr>
          <a:xfrm flipV="1">
            <a:off x="6142720" y="4385914"/>
            <a:ext cx="2520280" cy="56894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70"/>
          <p:cNvCxnSpPr>
            <a:stCxn id="109" idx="0"/>
            <a:endCxn id="122" idx="4"/>
          </p:cNvCxnSpPr>
          <p:nvPr/>
        </p:nvCxnSpPr>
        <p:spPr>
          <a:xfrm flipH="1" flipV="1">
            <a:off x="8327932" y="3463202"/>
            <a:ext cx="335068" cy="49217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70"/>
          <p:cNvCxnSpPr>
            <a:stCxn id="109" idx="0"/>
            <a:endCxn id="121" idx="4"/>
          </p:cNvCxnSpPr>
          <p:nvPr/>
        </p:nvCxnSpPr>
        <p:spPr>
          <a:xfrm flipH="1" flipV="1">
            <a:off x="7417123" y="3463202"/>
            <a:ext cx="1245877" cy="49217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70"/>
          <p:cNvCxnSpPr>
            <a:stCxn id="108" idx="0"/>
            <a:endCxn id="122" idx="4"/>
          </p:cNvCxnSpPr>
          <p:nvPr/>
        </p:nvCxnSpPr>
        <p:spPr>
          <a:xfrm flipV="1">
            <a:off x="7752191" y="3463202"/>
            <a:ext cx="575741" cy="49217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화살표 연결선 70"/>
          <p:cNvCxnSpPr>
            <a:stCxn id="108" idx="0"/>
            <a:endCxn id="121" idx="4"/>
          </p:cNvCxnSpPr>
          <p:nvPr/>
        </p:nvCxnSpPr>
        <p:spPr>
          <a:xfrm flipH="1" flipV="1">
            <a:off x="7417123" y="3463202"/>
            <a:ext cx="335068" cy="49217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70"/>
          <p:cNvCxnSpPr>
            <a:endCxn id="121" idx="4"/>
          </p:cNvCxnSpPr>
          <p:nvPr/>
        </p:nvCxnSpPr>
        <p:spPr>
          <a:xfrm flipV="1">
            <a:off x="6836692" y="3463202"/>
            <a:ext cx="580431" cy="51909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70"/>
          <p:cNvCxnSpPr>
            <a:endCxn id="122" idx="4"/>
          </p:cNvCxnSpPr>
          <p:nvPr/>
        </p:nvCxnSpPr>
        <p:spPr>
          <a:xfrm flipV="1">
            <a:off x="6901144" y="3463202"/>
            <a:ext cx="1426788" cy="52483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70"/>
          <p:cNvCxnSpPr>
            <a:stCxn id="94" idx="0"/>
            <a:endCxn id="107" idx="4"/>
          </p:cNvCxnSpPr>
          <p:nvPr/>
        </p:nvCxnSpPr>
        <p:spPr>
          <a:xfrm flipH="1" flipV="1">
            <a:off x="6841382" y="4385914"/>
            <a:ext cx="84670" cy="146414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70"/>
          <p:cNvCxnSpPr>
            <a:stCxn id="94" idx="0"/>
            <a:endCxn id="108" idx="4"/>
          </p:cNvCxnSpPr>
          <p:nvPr/>
        </p:nvCxnSpPr>
        <p:spPr>
          <a:xfrm flipV="1">
            <a:off x="6926052" y="4385914"/>
            <a:ext cx="826139" cy="146414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70"/>
          <p:cNvCxnSpPr>
            <a:stCxn id="95" idx="0"/>
            <a:endCxn id="108" idx="4"/>
          </p:cNvCxnSpPr>
          <p:nvPr/>
        </p:nvCxnSpPr>
        <p:spPr>
          <a:xfrm flipH="1" flipV="1">
            <a:off x="7752191" y="4385914"/>
            <a:ext cx="84670" cy="146414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화살표 연결선 70"/>
          <p:cNvCxnSpPr>
            <a:stCxn id="94" idx="0"/>
            <a:endCxn id="109" idx="4"/>
          </p:cNvCxnSpPr>
          <p:nvPr/>
        </p:nvCxnSpPr>
        <p:spPr>
          <a:xfrm flipV="1">
            <a:off x="6926052" y="4385914"/>
            <a:ext cx="1736948" cy="146414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70"/>
          <p:cNvCxnSpPr>
            <a:stCxn id="95" idx="0"/>
            <a:endCxn id="109" idx="4"/>
          </p:cNvCxnSpPr>
          <p:nvPr/>
        </p:nvCxnSpPr>
        <p:spPr>
          <a:xfrm flipV="1">
            <a:off x="7836861" y="4385914"/>
            <a:ext cx="826139" cy="146414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70"/>
          <p:cNvCxnSpPr>
            <a:stCxn id="95" idx="0"/>
            <a:endCxn id="107" idx="4"/>
          </p:cNvCxnSpPr>
          <p:nvPr/>
        </p:nvCxnSpPr>
        <p:spPr>
          <a:xfrm flipH="1" flipV="1">
            <a:off x="6841382" y="4385914"/>
            <a:ext cx="995479" cy="146414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화살표 연결선 70"/>
          <p:cNvCxnSpPr>
            <a:stCxn id="96" idx="0"/>
            <a:endCxn id="109" idx="4"/>
          </p:cNvCxnSpPr>
          <p:nvPr/>
        </p:nvCxnSpPr>
        <p:spPr>
          <a:xfrm flipH="1" flipV="1">
            <a:off x="8663000" y="4385914"/>
            <a:ext cx="84670" cy="146414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화살표 연결선 70"/>
          <p:cNvCxnSpPr>
            <a:stCxn id="96" idx="0"/>
            <a:endCxn id="108" idx="4"/>
          </p:cNvCxnSpPr>
          <p:nvPr/>
        </p:nvCxnSpPr>
        <p:spPr>
          <a:xfrm flipH="1" flipV="1">
            <a:off x="7752191" y="4385914"/>
            <a:ext cx="995479" cy="146414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화살표 연결선 70"/>
          <p:cNvCxnSpPr>
            <a:stCxn id="96" idx="0"/>
            <a:endCxn id="107" idx="4"/>
          </p:cNvCxnSpPr>
          <p:nvPr/>
        </p:nvCxnSpPr>
        <p:spPr>
          <a:xfrm flipH="1" flipV="1">
            <a:off x="6841382" y="4385914"/>
            <a:ext cx="1906288" cy="146414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6370612" y="980728"/>
            <a:ext cx="82590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</a:t>
            </a:r>
            <a:r>
              <a:rPr lang="en-US" altLang="ko-KR" baseline="-25000" dirty="0" smtClean="0"/>
              <a:t>t-1</a:t>
            </a:r>
            <a:endParaRPr lang="ko-KR" altLang="en-US" baseline="-25000" dirty="0"/>
          </a:p>
        </p:txBody>
      </p:sp>
      <p:sp>
        <p:nvSpPr>
          <p:cNvPr id="257" name="Oval 256"/>
          <p:cNvSpPr/>
          <p:nvPr/>
        </p:nvSpPr>
        <p:spPr>
          <a:xfrm>
            <a:off x="6370612" y="2234715"/>
            <a:ext cx="82590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r>
              <a:rPr lang="en-US" altLang="ko-KR" baseline="-25000" dirty="0" smtClean="0"/>
              <a:t>t-1</a:t>
            </a:r>
            <a:endParaRPr lang="ko-KR" altLang="en-US" baseline="-25000" dirty="0"/>
          </a:p>
        </p:txBody>
      </p:sp>
      <p:sp>
        <p:nvSpPr>
          <p:cNvPr id="258" name="Oval 257"/>
          <p:cNvSpPr/>
          <p:nvPr/>
        </p:nvSpPr>
        <p:spPr>
          <a:xfrm>
            <a:off x="6370611" y="1614069"/>
            <a:ext cx="82590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</a:t>
            </a:r>
            <a:r>
              <a:rPr lang="en-US" altLang="ko-KR" baseline="-25000" dirty="0" smtClean="0"/>
              <a:t>t-1</a:t>
            </a:r>
            <a:endParaRPr lang="ko-KR" altLang="en-US" baseline="-25000" dirty="0"/>
          </a:p>
        </p:txBody>
      </p:sp>
      <p:sp>
        <p:nvSpPr>
          <p:cNvPr id="259" name="Oval 258"/>
          <p:cNvSpPr/>
          <p:nvPr/>
        </p:nvSpPr>
        <p:spPr>
          <a:xfrm>
            <a:off x="7837100" y="980728"/>
            <a:ext cx="82590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</a:t>
            </a:r>
            <a:r>
              <a:rPr lang="en-US" altLang="ko-KR" baseline="-25000" dirty="0" err="1" smtClean="0"/>
              <a:t>t</a:t>
            </a:r>
            <a:endParaRPr lang="ko-KR" altLang="en-US" baseline="-25000" dirty="0"/>
          </a:p>
        </p:txBody>
      </p:sp>
      <p:sp>
        <p:nvSpPr>
          <p:cNvPr id="260" name="Oval 259"/>
          <p:cNvSpPr/>
          <p:nvPr/>
        </p:nvSpPr>
        <p:spPr>
          <a:xfrm>
            <a:off x="7837100" y="2234715"/>
            <a:ext cx="82590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X</a:t>
            </a:r>
            <a:r>
              <a:rPr lang="en-US" altLang="ko-KR" baseline="-25000" dirty="0" err="1" smtClean="0"/>
              <a:t>t</a:t>
            </a:r>
            <a:endParaRPr lang="ko-KR" altLang="en-US" baseline="-25000" dirty="0"/>
          </a:p>
        </p:txBody>
      </p:sp>
      <p:sp>
        <p:nvSpPr>
          <p:cNvPr id="261" name="Oval 260"/>
          <p:cNvSpPr/>
          <p:nvPr/>
        </p:nvSpPr>
        <p:spPr>
          <a:xfrm>
            <a:off x="7837099" y="1614069"/>
            <a:ext cx="82590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</a:t>
            </a:r>
            <a:r>
              <a:rPr lang="en-US" altLang="ko-KR" baseline="-25000" dirty="0" err="1" smtClean="0"/>
              <a:t>t</a:t>
            </a:r>
            <a:endParaRPr lang="ko-KR" altLang="en-US" baseline="-25000" dirty="0"/>
          </a:p>
        </p:txBody>
      </p:sp>
      <p:cxnSp>
        <p:nvCxnSpPr>
          <p:cNvPr id="263" name="Straight Arrow Connector 262"/>
          <p:cNvCxnSpPr>
            <a:stCxn id="258" idx="6"/>
            <a:endCxn id="261" idx="2"/>
          </p:cNvCxnSpPr>
          <p:nvPr/>
        </p:nvCxnSpPr>
        <p:spPr>
          <a:xfrm>
            <a:off x="7196511" y="1830093"/>
            <a:ext cx="6405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>
            <a:off x="8662999" y="1830093"/>
            <a:ext cx="4133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/>
          <p:nvPr/>
        </p:nvCxnSpPr>
        <p:spPr>
          <a:xfrm>
            <a:off x="5957228" y="1849779"/>
            <a:ext cx="4133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>
            <a:stCxn id="258" idx="0"/>
            <a:endCxn id="255" idx="4"/>
          </p:cNvCxnSpPr>
          <p:nvPr/>
        </p:nvCxnSpPr>
        <p:spPr>
          <a:xfrm flipV="1">
            <a:off x="6783561" y="1412776"/>
            <a:ext cx="1" cy="201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 flipV="1">
            <a:off x="6783561" y="2039770"/>
            <a:ext cx="1" cy="201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 flipV="1">
            <a:off x="8274995" y="2043147"/>
            <a:ext cx="1" cy="201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/>
          <p:nvPr/>
        </p:nvCxnSpPr>
        <p:spPr>
          <a:xfrm flipV="1">
            <a:off x="8274994" y="1400081"/>
            <a:ext cx="1" cy="201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6323893" y="197884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276" name="TextBox 275"/>
          <p:cNvSpPr txBox="1"/>
          <p:nvPr/>
        </p:nvSpPr>
        <p:spPr>
          <a:xfrm>
            <a:off x="6327329" y="132416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277" name="TextBox 276"/>
          <p:cNvSpPr txBox="1"/>
          <p:nvPr/>
        </p:nvSpPr>
        <p:spPr>
          <a:xfrm>
            <a:off x="7288244" y="14796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888620" y="14757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8668878" y="14704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280" name="TextBox 279"/>
          <p:cNvSpPr txBox="1"/>
          <p:nvPr/>
        </p:nvSpPr>
        <p:spPr>
          <a:xfrm>
            <a:off x="7822463" y="200304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281" name="TextBox 280"/>
          <p:cNvSpPr txBox="1"/>
          <p:nvPr/>
        </p:nvSpPr>
        <p:spPr>
          <a:xfrm>
            <a:off x="7825899" y="134837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46538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1187"/>
            <a:ext cx="8435280" cy="568462"/>
          </a:xfrm>
        </p:spPr>
        <p:txBody>
          <a:bodyPr/>
          <a:lstStyle/>
          <a:p>
            <a:r>
              <a:rPr lang="en-US" altLang="ko-KR" sz="4000" dirty="0" smtClean="0"/>
              <a:t>Variant of Recurrent Neural Network</a:t>
            </a:r>
            <a:endParaRPr lang="ko-KR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6162"/>
            <a:ext cx="8435280" cy="99229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Bidirectional RNN for influence from X</a:t>
            </a:r>
            <a:r>
              <a:rPr lang="en-US" altLang="ko-KR" baseline="-25000" dirty="0" smtClean="0"/>
              <a:t>t+1</a:t>
            </a:r>
            <a:r>
              <a:rPr lang="ko-KR" altLang="en-US" baseline="-25000" dirty="0" smtClean="0"/>
              <a:t> </a:t>
            </a:r>
            <a:r>
              <a:rPr lang="en-US" altLang="ko-KR" dirty="0" smtClean="0"/>
              <a:t>to </a:t>
            </a:r>
            <a:r>
              <a:rPr lang="en-US" altLang="ko-KR" dirty="0" err="1"/>
              <a:t>X</a:t>
            </a:r>
            <a:r>
              <a:rPr lang="en-US" altLang="ko-KR" baseline="-25000" dirty="0" err="1"/>
              <a:t>t</a:t>
            </a:r>
            <a:endParaRPr lang="ko-KR" altLang="en-US" baseline="-25000" dirty="0"/>
          </a:p>
          <a:p>
            <a:r>
              <a:rPr lang="en-US" altLang="ko-KR" dirty="0" smtClean="0"/>
              <a:t>Deep RNN for further complex modeling on X and H</a:t>
            </a:r>
          </a:p>
          <a:p>
            <a:r>
              <a:rPr lang="en-US" altLang="ko-KR" dirty="0" smtClean="0"/>
              <a:t>Sequence-to-Sequence RNN when generate an output after the whole sequence input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Oval 4"/>
          <p:cNvSpPr/>
          <p:nvPr/>
        </p:nvSpPr>
        <p:spPr>
          <a:xfrm>
            <a:off x="835825" y="1767320"/>
            <a:ext cx="82590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</a:t>
            </a:r>
            <a:r>
              <a:rPr lang="en-US" altLang="ko-KR" baseline="-25000" dirty="0" smtClean="0"/>
              <a:t>t-1</a:t>
            </a:r>
            <a:endParaRPr lang="ko-KR" altLang="en-US" baseline="-25000" dirty="0"/>
          </a:p>
        </p:txBody>
      </p:sp>
      <p:sp>
        <p:nvSpPr>
          <p:cNvPr id="6" name="Oval 5"/>
          <p:cNvSpPr/>
          <p:nvPr/>
        </p:nvSpPr>
        <p:spPr>
          <a:xfrm>
            <a:off x="835825" y="3021307"/>
            <a:ext cx="82590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r>
              <a:rPr lang="en-US" altLang="ko-KR" baseline="-25000" dirty="0" smtClean="0"/>
              <a:t>t-1</a:t>
            </a:r>
            <a:endParaRPr lang="ko-KR" altLang="en-US" baseline="-25000" dirty="0"/>
          </a:p>
        </p:txBody>
      </p:sp>
      <p:sp>
        <p:nvSpPr>
          <p:cNvPr id="7" name="Oval 6"/>
          <p:cNvSpPr/>
          <p:nvPr/>
        </p:nvSpPr>
        <p:spPr>
          <a:xfrm>
            <a:off x="835824" y="2400661"/>
            <a:ext cx="82590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</a:t>
            </a:r>
            <a:r>
              <a:rPr lang="en-US" altLang="ko-KR" baseline="-25000" dirty="0" smtClean="0"/>
              <a:t>t-1</a:t>
            </a:r>
            <a:endParaRPr lang="ko-KR" altLang="en-US" baseline="-25000" dirty="0"/>
          </a:p>
        </p:txBody>
      </p:sp>
      <p:sp>
        <p:nvSpPr>
          <p:cNvPr id="8" name="Oval 7"/>
          <p:cNvSpPr/>
          <p:nvPr/>
        </p:nvSpPr>
        <p:spPr>
          <a:xfrm>
            <a:off x="2302313" y="1767320"/>
            <a:ext cx="82590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</a:t>
            </a:r>
            <a:r>
              <a:rPr lang="en-US" altLang="ko-KR" baseline="-25000" dirty="0" err="1" smtClean="0"/>
              <a:t>t</a:t>
            </a:r>
            <a:endParaRPr lang="ko-KR" altLang="en-US" baseline="-25000" dirty="0"/>
          </a:p>
        </p:txBody>
      </p:sp>
      <p:sp>
        <p:nvSpPr>
          <p:cNvPr id="9" name="Oval 8"/>
          <p:cNvSpPr/>
          <p:nvPr/>
        </p:nvSpPr>
        <p:spPr>
          <a:xfrm>
            <a:off x="2302313" y="3021307"/>
            <a:ext cx="82590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X</a:t>
            </a:r>
            <a:r>
              <a:rPr lang="en-US" altLang="ko-KR" baseline="-25000" dirty="0" err="1" smtClean="0"/>
              <a:t>t</a:t>
            </a:r>
            <a:endParaRPr lang="ko-KR" altLang="en-US" baseline="-25000" dirty="0"/>
          </a:p>
        </p:txBody>
      </p:sp>
      <p:sp>
        <p:nvSpPr>
          <p:cNvPr id="10" name="Oval 9"/>
          <p:cNvSpPr/>
          <p:nvPr/>
        </p:nvSpPr>
        <p:spPr>
          <a:xfrm>
            <a:off x="2302312" y="2400661"/>
            <a:ext cx="82590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</a:t>
            </a:r>
            <a:r>
              <a:rPr lang="en-US" altLang="ko-KR" baseline="-25000" dirty="0" err="1" smtClean="0"/>
              <a:t>t</a:t>
            </a:r>
            <a:endParaRPr lang="ko-KR" altLang="en-US" baseline="-25000" dirty="0"/>
          </a:p>
        </p:txBody>
      </p:sp>
      <p:cxnSp>
        <p:nvCxnSpPr>
          <p:cNvPr id="11" name="Straight Arrow Connector 10"/>
          <p:cNvCxnSpPr>
            <a:stCxn id="7" idx="6"/>
            <a:endCxn id="10" idx="2"/>
          </p:cNvCxnSpPr>
          <p:nvPr/>
        </p:nvCxnSpPr>
        <p:spPr>
          <a:xfrm>
            <a:off x="1661724" y="2616685"/>
            <a:ext cx="6405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28212" y="2616685"/>
            <a:ext cx="4133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22441" y="2636371"/>
            <a:ext cx="4133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0"/>
            <a:endCxn id="5" idx="4"/>
          </p:cNvCxnSpPr>
          <p:nvPr/>
        </p:nvCxnSpPr>
        <p:spPr>
          <a:xfrm flipV="1">
            <a:off x="1248774" y="2199368"/>
            <a:ext cx="1" cy="201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248774" y="2826362"/>
            <a:ext cx="1" cy="201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740208" y="2829739"/>
            <a:ext cx="1" cy="201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740207" y="2186673"/>
            <a:ext cx="1" cy="201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9106" y="276543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792542" y="211076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753457" y="22662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53833" y="22623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3134091" y="22569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2287676" y="278963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2291112" y="213496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61431" y="3488644"/>
            <a:ext cx="280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Recurrent Neural Network</a:t>
            </a:r>
            <a:endParaRPr lang="ko-KR" altLang="en-US" dirty="0"/>
          </a:p>
        </p:txBody>
      </p:sp>
      <p:sp>
        <p:nvSpPr>
          <p:cNvPr id="26" name="Oval 25"/>
          <p:cNvSpPr/>
          <p:nvPr/>
        </p:nvSpPr>
        <p:spPr>
          <a:xfrm>
            <a:off x="4319194" y="1609028"/>
            <a:ext cx="82590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</a:t>
            </a:r>
            <a:r>
              <a:rPr lang="en-US" altLang="ko-KR" baseline="-25000" dirty="0" smtClean="0"/>
              <a:t>t-1</a:t>
            </a:r>
            <a:endParaRPr lang="ko-KR" altLang="en-US" baseline="-25000" dirty="0"/>
          </a:p>
        </p:txBody>
      </p:sp>
      <p:sp>
        <p:nvSpPr>
          <p:cNvPr id="27" name="Oval 26"/>
          <p:cNvSpPr/>
          <p:nvPr/>
        </p:nvSpPr>
        <p:spPr>
          <a:xfrm>
            <a:off x="4319194" y="2863015"/>
            <a:ext cx="82590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r>
              <a:rPr lang="en-US" altLang="ko-KR" baseline="-25000" dirty="0" smtClean="0"/>
              <a:t>t-1</a:t>
            </a:r>
            <a:endParaRPr lang="ko-KR" altLang="en-US" baseline="-25000" dirty="0"/>
          </a:p>
        </p:txBody>
      </p:sp>
      <p:sp>
        <p:nvSpPr>
          <p:cNvPr id="28" name="Oval 27"/>
          <p:cNvSpPr/>
          <p:nvPr/>
        </p:nvSpPr>
        <p:spPr>
          <a:xfrm>
            <a:off x="4319193" y="2242369"/>
            <a:ext cx="82590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</a:t>
            </a:r>
            <a:r>
              <a:rPr lang="en-US" altLang="ko-KR" baseline="-25000" dirty="0" smtClean="0"/>
              <a:t>t-1</a:t>
            </a:r>
            <a:endParaRPr lang="ko-KR" altLang="en-US" baseline="-25000" dirty="0"/>
          </a:p>
        </p:txBody>
      </p:sp>
      <p:sp>
        <p:nvSpPr>
          <p:cNvPr id="29" name="Oval 28"/>
          <p:cNvSpPr/>
          <p:nvPr/>
        </p:nvSpPr>
        <p:spPr>
          <a:xfrm>
            <a:off x="5785682" y="1609028"/>
            <a:ext cx="82590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</a:t>
            </a:r>
            <a:r>
              <a:rPr lang="en-US" altLang="ko-KR" baseline="-25000" dirty="0" err="1" smtClean="0"/>
              <a:t>t</a:t>
            </a:r>
            <a:endParaRPr lang="ko-KR" altLang="en-US" baseline="-25000" dirty="0"/>
          </a:p>
        </p:txBody>
      </p:sp>
      <p:sp>
        <p:nvSpPr>
          <p:cNvPr id="30" name="Oval 29"/>
          <p:cNvSpPr/>
          <p:nvPr/>
        </p:nvSpPr>
        <p:spPr>
          <a:xfrm>
            <a:off x="5785682" y="2863015"/>
            <a:ext cx="82590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X</a:t>
            </a:r>
            <a:r>
              <a:rPr lang="en-US" altLang="ko-KR" baseline="-25000" dirty="0" err="1" smtClean="0"/>
              <a:t>t</a:t>
            </a:r>
            <a:endParaRPr lang="ko-KR" altLang="en-US" baseline="-25000" dirty="0"/>
          </a:p>
        </p:txBody>
      </p:sp>
      <p:sp>
        <p:nvSpPr>
          <p:cNvPr id="31" name="Oval 30"/>
          <p:cNvSpPr/>
          <p:nvPr/>
        </p:nvSpPr>
        <p:spPr>
          <a:xfrm>
            <a:off x="5785681" y="2242369"/>
            <a:ext cx="82590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</a:t>
            </a:r>
            <a:r>
              <a:rPr lang="en-US" altLang="ko-KR" baseline="-25000" dirty="0" err="1" smtClean="0"/>
              <a:t>t</a:t>
            </a:r>
            <a:endParaRPr lang="ko-KR" altLang="en-US" baseline="-25000" dirty="0"/>
          </a:p>
        </p:txBody>
      </p:sp>
      <p:cxnSp>
        <p:nvCxnSpPr>
          <p:cNvPr id="32" name="Straight Arrow Connector 31"/>
          <p:cNvCxnSpPr>
            <a:stCxn id="28" idx="6"/>
            <a:endCxn id="31" idx="2"/>
          </p:cNvCxnSpPr>
          <p:nvPr/>
        </p:nvCxnSpPr>
        <p:spPr>
          <a:xfrm>
            <a:off x="5145093" y="2458393"/>
            <a:ext cx="6405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611581" y="2458393"/>
            <a:ext cx="4133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905810" y="2478079"/>
            <a:ext cx="4133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0"/>
            <a:endCxn id="26" idx="4"/>
          </p:cNvCxnSpPr>
          <p:nvPr/>
        </p:nvCxnSpPr>
        <p:spPr>
          <a:xfrm flipV="1">
            <a:off x="4732143" y="2041076"/>
            <a:ext cx="1" cy="201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732143" y="2668070"/>
            <a:ext cx="1" cy="201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223577" y="2671447"/>
            <a:ext cx="1" cy="201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223576" y="2028381"/>
            <a:ext cx="1" cy="201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272475" y="260714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4275911" y="195246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5236826" y="2107947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</a:t>
            </a:r>
            <a:r>
              <a:rPr lang="en-US" altLang="ko-KR" baseline="-25000" dirty="0" smtClean="0"/>
              <a:t>1</a:t>
            </a:r>
            <a:r>
              <a:rPr lang="en-US" altLang="ko-KR" baseline="-25000" dirty="0"/>
              <a:t>,R</a:t>
            </a:r>
            <a:endParaRPr lang="ko-KR" altLang="en-US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3837202" y="210404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</a:t>
            </a:r>
            <a:r>
              <a:rPr lang="en-US" altLang="ko-KR" baseline="-25000" dirty="0" smtClean="0"/>
              <a:t>1,R</a:t>
            </a:r>
            <a:endParaRPr lang="ko-KR" altLang="en-US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6617460" y="2098707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</a:t>
            </a:r>
            <a:r>
              <a:rPr lang="en-US" altLang="ko-KR" baseline="-25000" dirty="0" smtClean="0"/>
              <a:t>1</a:t>
            </a:r>
            <a:r>
              <a:rPr lang="en-US" altLang="ko-KR" baseline="-25000" dirty="0"/>
              <a:t>,R</a:t>
            </a:r>
            <a:endParaRPr lang="ko-KR" altLang="en-US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5771045" y="263134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5774481" y="197667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3487052" y="3339246"/>
            <a:ext cx="412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Bidirectional Recurrent Neural Network</a:t>
            </a:r>
            <a:endParaRPr lang="ko-KR" alt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5130457" y="2559122"/>
            <a:ext cx="6405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889591" y="2575357"/>
            <a:ext cx="426777" cy="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598187" y="2547554"/>
            <a:ext cx="426777" cy="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626217" y="2495881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</a:t>
            </a:r>
            <a:r>
              <a:rPr lang="en-US" altLang="ko-KR" baseline="-25000" dirty="0" smtClean="0"/>
              <a:t>1,L</a:t>
            </a:r>
            <a:endParaRPr lang="ko-KR" altLang="en-US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5237781" y="249919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</a:t>
            </a:r>
            <a:r>
              <a:rPr lang="en-US" altLang="ko-KR" baseline="-25000" dirty="0" smtClean="0"/>
              <a:t>1,L</a:t>
            </a:r>
            <a:endParaRPr lang="ko-KR" altLang="en-US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3854586" y="254063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</a:t>
            </a:r>
            <a:r>
              <a:rPr lang="en-US" altLang="ko-KR" baseline="-25000" dirty="0" smtClean="0"/>
              <a:t>1,L</a:t>
            </a:r>
            <a:endParaRPr lang="ko-KR" altLang="en-US" baseline="-25000" dirty="0"/>
          </a:p>
        </p:txBody>
      </p:sp>
      <p:sp>
        <p:nvSpPr>
          <p:cNvPr id="56" name="Oval 55"/>
          <p:cNvSpPr/>
          <p:nvPr/>
        </p:nvSpPr>
        <p:spPr>
          <a:xfrm>
            <a:off x="871740" y="3882571"/>
            <a:ext cx="82590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</a:t>
            </a:r>
            <a:r>
              <a:rPr lang="en-US" altLang="ko-KR" baseline="-25000" dirty="0" smtClean="0"/>
              <a:t>t-1</a:t>
            </a:r>
            <a:endParaRPr lang="ko-KR" altLang="en-US" baseline="-25000" dirty="0"/>
          </a:p>
        </p:txBody>
      </p:sp>
      <p:sp>
        <p:nvSpPr>
          <p:cNvPr id="57" name="Oval 56"/>
          <p:cNvSpPr/>
          <p:nvPr/>
        </p:nvSpPr>
        <p:spPr>
          <a:xfrm>
            <a:off x="886990" y="5744508"/>
            <a:ext cx="82590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r>
              <a:rPr lang="en-US" altLang="ko-KR" baseline="-25000" dirty="0" smtClean="0"/>
              <a:t>t-1</a:t>
            </a:r>
            <a:endParaRPr lang="ko-KR" altLang="en-US" baseline="-25000" dirty="0"/>
          </a:p>
        </p:txBody>
      </p:sp>
      <p:sp>
        <p:nvSpPr>
          <p:cNvPr id="58" name="Oval 57"/>
          <p:cNvSpPr/>
          <p:nvPr/>
        </p:nvSpPr>
        <p:spPr>
          <a:xfrm>
            <a:off x="886989" y="5123862"/>
            <a:ext cx="82590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</a:t>
            </a:r>
            <a:r>
              <a:rPr lang="en-US" altLang="ko-KR" sz="1400" baseline="-25000" dirty="0" smtClean="0"/>
              <a:t>t-1,1</a:t>
            </a:r>
            <a:endParaRPr lang="ko-KR" altLang="en-US" sz="1400" baseline="-25000" dirty="0"/>
          </a:p>
        </p:txBody>
      </p:sp>
      <p:sp>
        <p:nvSpPr>
          <p:cNvPr id="59" name="Oval 58"/>
          <p:cNvSpPr/>
          <p:nvPr/>
        </p:nvSpPr>
        <p:spPr>
          <a:xfrm>
            <a:off x="2338228" y="3882571"/>
            <a:ext cx="82590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</a:t>
            </a:r>
            <a:r>
              <a:rPr lang="en-US" altLang="ko-KR" baseline="-25000" dirty="0" err="1" smtClean="0"/>
              <a:t>t</a:t>
            </a:r>
            <a:endParaRPr lang="ko-KR" altLang="en-US" baseline="-25000" dirty="0"/>
          </a:p>
        </p:txBody>
      </p:sp>
      <p:sp>
        <p:nvSpPr>
          <p:cNvPr id="60" name="Oval 59"/>
          <p:cNvSpPr/>
          <p:nvPr/>
        </p:nvSpPr>
        <p:spPr>
          <a:xfrm>
            <a:off x="2353478" y="5744508"/>
            <a:ext cx="82590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X</a:t>
            </a:r>
            <a:r>
              <a:rPr lang="en-US" altLang="ko-KR" baseline="-25000" dirty="0" err="1" smtClean="0"/>
              <a:t>t</a:t>
            </a:r>
            <a:endParaRPr lang="ko-KR" altLang="en-US" baseline="-25000" dirty="0"/>
          </a:p>
        </p:txBody>
      </p:sp>
      <p:sp>
        <p:nvSpPr>
          <p:cNvPr id="61" name="Oval 60"/>
          <p:cNvSpPr/>
          <p:nvPr/>
        </p:nvSpPr>
        <p:spPr>
          <a:xfrm>
            <a:off x="2353477" y="5123862"/>
            <a:ext cx="82590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</a:t>
            </a:r>
            <a:r>
              <a:rPr lang="en-US" altLang="ko-KR" baseline="-25000" dirty="0" smtClean="0"/>
              <a:t>t,1</a:t>
            </a:r>
            <a:endParaRPr lang="ko-KR" altLang="en-US" baseline="-25000" dirty="0"/>
          </a:p>
        </p:txBody>
      </p:sp>
      <p:cxnSp>
        <p:nvCxnSpPr>
          <p:cNvPr id="62" name="Straight Arrow Connector 61"/>
          <p:cNvCxnSpPr>
            <a:stCxn id="58" idx="6"/>
            <a:endCxn id="61" idx="2"/>
          </p:cNvCxnSpPr>
          <p:nvPr/>
        </p:nvCxnSpPr>
        <p:spPr>
          <a:xfrm>
            <a:off x="1712889" y="5339886"/>
            <a:ext cx="6405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179377" y="5339886"/>
            <a:ext cx="4133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73606" y="5359572"/>
            <a:ext cx="4133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56" idx="4"/>
          </p:cNvCxnSpPr>
          <p:nvPr/>
        </p:nvCxnSpPr>
        <p:spPr>
          <a:xfrm flipV="1">
            <a:off x="1284689" y="4314619"/>
            <a:ext cx="1" cy="201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1299939" y="5549563"/>
            <a:ext cx="1" cy="201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791373" y="5552940"/>
            <a:ext cx="1" cy="201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2776122" y="4301924"/>
            <a:ext cx="1" cy="201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40271" y="5488637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71" name="TextBox 70"/>
          <p:cNvSpPr txBox="1"/>
          <p:nvPr/>
        </p:nvSpPr>
        <p:spPr>
          <a:xfrm>
            <a:off x="1804622" y="49894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72" name="TextBox 71"/>
          <p:cNvSpPr txBox="1"/>
          <p:nvPr/>
        </p:nvSpPr>
        <p:spPr>
          <a:xfrm>
            <a:off x="404998" y="49855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73" name="TextBox 72"/>
          <p:cNvSpPr txBox="1"/>
          <p:nvPr/>
        </p:nvSpPr>
        <p:spPr>
          <a:xfrm>
            <a:off x="3185256" y="4980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74" name="TextBox 73"/>
          <p:cNvSpPr txBox="1"/>
          <p:nvPr/>
        </p:nvSpPr>
        <p:spPr>
          <a:xfrm>
            <a:off x="2338841" y="5512839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81" name="Oval 80"/>
          <p:cNvSpPr/>
          <p:nvPr/>
        </p:nvSpPr>
        <p:spPr>
          <a:xfrm>
            <a:off x="871740" y="4519198"/>
            <a:ext cx="82590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</a:t>
            </a:r>
            <a:r>
              <a:rPr lang="en-US" altLang="ko-KR" sz="1400" baseline="-25000" dirty="0" smtClean="0"/>
              <a:t>t-1,2</a:t>
            </a:r>
            <a:endParaRPr lang="ko-KR" altLang="en-US" sz="1400" baseline="-25000" dirty="0"/>
          </a:p>
        </p:txBody>
      </p:sp>
      <p:sp>
        <p:nvSpPr>
          <p:cNvPr id="82" name="Oval 81"/>
          <p:cNvSpPr/>
          <p:nvPr/>
        </p:nvSpPr>
        <p:spPr>
          <a:xfrm>
            <a:off x="2338228" y="4519198"/>
            <a:ext cx="82590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</a:t>
            </a:r>
            <a:r>
              <a:rPr lang="en-US" altLang="ko-KR" baseline="-25000" dirty="0" smtClean="0"/>
              <a:t>t,2</a:t>
            </a:r>
            <a:endParaRPr lang="ko-KR" altLang="en-US" baseline="-25000" dirty="0"/>
          </a:p>
        </p:txBody>
      </p:sp>
      <p:cxnSp>
        <p:nvCxnSpPr>
          <p:cNvPr id="83" name="Straight Arrow Connector 82"/>
          <p:cNvCxnSpPr>
            <a:stCxn id="81" idx="6"/>
            <a:endCxn id="82" idx="2"/>
          </p:cNvCxnSpPr>
          <p:nvPr/>
        </p:nvCxnSpPr>
        <p:spPr>
          <a:xfrm>
            <a:off x="1697640" y="4735222"/>
            <a:ext cx="6405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3164128" y="4735222"/>
            <a:ext cx="4133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458357" y="4754908"/>
            <a:ext cx="4133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789373" y="43847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87" name="TextBox 86"/>
          <p:cNvSpPr txBox="1"/>
          <p:nvPr/>
        </p:nvSpPr>
        <p:spPr>
          <a:xfrm>
            <a:off x="389749" y="43808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88" name="TextBox 87"/>
          <p:cNvSpPr txBox="1"/>
          <p:nvPr/>
        </p:nvSpPr>
        <p:spPr>
          <a:xfrm>
            <a:off x="3170007" y="43755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cxnSp>
        <p:nvCxnSpPr>
          <p:cNvPr id="89" name="Straight Arrow Connector 88"/>
          <p:cNvCxnSpPr/>
          <p:nvPr/>
        </p:nvCxnSpPr>
        <p:spPr>
          <a:xfrm flipV="1">
            <a:off x="1299939" y="4913769"/>
            <a:ext cx="1" cy="201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2791373" y="4917146"/>
            <a:ext cx="1" cy="201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40271" y="485284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92" name="TextBox 91"/>
          <p:cNvSpPr txBox="1"/>
          <p:nvPr/>
        </p:nvSpPr>
        <p:spPr>
          <a:xfrm>
            <a:off x="2338841" y="487704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70" name="TextBox 69"/>
          <p:cNvSpPr txBox="1"/>
          <p:nvPr/>
        </p:nvSpPr>
        <p:spPr>
          <a:xfrm>
            <a:off x="828457" y="422601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</a:t>
            </a:r>
            <a:r>
              <a:rPr lang="en-US" altLang="ko-KR" baseline="-25000" dirty="0" smtClean="0"/>
              <a:t>3</a:t>
            </a:r>
            <a:endParaRPr lang="ko-KR" altLang="en-US" baseline="-25000" dirty="0"/>
          </a:p>
        </p:txBody>
      </p:sp>
      <p:sp>
        <p:nvSpPr>
          <p:cNvPr id="75" name="TextBox 74"/>
          <p:cNvSpPr txBox="1"/>
          <p:nvPr/>
        </p:nvSpPr>
        <p:spPr>
          <a:xfrm>
            <a:off x="2327027" y="425021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</a:t>
            </a:r>
            <a:r>
              <a:rPr lang="en-US" altLang="ko-KR" baseline="-25000" dirty="0" smtClean="0"/>
              <a:t>3</a:t>
            </a:r>
            <a:endParaRPr lang="ko-KR" altLang="en-US" baseline="-25000" dirty="0"/>
          </a:p>
        </p:txBody>
      </p:sp>
      <p:sp>
        <p:nvSpPr>
          <p:cNvPr id="93" name="TextBox 92"/>
          <p:cNvSpPr txBox="1"/>
          <p:nvPr/>
        </p:nvSpPr>
        <p:spPr>
          <a:xfrm>
            <a:off x="353833" y="6148633"/>
            <a:ext cx="335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Deep Recurrent Neural Network</a:t>
            </a:r>
            <a:endParaRPr lang="ko-KR" altLang="en-US" dirty="0"/>
          </a:p>
        </p:txBody>
      </p:sp>
      <p:sp>
        <p:nvSpPr>
          <p:cNvPr id="95" name="Oval 94"/>
          <p:cNvSpPr/>
          <p:nvPr/>
        </p:nvSpPr>
        <p:spPr>
          <a:xfrm>
            <a:off x="4190678" y="5594899"/>
            <a:ext cx="82590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r>
              <a:rPr lang="en-US" altLang="ko-KR" baseline="-25000" dirty="0" smtClean="0"/>
              <a:t>t-1</a:t>
            </a:r>
            <a:endParaRPr lang="ko-KR" altLang="en-US" baseline="-25000" dirty="0"/>
          </a:p>
        </p:txBody>
      </p:sp>
      <p:sp>
        <p:nvSpPr>
          <p:cNvPr id="96" name="Oval 95"/>
          <p:cNvSpPr/>
          <p:nvPr/>
        </p:nvSpPr>
        <p:spPr>
          <a:xfrm>
            <a:off x="4190677" y="4974253"/>
            <a:ext cx="82590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</a:t>
            </a:r>
            <a:r>
              <a:rPr lang="en-US" altLang="ko-KR" sz="1400" baseline="-25000" dirty="0" smtClean="0"/>
              <a:t>t-1,1</a:t>
            </a:r>
            <a:endParaRPr lang="ko-KR" altLang="en-US" sz="1400" baseline="-25000" dirty="0"/>
          </a:p>
        </p:txBody>
      </p:sp>
      <p:sp>
        <p:nvSpPr>
          <p:cNvPr id="97" name="Oval 96"/>
          <p:cNvSpPr/>
          <p:nvPr/>
        </p:nvSpPr>
        <p:spPr>
          <a:xfrm>
            <a:off x="6885017" y="3765211"/>
            <a:ext cx="82590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98" name="Oval 97"/>
          <p:cNvSpPr/>
          <p:nvPr/>
        </p:nvSpPr>
        <p:spPr>
          <a:xfrm>
            <a:off x="5657166" y="5594899"/>
            <a:ext cx="82590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X</a:t>
            </a:r>
            <a:r>
              <a:rPr lang="en-US" altLang="ko-KR" baseline="-25000" dirty="0" err="1" smtClean="0"/>
              <a:t>t</a:t>
            </a:r>
            <a:endParaRPr lang="ko-KR" altLang="en-US" baseline="-25000" dirty="0"/>
          </a:p>
        </p:txBody>
      </p:sp>
      <p:sp>
        <p:nvSpPr>
          <p:cNvPr id="99" name="Oval 98"/>
          <p:cNvSpPr/>
          <p:nvPr/>
        </p:nvSpPr>
        <p:spPr>
          <a:xfrm>
            <a:off x="5657165" y="4974253"/>
            <a:ext cx="82590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</a:t>
            </a:r>
            <a:r>
              <a:rPr lang="en-US" altLang="ko-KR" baseline="-25000" dirty="0" smtClean="0"/>
              <a:t>t,1</a:t>
            </a:r>
            <a:endParaRPr lang="ko-KR" altLang="en-US" baseline="-25000" dirty="0"/>
          </a:p>
        </p:txBody>
      </p:sp>
      <p:cxnSp>
        <p:nvCxnSpPr>
          <p:cNvPr id="100" name="Straight Arrow Connector 99"/>
          <p:cNvCxnSpPr>
            <a:stCxn id="96" idx="6"/>
            <a:endCxn id="99" idx="2"/>
          </p:cNvCxnSpPr>
          <p:nvPr/>
        </p:nvCxnSpPr>
        <p:spPr>
          <a:xfrm>
            <a:off x="5016577" y="5190277"/>
            <a:ext cx="6405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777294" y="5209963"/>
            <a:ext cx="4133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4603627" y="5399954"/>
            <a:ext cx="1" cy="201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6095061" y="5403331"/>
            <a:ext cx="1" cy="201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7322911" y="4184564"/>
            <a:ext cx="1" cy="201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143959" y="533902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108310" y="4839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3708686" y="48359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642529" y="536323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12" name="Oval 111"/>
          <p:cNvSpPr/>
          <p:nvPr/>
        </p:nvSpPr>
        <p:spPr>
          <a:xfrm>
            <a:off x="4175428" y="4369589"/>
            <a:ext cx="82590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</a:t>
            </a:r>
            <a:r>
              <a:rPr lang="en-US" altLang="ko-KR" sz="1400" baseline="-25000" dirty="0" smtClean="0"/>
              <a:t>t-1,2</a:t>
            </a:r>
            <a:endParaRPr lang="ko-KR" altLang="en-US" sz="1400" baseline="-25000" dirty="0"/>
          </a:p>
        </p:txBody>
      </p:sp>
      <p:sp>
        <p:nvSpPr>
          <p:cNvPr id="113" name="Oval 112"/>
          <p:cNvSpPr/>
          <p:nvPr/>
        </p:nvSpPr>
        <p:spPr>
          <a:xfrm>
            <a:off x="5641916" y="4369589"/>
            <a:ext cx="82590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</a:t>
            </a:r>
            <a:r>
              <a:rPr lang="en-US" altLang="ko-KR" baseline="-25000" dirty="0" smtClean="0"/>
              <a:t>t,2</a:t>
            </a:r>
            <a:endParaRPr lang="ko-KR" altLang="en-US" baseline="-25000" dirty="0"/>
          </a:p>
        </p:txBody>
      </p:sp>
      <p:cxnSp>
        <p:nvCxnSpPr>
          <p:cNvPr id="114" name="Straight Arrow Connector 113"/>
          <p:cNvCxnSpPr>
            <a:stCxn id="112" idx="6"/>
            <a:endCxn id="113" idx="2"/>
          </p:cNvCxnSpPr>
          <p:nvPr/>
        </p:nvCxnSpPr>
        <p:spPr>
          <a:xfrm>
            <a:off x="5001328" y="4585613"/>
            <a:ext cx="6405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3762045" y="4605299"/>
            <a:ext cx="4133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093061" y="42351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693437" y="42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cxnSp>
        <p:nvCxnSpPr>
          <p:cNvPr id="120" name="Straight Arrow Connector 119"/>
          <p:cNvCxnSpPr/>
          <p:nvPr/>
        </p:nvCxnSpPr>
        <p:spPr>
          <a:xfrm flipV="1">
            <a:off x="4603627" y="4764160"/>
            <a:ext cx="1" cy="201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6095061" y="4767537"/>
            <a:ext cx="1" cy="201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143959" y="470323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5642529" y="472743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864101" y="408470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</a:t>
            </a:r>
            <a:r>
              <a:rPr lang="en-US" altLang="ko-KR" baseline="-25000" dirty="0" smtClean="0"/>
              <a:t>3</a:t>
            </a:r>
            <a:endParaRPr lang="ko-KR" altLang="en-US" baseline="-25000" dirty="0"/>
          </a:p>
        </p:txBody>
      </p:sp>
      <p:sp>
        <p:nvSpPr>
          <p:cNvPr id="126" name="Oval 125"/>
          <p:cNvSpPr/>
          <p:nvPr/>
        </p:nvSpPr>
        <p:spPr>
          <a:xfrm>
            <a:off x="6910635" y="5594899"/>
            <a:ext cx="82590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r>
              <a:rPr lang="en-US" altLang="ko-KR" baseline="-25000" dirty="0" smtClean="0"/>
              <a:t>EOS</a:t>
            </a:r>
            <a:endParaRPr lang="ko-KR" altLang="en-US" baseline="-25000" dirty="0"/>
          </a:p>
        </p:txBody>
      </p:sp>
      <p:sp>
        <p:nvSpPr>
          <p:cNvPr id="127" name="Oval 126"/>
          <p:cNvSpPr/>
          <p:nvPr/>
        </p:nvSpPr>
        <p:spPr>
          <a:xfrm>
            <a:off x="6910634" y="4974253"/>
            <a:ext cx="82590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</a:t>
            </a:r>
            <a:r>
              <a:rPr lang="en-US" altLang="ko-KR" sz="1400" baseline="-25000" dirty="0" smtClean="0"/>
              <a:t>t+1,1</a:t>
            </a:r>
            <a:endParaRPr lang="ko-KR" altLang="en-US" sz="1400" baseline="-25000" dirty="0"/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6497251" y="5209963"/>
            <a:ext cx="4133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7323584" y="5399954"/>
            <a:ext cx="1" cy="201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6863916" y="533902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37" name="TextBox 136"/>
          <p:cNvSpPr txBox="1"/>
          <p:nvPr/>
        </p:nvSpPr>
        <p:spPr>
          <a:xfrm>
            <a:off x="6428643" y="48359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40" name="Oval 139"/>
          <p:cNvSpPr/>
          <p:nvPr/>
        </p:nvSpPr>
        <p:spPr>
          <a:xfrm>
            <a:off x="6895385" y="4369589"/>
            <a:ext cx="82590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</a:t>
            </a:r>
            <a:r>
              <a:rPr lang="en-US" altLang="ko-KR" sz="1400" baseline="-25000" dirty="0" smtClean="0"/>
              <a:t>t+1,2</a:t>
            </a:r>
            <a:endParaRPr lang="ko-KR" altLang="en-US" sz="1400" baseline="-25000" dirty="0"/>
          </a:p>
        </p:txBody>
      </p:sp>
      <p:cxnSp>
        <p:nvCxnSpPr>
          <p:cNvPr id="144" name="Straight Arrow Connector 143"/>
          <p:cNvCxnSpPr/>
          <p:nvPr/>
        </p:nvCxnSpPr>
        <p:spPr>
          <a:xfrm>
            <a:off x="6482002" y="4605299"/>
            <a:ext cx="4133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6413394" y="42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cxnSp>
        <p:nvCxnSpPr>
          <p:cNvPr id="146" name="Straight Arrow Connector 145"/>
          <p:cNvCxnSpPr/>
          <p:nvPr/>
        </p:nvCxnSpPr>
        <p:spPr>
          <a:xfrm flipV="1">
            <a:off x="7323584" y="4764160"/>
            <a:ext cx="1" cy="201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6863916" y="470323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154" name="Oval 153"/>
          <p:cNvSpPr/>
          <p:nvPr/>
        </p:nvSpPr>
        <p:spPr>
          <a:xfrm>
            <a:off x="8132329" y="3765211"/>
            <a:ext cx="82590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cxnSp>
        <p:nvCxnSpPr>
          <p:cNvPr id="155" name="Straight Arrow Connector 154"/>
          <p:cNvCxnSpPr/>
          <p:nvPr/>
        </p:nvCxnSpPr>
        <p:spPr>
          <a:xfrm flipV="1">
            <a:off x="8570223" y="4184564"/>
            <a:ext cx="1" cy="201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8111413" y="408470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</a:t>
            </a:r>
            <a:r>
              <a:rPr lang="en-US" altLang="ko-KR" baseline="-25000" dirty="0" smtClean="0"/>
              <a:t>3</a:t>
            </a:r>
            <a:endParaRPr lang="ko-KR" altLang="en-US" baseline="-25000" dirty="0"/>
          </a:p>
        </p:txBody>
      </p:sp>
      <p:sp>
        <p:nvSpPr>
          <p:cNvPr id="157" name="Oval 156"/>
          <p:cNvSpPr/>
          <p:nvPr/>
        </p:nvSpPr>
        <p:spPr>
          <a:xfrm>
            <a:off x="8157947" y="5594899"/>
            <a:ext cx="82590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158" name="Oval 157"/>
          <p:cNvSpPr/>
          <p:nvPr/>
        </p:nvSpPr>
        <p:spPr>
          <a:xfrm>
            <a:off x="8157946" y="4974253"/>
            <a:ext cx="82590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</a:t>
            </a:r>
            <a:r>
              <a:rPr lang="en-US" altLang="ko-KR" sz="1400" baseline="-25000" dirty="0" smtClean="0"/>
              <a:t>t+2,1</a:t>
            </a:r>
            <a:endParaRPr lang="ko-KR" altLang="en-US" sz="1400" baseline="-25000" dirty="0"/>
          </a:p>
        </p:txBody>
      </p:sp>
      <p:cxnSp>
        <p:nvCxnSpPr>
          <p:cNvPr id="159" name="Straight Arrow Connector 158"/>
          <p:cNvCxnSpPr/>
          <p:nvPr/>
        </p:nvCxnSpPr>
        <p:spPr>
          <a:xfrm>
            <a:off x="7744563" y="5209963"/>
            <a:ext cx="4133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V="1">
            <a:off x="8570896" y="5399954"/>
            <a:ext cx="1" cy="201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8111228" y="533902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62" name="TextBox 161"/>
          <p:cNvSpPr txBox="1"/>
          <p:nvPr/>
        </p:nvSpPr>
        <p:spPr>
          <a:xfrm>
            <a:off x="7675955" y="48359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63" name="Oval 162"/>
          <p:cNvSpPr/>
          <p:nvPr/>
        </p:nvSpPr>
        <p:spPr>
          <a:xfrm>
            <a:off x="8142697" y="4369589"/>
            <a:ext cx="82590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</a:t>
            </a:r>
            <a:r>
              <a:rPr lang="en-US" altLang="ko-KR" sz="1400" baseline="-25000" dirty="0" smtClean="0"/>
              <a:t>t+2,2</a:t>
            </a:r>
            <a:endParaRPr lang="ko-KR" altLang="en-US" sz="1400" baseline="-25000" dirty="0"/>
          </a:p>
        </p:txBody>
      </p:sp>
      <p:cxnSp>
        <p:nvCxnSpPr>
          <p:cNvPr id="164" name="Straight Arrow Connector 163"/>
          <p:cNvCxnSpPr/>
          <p:nvPr/>
        </p:nvCxnSpPr>
        <p:spPr>
          <a:xfrm>
            <a:off x="7729314" y="4605299"/>
            <a:ext cx="4133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7660706" y="42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cxnSp>
        <p:nvCxnSpPr>
          <p:cNvPr id="166" name="Straight Arrow Connector 165"/>
          <p:cNvCxnSpPr/>
          <p:nvPr/>
        </p:nvCxnSpPr>
        <p:spPr>
          <a:xfrm flipV="1">
            <a:off x="8570896" y="4764160"/>
            <a:ext cx="1" cy="201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111228" y="470323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5024601" y="6024914"/>
            <a:ext cx="2962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Deep Sequence-to-Sequence</a:t>
            </a:r>
            <a:br>
              <a:rPr lang="en-US" altLang="ko-KR" dirty="0" smtClean="0"/>
            </a:br>
            <a:r>
              <a:rPr lang="en-US" altLang="ko-KR" dirty="0" smtClean="0"/>
              <a:t>Recurrent Neural Network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24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Vanishing Gradient Problem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Logistic function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𝑚𝑎𝑥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Multi-layered delta signal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Back-propagation algorithm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If a delta signal is weak, the weight update is impossible</a:t>
                </a:r>
              </a:p>
              <a:p>
                <a:pPr lvl="1"/>
                <a:r>
                  <a:rPr lang="en-US" altLang="ko-KR" dirty="0" smtClean="0"/>
                  <a:t>Deep layered neural network</a:t>
                </a:r>
              </a:p>
              <a:p>
                <a:pPr lvl="1"/>
                <a:r>
                  <a:rPr lang="en-US" altLang="ko-KR" dirty="0" smtClean="0"/>
                  <a:t>Single layered recurrent neural network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6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Long Short Term Memory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3627164" cy="492514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ko-KR" dirty="0" smtClean="0"/>
                  <a:t>LSTM cell</a:t>
                </a:r>
              </a:p>
              <a:p>
                <a:pPr lvl="1"/>
                <a:r>
                  <a:rPr lang="en-US" altLang="ko-KR" dirty="0" smtClean="0"/>
                  <a:t>Introducing a state to the LSTM cell</a:t>
                </a:r>
              </a:p>
              <a:p>
                <a:pPr lvl="1"/>
                <a:r>
                  <a:rPr lang="en-US" altLang="ko-KR" dirty="0" smtClean="0"/>
                  <a:t>Gate mechanism to add or remove information from the cell state</a:t>
                </a:r>
              </a:p>
              <a:p>
                <a:r>
                  <a:rPr lang="en-US" altLang="ko-KR" dirty="0" smtClean="0"/>
                  <a:t>Gate mechanism</a:t>
                </a:r>
              </a:p>
              <a:p>
                <a:pPr lvl="1"/>
                <a:r>
                  <a:rPr lang="en-US" altLang="ko-KR" dirty="0" smtClean="0"/>
                  <a:t>Sigmoid activation</a:t>
                </a:r>
              </a:p>
              <a:p>
                <a:pPr lvl="1"/>
                <a:r>
                  <a:rPr lang="en-US" altLang="ko-KR" dirty="0" smtClean="0"/>
                  <a:t>Pointwise multiplication</a:t>
                </a:r>
              </a:p>
              <a:p>
                <a:r>
                  <a:rPr lang="en-US" altLang="ko-KR" dirty="0" smtClean="0"/>
                  <a:t>Mathematical formulation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𝑡𝑎𝑛h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ko-KR" altLang="en-US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3627164" cy="4925144"/>
              </a:xfrm>
              <a:blipFill>
                <a:blip r:embed="rId2"/>
                <a:stretch>
                  <a:fillRect t="-12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17</a:t>
            </a:fld>
            <a:endParaRPr lang="ko-KR" alt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3386294" y="1041392"/>
            <a:ext cx="5695297" cy="5268689"/>
            <a:chOff x="3147103" y="1091918"/>
            <a:chExt cx="5841731" cy="5203009"/>
          </a:xfrm>
        </p:grpSpPr>
        <p:sp>
          <p:nvSpPr>
            <p:cNvPr id="5" name="Rectangle 4"/>
            <p:cNvSpPr/>
            <p:nvPr/>
          </p:nvSpPr>
          <p:spPr>
            <a:xfrm>
              <a:off x="3624383" y="2115178"/>
              <a:ext cx="4926704" cy="31099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/>
                <p:cNvSpPr/>
                <p:nvPr/>
              </p:nvSpPr>
              <p:spPr>
                <a:xfrm>
                  <a:off x="4148894" y="2314149"/>
                  <a:ext cx="572755" cy="48232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8894" y="2314149"/>
                  <a:ext cx="572755" cy="48232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4163967" y="4070973"/>
                  <a:ext cx="542611" cy="37178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3967" y="4070973"/>
                  <a:ext cx="542611" cy="37178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>
                <a:xfrm>
                  <a:off x="5794523" y="2314149"/>
                  <a:ext cx="572755" cy="48232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4523" y="2314149"/>
                  <a:ext cx="572755" cy="482321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/>
                <p:nvPr/>
              </p:nvSpPr>
              <p:spPr>
                <a:xfrm>
                  <a:off x="5794523" y="3111393"/>
                  <a:ext cx="572755" cy="48232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4523" y="3111393"/>
                  <a:ext cx="572755" cy="482321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984085" y="4070973"/>
                  <a:ext cx="542611" cy="37178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085" y="4070973"/>
                  <a:ext cx="542611" cy="37178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/>
            <p:cNvSpPr/>
            <p:nvPr/>
          </p:nvSpPr>
          <p:spPr>
            <a:xfrm>
              <a:off x="5809595" y="4069953"/>
              <a:ext cx="542611" cy="371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/>
                <a:t>tanh</a:t>
              </a:r>
              <a:endParaRPr lang="ko-KR" alt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6624321" y="4069953"/>
                  <a:ext cx="542611" cy="37178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4321" y="4069953"/>
                  <a:ext cx="542611" cy="37178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7402284" y="3455794"/>
                  <a:ext cx="572755" cy="48232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284" y="3455794"/>
                  <a:ext cx="572755" cy="482321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/>
            <p:cNvSpPr/>
            <p:nvPr/>
          </p:nvSpPr>
          <p:spPr>
            <a:xfrm>
              <a:off x="7226266" y="2796461"/>
              <a:ext cx="924789" cy="4823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/>
                <a:t>tanh</a:t>
              </a:r>
              <a:endParaRPr lang="ko-KR" altLang="en-US" sz="1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23867" y="2456339"/>
              <a:ext cx="215041" cy="1979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23867" y="4689437"/>
              <a:ext cx="215041" cy="1979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458330" y="2456339"/>
              <a:ext cx="215041" cy="1979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458326" y="4689437"/>
              <a:ext cx="215041" cy="1979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1" name="Straight Arrow Connector 20"/>
            <p:cNvCxnSpPr>
              <a:stCxn id="16" idx="3"/>
              <a:endCxn id="6" idx="2"/>
            </p:cNvCxnSpPr>
            <p:nvPr/>
          </p:nvCxnSpPr>
          <p:spPr>
            <a:xfrm>
              <a:off x="3738908" y="2555309"/>
              <a:ext cx="409986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6" idx="1"/>
            </p:cNvCxnSpPr>
            <p:nvPr/>
          </p:nvCxnSpPr>
          <p:spPr>
            <a:xfrm>
              <a:off x="3147103" y="2555309"/>
              <a:ext cx="37676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7" idx="1"/>
            </p:cNvCxnSpPr>
            <p:nvPr/>
          </p:nvCxnSpPr>
          <p:spPr>
            <a:xfrm>
              <a:off x="3195489" y="4788407"/>
              <a:ext cx="32837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8" idx="3"/>
            </p:cNvCxnSpPr>
            <p:nvPr/>
          </p:nvCxnSpPr>
          <p:spPr>
            <a:xfrm>
              <a:off x="8673370" y="2555309"/>
              <a:ext cx="315464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3"/>
            </p:cNvCxnSpPr>
            <p:nvPr/>
          </p:nvCxnSpPr>
          <p:spPr>
            <a:xfrm>
              <a:off x="8673372" y="4788407"/>
              <a:ext cx="301110" cy="147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" idx="6"/>
              <a:endCxn id="8" idx="2"/>
            </p:cNvCxnSpPr>
            <p:nvPr/>
          </p:nvCxnSpPr>
          <p:spPr>
            <a:xfrm>
              <a:off x="4721649" y="2555310"/>
              <a:ext cx="107287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8" idx="6"/>
              <a:endCxn id="18" idx="1"/>
            </p:cNvCxnSpPr>
            <p:nvPr/>
          </p:nvCxnSpPr>
          <p:spPr>
            <a:xfrm>
              <a:off x="6367277" y="2555310"/>
              <a:ext cx="20910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7" idx="3"/>
              <a:endCxn id="7" idx="2"/>
            </p:cNvCxnSpPr>
            <p:nvPr/>
          </p:nvCxnSpPr>
          <p:spPr>
            <a:xfrm flipV="1">
              <a:off x="3738908" y="4442762"/>
              <a:ext cx="696365" cy="34564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6"/>
            <p:cNvCxnSpPr>
              <a:stCxn id="17" idx="3"/>
              <a:endCxn id="10" idx="2"/>
            </p:cNvCxnSpPr>
            <p:nvPr/>
          </p:nvCxnSpPr>
          <p:spPr>
            <a:xfrm flipV="1">
              <a:off x="3738908" y="4442762"/>
              <a:ext cx="1516483" cy="34564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36"/>
            <p:cNvCxnSpPr>
              <a:stCxn id="17" idx="3"/>
              <a:endCxn id="11" idx="2"/>
            </p:cNvCxnSpPr>
            <p:nvPr/>
          </p:nvCxnSpPr>
          <p:spPr>
            <a:xfrm flipV="1">
              <a:off x="3738908" y="4441742"/>
              <a:ext cx="2341993" cy="34666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36"/>
            <p:cNvCxnSpPr>
              <a:stCxn id="17" idx="3"/>
              <a:endCxn id="12" idx="2"/>
            </p:cNvCxnSpPr>
            <p:nvPr/>
          </p:nvCxnSpPr>
          <p:spPr>
            <a:xfrm flipV="1">
              <a:off x="3738908" y="4441742"/>
              <a:ext cx="3156719" cy="34666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36"/>
            <p:cNvCxnSpPr>
              <a:stCxn id="7" idx="0"/>
              <a:endCxn id="6" idx="4"/>
            </p:cNvCxnSpPr>
            <p:nvPr/>
          </p:nvCxnSpPr>
          <p:spPr>
            <a:xfrm rot="16200000" flipV="1">
              <a:off x="3798022" y="3433721"/>
              <a:ext cx="1274503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36"/>
            <p:cNvCxnSpPr>
              <a:stCxn id="10" idx="0"/>
              <a:endCxn id="9" idx="2"/>
            </p:cNvCxnSpPr>
            <p:nvPr/>
          </p:nvCxnSpPr>
          <p:spPr>
            <a:xfrm rot="5400000" flipH="1" flipV="1">
              <a:off x="5165748" y="3442198"/>
              <a:ext cx="718419" cy="53913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36"/>
            <p:cNvCxnSpPr>
              <a:stCxn id="11" idx="0"/>
              <a:endCxn id="9" idx="4"/>
            </p:cNvCxnSpPr>
            <p:nvPr/>
          </p:nvCxnSpPr>
          <p:spPr>
            <a:xfrm flipV="1">
              <a:off x="6080901" y="3593714"/>
              <a:ext cx="0" cy="4762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36"/>
            <p:cNvCxnSpPr>
              <a:stCxn id="9" idx="0"/>
              <a:endCxn id="8" idx="4"/>
            </p:cNvCxnSpPr>
            <p:nvPr/>
          </p:nvCxnSpPr>
          <p:spPr>
            <a:xfrm flipV="1">
              <a:off x="6080901" y="2796470"/>
              <a:ext cx="0" cy="3149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36"/>
            <p:cNvCxnSpPr>
              <a:stCxn id="8" idx="6"/>
              <a:endCxn id="15" idx="0"/>
            </p:cNvCxnSpPr>
            <p:nvPr/>
          </p:nvCxnSpPr>
          <p:spPr>
            <a:xfrm>
              <a:off x="6367278" y="2555310"/>
              <a:ext cx="1321383" cy="241151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36"/>
            <p:cNvCxnSpPr>
              <a:stCxn id="15" idx="4"/>
              <a:endCxn id="13" idx="0"/>
            </p:cNvCxnSpPr>
            <p:nvPr/>
          </p:nvCxnSpPr>
          <p:spPr>
            <a:xfrm>
              <a:off x="7688661" y="3278782"/>
              <a:ext cx="1" cy="17701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36"/>
            <p:cNvCxnSpPr>
              <a:stCxn id="13" idx="4"/>
              <a:endCxn id="19" idx="1"/>
            </p:cNvCxnSpPr>
            <p:nvPr/>
          </p:nvCxnSpPr>
          <p:spPr>
            <a:xfrm rot="16200000" flipH="1">
              <a:off x="7648347" y="3978429"/>
              <a:ext cx="850292" cy="76966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36"/>
            <p:cNvCxnSpPr>
              <a:stCxn id="12" idx="0"/>
              <a:endCxn id="13" idx="2"/>
            </p:cNvCxnSpPr>
            <p:nvPr/>
          </p:nvCxnSpPr>
          <p:spPr>
            <a:xfrm rot="5400000" flipH="1" flipV="1">
              <a:off x="6962456" y="3630126"/>
              <a:ext cx="372998" cy="50665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4148894" y="5126174"/>
              <a:ext cx="215041" cy="1979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77" name="Straight Arrow Connector 76"/>
            <p:cNvCxnSpPr>
              <a:stCxn id="81" idx="0"/>
              <a:endCxn id="76" idx="2"/>
            </p:cNvCxnSpPr>
            <p:nvPr/>
          </p:nvCxnSpPr>
          <p:spPr>
            <a:xfrm flipH="1" flipV="1">
              <a:off x="4256415" y="5324114"/>
              <a:ext cx="2569" cy="3377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Oval 80"/>
                <p:cNvSpPr/>
                <p:nvPr/>
              </p:nvSpPr>
              <p:spPr>
                <a:xfrm>
                  <a:off x="3826103" y="5661881"/>
                  <a:ext cx="865762" cy="63304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81" name="Oval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103" y="5661881"/>
                  <a:ext cx="865762" cy="633046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Rectangle 82"/>
            <p:cNvSpPr/>
            <p:nvPr/>
          </p:nvSpPr>
          <p:spPr>
            <a:xfrm>
              <a:off x="8102728" y="2037152"/>
              <a:ext cx="215041" cy="1979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Oval 83"/>
                <p:cNvSpPr/>
                <p:nvPr/>
              </p:nvSpPr>
              <p:spPr>
                <a:xfrm>
                  <a:off x="7777367" y="1091918"/>
                  <a:ext cx="865762" cy="63304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84" name="Oval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7367" y="1091918"/>
                  <a:ext cx="865762" cy="633046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>
              <a:stCxn id="83" idx="0"/>
              <a:endCxn id="84" idx="4"/>
            </p:cNvCxnSpPr>
            <p:nvPr/>
          </p:nvCxnSpPr>
          <p:spPr>
            <a:xfrm flipH="1" flipV="1">
              <a:off x="8210248" y="1724964"/>
              <a:ext cx="1" cy="3121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36"/>
            <p:cNvCxnSpPr>
              <a:stCxn id="95" idx="2"/>
              <a:endCxn id="83" idx="2"/>
            </p:cNvCxnSpPr>
            <p:nvPr/>
          </p:nvCxnSpPr>
          <p:spPr>
            <a:xfrm flipH="1" flipV="1">
              <a:off x="8210249" y="2235092"/>
              <a:ext cx="9242" cy="18958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Freeform 94"/>
            <p:cNvSpPr/>
            <p:nvPr/>
          </p:nvSpPr>
          <p:spPr>
            <a:xfrm>
              <a:off x="8219491" y="2424676"/>
              <a:ext cx="90435" cy="251209"/>
            </a:xfrm>
            <a:custGeom>
              <a:avLst/>
              <a:gdLst>
                <a:gd name="connsiteX0" fmla="*/ 0 w 90435"/>
                <a:gd name="connsiteY0" fmla="*/ 251209 h 251209"/>
                <a:gd name="connsiteX1" fmla="*/ 90435 w 90435"/>
                <a:gd name="connsiteY1" fmla="*/ 130628 h 251209"/>
                <a:gd name="connsiteX2" fmla="*/ 0 w 90435"/>
                <a:gd name="connsiteY2" fmla="*/ 0 h 251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435" h="251209">
                  <a:moveTo>
                    <a:pt x="0" y="251209"/>
                  </a:moveTo>
                  <a:cubicBezTo>
                    <a:pt x="45217" y="211852"/>
                    <a:pt x="90435" y="172496"/>
                    <a:pt x="90435" y="130628"/>
                  </a:cubicBezTo>
                  <a:cubicBezTo>
                    <a:pt x="90435" y="88760"/>
                    <a:pt x="45217" y="44380"/>
                    <a:pt x="0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98" name="Straight Arrow Connector 97"/>
            <p:cNvCxnSpPr>
              <a:endCxn id="95" idx="0"/>
            </p:cNvCxnSpPr>
            <p:nvPr/>
          </p:nvCxnSpPr>
          <p:spPr>
            <a:xfrm flipH="1" flipV="1">
              <a:off x="8219491" y="2675885"/>
              <a:ext cx="11932" cy="2112522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Rectangle 102"/>
          <p:cNvSpPr/>
          <p:nvPr/>
        </p:nvSpPr>
        <p:spPr>
          <a:xfrm>
            <a:off x="4832404" y="6094457"/>
            <a:ext cx="440203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err="1">
                <a:solidFill>
                  <a:srgbClr val="222222"/>
                </a:solidFill>
                <a:latin typeface="Arial" panose="020B0604020202020204" pitchFamily="34" charset="0"/>
              </a:rPr>
              <a:t>Hochreiter</a:t>
            </a:r>
            <a:r>
              <a:rPr lang="en-US" altLang="ko-KR" sz="1050" b="1" dirty="0">
                <a:solidFill>
                  <a:srgbClr val="222222"/>
                </a:solidFill>
                <a:latin typeface="Arial" panose="020B0604020202020204" pitchFamily="34" charset="0"/>
              </a:rPr>
              <a:t>, Sepp, and Jürgen </a:t>
            </a:r>
            <a:r>
              <a:rPr lang="en-US" altLang="ko-KR" sz="1050" b="1" dirty="0" err="1">
                <a:solidFill>
                  <a:srgbClr val="222222"/>
                </a:solidFill>
                <a:latin typeface="Arial" panose="020B0604020202020204" pitchFamily="34" charset="0"/>
              </a:rPr>
              <a:t>Schmidhuber</a:t>
            </a:r>
            <a:r>
              <a:rPr lang="en-US" altLang="ko-KR" sz="1050" b="1" dirty="0">
                <a:solidFill>
                  <a:srgbClr val="222222"/>
                </a:solidFill>
                <a:latin typeface="Arial" panose="020B0604020202020204" pitchFamily="34" charset="0"/>
              </a:rPr>
              <a:t>. "Long short-term memory." </a:t>
            </a:r>
            <a:r>
              <a:rPr lang="en-US" altLang="ko-KR" sz="1050" b="1" i="1" dirty="0">
                <a:solidFill>
                  <a:srgbClr val="222222"/>
                </a:solidFill>
                <a:latin typeface="Arial" panose="020B0604020202020204" pitchFamily="34" charset="0"/>
              </a:rPr>
              <a:t>Neural computation</a:t>
            </a:r>
            <a:r>
              <a:rPr lang="en-US" altLang="ko-KR" sz="1050" b="1" dirty="0">
                <a:solidFill>
                  <a:srgbClr val="222222"/>
                </a:solidFill>
                <a:latin typeface="Arial" panose="020B0604020202020204" pitchFamily="34" charset="0"/>
              </a:rPr>
              <a:t> 9.8 (1997): 1735-1780.</a:t>
            </a:r>
            <a:endParaRPr lang="ko-KR" altLang="en-US" sz="1050" b="1" dirty="0"/>
          </a:p>
        </p:txBody>
      </p:sp>
      <p:cxnSp>
        <p:nvCxnSpPr>
          <p:cNvPr id="105" name="Straight Arrow Connector 36"/>
          <p:cNvCxnSpPr>
            <a:stCxn id="76" idx="0"/>
            <a:endCxn id="7" idx="2"/>
          </p:cNvCxnSpPr>
          <p:nvPr/>
        </p:nvCxnSpPr>
        <p:spPr>
          <a:xfrm rot="5400000" flipH="1" flipV="1">
            <a:off x="4208968" y="4693368"/>
            <a:ext cx="692039" cy="17437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/>
              <p:cNvSpPr/>
              <p:nvPr/>
            </p:nvSpPr>
            <p:spPr>
              <a:xfrm>
                <a:off x="3283712" y="4321499"/>
                <a:ext cx="6715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9" name="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712" y="4321499"/>
                <a:ext cx="671594" cy="369332"/>
              </a:xfrm>
              <a:prstGeom prst="rect">
                <a:avLst/>
              </a:prstGeom>
              <a:blipFill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3234157" y="2060212"/>
                <a:ext cx="6715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157" y="2060212"/>
                <a:ext cx="67159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/>
              <p:cNvSpPr/>
              <p:nvPr/>
            </p:nvSpPr>
            <p:spPr>
              <a:xfrm>
                <a:off x="8642721" y="4342292"/>
                <a:ext cx="4519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1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2721" y="4342292"/>
                <a:ext cx="45198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>
                <a:off x="8593166" y="2081005"/>
                <a:ext cx="448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3166" y="2081005"/>
                <a:ext cx="44807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/>
              <p:cNvSpPr/>
              <p:nvPr/>
            </p:nvSpPr>
            <p:spPr>
              <a:xfrm>
                <a:off x="4261892" y="3243751"/>
                <a:ext cx="414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892" y="3243751"/>
                <a:ext cx="414344" cy="369332"/>
              </a:xfrm>
              <a:prstGeom prst="rect">
                <a:avLst/>
              </a:prstGeom>
              <a:blipFill>
                <a:blip r:embed="rId1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/>
              <p:cNvSpPr/>
              <p:nvPr/>
            </p:nvSpPr>
            <p:spPr>
              <a:xfrm>
                <a:off x="5067540" y="3243751"/>
                <a:ext cx="3974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540" y="3243751"/>
                <a:ext cx="39748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5865552" y="3656794"/>
                <a:ext cx="448071" cy="3750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552" y="3656794"/>
                <a:ext cx="448071" cy="375039"/>
              </a:xfrm>
              <a:prstGeom prst="rect">
                <a:avLst/>
              </a:prstGeom>
              <a:blipFill>
                <a:blip r:embed="rId18"/>
                <a:stretch>
                  <a:fillRect t="-3279" r="-135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6701760" y="3657780"/>
                <a:ext cx="4398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760" y="3657780"/>
                <a:ext cx="43986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27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36"/>
          <p:cNvCxnSpPr>
            <a:stCxn id="17" idx="3"/>
            <a:endCxn id="12" idx="2"/>
          </p:cNvCxnSpPr>
          <p:nvPr/>
        </p:nvCxnSpPr>
        <p:spPr>
          <a:xfrm flipV="1">
            <a:off x="3963264" y="4433502"/>
            <a:ext cx="3077590" cy="35104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Long Short Term Memory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" y="1600200"/>
                <a:ext cx="3298126" cy="492514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ko-KR" dirty="0" smtClean="0">
                    <a:latin typeface="Cambria Math" panose="02040503050406030204" pitchFamily="18" charset="0"/>
                  </a:rPr>
                  <a:t>Forgetting process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 smtClean="0"/>
                  <a:t> : Forget gate layer</a:t>
                </a:r>
              </a:p>
              <a:p>
                <a:pPr lvl="2"/>
                <a:r>
                  <a:rPr lang="en-US" altLang="ko-KR" dirty="0" smtClean="0"/>
                  <a:t>Forgetting from the state of the last cell,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Number of outputs equal to the cell state dimension</a:t>
                </a:r>
                <a:endParaRPr lang="ko-KR" altLang="en-US" dirty="0"/>
              </a:p>
              <a:p>
                <a:r>
                  <a:rPr lang="en-US" altLang="ko-KR" dirty="0" smtClean="0">
                    <a:latin typeface="Cambria Math" panose="02040503050406030204" pitchFamily="18" charset="0"/>
                  </a:rPr>
                  <a:t>Remembering process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: </a:t>
                </a:r>
                <a:r>
                  <a:rPr lang="en-US" altLang="ko-KR" dirty="0" smtClean="0"/>
                  <a:t>Remember </a:t>
                </a:r>
                <a:r>
                  <a:rPr lang="en-US" altLang="ko-KR" dirty="0"/>
                  <a:t>gate </a:t>
                </a:r>
                <a:r>
                  <a:rPr lang="en-US" altLang="ko-KR" dirty="0" smtClean="0"/>
                  <a:t>layer</a:t>
                </a:r>
              </a:p>
              <a:p>
                <a:pPr lvl="2"/>
                <a:r>
                  <a:rPr lang="en-US" altLang="ko-KR" dirty="0" smtClean="0"/>
                  <a:t>Output dim.==Cell state dim.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𝑡𝑎𝑛h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 smtClean="0"/>
                  <a:t> : Information to be remembered</a:t>
                </a:r>
              </a:p>
              <a:p>
                <a:pPr lvl="2"/>
                <a:r>
                  <a:rPr lang="en-US" altLang="ko-KR" dirty="0" smtClean="0"/>
                  <a:t>Output </a:t>
                </a:r>
                <a:r>
                  <a:rPr lang="en-US" altLang="ko-KR" dirty="0"/>
                  <a:t>dim.==Cell state dim.</a:t>
                </a:r>
              </a:p>
              <a:p>
                <a:pPr lvl="2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ko-KR" altLang="en-US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600200"/>
                <a:ext cx="3298126" cy="4925144"/>
              </a:xfrm>
              <a:blipFill>
                <a:blip r:embed="rId2"/>
                <a:stretch>
                  <a:fillRect t="-1487" r="-11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3851610" y="2077569"/>
            <a:ext cx="4803207" cy="3149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4362973" y="2279052"/>
                <a:ext cx="558398" cy="488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973" y="2279052"/>
                <a:ext cx="558398" cy="48841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377668" y="4058053"/>
                <a:ext cx="529009" cy="376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668" y="4058053"/>
                <a:ext cx="529009" cy="3764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5967351" y="2279052"/>
                <a:ext cx="558398" cy="488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351" y="2279052"/>
                <a:ext cx="558398" cy="48841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5967351" y="3086360"/>
                <a:ext cx="558398" cy="488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351" y="3086360"/>
                <a:ext cx="558398" cy="48841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177229" y="4058053"/>
                <a:ext cx="529009" cy="376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229" y="4058053"/>
                <a:ext cx="529009" cy="3764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5982046" y="4057020"/>
            <a:ext cx="529009" cy="376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tanh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776349" y="4057020"/>
                <a:ext cx="529009" cy="376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349" y="4057020"/>
                <a:ext cx="529009" cy="3764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534811" y="3435108"/>
                <a:ext cx="558398" cy="488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811" y="3435108"/>
                <a:ext cx="558398" cy="48841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7363205" y="2767452"/>
            <a:ext cx="901607" cy="488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tanh</a:t>
            </a:r>
            <a:endParaRPr lang="ko-KR" alt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3753614" y="2423037"/>
            <a:ext cx="209651" cy="2004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Rectangle 16"/>
          <p:cNvSpPr/>
          <p:nvPr/>
        </p:nvSpPr>
        <p:spPr>
          <a:xfrm>
            <a:off x="3753614" y="4684324"/>
            <a:ext cx="209651" cy="2004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Rectangle 17"/>
          <p:cNvSpPr/>
          <p:nvPr/>
        </p:nvSpPr>
        <p:spPr>
          <a:xfrm>
            <a:off x="8564385" y="2423037"/>
            <a:ext cx="209651" cy="2004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Rectangle 18"/>
          <p:cNvSpPr/>
          <p:nvPr/>
        </p:nvSpPr>
        <p:spPr>
          <a:xfrm>
            <a:off x="8564381" y="4684324"/>
            <a:ext cx="209651" cy="2004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1" name="Straight Arrow Connector 20"/>
          <p:cNvCxnSpPr>
            <a:stCxn id="16" idx="3"/>
            <a:endCxn id="6" idx="2"/>
          </p:cNvCxnSpPr>
          <p:nvPr/>
        </p:nvCxnSpPr>
        <p:spPr>
          <a:xfrm>
            <a:off x="3963264" y="2523256"/>
            <a:ext cx="39970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6" idx="1"/>
          </p:cNvCxnSpPr>
          <p:nvPr/>
        </p:nvCxnSpPr>
        <p:spPr>
          <a:xfrm>
            <a:off x="3386294" y="2523256"/>
            <a:ext cx="367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7" idx="1"/>
          </p:cNvCxnSpPr>
          <p:nvPr/>
        </p:nvCxnSpPr>
        <p:spPr>
          <a:xfrm>
            <a:off x="3433467" y="4784543"/>
            <a:ext cx="32014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3"/>
          </p:cNvCxnSpPr>
          <p:nvPr/>
        </p:nvCxnSpPr>
        <p:spPr>
          <a:xfrm>
            <a:off x="8774035" y="2523256"/>
            <a:ext cx="30755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3"/>
          </p:cNvCxnSpPr>
          <p:nvPr/>
        </p:nvCxnSpPr>
        <p:spPr>
          <a:xfrm>
            <a:off x="8774037" y="4784543"/>
            <a:ext cx="293562" cy="149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8" idx="2"/>
          </p:cNvCxnSpPr>
          <p:nvPr/>
        </p:nvCxnSpPr>
        <p:spPr>
          <a:xfrm>
            <a:off x="4921371" y="2523257"/>
            <a:ext cx="10459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6"/>
            <a:endCxn id="18" idx="1"/>
          </p:cNvCxnSpPr>
          <p:nvPr/>
        </p:nvCxnSpPr>
        <p:spPr>
          <a:xfrm>
            <a:off x="6525748" y="2523257"/>
            <a:ext cx="20386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3"/>
            <a:endCxn id="7" idx="2"/>
          </p:cNvCxnSpPr>
          <p:nvPr/>
        </p:nvCxnSpPr>
        <p:spPr>
          <a:xfrm flipV="1">
            <a:off x="3963264" y="4434535"/>
            <a:ext cx="678909" cy="35000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6"/>
          <p:cNvCxnSpPr>
            <a:stCxn id="17" idx="3"/>
            <a:endCxn id="10" idx="2"/>
          </p:cNvCxnSpPr>
          <p:nvPr/>
        </p:nvCxnSpPr>
        <p:spPr>
          <a:xfrm flipV="1">
            <a:off x="3963264" y="4434535"/>
            <a:ext cx="1478469" cy="350008"/>
          </a:xfrm>
          <a:prstGeom prst="bentConnector2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6"/>
          <p:cNvCxnSpPr>
            <a:stCxn id="17" idx="3"/>
            <a:endCxn id="11" idx="2"/>
          </p:cNvCxnSpPr>
          <p:nvPr/>
        </p:nvCxnSpPr>
        <p:spPr>
          <a:xfrm flipV="1">
            <a:off x="3963264" y="4433502"/>
            <a:ext cx="2283287" cy="351041"/>
          </a:xfrm>
          <a:prstGeom prst="bentConnector2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6"/>
          <p:cNvCxnSpPr>
            <a:stCxn id="7" idx="0"/>
            <a:endCxn id="6" idx="4"/>
          </p:cNvCxnSpPr>
          <p:nvPr/>
        </p:nvCxnSpPr>
        <p:spPr>
          <a:xfrm rot="16200000" flipV="1">
            <a:off x="3996878" y="3412757"/>
            <a:ext cx="1290592" cy="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6"/>
          <p:cNvCxnSpPr>
            <a:stCxn id="10" idx="0"/>
            <a:endCxn id="9" idx="2"/>
          </p:cNvCxnSpPr>
          <p:nvPr/>
        </p:nvCxnSpPr>
        <p:spPr>
          <a:xfrm rot="5400000" flipH="1" flipV="1">
            <a:off x="5340799" y="3431501"/>
            <a:ext cx="727488" cy="525618"/>
          </a:xfrm>
          <a:prstGeom prst="bentConnector2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6"/>
          <p:cNvCxnSpPr>
            <a:stCxn id="11" idx="0"/>
            <a:endCxn id="9" idx="4"/>
          </p:cNvCxnSpPr>
          <p:nvPr/>
        </p:nvCxnSpPr>
        <p:spPr>
          <a:xfrm flipV="1">
            <a:off x="6246551" y="3574769"/>
            <a:ext cx="0" cy="48225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6"/>
          <p:cNvCxnSpPr>
            <a:stCxn id="9" idx="0"/>
            <a:endCxn id="8" idx="4"/>
          </p:cNvCxnSpPr>
          <p:nvPr/>
        </p:nvCxnSpPr>
        <p:spPr>
          <a:xfrm flipV="1">
            <a:off x="6246551" y="2767461"/>
            <a:ext cx="0" cy="318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36"/>
          <p:cNvCxnSpPr>
            <a:stCxn id="8" idx="6"/>
            <a:endCxn id="15" idx="0"/>
          </p:cNvCxnSpPr>
          <p:nvPr/>
        </p:nvCxnSpPr>
        <p:spPr>
          <a:xfrm>
            <a:off x="6525749" y="2523257"/>
            <a:ext cx="1288260" cy="24419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6"/>
          <p:cNvCxnSpPr>
            <a:stCxn id="15" idx="4"/>
            <a:endCxn id="13" idx="0"/>
          </p:cNvCxnSpPr>
          <p:nvPr/>
        </p:nvCxnSpPr>
        <p:spPr>
          <a:xfrm>
            <a:off x="7814009" y="3255862"/>
            <a:ext cx="1" cy="1792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36"/>
          <p:cNvCxnSpPr>
            <a:stCxn id="13" idx="4"/>
            <a:endCxn id="19" idx="1"/>
          </p:cNvCxnSpPr>
          <p:nvPr/>
        </p:nvCxnSpPr>
        <p:spPr>
          <a:xfrm rot="16200000" flipH="1">
            <a:off x="7758682" y="3978845"/>
            <a:ext cx="861026" cy="75037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36"/>
          <p:cNvCxnSpPr>
            <a:stCxn id="12" idx="0"/>
            <a:endCxn id="13" idx="2"/>
          </p:cNvCxnSpPr>
          <p:nvPr/>
        </p:nvCxnSpPr>
        <p:spPr>
          <a:xfrm rot="5400000" flipH="1" flipV="1">
            <a:off x="7098979" y="3621189"/>
            <a:ext cx="377707" cy="49395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362973" y="5126574"/>
            <a:ext cx="209651" cy="2004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77" name="Straight Arrow Connector 76"/>
          <p:cNvCxnSpPr>
            <a:stCxn id="81" idx="0"/>
            <a:endCxn id="76" idx="2"/>
          </p:cNvCxnSpPr>
          <p:nvPr/>
        </p:nvCxnSpPr>
        <p:spPr>
          <a:xfrm flipH="1" flipV="1">
            <a:off x="4467799" y="5327013"/>
            <a:ext cx="2505" cy="3420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Oval 80"/>
              <p:cNvSpPr/>
              <p:nvPr/>
            </p:nvSpPr>
            <p:spPr>
              <a:xfrm>
                <a:off x="4048274" y="5669044"/>
                <a:ext cx="844060" cy="6410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1" name="Oval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274" y="5669044"/>
                <a:ext cx="844060" cy="64103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 82"/>
          <p:cNvSpPr/>
          <p:nvPr/>
        </p:nvSpPr>
        <p:spPr>
          <a:xfrm>
            <a:off x="8217697" y="1998558"/>
            <a:ext cx="209651" cy="2004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Oval 83"/>
              <p:cNvSpPr/>
              <p:nvPr/>
            </p:nvSpPr>
            <p:spPr>
              <a:xfrm>
                <a:off x="7900492" y="1041392"/>
                <a:ext cx="844060" cy="6410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4" name="Oval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492" y="1041392"/>
                <a:ext cx="844060" cy="641037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>
            <a:stCxn id="83" idx="0"/>
            <a:endCxn id="84" idx="4"/>
          </p:cNvCxnSpPr>
          <p:nvPr/>
        </p:nvCxnSpPr>
        <p:spPr>
          <a:xfrm flipH="1" flipV="1">
            <a:off x="8322522" y="1682429"/>
            <a:ext cx="1" cy="316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36"/>
          <p:cNvCxnSpPr>
            <a:stCxn id="95" idx="2"/>
            <a:endCxn id="83" idx="2"/>
          </p:cNvCxnSpPr>
          <p:nvPr/>
        </p:nvCxnSpPr>
        <p:spPr>
          <a:xfrm flipH="1" flipV="1">
            <a:off x="8322523" y="2198997"/>
            <a:ext cx="9010" cy="191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 94"/>
          <p:cNvSpPr/>
          <p:nvPr/>
        </p:nvSpPr>
        <p:spPr>
          <a:xfrm>
            <a:off x="8331533" y="2390974"/>
            <a:ext cx="88168" cy="254380"/>
          </a:xfrm>
          <a:custGeom>
            <a:avLst/>
            <a:gdLst>
              <a:gd name="connsiteX0" fmla="*/ 0 w 90435"/>
              <a:gd name="connsiteY0" fmla="*/ 251209 h 251209"/>
              <a:gd name="connsiteX1" fmla="*/ 90435 w 90435"/>
              <a:gd name="connsiteY1" fmla="*/ 130628 h 251209"/>
              <a:gd name="connsiteX2" fmla="*/ 0 w 90435"/>
              <a:gd name="connsiteY2" fmla="*/ 0 h 251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35" h="251209">
                <a:moveTo>
                  <a:pt x="0" y="251209"/>
                </a:moveTo>
                <a:cubicBezTo>
                  <a:pt x="45217" y="211852"/>
                  <a:pt x="90435" y="172496"/>
                  <a:pt x="90435" y="130628"/>
                </a:cubicBezTo>
                <a:cubicBezTo>
                  <a:pt x="90435" y="88760"/>
                  <a:pt x="45217" y="44380"/>
                  <a:pt x="0" y="0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98" name="Straight Arrow Connector 97"/>
          <p:cNvCxnSpPr>
            <a:endCxn id="95" idx="0"/>
          </p:cNvCxnSpPr>
          <p:nvPr/>
        </p:nvCxnSpPr>
        <p:spPr>
          <a:xfrm flipH="1" flipV="1">
            <a:off x="8331533" y="2645354"/>
            <a:ext cx="11633" cy="2139189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4832404" y="6094457"/>
            <a:ext cx="440203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err="1">
                <a:solidFill>
                  <a:srgbClr val="222222"/>
                </a:solidFill>
                <a:latin typeface="Arial" panose="020B0604020202020204" pitchFamily="34" charset="0"/>
              </a:rPr>
              <a:t>Hochreiter</a:t>
            </a:r>
            <a:r>
              <a:rPr lang="en-US" altLang="ko-KR" sz="1050" b="1" dirty="0">
                <a:solidFill>
                  <a:srgbClr val="222222"/>
                </a:solidFill>
                <a:latin typeface="Arial" panose="020B0604020202020204" pitchFamily="34" charset="0"/>
              </a:rPr>
              <a:t>, Sepp, and Jürgen </a:t>
            </a:r>
            <a:r>
              <a:rPr lang="en-US" altLang="ko-KR" sz="1050" b="1" dirty="0" err="1">
                <a:solidFill>
                  <a:srgbClr val="222222"/>
                </a:solidFill>
                <a:latin typeface="Arial" panose="020B0604020202020204" pitchFamily="34" charset="0"/>
              </a:rPr>
              <a:t>Schmidhuber</a:t>
            </a:r>
            <a:r>
              <a:rPr lang="en-US" altLang="ko-KR" sz="1050" b="1" dirty="0">
                <a:solidFill>
                  <a:srgbClr val="222222"/>
                </a:solidFill>
                <a:latin typeface="Arial" panose="020B0604020202020204" pitchFamily="34" charset="0"/>
              </a:rPr>
              <a:t>. "Long short-term memory." </a:t>
            </a:r>
            <a:r>
              <a:rPr lang="en-US" altLang="ko-KR" sz="1050" b="1" i="1" dirty="0">
                <a:solidFill>
                  <a:srgbClr val="222222"/>
                </a:solidFill>
                <a:latin typeface="Arial" panose="020B0604020202020204" pitchFamily="34" charset="0"/>
              </a:rPr>
              <a:t>Neural computation</a:t>
            </a:r>
            <a:r>
              <a:rPr lang="en-US" altLang="ko-KR" sz="1050" b="1" dirty="0">
                <a:solidFill>
                  <a:srgbClr val="222222"/>
                </a:solidFill>
                <a:latin typeface="Arial" panose="020B0604020202020204" pitchFamily="34" charset="0"/>
              </a:rPr>
              <a:t> 9.8 (1997): 1735-1780.</a:t>
            </a:r>
            <a:endParaRPr lang="ko-KR" altLang="en-US" sz="1050" b="1" dirty="0"/>
          </a:p>
        </p:txBody>
      </p:sp>
      <p:cxnSp>
        <p:nvCxnSpPr>
          <p:cNvPr id="105" name="Straight Arrow Connector 36"/>
          <p:cNvCxnSpPr>
            <a:stCxn id="76" idx="0"/>
            <a:endCxn id="7" idx="2"/>
          </p:cNvCxnSpPr>
          <p:nvPr/>
        </p:nvCxnSpPr>
        <p:spPr>
          <a:xfrm rot="5400000" flipH="1" flipV="1">
            <a:off x="4208968" y="4693368"/>
            <a:ext cx="692039" cy="174374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/>
              <p:cNvSpPr/>
              <p:nvPr/>
            </p:nvSpPr>
            <p:spPr>
              <a:xfrm>
                <a:off x="3283712" y="4321499"/>
                <a:ext cx="6715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9" name="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712" y="4321499"/>
                <a:ext cx="671594" cy="369332"/>
              </a:xfrm>
              <a:prstGeom prst="rect">
                <a:avLst/>
              </a:prstGeom>
              <a:blipFill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3234157" y="2060212"/>
                <a:ext cx="6715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157" y="2060212"/>
                <a:ext cx="67159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/>
              <p:cNvSpPr/>
              <p:nvPr/>
            </p:nvSpPr>
            <p:spPr>
              <a:xfrm>
                <a:off x="8642721" y="4342292"/>
                <a:ext cx="4519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1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2721" y="4342292"/>
                <a:ext cx="45198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>
                <a:off x="8593166" y="2081005"/>
                <a:ext cx="448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3166" y="2081005"/>
                <a:ext cx="44807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/>
              <p:cNvSpPr/>
              <p:nvPr/>
            </p:nvSpPr>
            <p:spPr>
              <a:xfrm>
                <a:off x="4261892" y="3243751"/>
                <a:ext cx="414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892" y="3243751"/>
                <a:ext cx="414344" cy="369332"/>
              </a:xfrm>
              <a:prstGeom prst="rect">
                <a:avLst/>
              </a:prstGeom>
              <a:blipFill>
                <a:blip r:embed="rId1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/>
              <p:cNvSpPr/>
              <p:nvPr/>
            </p:nvSpPr>
            <p:spPr>
              <a:xfrm>
                <a:off x="5067540" y="3243751"/>
                <a:ext cx="3974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540" y="3243751"/>
                <a:ext cx="39748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5865552" y="3656794"/>
                <a:ext cx="448071" cy="3750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552" y="3656794"/>
                <a:ext cx="448071" cy="375039"/>
              </a:xfrm>
              <a:prstGeom prst="rect">
                <a:avLst/>
              </a:prstGeom>
              <a:blipFill>
                <a:blip r:embed="rId18"/>
                <a:stretch>
                  <a:fillRect t="-3279" r="-135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6701760" y="3657780"/>
                <a:ext cx="4398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760" y="3657780"/>
                <a:ext cx="43986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36"/>
          <p:cNvCxnSpPr>
            <a:endCxn id="7" idx="2"/>
          </p:cNvCxnSpPr>
          <p:nvPr/>
        </p:nvCxnSpPr>
        <p:spPr>
          <a:xfrm flipV="1">
            <a:off x="3963264" y="4434535"/>
            <a:ext cx="678909" cy="35000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19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>
            <a:stCxn id="17" idx="3"/>
            <a:endCxn id="7" idx="2"/>
          </p:cNvCxnSpPr>
          <p:nvPr/>
        </p:nvCxnSpPr>
        <p:spPr>
          <a:xfrm flipV="1">
            <a:off x="3963264" y="4434535"/>
            <a:ext cx="678909" cy="35000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6"/>
          <p:cNvCxnSpPr>
            <a:stCxn id="17" idx="3"/>
            <a:endCxn id="10" idx="2"/>
          </p:cNvCxnSpPr>
          <p:nvPr/>
        </p:nvCxnSpPr>
        <p:spPr>
          <a:xfrm flipV="1">
            <a:off x="3963264" y="4434535"/>
            <a:ext cx="1478469" cy="350008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36"/>
          <p:cNvCxnSpPr>
            <a:stCxn id="76" idx="0"/>
            <a:endCxn id="7" idx="2"/>
          </p:cNvCxnSpPr>
          <p:nvPr/>
        </p:nvCxnSpPr>
        <p:spPr>
          <a:xfrm rot="5400000" flipH="1" flipV="1">
            <a:off x="4208968" y="4693368"/>
            <a:ext cx="692039" cy="17437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36"/>
          <p:cNvCxnSpPr>
            <a:stCxn id="76" idx="0"/>
            <a:endCxn id="12" idx="2"/>
          </p:cNvCxnSpPr>
          <p:nvPr/>
        </p:nvCxnSpPr>
        <p:spPr>
          <a:xfrm rot="5400000" flipH="1" flipV="1">
            <a:off x="5407790" y="3493511"/>
            <a:ext cx="693072" cy="2573055"/>
          </a:xfrm>
          <a:prstGeom prst="bent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6"/>
          <p:cNvCxnSpPr>
            <a:stCxn id="17" idx="3"/>
            <a:endCxn id="11" idx="2"/>
          </p:cNvCxnSpPr>
          <p:nvPr/>
        </p:nvCxnSpPr>
        <p:spPr>
          <a:xfrm flipV="1">
            <a:off x="3963264" y="4433502"/>
            <a:ext cx="2283287" cy="351041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36"/>
          <p:cNvCxnSpPr>
            <a:stCxn id="17" idx="3"/>
            <a:endCxn id="12" idx="2"/>
          </p:cNvCxnSpPr>
          <p:nvPr/>
        </p:nvCxnSpPr>
        <p:spPr>
          <a:xfrm flipV="1">
            <a:off x="3963265" y="4433502"/>
            <a:ext cx="3077589" cy="351042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36"/>
          <p:cNvCxnSpPr>
            <a:endCxn id="7" idx="2"/>
          </p:cNvCxnSpPr>
          <p:nvPr/>
        </p:nvCxnSpPr>
        <p:spPr>
          <a:xfrm flipV="1">
            <a:off x="3963264" y="4434535"/>
            <a:ext cx="678909" cy="350008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6"/>
          <p:cNvCxnSpPr>
            <a:stCxn id="17" idx="3"/>
            <a:endCxn id="12" idx="2"/>
          </p:cNvCxnSpPr>
          <p:nvPr/>
        </p:nvCxnSpPr>
        <p:spPr>
          <a:xfrm flipV="1">
            <a:off x="3963264" y="4433502"/>
            <a:ext cx="3077590" cy="351041"/>
          </a:xfrm>
          <a:prstGeom prst="bentConnector2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Long Short Term Memory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" y="1600200"/>
                <a:ext cx="3298126" cy="492514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>
                    <a:latin typeface="Cambria Math" panose="02040503050406030204" pitchFamily="18" charset="0"/>
                  </a:rPr>
                  <a:t>Application to the cell state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Forgetting process</a:t>
                </a:r>
              </a:p>
              <a:p>
                <a:pPr lvl="2"/>
                <a:r>
                  <a:rPr lang="en-US" altLang="ko-KR" dirty="0" smtClean="0"/>
                  <a:t>Remembering process</a:t>
                </a:r>
              </a:p>
              <a:p>
                <a:r>
                  <a:rPr lang="en-US" altLang="ko-KR" dirty="0" smtClean="0"/>
                  <a:t>Output process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Output depends upon the state</a:t>
                </a:r>
              </a:p>
              <a:p>
                <a:pPr lvl="2"/>
                <a:r>
                  <a:rPr lang="en-US" altLang="ko-KR" dirty="0" smtClean="0"/>
                  <a:t>Should be filtered by the past output and the current input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Squash the cell state to fit the range between [-1,1]</a:t>
                </a:r>
                <a:endParaRPr lang="ko-KR" altLang="en-US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600200"/>
                <a:ext cx="3298126" cy="4925144"/>
              </a:xfrm>
              <a:blipFill>
                <a:blip r:embed="rId2"/>
                <a:stretch>
                  <a:fillRect t="-1363" r="-2033" b="-1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3851610" y="2077569"/>
            <a:ext cx="4803207" cy="3149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4362973" y="2279052"/>
                <a:ext cx="558398" cy="488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973" y="2279052"/>
                <a:ext cx="558398" cy="48841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377668" y="4058053"/>
                <a:ext cx="529009" cy="376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668" y="4058053"/>
                <a:ext cx="529009" cy="3764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5967351" y="2279052"/>
                <a:ext cx="558398" cy="488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351" y="2279052"/>
                <a:ext cx="558398" cy="48841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5967351" y="3086360"/>
                <a:ext cx="558398" cy="488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351" y="3086360"/>
                <a:ext cx="558398" cy="48841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177229" y="4058053"/>
                <a:ext cx="529009" cy="376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229" y="4058053"/>
                <a:ext cx="529009" cy="3764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5982046" y="4057020"/>
            <a:ext cx="529009" cy="376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tanh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776349" y="4057020"/>
                <a:ext cx="529009" cy="376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349" y="4057020"/>
                <a:ext cx="529009" cy="3764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534811" y="3435108"/>
                <a:ext cx="558398" cy="488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811" y="3435108"/>
                <a:ext cx="558398" cy="48841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7363205" y="2767452"/>
            <a:ext cx="901607" cy="488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tanh</a:t>
            </a:r>
            <a:endParaRPr lang="ko-KR" alt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3753614" y="2423037"/>
            <a:ext cx="209651" cy="2004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Rectangle 16"/>
          <p:cNvSpPr/>
          <p:nvPr/>
        </p:nvSpPr>
        <p:spPr>
          <a:xfrm>
            <a:off x="3753614" y="4684324"/>
            <a:ext cx="209651" cy="2004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Rectangle 17"/>
          <p:cNvSpPr/>
          <p:nvPr/>
        </p:nvSpPr>
        <p:spPr>
          <a:xfrm>
            <a:off x="8564385" y="2423037"/>
            <a:ext cx="209651" cy="2004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Rectangle 18"/>
          <p:cNvSpPr/>
          <p:nvPr/>
        </p:nvSpPr>
        <p:spPr>
          <a:xfrm>
            <a:off x="8564381" y="4684324"/>
            <a:ext cx="209651" cy="2004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1" name="Straight Arrow Connector 20"/>
          <p:cNvCxnSpPr>
            <a:stCxn id="16" idx="3"/>
            <a:endCxn id="6" idx="2"/>
          </p:cNvCxnSpPr>
          <p:nvPr/>
        </p:nvCxnSpPr>
        <p:spPr>
          <a:xfrm>
            <a:off x="3963264" y="2523256"/>
            <a:ext cx="399709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6" idx="1"/>
          </p:cNvCxnSpPr>
          <p:nvPr/>
        </p:nvCxnSpPr>
        <p:spPr>
          <a:xfrm>
            <a:off x="3386294" y="2523256"/>
            <a:ext cx="367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7" idx="1"/>
          </p:cNvCxnSpPr>
          <p:nvPr/>
        </p:nvCxnSpPr>
        <p:spPr>
          <a:xfrm>
            <a:off x="3433467" y="4784543"/>
            <a:ext cx="32014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3"/>
          </p:cNvCxnSpPr>
          <p:nvPr/>
        </p:nvCxnSpPr>
        <p:spPr>
          <a:xfrm>
            <a:off x="8774035" y="2523256"/>
            <a:ext cx="30755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3"/>
          </p:cNvCxnSpPr>
          <p:nvPr/>
        </p:nvCxnSpPr>
        <p:spPr>
          <a:xfrm>
            <a:off x="8774037" y="4784543"/>
            <a:ext cx="293562" cy="149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8" idx="2"/>
          </p:cNvCxnSpPr>
          <p:nvPr/>
        </p:nvCxnSpPr>
        <p:spPr>
          <a:xfrm>
            <a:off x="4921371" y="2523257"/>
            <a:ext cx="10459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6"/>
            <a:endCxn id="18" idx="1"/>
          </p:cNvCxnSpPr>
          <p:nvPr/>
        </p:nvCxnSpPr>
        <p:spPr>
          <a:xfrm>
            <a:off x="6525748" y="2523257"/>
            <a:ext cx="203863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6"/>
          <p:cNvCxnSpPr>
            <a:stCxn id="7" idx="0"/>
            <a:endCxn id="6" idx="4"/>
          </p:cNvCxnSpPr>
          <p:nvPr/>
        </p:nvCxnSpPr>
        <p:spPr>
          <a:xfrm rot="16200000" flipV="1">
            <a:off x="3996878" y="3412757"/>
            <a:ext cx="1290592" cy="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6"/>
          <p:cNvCxnSpPr>
            <a:stCxn id="10" idx="0"/>
            <a:endCxn id="9" idx="2"/>
          </p:cNvCxnSpPr>
          <p:nvPr/>
        </p:nvCxnSpPr>
        <p:spPr>
          <a:xfrm rot="5400000" flipH="1" flipV="1">
            <a:off x="5340799" y="3431501"/>
            <a:ext cx="727488" cy="525618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6"/>
          <p:cNvCxnSpPr>
            <a:stCxn id="11" idx="0"/>
            <a:endCxn id="9" idx="4"/>
          </p:cNvCxnSpPr>
          <p:nvPr/>
        </p:nvCxnSpPr>
        <p:spPr>
          <a:xfrm flipV="1">
            <a:off x="6246551" y="3574769"/>
            <a:ext cx="0" cy="48225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6"/>
          <p:cNvCxnSpPr>
            <a:stCxn id="9" idx="0"/>
            <a:endCxn id="8" idx="4"/>
          </p:cNvCxnSpPr>
          <p:nvPr/>
        </p:nvCxnSpPr>
        <p:spPr>
          <a:xfrm flipV="1">
            <a:off x="6246551" y="2767461"/>
            <a:ext cx="0" cy="3188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36"/>
          <p:cNvCxnSpPr>
            <a:stCxn id="8" idx="6"/>
            <a:endCxn id="15" idx="0"/>
          </p:cNvCxnSpPr>
          <p:nvPr/>
        </p:nvCxnSpPr>
        <p:spPr>
          <a:xfrm>
            <a:off x="6525749" y="2523257"/>
            <a:ext cx="1288260" cy="244195"/>
          </a:xfrm>
          <a:prstGeom prst="bentConnector2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6"/>
          <p:cNvCxnSpPr>
            <a:stCxn id="15" idx="4"/>
            <a:endCxn id="13" idx="0"/>
          </p:cNvCxnSpPr>
          <p:nvPr/>
        </p:nvCxnSpPr>
        <p:spPr>
          <a:xfrm>
            <a:off x="7814009" y="3255862"/>
            <a:ext cx="1" cy="17924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36"/>
          <p:cNvCxnSpPr>
            <a:stCxn id="13" idx="4"/>
            <a:endCxn id="19" idx="1"/>
          </p:cNvCxnSpPr>
          <p:nvPr/>
        </p:nvCxnSpPr>
        <p:spPr>
          <a:xfrm rot="16200000" flipH="1">
            <a:off x="7758682" y="3978845"/>
            <a:ext cx="861026" cy="750371"/>
          </a:xfrm>
          <a:prstGeom prst="bentConnector2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36"/>
          <p:cNvCxnSpPr>
            <a:stCxn id="12" idx="0"/>
            <a:endCxn id="13" idx="2"/>
          </p:cNvCxnSpPr>
          <p:nvPr/>
        </p:nvCxnSpPr>
        <p:spPr>
          <a:xfrm rot="5400000" flipH="1" flipV="1">
            <a:off x="7098979" y="3621189"/>
            <a:ext cx="377707" cy="493957"/>
          </a:xfrm>
          <a:prstGeom prst="bentConnector2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362973" y="5126574"/>
            <a:ext cx="209651" cy="2004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77" name="Straight Arrow Connector 76"/>
          <p:cNvCxnSpPr>
            <a:stCxn id="81" idx="0"/>
            <a:endCxn id="76" idx="2"/>
          </p:cNvCxnSpPr>
          <p:nvPr/>
        </p:nvCxnSpPr>
        <p:spPr>
          <a:xfrm flipH="1" flipV="1">
            <a:off x="4467799" y="5327013"/>
            <a:ext cx="2505" cy="3420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Oval 80"/>
              <p:cNvSpPr/>
              <p:nvPr/>
            </p:nvSpPr>
            <p:spPr>
              <a:xfrm>
                <a:off x="4048274" y="5669044"/>
                <a:ext cx="844060" cy="6410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1" name="Oval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274" y="5669044"/>
                <a:ext cx="844060" cy="64103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 82"/>
          <p:cNvSpPr/>
          <p:nvPr/>
        </p:nvSpPr>
        <p:spPr>
          <a:xfrm>
            <a:off x="8217697" y="1998558"/>
            <a:ext cx="209651" cy="2004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Oval 83"/>
              <p:cNvSpPr/>
              <p:nvPr/>
            </p:nvSpPr>
            <p:spPr>
              <a:xfrm>
                <a:off x="7900492" y="1041392"/>
                <a:ext cx="844060" cy="6410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4" name="Oval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492" y="1041392"/>
                <a:ext cx="844060" cy="641037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>
            <a:stCxn id="83" idx="0"/>
            <a:endCxn id="84" idx="4"/>
          </p:cNvCxnSpPr>
          <p:nvPr/>
        </p:nvCxnSpPr>
        <p:spPr>
          <a:xfrm flipH="1" flipV="1">
            <a:off x="8322522" y="1682429"/>
            <a:ext cx="1" cy="316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36"/>
          <p:cNvCxnSpPr>
            <a:stCxn id="95" idx="2"/>
            <a:endCxn id="83" idx="2"/>
          </p:cNvCxnSpPr>
          <p:nvPr/>
        </p:nvCxnSpPr>
        <p:spPr>
          <a:xfrm flipH="1" flipV="1">
            <a:off x="8322523" y="2198997"/>
            <a:ext cx="9010" cy="19197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 94"/>
          <p:cNvSpPr/>
          <p:nvPr/>
        </p:nvSpPr>
        <p:spPr>
          <a:xfrm>
            <a:off x="8331533" y="2390974"/>
            <a:ext cx="88168" cy="254380"/>
          </a:xfrm>
          <a:custGeom>
            <a:avLst/>
            <a:gdLst>
              <a:gd name="connsiteX0" fmla="*/ 0 w 90435"/>
              <a:gd name="connsiteY0" fmla="*/ 251209 h 251209"/>
              <a:gd name="connsiteX1" fmla="*/ 90435 w 90435"/>
              <a:gd name="connsiteY1" fmla="*/ 130628 h 251209"/>
              <a:gd name="connsiteX2" fmla="*/ 0 w 90435"/>
              <a:gd name="connsiteY2" fmla="*/ 0 h 251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35" h="251209">
                <a:moveTo>
                  <a:pt x="0" y="251209"/>
                </a:moveTo>
                <a:cubicBezTo>
                  <a:pt x="45217" y="211852"/>
                  <a:pt x="90435" y="172496"/>
                  <a:pt x="90435" y="130628"/>
                </a:cubicBezTo>
                <a:cubicBezTo>
                  <a:pt x="90435" y="88760"/>
                  <a:pt x="45217" y="44380"/>
                  <a:pt x="0" y="0"/>
                </a:cubicBez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98" name="Straight Arrow Connector 97"/>
          <p:cNvCxnSpPr>
            <a:endCxn id="95" idx="0"/>
          </p:cNvCxnSpPr>
          <p:nvPr/>
        </p:nvCxnSpPr>
        <p:spPr>
          <a:xfrm flipH="1" flipV="1">
            <a:off x="8331533" y="2645354"/>
            <a:ext cx="11633" cy="2139189"/>
          </a:xfrm>
          <a:prstGeom prst="straightConnector1">
            <a:avLst/>
          </a:prstGeom>
          <a:ln w="3810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4832404" y="6094457"/>
            <a:ext cx="440203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err="1">
                <a:solidFill>
                  <a:srgbClr val="222222"/>
                </a:solidFill>
                <a:latin typeface="Arial" panose="020B0604020202020204" pitchFamily="34" charset="0"/>
              </a:rPr>
              <a:t>Hochreiter</a:t>
            </a:r>
            <a:r>
              <a:rPr lang="en-US" altLang="ko-KR" sz="1050" b="1" dirty="0">
                <a:solidFill>
                  <a:srgbClr val="222222"/>
                </a:solidFill>
                <a:latin typeface="Arial" panose="020B0604020202020204" pitchFamily="34" charset="0"/>
              </a:rPr>
              <a:t>, Sepp, and Jürgen </a:t>
            </a:r>
            <a:r>
              <a:rPr lang="en-US" altLang="ko-KR" sz="1050" b="1" dirty="0" err="1">
                <a:solidFill>
                  <a:srgbClr val="222222"/>
                </a:solidFill>
                <a:latin typeface="Arial" panose="020B0604020202020204" pitchFamily="34" charset="0"/>
              </a:rPr>
              <a:t>Schmidhuber</a:t>
            </a:r>
            <a:r>
              <a:rPr lang="en-US" altLang="ko-KR" sz="1050" b="1" dirty="0">
                <a:solidFill>
                  <a:srgbClr val="222222"/>
                </a:solidFill>
                <a:latin typeface="Arial" panose="020B0604020202020204" pitchFamily="34" charset="0"/>
              </a:rPr>
              <a:t>. "Long short-term memory." </a:t>
            </a:r>
            <a:r>
              <a:rPr lang="en-US" altLang="ko-KR" sz="1050" b="1" i="1" dirty="0">
                <a:solidFill>
                  <a:srgbClr val="222222"/>
                </a:solidFill>
                <a:latin typeface="Arial" panose="020B0604020202020204" pitchFamily="34" charset="0"/>
              </a:rPr>
              <a:t>Neural computation</a:t>
            </a:r>
            <a:r>
              <a:rPr lang="en-US" altLang="ko-KR" sz="1050" b="1" dirty="0">
                <a:solidFill>
                  <a:srgbClr val="222222"/>
                </a:solidFill>
                <a:latin typeface="Arial" panose="020B0604020202020204" pitchFamily="34" charset="0"/>
              </a:rPr>
              <a:t> 9.8 (1997): 1735-1780.</a:t>
            </a:r>
            <a:endParaRPr lang="ko-KR" altLang="en-US" sz="105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/>
              <p:cNvSpPr/>
              <p:nvPr/>
            </p:nvSpPr>
            <p:spPr>
              <a:xfrm>
                <a:off x="3283712" y="4321499"/>
                <a:ext cx="6715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9" name="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712" y="4321499"/>
                <a:ext cx="671594" cy="369332"/>
              </a:xfrm>
              <a:prstGeom prst="rect">
                <a:avLst/>
              </a:prstGeom>
              <a:blipFill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3234157" y="2060212"/>
                <a:ext cx="6715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157" y="2060212"/>
                <a:ext cx="67159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/>
              <p:cNvSpPr/>
              <p:nvPr/>
            </p:nvSpPr>
            <p:spPr>
              <a:xfrm>
                <a:off x="8642721" y="4342292"/>
                <a:ext cx="4519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1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2721" y="4342292"/>
                <a:ext cx="45198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>
                <a:off x="8593166" y="2081005"/>
                <a:ext cx="448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3166" y="2081005"/>
                <a:ext cx="44807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/>
              <p:cNvSpPr/>
              <p:nvPr/>
            </p:nvSpPr>
            <p:spPr>
              <a:xfrm>
                <a:off x="4261892" y="3243751"/>
                <a:ext cx="414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892" y="3243751"/>
                <a:ext cx="414344" cy="369332"/>
              </a:xfrm>
              <a:prstGeom prst="rect">
                <a:avLst/>
              </a:prstGeom>
              <a:blipFill>
                <a:blip r:embed="rId1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/>
              <p:cNvSpPr/>
              <p:nvPr/>
            </p:nvSpPr>
            <p:spPr>
              <a:xfrm>
                <a:off x="5067540" y="3243751"/>
                <a:ext cx="3974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540" y="3243751"/>
                <a:ext cx="39748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5865552" y="3656794"/>
                <a:ext cx="448071" cy="3750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552" y="3656794"/>
                <a:ext cx="448071" cy="375039"/>
              </a:xfrm>
              <a:prstGeom prst="rect">
                <a:avLst/>
              </a:prstGeom>
              <a:blipFill>
                <a:blip r:embed="rId18"/>
                <a:stretch>
                  <a:fillRect t="-3279" r="-135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6701760" y="3657780"/>
                <a:ext cx="4398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760" y="3657780"/>
                <a:ext cx="43986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94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Structures of </a:t>
            </a:r>
            <a:br>
              <a:rPr lang="en-US" altLang="ko-KR" dirty="0" smtClean="0"/>
            </a:br>
            <a:r>
              <a:rPr lang="en-US" altLang="ko-KR" dirty="0" smtClean="0"/>
              <a:t>Neural </a:t>
            </a:r>
            <a:r>
              <a:rPr lang="en-US" altLang="ko-KR" dirty="0" smtClean="0"/>
              <a:t>Networks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22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Pros and Cons of LSTM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LSTM enables</a:t>
                </a:r>
              </a:p>
              <a:p>
                <a:pPr lvl="1"/>
                <a:r>
                  <a:rPr lang="en-US" altLang="ko-KR" dirty="0" smtClean="0"/>
                  <a:t>The long range information delivery through the cell state</a:t>
                </a:r>
              </a:p>
              <a:p>
                <a:pPr lvl="1"/>
                <a:r>
                  <a:rPr lang="en-US" altLang="ko-KR" dirty="0" smtClean="0"/>
                  <a:t>Cell state does not require a layer propagation</a:t>
                </a:r>
              </a:p>
              <a:p>
                <a:r>
                  <a:rPr lang="en-US" altLang="ko-KR" dirty="0" smtClean="0"/>
                  <a:t>Problem of LSTM</a:t>
                </a:r>
              </a:p>
              <a:p>
                <a:pPr lvl="1"/>
                <a:r>
                  <a:rPr lang="en-US" altLang="ko-KR" dirty="0" smtClean="0"/>
                  <a:t>Too many parameters to learn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Many new hazards to make the state propagation work</a:t>
                </a:r>
              </a:p>
              <a:p>
                <a:r>
                  <a:rPr lang="en-US" altLang="ko-KR" dirty="0" smtClean="0"/>
                  <a:t>Variants of LSTM</a:t>
                </a:r>
              </a:p>
              <a:p>
                <a:pPr lvl="1"/>
                <a:r>
                  <a:rPr lang="en-US" altLang="ko-KR" dirty="0" smtClean="0"/>
                  <a:t>Gated recurrent unit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No separate storage of information through the cell state</a:t>
                </a:r>
              </a:p>
              <a:p>
                <a:pPr lvl="2"/>
                <a:r>
                  <a:rPr lang="en-US" altLang="ko-KR" dirty="0" smtClean="0"/>
                  <a:t>No concatenation of input and hidden information</a:t>
                </a:r>
                <a:endParaRPr lang="en-US" altLang="ko-KR" dirty="0"/>
              </a:p>
              <a:p>
                <a:pPr lvl="2"/>
                <a:endParaRPr lang="en-US" altLang="ko-KR" dirty="0" smtClean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6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Techniques in </a:t>
            </a:r>
            <a:br>
              <a:rPr lang="en-US" altLang="ko-KR" dirty="0" smtClean="0"/>
            </a:br>
            <a:r>
              <a:rPr lang="en-US" altLang="ko-KR" dirty="0" smtClean="0"/>
              <a:t>neural networks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1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/>
              <a:t>Many Techniques in Neural Networks</a:t>
            </a:r>
            <a:endParaRPr lang="ko-KR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Neural network requires diverse techniques</a:t>
            </a:r>
          </a:p>
          <a:p>
            <a:pPr lvl="1"/>
            <a:r>
              <a:rPr lang="en-US" altLang="ko-KR" dirty="0" smtClean="0"/>
              <a:t>Training process to facilitate the learning</a:t>
            </a:r>
          </a:p>
          <a:p>
            <a:pPr lvl="2"/>
            <a:r>
              <a:rPr lang="en-US" altLang="ko-KR" dirty="0" smtClean="0"/>
              <a:t>Batch normalization</a:t>
            </a:r>
          </a:p>
          <a:p>
            <a:pPr lvl="2"/>
            <a:r>
              <a:rPr lang="en-US" altLang="ko-KR" dirty="0" smtClean="0"/>
              <a:t>Early stopping</a:t>
            </a:r>
          </a:p>
          <a:p>
            <a:pPr lvl="2"/>
            <a:r>
              <a:rPr lang="en-US" altLang="ko-KR" dirty="0" smtClean="0"/>
              <a:t>Adversarial training</a:t>
            </a:r>
          </a:p>
          <a:p>
            <a:pPr lvl="2"/>
            <a:r>
              <a:rPr lang="en-US" altLang="ko-KR" dirty="0" smtClean="0"/>
              <a:t>Momentum in optimization, adaptive learning rate, gradient checking …</a:t>
            </a:r>
          </a:p>
          <a:p>
            <a:pPr lvl="1"/>
            <a:r>
              <a:rPr lang="en-US" altLang="ko-KR" dirty="0" smtClean="0"/>
              <a:t>Structure to facilitate the learning</a:t>
            </a:r>
          </a:p>
          <a:p>
            <a:pPr lvl="2"/>
            <a:r>
              <a:rPr lang="en-US" altLang="ko-KR" dirty="0" smtClean="0"/>
              <a:t>Attention network</a:t>
            </a:r>
          </a:p>
          <a:p>
            <a:pPr lvl="2"/>
            <a:r>
              <a:rPr lang="en-US" altLang="ko-KR" dirty="0" smtClean="0"/>
              <a:t>Highway network</a:t>
            </a:r>
          </a:p>
          <a:p>
            <a:pPr lvl="2"/>
            <a:r>
              <a:rPr lang="en-US" altLang="ko-KR" dirty="0" smtClean="0"/>
              <a:t>Dropout….</a:t>
            </a:r>
          </a:p>
          <a:p>
            <a:pPr lvl="1"/>
            <a:r>
              <a:rPr lang="en-US" altLang="ko-KR" dirty="0" smtClean="0"/>
              <a:t>Some are originated from experiments, and others are motivated by theory</a:t>
            </a:r>
          </a:p>
          <a:p>
            <a:pPr lvl="2"/>
            <a:r>
              <a:rPr lang="en-US" altLang="ko-KR" dirty="0" smtClean="0"/>
              <a:t>A few found to be useful by experiments, and later, they are revealed to be meaningful, theoretically</a:t>
            </a:r>
          </a:p>
          <a:p>
            <a:r>
              <a:rPr lang="en-US" altLang="ko-KR" dirty="0" smtClean="0"/>
              <a:t>Inference is limited to the stochastic gradient descent</a:t>
            </a:r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14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 Selection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Training processes</a:t>
            </a:r>
          </a:p>
          <a:p>
            <a:pPr lvl="1"/>
            <a:r>
              <a:rPr lang="en-US" altLang="ko-KR" dirty="0" smtClean="0"/>
              <a:t>Given a dataset, </a:t>
            </a:r>
            <a:r>
              <a:rPr lang="en-US" altLang="ko-KR" i="1" dirty="0" smtClean="0"/>
              <a:t>D</a:t>
            </a:r>
          </a:p>
          <a:p>
            <a:pPr lvl="1"/>
            <a:r>
              <a:rPr lang="en-US" altLang="ko-KR" dirty="0" smtClean="0"/>
              <a:t>Divide </a:t>
            </a:r>
            <a:r>
              <a:rPr lang="en-US" altLang="ko-KR" i="1" dirty="0" smtClean="0"/>
              <a:t>D</a:t>
            </a:r>
            <a:r>
              <a:rPr lang="en-US" altLang="ko-KR" dirty="0" smtClean="0"/>
              <a:t> into three datasets</a:t>
            </a:r>
          </a:p>
          <a:p>
            <a:pPr lvl="2"/>
            <a:r>
              <a:rPr lang="en-US" altLang="ko-KR" dirty="0" smtClean="0"/>
              <a:t>Training set : </a:t>
            </a:r>
            <a:r>
              <a:rPr lang="en-US" altLang="ko-KR" i="1" dirty="0" err="1" smtClean="0"/>
              <a:t>D</a:t>
            </a:r>
            <a:r>
              <a:rPr lang="en-US" altLang="ko-KR" baseline="30000" dirty="0" err="1" smtClean="0"/>
              <a:t>train</a:t>
            </a:r>
            <a:endParaRPr lang="en-US" altLang="ko-KR" baseline="30000" dirty="0" smtClean="0"/>
          </a:p>
          <a:p>
            <a:pPr lvl="3"/>
            <a:r>
              <a:rPr lang="en-US" altLang="ko-KR" dirty="0" smtClean="0"/>
              <a:t>To infer the parameter of the model to train</a:t>
            </a:r>
          </a:p>
          <a:p>
            <a:pPr lvl="2"/>
            <a:r>
              <a:rPr lang="en-US" altLang="ko-KR" dirty="0" smtClean="0"/>
              <a:t>Validation </a:t>
            </a:r>
            <a:r>
              <a:rPr lang="en-US" altLang="ko-KR" dirty="0"/>
              <a:t>set : </a:t>
            </a:r>
            <a:r>
              <a:rPr lang="en-US" altLang="ko-KR" i="1" dirty="0" err="1" smtClean="0"/>
              <a:t>D</a:t>
            </a:r>
            <a:r>
              <a:rPr lang="en-US" altLang="ko-KR" baseline="30000" dirty="0" err="1" smtClean="0"/>
              <a:t>valid</a:t>
            </a:r>
            <a:endParaRPr lang="ko-KR" altLang="en-US" baseline="30000" dirty="0"/>
          </a:p>
          <a:p>
            <a:pPr lvl="3"/>
            <a:r>
              <a:rPr lang="en-US" altLang="ko-KR" dirty="0" smtClean="0"/>
              <a:t>To search the hyper-parameter</a:t>
            </a:r>
          </a:p>
          <a:p>
            <a:pPr lvl="4"/>
            <a:r>
              <a:rPr lang="en-US" altLang="ko-KR" dirty="0" smtClean="0"/>
              <a:t>Hidden layer size, learning rate, number of iterations</a:t>
            </a:r>
          </a:p>
          <a:p>
            <a:pPr lvl="2"/>
            <a:r>
              <a:rPr lang="en-US" altLang="ko-KR" dirty="0"/>
              <a:t>Test set : </a:t>
            </a:r>
            <a:r>
              <a:rPr lang="en-US" altLang="ko-KR" i="1" dirty="0" err="1"/>
              <a:t>D</a:t>
            </a:r>
            <a:r>
              <a:rPr lang="en-US" altLang="ko-KR" baseline="30000" dirty="0" err="1"/>
              <a:t>test</a:t>
            </a:r>
            <a:endParaRPr lang="ko-KR" altLang="en-US" baseline="30000" dirty="0"/>
          </a:p>
          <a:p>
            <a:pPr lvl="3"/>
            <a:r>
              <a:rPr lang="en-US" altLang="ko-KR" dirty="0" smtClean="0"/>
              <a:t>Actual testing</a:t>
            </a:r>
          </a:p>
          <a:p>
            <a:r>
              <a:rPr lang="en-US" altLang="ko-KR" dirty="0" smtClean="0"/>
              <a:t>In the real world, </a:t>
            </a:r>
          </a:p>
          <a:p>
            <a:pPr lvl="1"/>
            <a:r>
              <a:rPr lang="en-US" altLang="ko-KR" dirty="0" smtClean="0"/>
              <a:t>Train the model with the training and the validation set</a:t>
            </a:r>
          </a:p>
          <a:p>
            <a:pPr lvl="2"/>
            <a:r>
              <a:rPr lang="en-US" altLang="ko-KR" dirty="0" smtClean="0"/>
              <a:t>Deployment domain requires adaptations</a:t>
            </a:r>
          </a:p>
          <a:p>
            <a:pPr lvl="3"/>
            <a:r>
              <a:rPr lang="en-US" altLang="ko-KR" dirty="0" smtClean="0"/>
              <a:t>Training : development phase</a:t>
            </a:r>
          </a:p>
          <a:p>
            <a:pPr lvl="3"/>
            <a:r>
              <a:rPr lang="en-US" altLang="ko-KR" dirty="0" smtClean="0"/>
              <a:t>Validation : deployment phase</a:t>
            </a:r>
          </a:p>
          <a:p>
            <a:pPr lvl="1"/>
            <a:r>
              <a:rPr lang="en-US" altLang="ko-KR" dirty="0" smtClean="0"/>
              <a:t>Test the model with the testing set</a:t>
            </a:r>
          </a:p>
          <a:p>
            <a:pPr lvl="2"/>
            <a:r>
              <a:rPr lang="en-US" altLang="ko-KR" dirty="0" smtClean="0"/>
              <a:t>Evaluate the actual performance after the deployment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72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Early Stopping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Neural network model is naturally complex with many parameters</a:t>
            </a:r>
          </a:p>
          <a:p>
            <a:pPr lvl="1"/>
            <a:r>
              <a:rPr lang="en-US" altLang="ko-KR" dirty="0" smtClean="0"/>
              <a:t>Very easy to </a:t>
            </a:r>
            <a:r>
              <a:rPr lang="en-US" altLang="ko-KR" dirty="0" err="1" smtClean="0"/>
              <a:t>overfit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Stop the fitting before the model </a:t>
            </a:r>
            <a:r>
              <a:rPr lang="en-US" altLang="ko-KR" dirty="0" err="1" smtClean="0"/>
              <a:t>overfits</a:t>
            </a:r>
            <a:endParaRPr lang="en-US" altLang="ko-KR" dirty="0" smtClean="0"/>
          </a:p>
          <a:p>
            <a:r>
              <a:rPr lang="en-US" altLang="ko-KR" dirty="0" smtClean="0"/>
              <a:t>Training : the model parameter inference</a:t>
            </a:r>
          </a:p>
          <a:p>
            <a:r>
              <a:rPr lang="en-US" altLang="ko-KR" dirty="0" smtClean="0"/>
              <a:t>Validation : early stopping point check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24</a:t>
            </a:fld>
            <a:endParaRPr lang="ko-KR" alt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149121" y="4002374"/>
            <a:ext cx="7495" cy="23234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006715" y="5988572"/>
            <a:ext cx="3453717" cy="449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47388" y="4002374"/>
            <a:ext cx="1054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Loss</a:t>
            </a:r>
          </a:p>
          <a:p>
            <a:r>
              <a:rPr lang="en-US" altLang="ko-KR" dirty="0" smtClean="0"/>
              <a:t>Function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455407" y="6011056"/>
            <a:ext cx="2027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Training Iterations</a:t>
            </a:r>
            <a:endParaRPr lang="ko-KR" altLang="en-US" dirty="0"/>
          </a:p>
        </p:txBody>
      </p:sp>
      <p:sp>
        <p:nvSpPr>
          <p:cNvPr id="23" name="Freeform 22"/>
          <p:cNvSpPr/>
          <p:nvPr/>
        </p:nvSpPr>
        <p:spPr>
          <a:xfrm>
            <a:off x="5194092" y="4197246"/>
            <a:ext cx="3132944" cy="1716374"/>
          </a:xfrm>
          <a:custGeom>
            <a:avLst/>
            <a:gdLst>
              <a:gd name="connsiteX0" fmla="*/ 0 w 3132944"/>
              <a:gd name="connsiteY0" fmla="*/ 0 h 1716374"/>
              <a:gd name="connsiteX1" fmla="*/ 367259 w 3132944"/>
              <a:gd name="connsiteY1" fmla="*/ 816964 h 1716374"/>
              <a:gd name="connsiteX2" fmla="*/ 1154242 w 3132944"/>
              <a:gd name="connsiteY2" fmla="*/ 1424065 h 1716374"/>
              <a:gd name="connsiteX3" fmla="*/ 2345960 w 3132944"/>
              <a:gd name="connsiteY3" fmla="*/ 1663908 h 1716374"/>
              <a:gd name="connsiteX4" fmla="*/ 3132944 w 3132944"/>
              <a:gd name="connsiteY4" fmla="*/ 1716374 h 171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2944" h="1716374">
                <a:moveTo>
                  <a:pt x="0" y="0"/>
                </a:moveTo>
                <a:cubicBezTo>
                  <a:pt x="87442" y="289810"/>
                  <a:pt x="174885" y="579620"/>
                  <a:pt x="367259" y="816964"/>
                </a:cubicBezTo>
                <a:cubicBezTo>
                  <a:pt x="559633" y="1054308"/>
                  <a:pt x="824459" y="1282908"/>
                  <a:pt x="1154242" y="1424065"/>
                </a:cubicBezTo>
                <a:cubicBezTo>
                  <a:pt x="1484026" y="1565222"/>
                  <a:pt x="2016176" y="1615190"/>
                  <a:pt x="2345960" y="1663908"/>
                </a:cubicBezTo>
                <a:cubicBezTo>
                  <a:pt x="2675744" y="1712626"/>
                  <a:pt x="2904344" y="1714500"/>
                  <a:pt x="3132944" y="17163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Freeform 25"/>
          <p:cNvSpPr/>
          <p:nvPr/>
        </p:nvSpPr>
        <p:spPr>
          <a:xfrm>
            <a:off x="5231567" y="4197246"/>
            <a:ext cx="3043003" cy="1228457"/>
          </a:xfrm>
          <a:custGeom>
            <a:avLst/>
            <a:gdLst>
              <a:gd name="connsiteX0" fmla="*/ 0 w 3043003"/>
              <a:gd name="connsiteY0" fmla="*/ 0 h 1228457"/>
              <a:gd name="connsiteX1" fmla="*/ 412230 w 3043003"/>
              <a:gd name="connsiteY1" fmla="*/ 584616 h 1228457"/>
              <a:gd name="connsiteX2" fmla="*/ 1304144 w 3043003"/>
              <a:gd name="connsiteY2" fmla="*/ 1131757 h 1228457"/>
              <a:gd name="connsiteX3" fmla="*/ 1731364 w 3043003"/>
              <a:gd name="connsiteY3" fmla="*/ 1221698 h 1228457"/>
              <a:gd name="connsiteX4" fmla="*/ 2510853 w 3043003"/>
              <a:gd name="connsiteY4" fmla="*/ 1049311 h 1228457"/>
              <a:gd name="connsiteX5" fmla="*/ 3043003 w 3043003"/>
              <a:gd name="connsiteY5" fmla="*/ 749508 h 122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3003" h="1228457">
                <a:moveTo>
                  <a:pt x="0" y="0"/>
                </a:moveTo>
                <a:cubicBezTo>
                  <a:pt x="97436" y="197995"/>
                  <a:pt x="194873" y="395990"/>
                  <a:pt x="412230" y="584616"/>
                </a:cubicBezTo>
                <a:cubicBezTo>
                  <a:pt x="629587" y="773242"/>
                  <a:pt x="1084288" y="1025577"/>
                  <a:pt x="1304144" y="1131757"/>
                </a:cubicBezTo>
                <a:cubicBezTo>
                  <a:pt x="1524000" y="1237937"/>
                  <a:pt x="1530246" y="1235439"/>
                  <a:pt x="1731364" y="1221698"/>
                </a:cubicBezTo>
                <a:cubicBezTo>
                  <a:pt x="1932482" y="1207957"/>
                  <a:pt x="2292246" y="1128009"/>
                  <a:pt x="2510853" y="1049311"/>
                </a:cubicBezTo>
                <a:cubicBezTo>
                  <a:pt x="2729460" y="970613"/>
                  <a:pt x="2886231" y="860060"/>
                  <a:pt x="3043003" y="749508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6905960" y="4002374"/>
            <a:ext cx="26991" cy="2008682"/>
          </a:xfrm>
          <a:prstGeom prst="line">
            <a:avLst/>
          </a:prstGeom>
          <a:ln w="3810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05757" y="417476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Underfitting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998423" y="4172140"/>
            <a:ext cx="125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Overfitting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499664" y="4648705"/>
            <a:ext cx="118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Validation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99664" y="5532936"/>
            <a:ext cx="1015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Training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39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35280" cy="533082"/>
          </a:xfrm>
        </p:spPr>
        <p:txBody>
          <a:bodyPr/>
          <a:lstStyle/>
          <a:p>
            <a:r>
              <a:rPr lang="en-US" altLang="ko-KR" sz="4000" dirty="0" smtClean="0"/>
              <a:t>Momentum and Adaptive Learning Rate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47700"/>
                <a:ext cx="8435280" cy="587764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altLang="ko-KR" dirty="0" smtClean="0"/>
                  <a:t>Gradient Descent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Momentum</a:t>
                </a:r>
              </a:p>
              <a:p>
                <a:pPr lvl="1"/>
                <a:r>
                  <a:rPr lang="en-US" altLang="ko-KR" dirty="0" smtClean="0"/>
                  <a:t>Exponential average of the previous gradients</a:t>
                </a:r>
              </a:p>
              <a:p>
                <a:pPr lvl="2"/>
                <a:r>
                  <a:rPr lang="en-US" altLang="ko-KR" dirty="0" smtClean="0"/>
                  <a:t>Move along the direction to overcome the plateau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 smtClean="0"/>
                  <a:t> becomes the decay factor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𝜂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</m:acc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</m:acc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𝛽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</m:acc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Adaptive Learning Rate</a:t>
                </a:r>
              </a:p>
              <a:p>
                <a:pPr lvl="1"/>
                <a:r>
                  <a:rPr lang="en-US" altLang="ko-KR" dirty="0" err="1" smtClean="0"/>
                  <a:t>Adagrad</a:t>
                </a:r>
                <a:r>
                  <a:rPr lang="en-US" altLang="ko-KR" dirty="0" smtClean="0"/>
                  <a:t> : learning rate scaled by the square root of the cumulative sum of squared gradients</a:t>
                </a:r>
              </a:p>
              <a:p>
                <a:pPr lvl="2"/>
                <a:r>
                  <a:rPr lang="en-US" altLang="ko-KR" dirty="0" smtClean="0"/>
                  <a:t>More movements on the smaller movements, less movements on the larger movements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err="1" smtClean="0"/>
                  <a:t>RMSProp</a:t>
                </a:r>
                <a:r>
                  <a:rPr lang="en-US" altLang="ko-KR" dirty="0" smtClean="0"/>
                  <a:t> : Exponential moving average of the squared gradients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 smtClean="0"/>
                  <a:t>Adam : </a:t>
                </a:r>
                <a:r>
                  <a:rPr lang="en-US" altLang="ko-KR" dirty="0" err="1" smtClean="0"/>
                  <a:t>RMSProp</a:t>
                </a:r>
                <a:r>
                  <a:rPr lang="en-US" altLang="ko-KR" dirty="0" smtClean="0"/>
                  <a:t> + Momentum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rad>
                      </m:den>
                    </m:f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</m:acc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</m:acc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=(1−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</m:acc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+(1−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47700"/>
                <a:ext cx="8435280" cy="5877644"/>
              </a:xfrm>
              <a:blipFill>
                <a:blip r:embed="rId2"/>
                <a:stretch>
                  <a:fillRect t="-6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1026" name="Picture 2" descr="Gradient Descent Optimization Algorithms at Saddle Point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4087762"/>
            <a:ext cx="3139380" cy="243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85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Mini-Batch and Gradient Checking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Backpropagation algorithm</a:t>
                </a:r>
              </a:p>
              <a:p>
                <a:pPr lvl="1"/>
                <a:r>
                  <a:rPr lang="en-US" altLang="ko-KR" dirty="0" smtClean="0"/>
                  <a:t>Single instance gradient calculation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With a single instance, not much to calculate as expectation</a:t>
                </a:r>
                <a:endParaRPr lang="en-US" altLang="ko-KR" dirty="0"/>
              </a:p>
              <a:p>
                <a:pPr lvl="1"/>
                <a:r>
                  <a:rPr lang="en-US" altLang="ko-KR" dirty="0" smtClean="0"/>
                  <a:t>Full instance gradient calculation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</m:d>
                  </m:oMath>
                </a14:m>
                <a:endParaRPr lang="en-US" altLang="ko-KR" b="1" dirty="0" smtClean="0"/>
              </a:p>
              <a:p>
                <a:pPr lvl="2"/>
                <a:r>
                  <a:rPr lang="en-US" altLang="ko-KR" dirty="0" smtClean="0"/>
                  <a:t>Normalize the summation with the size of the dataset</a:t>
                </a:r>
              </a:p>
              <a:p>
                <a:pPr lvl="1"/>
                <a:r>
                  <a:rPr lang="en-US" altLang="ko-KR" dirty="0" smtClean="0"/>
                  <a:t>Should be mini-batch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/>
                  <a:t>Normalize the summation with the size of </a:t>
                </a:r>
                <a:r>
                  <a:rPr lang="en-US" altLang="ko-KR" dirty="0" smtClean="0"/>
                  <a:t>the mini-batch</a:t>
                </a:r>
                <a:endParaRPr lang="en-US" altLang="ko-KR" dirty="0"/>
              </a:p>
              <a:p>
                <a:r>
                  <a:rPr lang="en-US" altLang="ko-KR" dirty="0" smtClean="0"/>
                  <a:t>Gradient checking</a:t>
                </a:r>
              </a:p>
              <a:p>
                <a:pPr lvl="1"/>
                <a:r>
                  <a:rPr lang="en-US" altLang="ko-KR" dirty="0" smtClean="0"/>
                  <a:t>When you implement the propagation algorithm, compare the finite-difference approximation of the gradient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61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Batch Normalization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 smtClean="0"/>
                  <a:t>Layer type output normalization with mini-batch data</a:t>
                </a:r>
              </a:p>
              <a:p>
                <a:pPr lvl="1"/>
                <a:r>
                  <a:rPr lang="en-US" altLang="ko-KR" dirty="0" err="1" smtClean="0"/>
                  <a:t>BatchNormalization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 smtClean="0"/>
                  <a:t>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rad>
                      </m:den>
                    </m:f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𝐵𝑁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Batch normalization parameter,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 smtClean="0"/>
                  <a:t>, is trainable through stochastic gradient descent, as well</a:t>
                </a:r>
              </a:p>
              <a:p>
                <a:pPr lvl="1"/>
                <a:r>
                  <a:rPr lang="en-US" altLang="ko-KR" dirty="0" smtClean="0"/>
                  <a:t>Can use chain rule</a:t>
                </a:r>
              </a:p>
              <a:p>
                <a:r>
                  <a:rPr lang="en-US" altLang="ko-KR" dirty="0" smtClean="0"/>
                  <a:t>How to use it?</a:t>
                </a:r>
              </a:p>
              <a:p>
                <a:pPr lvl="1"/>
                <a:r>
                  <a:rPr lang="en-US" altLang="ko-KR" dirty="0" smtClean="0"/>
                  <a:t>Training : After the regression, and before the activation</a:t>
                </a:r>
              </a:p>
              <a:p>
                <a:pPr lvl="1"/>
                <a:r>
                  <a:rPr lang="en-US" altLang="ko-KR" dirty="0" smtClean="0"/>
                  <a:t>Testing : remember the mean of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 smtClean="0"/>
                  <a:t>s</a:t>
                </a:r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 smtClean="0"/>
                  <a:t>s from mini-batches</a:t>
                </a:r>
              </a:p>
              <a:p>
                <a:r>
                  <a:rPr lang="en-US" altLang="ko-KR" dirty="0" smtClean="0"/>
                  <a:t>Why use it?</a:t>
                </a:r>
              </a:p>
              <a:p>
                <a:pPr lvl="1"/>
                <a:r>
                  <a:rPr lang="en-US" altLang="ko-KR" dirty="0" smtClean="0"/>
                  <a:t>Scale and shift normalization</a:t>
                </a: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83" b="-1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34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35280" cy="752188"/>
          </a:xfrm>
        </p:spPr>
        <p:txBody>
          <a:bodyPr/>
          <a:lstStyle/>
          <a:p>
            <a:r>
              <a:rPr lang="en-US" altLang="ko-KR" dirty="0" smtClean="0"/>
              <a:t>Adversarial Training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9843" y="727023"/>
                <a:ext cx="8841748" cy="589378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ko-KR" dirty="0" smtClean="0"/>
                  <a:t>Instances in datasets</a:t>
                </a:r>
              </a:p>
              <a:p>
                <a:pPr lvl="1"/>
                <a:r>
                  <a:rPr lang="en-US" altLang="ko-KR" dirty="0" smtClean="0"/>
                  <a:t>Some instances work well with the trained model</a:t>
                </a:r>
              </a:p>
              <a:p>
                <a:pPr lvl="1"/>
                <a:r>
                  <a:rPr lang="en-US" altLang="ko-KR" dirty="0" smtClean="0"/>
                  <a:t>Some instances do not work well with the trained model</a:t>
                </a:r>
              </a:p>
              <a:p>
                <a:pPr lvl="2"/>
                <a:r>
                  <a:rPr lang="en-US" altLang="ko-KR" dirty="0" smtClean="0"/>
                  <a:t>Some instances should not be accommodated because it could be noise</a:t>
                </a:r>
              </a:p>
              <a:p>
                <a:pPr lvl="2"/>
                <a:r>
                  <a:rPr lang="en-US" altLang="ko-KR" dirty="0" smtClean="0"/>
                  <a:t>Some instances should be accommodated because it is a meaningful case</a:t>
                </a:r>
              </a:p>
              <a:p>
                <a:r>
                  <a:rPr lang="en-US" altLang="ko-KR" dirty="0" smtClean="0"/>
                  <a:t>Find an (or artificially generate) instance that disrupt the current trained model</a:t>
                </a:r>
              </a:p>
              <a:p>
                <a:pPr lvl="1"/>
                <a:r>
                  <a:rPr lang="en-US" altLang="ko-KR" dirty="0" smtClean="0"/>
                  <a:t>“Training on adversarial example”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adversarial example,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adversarial perturbation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Can make many infinitesimal changes, “Accidental steganography”</a:t>
                </a:r>
              </a:p>
              <a:p>
                <a:r>
                  <a:rPr lang="en-US" altLang="ko-KR" dirty="0" smtClean="0"/>
                  <a:t>Given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⁡(1+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Training objective</a:t>
                </a:r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𝑑𝑎𝑡𝑎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Adding the adversarial training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𝑑𝑎𝑡𝑎</m:t>
                            </m:r>
                          </m:sub>
                        </m:sSub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𝜖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=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, because of the minimization objective</a:t>
                </a:r>
              </a:p>
              <a:p>
                <a:pPr lvl="1"/>
                <a:r>
                  <a:rPr lang="en-US" altLang="ko-KR" dirty="0" smtClean="0"/>
                  <a:t>Similar to the L1 regularization, but it is different</a:t>
                </a:r>
              </a:p>
              <a:p>
                <a:pPr lvl="2"/>
                <a:r>
                  <a:rPr lang="en-US" altLang="ko-KR" dirty="0" smtClean="0"/>
                  <a:t>Not directly applied as a penalty that does not go away.</a:t>
                </a:r>
              </a:p>
              <a:p>
                <a:pPr lvl="2"/>
                <a:r>
                  <a:rPr lang="en-US" altLang="ko-KR" dirty="0" smtClean="0"/>
                  <a:t>Good fitting of </a:t>
                </a:r>
                <a:r>
                  <a:rPr lang="en-US" altLang="ko-KR" i="1" dirty="0" smtClean="0"/>
                  <a:t>w</a:t>
                </a:r>
                <a:r>
                  <a:rPr lang="en-US" altLang="ko-KR" dirty="0" smtClean="0"/>
                  <a:t> can eliminate the adversarial learning term</a:t>
                </a:r>
              </a:p>
              <a:p>
                <a:pPr lvl="2"/>
                <a:r>
                  <a:rPr lang="en-US" altLang="ko-KR" dirty="0" smtClean="0"/>
                  <a:t>L1 regularization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controlling the sensitivity</a:t>
                </a:r>
              </a:p>
              <a:p>
                <a:pPr lvl="2"/>
                <a:r>
                  <a:rPr lang="en-US" altLang="ko-KR" dirty="0" smtClean="0"/>
                  <a:t>Adversarial training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robust weight vector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843" y="727023"/>
                <a:ext cx="8841748" cy="5893785"/>
              </a:xfrm>
              <a:blipFill>
                <a:blip r:embed="rId2"/>
                <a:stretch>
                  <a:fillRect t="-15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9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Dropout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ko-KR" dirty="0" smtClean="0"/>
                  <a:t>Challenge of the neural network</a:t>
                </a:r>
              </a:p>
              <a:p>
                <a:pPr lvl="1"/>
                <a:r>
                  <a:rPr lang="en-US" altLang="ko-KR" dirty="0" smtClean="0"/>
                  <a:t>Complex model to learn a simple principle</a:t>
                </a:r>
              </a:p>
              <a:p>
                <a:pPr lvl="1"/>
                <a:r>
                  <a:rPr lang="en-US" altLang="ko-KR" dirty="0" smtClean="0"/>
                  <a:t>Limit the complexity, stochastically</a:t>
                </a:r>
              </a:p>
              <a:p>
                <a:pPr lvl="2"/>
                <a:r>
                  <a:rPr lang="en-US" altLang="ko-KR" dirty="0" smtClean="0"/>
                  <a:t>Remove a set of randomly selected neurons for a certain mini-batch</a:t>
                </a:r>
              </a:p>
              <a:p>
                <a:r>
                  <a:rPr lang="en-US" altLang="ko-KR" dirty="0" smtClean="0"/>
                  <a:t>Rational</a:t>
                </a:r>
              </a:p>
              <a:p>
                <a:pPr lvl="1"/>
                <a:r>
                  <a:rPr lang="en-US" altLang="ko-KR" dirty="0" smtClean="0"/>
                  <a:t>Hidden units cannot co-adapt to other units that were active in the mini-batch gradient descent</a:t>
                </a:r>
              </a:p>
              <a:p>
                <a:pPr lvl="1"/>
                <a:r>
                  <a:rPr lang="en-US" altLang="ko-KR" dirty="0" smtClean="0"/>
                  <a:t>Hidden units must be more generally useful</a:t>
                </a:r>
              </a:p>
              <a:p>
                <a:r>
                  <a:rPr lang="en-US" altLang="ko-KR" dirty="0" smtClean="0"/>
                  <a:t>By defining a mask,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>
                    <a:latin typeface="Cambria Math" panose="02040503050406030204" pitchFamily="18" charset="0"/>
                  </a:rPr>
                  <a:t>Neural network without dropout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/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Neural network with dropout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𝐵𝑒𝑟𝑛𝑜𝑢𝑙𝑙𝑖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ko-KR" b="0" dirty="0" smtClean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/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/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/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/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Marginalizing the dropout in the linear regression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𝐵𝑒𝑟𝑛𝑜𝑢𝑙𝑙𝑖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𝑝𝑋𝑤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Γ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b="0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𝑑𝑖𝑎𝑔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Γ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𝑤𝑝</m:t>
                    </m:r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2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1" y="274638"/>
            <a:ext cx="5896823" cy="1138138"/>
          </a:xfrm>
        </p:spPr>
        <p:txBody>
          <a:bodyPr/>
          <a:lstStyle/>
          <a:p>
            <a:r>
              <a:rPr lang="en-US" altLang="ko-KR" i="1" dirty="0" smtClean="0"/>
              <a:t>Detour: </a:t>
            </a:r>
            <a:r>
              <a:rPr lang="en-US" altLang="ko-KR" dirty="0" smtClean="0"/>
              <a:t>Multiple Layers of Neural Network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322840" cy="4925144"/>
              </a:xfrm>
            </p:spPr>
            <p:txBody>
              <a:bodyPr/>
              <a:lstStyle/>
              <a:p>
                <a:r>
                  <a:rPr lang="en-US" altLang="ko-KR" dirty="0" smtClean="0"/>
                  <a:t>Considering </a:t>
                </a:r>
                <a:r>
                  <a:rPr lang="en-US" altLang="ko-KR" b="1" i="1" dirty="0" smtClean="0"/>
                  <a:t>L</a:t>
                </a:r>
                <a:r>
                  <a:rPr lang="en-US" altLang="ko-KR" dirty="0" smtClean="0"/>
                  <a:t> hidden layers</a:t>
                </a:r>
              </a:p>
              <a:p>
                <a:pPr lvl="1"/>
                <a:r>
                  <a:rPr lang="en-US" altLang="ko-KR" dirty="0" smtClean="0">
                    <a:latin typeface="Cambria Math" panose="02040503050406030204" pitchFamily="18" charset="0"/>
                  </a:rPr>
                  <a:t>Neuron input activation function for the </a:t>
                </a:r>
                <a:r>
                  <a:rPr lang="en-US" altLang="ko-KR" b="1" i="1" dirty="0" smtClean="0">
                    <a:latin typeface="Cambria Math" panose="02040503050406030204" pitchFamily="18" charset="0"/>
                  </a:rPr>
                  <a:t>k-</a:t>
                </a:r>
                <a:r>
                  <a:rPr lang="en-US" altLang="ko-KR" b="1" i="1" dirty="0" err="1" smtClean="0">
                    <a:latin typeface="Cambria Math" panose="02040503050406030204" pitchFamily="18" charset="0"/>
                  </a:rPr>
                  <a:t>th</a:t>
                </a:r>
                <a:r>
                  <a:rPr lang="en-US" altLang="ko-KR" dirty="0" smtClean="0">
                    <a:latin typeface="Cambria Math" panose="02040503050406030204" pitchFamily="18" charset="0"/>
                  </a:rPr>
                  <a:t> layer</a:t>
                </a:r>
                <a:endParaRPr lang="en-US" altLang="ko-KR" b="0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b="0" dirty="0" smtClean="0"/>
              </a:p>
              <a:p>
                <a:pPr lvl="1"/>
                <a:r>
                  <a:rPr lang="en-US" altLang="ko-KR" dirty="0" smtClean="0"/>
                  <a:t>Neuron output activation function for the </a:t>
                </a:r>
                <a:r>
                  <a:rPr lang="en-US" altLang="ko-KR" b="1" i="1" dirty="0" smtClean="0"/>
                  <a:t>k-</a:t>
                </a:r>
                <a:r>
                  <a:rPr lang="en-US" altLang="ko-KR" b="1" i="1" dirty="0" err="1" smtClean="0"/>
                  <a:t>th</a:t>
                </a:r>
                <a:r>
                  <a:rPr lang="en-US" altLang="ko-KR" dirty="0" smtClean="0"/>
                  <a:t> layer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ko-KR" b="0" dirty="0" smtClean="0"/>
              </a:p>
              <a:p>
                <a:pPr lvl="1"/>
                <a:r>
                  <a:rPr lang="en-US" altLang="ko-KR" dirty="0" smtClean="0"/>
                  <a:t>Output layer activation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Each function is available by choices</a:t>
                </a:r>
              </a:p>
              <a:p>
                <a:pPr lvl="1"/>
                <a:r>
                  <a:rPr lang="en-US" altLang="ko-KR" dirty="0" smtClean="0"/>
                  <a:t>Sigmoid functions</a:t>
                </a:r>
              </a:p>
              <a:p>
                <a:pPr lvl="1"/>
                <a:r>
                  <a:rPr lang="en-US" altLang="ko-KR" dirty="0" err="1" smtClean="0"/>
                  <a:t>Softmax</a:t>
                </a:r>
                <a:r>
                  <a:rPr lang="en-US" altLang="ko-KR" dirty="0" smtClean="0"/>
                  <a:t> functions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322840" cy="4925144"/>
              </a:xfrm>
              <a:blipFill rotWithShape="0">
                <a:blip r:embed="rId2"/>
                <a:stretch>
                  <a:fillRect t="-8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t>3</a:t>
            </a:fld>
            <a:endParaRPr lang="ko-KR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860032" y="3630724"/>
            <a:ext cx="1008112" cy="864096"/>
            <a:chOff x="4860032" y="3630724"/>
            <a:chExt cx="1008112" cy="864096"/>
          </a:xfrm>
        </p:grpSpPr>
        <p:sp>
          <p:nvSpPr>
            <p:cNvPr id="6" name="Rectangle 5"/>
            <p:cNvSpPr/>
            <p:nvPr/>
          </p:nvSpPr>
          <p:spPr>
            <a:xfrm>
              <a:off x="4860032" y="3630724"/>
              <a:ext cx="1008112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4956048" y="3803904"/>
              <a:ext cx="832104" cy="548640"/>
            </a:xfrm>
            <a:custGeom>
              <a:avLst/>
              <a:gdLst>
                <a:gd name="connsiteX0" fmla="*/ 0 w 832104"/>
                <a:gd name="connsiteY0" fmla="*/ 548640 h 548640"/>
                <a:gd name="connsiteX1" fmla="*/ 301752 w 832104"/>
                <a:gd name="connsiteY1" fmla="*/ 466344 h 548640"/>
                <a:gd name="connsiteX2" fmla="*/ 402336 w 832104"/>
                <a:gd name="connsiteY2" fmla="*/ 192024 h 548640"/>
                <a:gd name="connsiteX3" fmla="*/ 530352 w 832104"/>
                <a:gd name="connsiteY3" fmla="*/ 45720 h 548640"/>
                <a:gd name="connsiteX4" fmla="*/ 832104 w 832104"/>
                <a:gd name="connsiteY4" fmla="*/ 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2104" h="548640">
                  <a:moveTo>
                    <a:pt x="0" y="548640"/>
                  </a:moveTo>
                  <a:cubicBezTo>
                    <a:pt x="117348" y="537210"/>
                    <a:pt x="234696" y="525780"/>
                    <a:pt x="301752" y="466344"/>
                  </a:cubicBezTo>
                  <a:cubicBezTo>
                    <a:pt x="368808" y="406908"/>
                    <a:pt x="364236" y="262128"/>
                    <a:pt x="402336" y="192024"/>
                  </a:cubicBezTo>
                  <a:cubicBezTo>
                    <a:pt x="440436" y="121920"/>
                    <a:pt x="458724" y="77724"/>
                    <a:pt x="530352" y="45720"/>
                  </a:cubicBezTo>
                  <a:cubicBezTo>
                    <a:pt x="601980" y="13716"/>
                    <a:pt x="717042" y="6858"/>
                    <a:pt x="83210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924056" y="4078224"/>
              <a:ext cx="864096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356104" y="3793514"/>
              <a:ext cx="0" cy="55903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84224" y="3630724"/>
            <a:ext cx="1008112" cy="864096"/>
            <a:chOff x="4860032" y="3630724"/>
            <a:chExt cx="1008112" cy="864096"/>
          </a:xfrm>
        </p:grpSpPr>
        <p:sp>
          <p:nvSpPr>
            <p:cNvPr id="11" name="Rectangle 10"/>
            <p:cNvSpPr/>
            <p:nvPr/>
          </p:nvSpPr>
          <p:spPr>
            <a:xfrm>
              <a:off x="4860032" y="3630724"/>
              <a:ext cx="1008112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956048" y="3803904"/>
              <a:ext cx="832104" cy="548640"/>
            </a:xfrm>
            <a:custGeom>
              <a:avLst/>
              <a:gdLst>
                <a:gd name="connsiteX0" fmla="*/ 0 w 832104"/>
                <a:gd name="connsiteY0" fmla="*/ 548640 h 548640"/>
                <a:gd name="connsiteX1" fmla="*/ 301752 w 832104"/>
                <a:gd name="connsiteY1" fmla="*/ 466344 h 548640"/>
                <a:gd name="connsiteX2" fmla="*/ 402336 w 832104"/>
                <a:gd name="connsiteY2" fmla="*/ 192024 h 548640"/>
                <a:gd name="connsiteX3" fmla="*/ 530352 w 832104"/>
                <a:gd name="connsiteY3" fmla="*/ 45720 h 548640"/>
                <a:gd name="connsiteX4" fmla="*/ 832104 w 832104"/>
                <a:gd name="connsiteY4" fmla="*/ 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2104" h="548640">
                  <a:moveTo>
                    <a:pt x="0" y="548640"/>
                  </a:moveTo>
                  <a:cubicBezTo>
                    <a:pt x="117348" y="537210"/>
                    <a:pt x="234696" y="525780"/>
                    <a:pt x="301752" y="466344"/>
                  </a:cubicBezTo>
                  <a:cubicBezTo>
                    <a:pt x="368808" y="406908"/>
                    <a:pt x="364236" y="262128"/>
                    <a:pt x="402336" y="192024"/>
                  </a:cubicBezTo>
                  <a:cubicBezTo>
                    <a:pt x="440436" y="121920"/>
                    <a:pt x="458724" y="77724"/>
                    <a:pt x="530352" y="45720"/>
                  </a:cubicBezTo>
                  <a:cubicBezTo>
                    <a:pt x="601980" y="13716"/>
                    <a:pt x="717042" y="6858"/>
                    <a:pt x="83210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924056" y="4078224"/>
              <a:ext cx="864096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356104" y="3793514"/>
              <a:ext cx="0" cy="55903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708416" y="3630724"/>
            <a:ext cx="1008112" cy="864096"/>
            <a:chOff x="4860032" y="3630724"/>
            <a:chExt cx="1008112" cy="864096"/>
          </a:xfrm>
        </p:grpSpPr>
        <p:sp>
          <p:nvSpPr>
            <p:cNvPr id="16" name="Rectangle 15"/>
            <p:cNvSpPr/>
            <p:nvPr/>
          </p:nvSpPr>
          <p:spPr>
            <a:xfrm>
              <a:off x="4860032" y="3630724"/>
              <a:ext cx="1008112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4956048" y="3803904"/>
              <a:ext cx="832104" cy="548640"/>
            </a:xfrm>
            <a:custGeom>
              <a:avLst/>
              <a:gdLst>
                <a:gd name="connsiteX0" fmla="*/ 0 w 832104"/>
                <a:gd name="connsiteY0" fmla="*/ 548640 h 548640"/>
                <a:gd name="connsiteX1" fmla="*/ 301752 w 832104"/>
                <a:gd name="connsiteY1" fmla="*/ 466344 h 548640"/>
                <a:gd name="connsiteX2" fmla="*/ 402336 w 832104"/>
                <a:gd name="connsiteY2" fmla="*/ 192024 h 548640"/>
                <a:gd name="connsiteX3" fmla="*/ 530352 w 832104"/>
                <a:gd name="connsiteY3" fmla="*/ 45720 h 548640"/>
                <a:gd name="connsiteX4" fmla="*/ 832104 w 832104"/>
                <a:gd name="connsiteY4" fmla="*/ 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2104" h="548640">
                  <a:moveTo>
                    <a:pt x="0" y="548640"/>
                  </a:moveTo>
                  <a:cubicBezTo>
                    <a:pt x="117348" y="537210"/>
                    <a:pt x="234696" y="525780"/>
                    <a:pt x="301752" y="466344"/>
                  </a:cubicBezTo>
                  <a:cubicBezTo>
                    <a:pt x="368808" y="406908"/>
                    <a:pt x="364236" y="262128"/>
                    <a:pt x="402336" y="192024"/>
                  </a:cubicBezTo>
                  <a:cubicBezTo>
                    <a:pt x="440436" y="121920"/>
                    <a:pt x="458724" y="77724"/>
                    <a:pt x="530352" y="45720"/>
                  </a:cubicBezTo>
                  <a:cubicBezTo>
                    <a:pt x="601980" y="13716"/>
                    <a:pt x="717042" y="6858"/>
                    <a:pt x="83210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924056" y="4078224"/>
              <a:ext cx="864096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356104" y="3793514"/>
              <a:ext cx="0" cy="55903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4860032" y="5301208"/>
            <a:ext cx="1008112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284224" y="5301208"/>
            <a:ext cx="1008112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27" name="Oval 26"/>
          <p:cNvSpPr/>
          <p:nvPr/>
        </p:nvSpPr>
        <p:spPr>
          <a:xfrm>
            <a:off x="7708416" y="5301208"/>
            <a:ext cx="1008112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r>
              <a:rPr lang="en-US" altLang="ko-KR" baseline="-25000" dirty="0" smtClean="0"/>
              <a:t>3</a:t>
            </a:r>
            <a:endParaRPr lang="ko-KR" altLang="en-US" baseline="-25000" dirty="0"/>
          </a:p>
        </p:txBody>
      </p:sp>
      <p:cxnSp>
        <p:nvCxnSpPr>
          <p:cNvPr id="28" name="Straight Arrow Connector 27"/>
          <p:cNvCxnSpPr>
            <a:stCxn id="25" idx="0"/>
            <a:endCxn id="6" idx="2"/>
          </p:cNvCxnSpPr>
          <p:nvPr/>
        </p:nvCxnSpPr>
        <p:spPr>
          <a:xfrm flipV="1">
            <a:off x="5364088" y="4494820"/>
            <a:ext cx="0" cy="80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1" idx="2"/>
          </p:cNvCxnSpPr>
          <p:nvPr/>
        </p:nvCxnSpPr>
        <p:spPr>
          <a:xfrm flipV="1">
            <a:off x="5372100" y="4494820"/>
            <a:ext cx="1416180" cy="80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0"/>
            <a:endCxn id="16" idx="2"/>
          </p:cNvCxnSpPr>
          <p:nvPr/>
        </p:nvCxnSpPr>
        <p:spPr>
          <a:xfrm flipV="1">
            <a:off x="5364088" y="4494820"/>
            <a:ext cx="2848384" cy="80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0"/>
            <a:endCxn id="16" idx="2"/>
          </p:cNvCxnSpPr>
          <p:nvPr/>
        </p:nvCxnSpPr>
        <p:spPr>
          <a:xfrm flipV="1">
            <a:off x="6788280" y="4494820"/>
            <a:ext cx="1424192" cy="80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0"/>
            <a:endCxn id="11" idx="2"/>
          </p:cNvCxnSpPr>
          <p:nvPr/>
        </p:nvCxnSpPr>
        <p:spPr>
          <a:xfrm flipV="1">
            <a:off x="6788280" y="4494820"/>
            <a:ext cx="0" cy="80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6" idx="2"/>
          </p:cNvCxnSpPr>
          <p:nvPr/>
        </p:nvCxnSpPr>
        <p:spPr>
          <a:xfrm flipH="1" flipV="1">
            <a:off x="5364088" y="4494820"/>
            <a:ext cx="1424192" cy="80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0"/>
            <a:endCxn id="6" idx="2"/>
          </p:cNvCxnSpPr>
          <p:nvPr/>
        </p:nvCxnSpPr>
        <p:spPr>
          <a:xfrm flipH="1" flipV="1">
            <a:off x="5364088" y="4494820"/>
            <a:ext cx="2848384" cy="80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0"/>
            <a:endCxn id="11" idx="2"/>
          </p:cNvCxnSpPr>
          <p:nvPr/>
        </p:nvCxnSpPr>
        <p:spPr>
          <a:xfrm flipH="1" flipV="1">
            <a:off x="6788280" y="4494820"/>
            <a:ext cx="1424192" cy="80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0"/>
            <a:endCxn id="16" idx="2"/>
          </p:cNvCxnSpPr>
          <p:nvPr/>
        </p:nvCxnSpPr>
        <p:spPr>
          <a:xfrm flipV="1">
            <a:off x="8212472" y="4494820"/>
            <a:ext cx="0" cy="80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868044" y="1929090"/>
            <a:ext cx="1008112" cy="864096"/>
            <a:chOff x="4860032" y="3630724"/>
            <a:chExt cx="1008112" cy="864096"/>
          </a:xfrm>
        </p:grpSpPr>
        <p:sp>
          <p:nvSpPr>
            <p:cNvPr id="41" name="Rectangle 40"/>
            <p:cNvSpPr/>
            <p:nvPr/>
          </p:nvSpPr>
          <p:spPr>
            <a:xfrm>
              <a:off x="4860032" y="3630724"/>
              <a:ext cx="1008112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4956048" y="3803904"/>
              <a:ext cx="832104" cy="548640"/>
            </a:xfrm>
            <a:custGeom>
              <a:avLst/>
              <a:gdLst>
                <a:gd name="connsiteX0" fmla="*/ 0 w 832104"/>
                <a:gd name="connsiteY0" fmla="*/ 548640 h 548640"/>
                <a:gd name="connsiteX1" fmla="*/ 301752 w 832104"/>
                <a:gd name="connsiteY1" fmla="*/ 466344 h 548640"/>
                <a:gd name="connsiteX2" fmla="*/ 402336 w 832104"/>
                <a:gd name="connsiteY2" fmla="*/ 192024 h 548640"/>
                <a:gd name="connsiteX3" fmla="*/ 530352 w 832104"/>
                <a:gd name="connsiteY3" fmla="*/ 45720 h 548640"/>
                <a:gd name="connsiteX4" fmla="*/ 832104 w 832104"/>
                <a:gd name="connsiteY4" fmla="*/ 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2104" h="548640">
                  <a:moveTo>
                    <a:pt x="0" y="548640"/>
                  </a:moveTo>
                  <a:cubicBezTo>
                    <a:pt x="117348" y="537210"/>
                    <a:pt x="234696" y="525780"/>
                    <a:pt x="301752" y="466344"/>
                  </a:cubicBezTo>
                  <a:cubicBezTo>
                    <a:pt x="368808" y="406908"/>
                    <a:pt x="364236" y="262128"/>
                    <a:pt x="402336" y="192024"/>
                  </a:cubicBezTo>
                  <a:cubicBezTo>
                    <a:pt x="440436" y="121920"/>
                    <a:pt x="458724" y="77724"/>
                    <a:pt x="530352" y="45720"/>
                  </a:cubicBezTo>
                  <a:cubicBezTo>
                    <a:pt x="601980" y="13716"/>
                    <a:pt x="717042" y="6858"/>
                    <a:pt x="83210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4924056" y="4078224"/>
              <a:ext cx="864096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5356104" y="3793514"/>
              <a:ext cx="0" cy="55903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6292236" y="1929090"/>
            <a:ext cx="1008112" cy="864096"/>
            <a:chOff x="4860032" y="3630724"/>
            <a:chExt cx="1008112" cy="864096"/>
          </a:xfrm>
        </p:grpSpPr>
        <p:sp>
          <p:nvSpPr>
            <p:cNvPr id="46" name="Rectangle 45"/>
            <p:cNvSpPr/>
            <p:nvPr/>
          </p:nvSpPr>
          <p:spPr>
            <a:xfrm>
              <a:off x="4860032" y="3630724"/>
              <a:ext cx="1008112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4956048" y="3803904"/>
              <a:ext cx="832104" cy="548640"/>
            </a:xfrm>
            <a:custGeom>
              <a:avLst/>
              <a:gdLst>
                <a:gd name="connsiteX0" fmla="*/ 0 w 832104"/>
                <a:gd name="connsiteY0" fmla="*/ 548640 h 548640"/>
                <a:gd name="connsiteX1" fmla="*/ 301752 w 832104"/>
                <a:gd name="connsiteY1" fmla="*/ 466344 h 548640"/>
                <a:gd name="connsiteX2" fmla="*/ 402336 w 832104"/>
                <a:gd name="connsiteY2" fmla="*/ 192024 h 548640"/>
                <a:gd name="connsiteX3" fmla="*/ 530352 w 832104"/>
                <a:gd name="connsiteY3" fmla="*/ 45720 h 548640"/>
                <a:gd name="connsiteX4" fmla="*/ 832104 w 832104"/>
                <a:gd name="connsiteY4" fmla="*/ 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2104" h="548640">
                  <a:moveTo>
                    <a:pt x="0" y="548640"/>
                  </a:moveTo>
                  <a:cubicBezTo>
                    <a:pt x="117348" y="537210"/>
                    <a:pt x="234696" y="525780"/>
                    <a:pt x="301752" y="466344"/>
                  </a:cubicBezTo>
                  <a:cubicBezTo>
                    <a:pt x="368808" y="406908"/>
                    <a:pt x="364236" y="262128"/>
                    <a:pt x="402336" y="192024"/>
                  </a:cubicBezTo>
                  <a:cubicBezTo>
                    <a:pt x="440436" y="121920"/>
                    <a:pt x="458724" y="77724"/>
                    <a:pt x="530352" y="45720"/>
                  </a:cubicBezTo>
                  <a:cubicBezTo>
                    <a:pt x="601980" y="13716"/>
                    <a:pt x="717042" y="6858"/>
                    <a:pt x="83210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924056" y="4078224"/>
              <a:ext cx="864096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5356104" y="3793514"/>
              <a:ext cx="0" cy="55903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7716428" y="1929090"/>
            <a:ext cx="1008112" cy="864096"/>
            <a:chOff x="4860032" y="3630724"/>
            <a:chExt cx="1008112" cy="864096"/>
          </a:xfrm>
        </p:grpSpPr>
        <p:sp>
          <p:nvSpPr>
            <p:cNvPr id="51" name="Rectangle 50"/>
            <p:cNvSpPr/>
            <p:nvPr/>
          </p:nvSpPr>
          <p:spPr>
            <a:xfrm>
              <a:off x="4860032" y="3630724"/>
              <a:ext cx="1008112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4956048" y="3803904"/>
              <a:ext cx="832104" cy="548640"/>
            </a:xfrm>
            <a:custGeom>
              <a:avLst/>
              <a:gdLst>
                <a:gd name="connsiteX0" fmla="*/ 0 w 832104"/>
                <a:gd name="connsiteY0" fmla="*/ 548640 h 548640"/>
                <a:gd name="connsiteX1" fmla="*/ 301752 w 832104"/>
                <a:gd name="connsiteY1" fmla="*/ 466344 h 548640"/>
                <a:gd name="connsiteX2" fmla="*/ 402336 w 832104"/>
                <a:gd name="connsiteY2" fmla="*/ 192024 h 548640"/>
                <a:gd name="connsiteX3" fmla="*/ 530352 w 832104"/>
                <a:gd name="connsiteY3" fmla="*/ 45720 h 548640"/>
                <a:gd name="connsiteX4" fmla="*/ 832104 w 832104"/>
                <a:gd name="connsiteY4" fmla="*/ 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2104" h="548640">
                  <a:moveTo>
                    <a:pt x="0" y="548640"/>
                  </a:moveTo>
                  <a:cubicBezTo>
                    <a:pt x="117348" y="537210"/>
                    <a:pt x="234696" y="525780"/>
                    <a:pt x="301752" y="466344"/>
                  </a:cubicBezTo>
                  <a:cubicBezTo>
                    <a:pt x="368808" y="406908"/>
                    <a:pt x="364236" y="262128"/>
                    <a:pt x="402336" y="192024"/>
                  </a:cubicBezTo>
                  <a:cubicBezTo>
                    <a:pt x="440436" y="121920"/>
                    <a:pt x="458724" y="77724"/>
                    <a:pt x="530352" y="45720"/>
                  </a:cubicBezTo>
                  <a:cubicBezTo>
                    <a:pt x="601980" y="13716"/>
                    <a:pt x="717042" y="6858"/>
                    <a:pt x="83210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4924056" y="4078224"/>
              <a:ext cx="864096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5356104" y="3793514"/>
              <a:ext cx="0" cy="55903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6284252" y="441438"/>
            <a:ext cx="1008112" cy="864096"/>
            <a:chOff x="4860032" y="3630724"/>
            <a:chExt cx="1008112" cy="864096"/>
          </a:xfrm>
        </p:grpSpPr>
        <p:sp>
          <p:nvSpPr>
            <p:cNvPr id="56" name="Rectangle 55"/>
            <p:cNvSpPr/>
            <p:nvPr/>
          </p:nvSpPr>
          <p:spPr>
            <a:xfrm>
              <a:off x="4860032" y="3630724"/>
              <a:ext cx="1008112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4956048" y="3803904"/>
              <a:ext cx="832104" cy="548640"/>
            </a:xfrm>
            <a:custGeom>
              <a:avLst/>
              <a:gdLst>
                <a:gd name="connsiteX0" fmla="*/ 0 w 832104"/>
                <a:gd name="connsiteY0" fmla="*/ 548640 h 548640"/>
                <a:gd name="connsiteX1" fmla="*/ 301752 w 832104"/>
                <a:gd name="connsiteY1" fmla="*/ 466344 h 548640"/>
                <a:gd name="connsiteX2" fmla="*/ 402336 w 832104"/>
                <a:gd name="connsiteY2" fmla="*/ 192024 h 548640"/>
                <a:gd name="connsiteX3" fmla="*/ 530352 w 832104"/>
                <a:gd name="connsiteY3" fmla="*/ 45720 h 548640"/>
                <a:gd name="connsiteX4" fmla="*/ 832104 w 832104"/>
                <a:gd name="connsiteY4" fmla="*/ 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2104" h="548640">
                  <a:moveTo>
                    <a:pt x="0" y="548640"/>
                  </a:moveTo>
                  <a:cubicBezTo>
                    <a:pt x="117348" y="537210"/>
                    <a:pt x="234696" y="525780"/>
                    <a:pt x="301752" y="466344"/>
                  </a:cubicBezTo>
                  <a:cubicBezTo>
                    <a:pt x="368808" y="406908"/>
                    <a:pt x="364236" y="262128"/>
                    <a:pt x="402336" y="192024"/>
                  </a:cubicBezTo>
                  <a:cubicBezTo>
                    <a:pt x="440436" y="121920"/>
                    <a:pt x="458724" y="77724"/>
                    <a:pt x="530352" y="45720"/>
                  </a:cubicBezTo>
                  <a:cubicBezTo>
                    <a:pt x="601980" y="13716"/>
                    <a:pt x="717042" y="6858"/>
                    <a:pt x="83210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4924056" y="4078224"/>
              <a:ext cx="864096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5356104" y="3793514"/>
              <a:ext cx="0" cy="55903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Arrow Connector 59"/>
          <p:cNvCxnSpPr>
            <a:stCxn id="41" idx="0"/>
            <a:endCxn id="56" idx="2"/>
          </p:cNvCxnSpPr>
          <p:nvPr/>
        </p:nvCxnSpPr>
        <p:spPr>
          <a:xfrm flipV="1">
            <a:off x="5372100" y="1305534"/>
            <a:ext cx="1416208" cy="62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6" idx="0"/>
            <a:endCxn id="56" idx="2"/>
          </p:cNvCxnSpPr>
          <p:nvPr/>
        </p:nvCxnSpPr>
        <p:spPr>
          <a:xfrm flipH="1" flipV="1">
            <a:off x="6788308" y="1305534"/>
            <a:ext cx="7984" cy="62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1" idx="0"/>
            <a:endCxn id="56" idx="2"/>
          </p:cNvCxnSpPr>
          <p:nvPr/>
        </p:nvCxnSpPr>
        <p:spPr>
          <a:xfrm flipH="1" flipV="1">
            <a:off x="6788308" y="1305534"/>
            <a:ext cx="1432176" cy="62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364088" y="2810935"/>
            <a:ext cx="0" cy="80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5372100" y="2810935"/>
            <a:ext cx="1416180" cy="80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5364088" y="2810935"/>
            <a:ext cx="2848384" cy="80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6788280" y="2810935"/>
            <a:ext cx="1424192" cy="80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6788280" y="2810935"/>
            <a:ext cx="0" cy="80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5364088" y="2810935"/>
            <a:ext cx="1424192" cy="80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5364088" y="2810935"/>
            <a:ext cx="2848384" cy="80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6788280" y="2810935"/>
            <a:ext cx="1424192" cy="80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8212472" y="2810935"/>
            <a:ext cx="0" cy="80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16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Acknowledgements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This lecture is influenced and adopted materials from 10807 Topics in Deep Learning by Prof. Russ </a:t>
            </a:r>
            <a:r>
              <a:rPr lang="en-US" altLang="ko-KR" dirty="0" err="1" smtClean="0"/>
              <a:t>Salakhutdinov</a:t>
            </a:r>
            <a:r>
              <a:rPr lang="en-US" altLang="ko-KR" dirty="0" smtClean="0"/>
              <a:t>, Carnegie Mellon University.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59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 smtClean="0"/>
              <a:t>Detour: </a:t>
            </a:r>
            <a:r>
              <a:rPr lang="en-US" altLang="ko-KR" dirty="0" smtClean="0"/>
              <a:t>Backpropagation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Backpropagation</a:t>
                </a:r>
              </a:p>
              <a:p>
                <a:pPr lvl="1"/>
                <a:r>
                  <a:rPr lang="en-US" altLang="ko-KR" dirty="0" smtClean="0"/>
                  <a:t>Do</a:t>
                </a:r>
              </a:p>
              <a:p>
                <a:pPr lvl="2"/>
                <a:r>
                  <a:rPr lang="en-US" altLang="ko-KR" dirty="0" smtClean="0"/>
                  <a:t>For training examples, x</a:t>
                </a:r>
              </a:p>
              <a:p>
                <a:pPr marL="1051560" lvl="3" indent="0">
                  <a:buNone/>
                </a:pPr>
                <a:r>
                  <a:rPr lang="en-US" altLang="ko-KR" dirty="0" smtClean="0"/>
                  <a:t>// </a:t>
                </a:r>
                <a:r>
                  <a:rPr lang="en-US" altLang="ko-KR" dirty="0"/>
                  <a:t>forward pass of the neural net.</a:t>
                </a:r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	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marL="1051560" lvl="3" indent="0">
                  <a:buNone/>
                </a:pPr>
                <a:r>
                  <a:rPr lang="en-US" altLang="ko-KR" dirty="0"/>
                  <a:t>// </a:t>
                </a:r>
                <a:r>
                  <a:rPr lang="en-US" altLang="ko-KR" dirty="0" smtClean="0"/>
                  <a:t>backward </a:t>
                </a:r>
                <a:r>
                  <a:rPr lang="en-US" altLang="ko-KR" dirty="0"/>
                  <a:t>pass of the neural net.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3"/>
                <a:r>
                  <a:rPr lang="en-US" altLang="ko-KR" dirty="0" smtClean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pPr lvl="3"/>
                <a:r>
                  <a:rPr lang="en-US" altLang="ko-KR" dirty="0" smtClean="0"/>
                  <a:t>For the backward-pass from the top to the bottom</a:t>
                </a:r>
              </a:p>
              <a:p>
                <a:pPr lvl="4"/>
                <a:r>
                  <a:rPr lang="en-US" altLang="ko-KR" dirty="0" smtClean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 smtClean="0"/>
              </a:p>
              <a:p>
                <a:pPr marL="1051560" lvl="3" indent="0">
                  <a:buNone/>
                </a:pPr>
                <a:r>
                  <a:rPr lang="en-US" altLang="ko-KR" dirty="0" smtClean="0"/>
                  <a:t>// weight update</a:t>
                </a:r>
              </a:p>
              <a:p>
                <a:pPr lvl="3"/>
                <a:r>
                  <a:rPr lang="en-US" altLang="ko-KR" dirty="0" smtClean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3"/>
                <a:r>
                  <a:rPr lang="en-US" altLang="ko-KR" dirty="0"/>
                  <a:t>For the backward-pass from the top to the bottom</a:t>
                </a:r>
              </a:p>
              <a:p>
                <a:pPr lvl="4"/>
                <a:r>
                  <a:rPr lang="en-US" altLang="ko-KR" dirty="0" smtClean="0"/>
                  <a:t>Update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Until converges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67" b="-13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427729" y="85960"/>
            <a:ext cx="2716271" cy="4537248"/>
            <a:chOff x="5466303" y="363936"/>
            <a:chExt cx="3518212" cy="58660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/>
                <p:nvPr/>
              </p:nvSpPr>
              <p:spPr>
                <a:xfrm>
                  <a:off x="5538998" y="5637126"/>
                  <a:ext cx="562708" cy="59285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8998" y="5637126"/>
                  <a:ext cx="562708" cy="59285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/>
                <p:cNvSpPr/>
                <p:nvPr/>
              </p:nvSpPr>
              <p:spPr>
                <a:xfrm>
                  <a:off x="6777994" y="5637125"/>
                  <a:ext cx="562708" cy="59285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994" y="5637125"/>
                  <a:ext cx="562708" cy="59285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6260955" y="5748886"/>
              <a:ext cx="413592" cy="3979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…</a:t>
              </a:r>
              <a:endParaRPr lang="ko-KR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>
                <a:xfrm>
                  <a:off x="8016988" y="5637125"/>
                  <a:ext cx="562708" cy="59285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988" y="5637125"/>
                  <a:ext cx="562708" cy="59285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7499950" y="5748886"/>
              <a:ext cx="413592" cy="3979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…</a:t>
              </a:r>
              <a:endParaRPr lang="ko-KR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5538998" y="4260501"/>
                  <a:ext cx="1801704" cy="7134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8998" y="4260501"/>
                  <a:ext cx="1801704" cy="713433"/>
                </a:xfrm>
                <a:prstGeom prst="rect">
                  <a:avLst/>
                </a:prstGeom>
                <a:blipFill>
                  <a:blip r:embed="rId6"/>
                  <a:stretch>
                    <a:fillRect l="-3017" t="-127660" r="-54310" b="-1829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/>
                <p:cNvSpPr/>
                <p:nvPr/>
              </p:nvSpPr>
              <p:spPr>
                <a:xfrm>
                  <a:off x="5538998" y="2983746"/>
                  <a:ext cx="562708" cy="59285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1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8998" y="2983746"/>
                  <a:ext cx="562708" cy="59285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/>
                <p:cNvSpPr/>
                <p:nvPr/>
              </p:nvSpPr>
              <p:spPr>
                <a:xfrm>
                  <a:off x="6777994" y="2983745"/>
                  <a:ext cx="562708" cy="59285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994" y="2983745"/>
                  <a:ext cx="562708" cy="59285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6260955" y="3095506"/>
              <a:ext cx="413592" cy="3979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…</a:t>
              </a:r>
              <a:endParaRPr lang="ko-KR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/>
                <p:cNvSpPr/>
                <p:nvPr/>
              </p:nvSpPr>
              <p:spPr>
                <a:xfrm>
                  <a:off x="8016988" y="2983745"/>
                  <a:ext cx="562708" cy="59285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988" y="2983745"/>
                  <a:ext cx="562708" cy="59285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7499950" y="3095506"/>
              <a:ext cx="413592" cy="3979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…</a:t>
              </a:r>
              <a:endParaRPr lang="ko-KR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5538998" y="1640692"/>
                  <a:ext cx="1801704" cy="7134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𝑗𝑘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8998" y="1640692"/>
                  <a:ext cx="1801704" cy="713433"/>
                </a:xfrm>
                <a:prstGeom prst="rect">
                  <a:avLst/>
                </a:prstGeom>
                <a:blipFill>
                  <a:blip r:embed="rId8"/>
                  <a:stretch>
                    <a:fillRect t="-106316" r="-40948" b="-14842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/>
                <p:cNvSpPr/>
                <p:nvPr/>
              </p:nvSpPr>
              <p:spPr>
                <a:xfrm>
                  <a:off x="5538998" y="363937"/>
                  <a:ext cx="562708" cy="59285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7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8998" y="363937"/>
                  <a:ext cx="562708" cy="59285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>
                <a:xfrm>
                  <a:off x="6777994" y="363936"/>
                  <a:ext cx="562708" cy="59285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994" y="363936"/>
                  <a:ext cx="562708" cy="59285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/>
            <p:cNvSpPr txBox="1"/>
            <p:nvPr/>
          </p:nvSpPr>
          <p:spPr>
            <a:xfrm>
              <a:off x="6260955" y="475698"/>
              <a:ext cx="413592" cy="3979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…</a:t>
              </a:r>
              <a:endParaRPr lang="ko-KR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/>
                <p:cNvSpPr/>
                <p:nvPr/>
              </p:nvSpPr>
              <p:spPr>
                <a:xfrm>
                  <a:off x="8016988" y="363936"/>
                  <a:ext cx="562708" cy="59285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0" name="Oval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988" y="363936"/>
                  <a:ext cx="562708" cy="59285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7499950" y="475698"/>
              <a:ext cx="413592" cy="3979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…</a:t>
              </a:r>
              <a:endParaRPr lang="ko-KR" altLang="en-US" sz="1400" dirty="0"/>
            </a:p>
          </p:txBody>
        </p:sp>
        <p:cxnSp>
          <p:nvCxnSpPr>
            <p:cNvPr id="22" name="Straight Arrow Connector 21"/>
            <p:cNvCxnSpPr>
              <a:stCxn id="5" idx="0"/>
              <a:endCxn id="10" idx="2"/>
            </p:cNvCxnSpPr>
            <p:nvPr/>
          </p:nvCxnSpPr>
          <p:spPr>
            <a:xfrm flipV="1">
              <a:off x="5820352" y="4973934"/>
              <a:ext cx="619498" cy="66319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0" idx="2"/>
            </p:cNvCxnSpPr>
            <p:nvPr/>
          </p:nvCxnSpPr>
          <p:spPr>
            <a:xfrm flipH="1" flipV="1">
              <a:off x="6439850" y="4973934"/>
              <a:ext cx="619498" cy="6631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0"/>
              <a:endCxn id="10" idx="2"/>
            </p:cNvCxnSpPr>
            <p:nvPr/>
          </p:nvCxnSpPr>
          <p:spPr>
            <a:xfrm flipH="1" flipV="1">
              <a:off x="6439850" y="4973934"/>
              <a:ext cx="1858492" cy="6631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0" idx="0"/>
              <a:endCxn id="11" idx="4"/>
            </p:cNvCxnSpPr>
            <p:nvPr/>
          </p:nvCxnSpPr>
          <p:spPr>
            <a:xfrm flipH="1" flipV="1">
              <a:off x="5820352" y="3576599"/>
              <a:ext cx="619498" cy="68390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1" idx="0"/>
              <a:endCxn id="16" idx="2"/>
            </p:cNvCxnSpPr>
            <p:nvPr/>
          </p:nvCxnSpPr>
          <p:spPr>
            <a:xfrm flipV="1">
              <a:off x="5820352" y="2354125"/>
              <a:ext cx="619498" cy="6296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2" idx="0"/>
              <a:endCxn id="16" idx="2"/>
            </p:cNvCxnSpPr>
            <p:nvPr/>
          </p:nvCxnSpPr>
          <p:spPr>
            <a:xfrm flipH="1" flipV="1">
              <a:off x="6439850" y="2354125"/>
              <a:ext cx="619498" cy="6296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4" idx="0"/>
              <a:endCxn id="16" idx="2"/>
            </p:cNvCxnSpPr>
            <p:nvPr/>
          </p:nvCxnSpPr>
          <p:spPr>
            <a:xfrm flipH="1" flipV="1">
              <a:off x="6439850" y="2354125"/>
              <a:ext cx="1858492" cy="6296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6" idx="0"/>
              <a:endCxn id="17" idx="4"/>
            </p:cNvCxnSpPr>
            <p:nvPr/>
          </p:nvCxnSpPr>
          <p:spPr>
            <a:xfrm flipH="1" flipV="1">
              <a:off x="5820352" y="956790"/>
              <a:ext cx="619498" cy="68390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466303" y="1266092"/>
              <a:ext cx="3346101" cy="7836"/>
            </a:xfrm>
            <a:prstGeom prst="line">
              <a:avLst/>
            </a:prstGeom>
            <a:ln w="38100"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369095" y="1190956"/>
                  <a:ext cx="1615420" cy="3979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9095" y="1190956"/>
                  <a:ext cx="1615420" cy="397914"/>
                </a:xfrm>
                <a:prstGeom prst="rect">
                  <a:avLst/>
                </a:prstGeom>
                <a:blipFill>
                  <a:blip r:embed="rId10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/>
            <p:cNvCxnSpPr/>
            <p:nvPr/>
          </p:nvCxnSpPr>
          <p:spPr>
            <a:xfrm>
              <a:off x="5466303" y="3833277"/>
              <a:ext cx="3346101" cy="7836"/>
            </a:xfrm>
            <a:prstGeom prst="line">
              <a:avLst/>
            </a:prstGeom>
            <a:ln w="38100"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369095" y="3758141"/>
                  <a:ext cx="1530043" cy="4202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9095" y="3758141"/>
                  <a:ext cx="1530043" cy="420296"/>
                </a:xfrm>
                <a:prstGeom prst="rect">
                  <a:avLst/>
                </a:prstGeom>
                <a:blipFill>
                  <a:blip r:embed="rId11"/>
                  <a:stretch>
                    <a:fillRect b="-37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/>
            <p:cNvCxnSpPr/>
            <p:nvPr/>
          </p:nvCxnSpPr>
          <p:spPr>
            <a:xfrm>
              <a:off x="5466303" y="5400988"/>
              <a:ext cx="3346101" cy="7836"/>
            </a:xfrm>
            <a:prstGeom prst="line">
              <a:avLst/>
            </a:prstGeom>
            <a:ln w="38100"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8304011" y="5009342"/>
                  <a:ext cx="610257" cy="4202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4011" y="5009342"/>
                  <a:ext cx="610257" cy="420296"/>
                </a:xfrm>
                <a:prstGeom prst="rect">
                  <a:avLst/>
                </a:prstGeom>
                <a:blipFill>
                  <a:blip r:embed="rId12"/>
                  <a:stretch>
                    <a:fillRect b="-37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/>
            <p:cNvCxnSpPr/>
            <p:nvPr/>
          </p:nvCxnSpPr>
          <p:spPr>
            <a:xfrm>
              <a:off x="5466303" y="2670987"/>
              <a:ext cx="3346101" cy="7836"/>
            </a:xfrm>
            <a:prstGeom prst="line">
              <a:avLst/>
            </a:prstGeom>
            <a:ln w="38100"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8304011" y="2279341"/>
                  <a:ext cx="630272" cy="4202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4011" y="2279341"/>
                  <a:ext cx="630272" cy="420296"/>
                </a:xfrm>
                <a:prstGeom prst="rect">
                  <a:avLst/>
                </a:prstGeom>
                <a:blipFill>
                  <a:blip r:embed="rId13"/>
                  <a:stretch>
                    <a:fillRect b="-37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019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 smtClean="0"/>
              <a:t>Detour: </a:t>
            </a:r>
            <a:r>
              <a:rPr lang="en-US" altLang="ko-KR" dirty="0" smtClean="0"/>
              <a:t>Stochastic Gradient Descent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92514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Algorithm that performs updates after each example</a:t>
                </a:r>
              </a:p>
              <a:p>
                <a:pPr lvl="1"/>
                <a:r>
                  <a:rPr lang="en-US" altLang="ko-KR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altLang="ko-KR" b="1" i="1" dirty="0" smtClean="0"/>
              </a:p>
              <a:p>
                <a:pPr lvl="1"/>
                <a:r>
                  <a:rPr lang="en-US" altLang="ko-KR" dirty="0" smtClean="0"/>
                  <a:t>For N iterations</a:t>
                </a:r>
              </a:p>
              <a:p>
                <a:pPr lvl="2"/>
                <a:r>
                  <a:rPr lang="en-US" altLang="ko-KR" dirty="0" smtClean="0"/>
                  <a:t>For each training 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altLang="ko-KR" dirty="0" smtClean="0"/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altLang="ko-KR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Gradient descent vs. Stochastic gradient descent</a:t>
                </a:r>
              </a:p>
              <a:p>
                <a:pPr lvl="1"/>
                <a:r>
                  <a:rPr lang="en-US" altLang="ko-KR" dirty="0" smtClean="0"/>
                  <a:t>Gradient descent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ko-KR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Compute the gradient with all instances</a:t>
                </a:r>
              </a:p>
              <a:p>
                <a:pPr lvl="1"/>
                <a:r>
                  <a:rPr lang="en-US" altLang="ko-KR" dirty="0" smtClean="0"/>
                  <a:t>Stochastic gradient </a:t>
                </a:r>
                <a:r>
                  <a:rPr lang="en-US" altLang="ko-KR" dirty="0"/>
                  <a:t>descent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Compute the gradient with each instance</a:t>
                </a:r>
              </a:p>
              <a:p>
                <a:pPr lvl="2"/>
                <a:r>
                  <a:rPr lang="en-US" altLang="ko-KR" dirty="0" smtClean="0"/>
                  <a:t>Approximation of the true gradient with all instances</a:t>
                </a:r>
              </a:p>
              <a:p>
                <a:pPr lvl="1"/>
                <a:r>
                  <a:rPr lang="en-US" altLang="ko-KR" dirty="0" smtClean="0"/>
                  <a:t>Mini-batch : using a part of instances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925144"/>
              </a:xfrm>
              <a:blipFill>
                <a:blip r:embed="rId3"/>
                <a:stretch>
                  <a:fillRect t="-1363" b="-7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955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/>
              <a:t>Neural Networks for Various Domains</a:t>
            </a:r>
            <a:endParaRPr lang="ko-KR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9885"/>
            <a:ext cx="5550310" cy="2437792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Previous structure : Fully connected networks</a:t>
            </a:r>
          </a:p>
          <a:p>
            <a:r>
              <a:rPr lang="en-US" altLang="ko-KR" dirty="0" smtClean="0"/>
              <a:t>Recent advances in neural networks</a:t>
            </a:r>
          </a:p>
          <a:p>
            <a:pPr lvl="1"/>
            <a:r>
              <a:rPr lang="en-US" altLang="ko-KR" dirty="0" smtClean="0"/>
              <a:t>Computer vision</a:t>
            </a:r>
          </a:p>
          <a:p>
            <a:pPr lvl="1"/>
            <a:r>
              <a:rPr lang="en-US" altLang="ko-KR" dirty="0" smtClean="0"/>
              <a:t>Language models</a:t>
            </a:r>
          </a:p>
          <a:p>
            <a:r>
              <a:rPr lang="en-US" altLang="ko-KR" dirty="0" smtClean="0"/>
              <a:t>Application domain influences network structures</a:t>
            </a:r>
          </a:p>
          <a:p>
            <a:pPr lvl="1"/>
            <a:r>
              <a:rPr lang="en-US" altLang="ko-KR" dirty="0" smtClean="0"/>
              <a:t>Convolutional structure utilizing localized connections</a:t>
            </a:r>
          </a:p>
          <a:p>
            <a:pPr lvl="1"/>
            <a:r>
              <a:rPr lang="en-US" altLang="ko-KR" dirty="0" smtClean="0"/>
              <a:t>Recurrent structure utilizing chain connections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328175" y="3963007"/>
            <a:ext cx="2792049" cy="2507697"/>
            <a:chOff x="683342" y="3854856"/>
            <a:chExt cx="2792049" cy="2507697"/>
          </a:xfrm>
        </p:grpSpPr>
        <p:pic>
          <p:nvPicPr>
            <p:cNvPr id="1026" name="Picture 2" descr="항공기, 떠나요, 과학, 기술, Nasa는, Cygnss, 페가수스 Xl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342" y="3854856"/>
              <a:ext cx="2792049" cy="1861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007271" y="5716222"/>
              <a:ext cx="21499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Image Classification</a:t>
              </a:r>
            </a:p>
            <a:p>
              <a:pPr algn="ctr"/>
              <a:r>
                <a:rPr lang="en-US" altLang="ko-KR" dirty="0" smtClean="0"/>
                <a:t>Object Recognition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120877" y="4551415"/>
              <a:ext cx="1651820" cy="85540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19500" y="4182083"/>
              <a:ext cx="1106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Airplane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369227" y="1489885"/>
            <a:ext cx="2481820" cy="2230697"/>
            <a:chOff x="5117717" y="3854856"/>
            <a:chExt cx="2481820" cy="2230697"/>
          </a:xfrm>
        </p:grpSpPr>
        <p:pic>
          <p:nvPicPr>
            <p:cNvPr id="1028" name="Picture 4" descr="speech signal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7717" y="3854856"/>
              <a:ext cx="2481820" cy="1861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5307380" y="5716221"/>
              <a:ext cx="2102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Speech Recognition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232355" y="4269091"/>
            <a:ext cx="2551380" cy="1590038"/>
            <a:chOff x="2911412" y="4135688"/>
            <a:chExt cx="2551380" cy="1590038"/>
          </a:xfrm>
        </p:grpSpPr>
        <p:sp>
          <p:nvSpPr>
            <p:cNvPr id="11" name="Rectangle 10"/>
            <p:cNvSpPr/>
            <p:nvPr/>
          </p:nvSpPr>
          <p:spPr>
            <a:xfrm>
              <a:off x="2911412" y="4135688"/>
              <a:ext cx="1360704" cy="12683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36899" y="4383952"/>
              <a:ext cx="883839" cy="771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29584" y="4386411"/>
              <a:ext cx="362180" cy="38345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3391" y="4565174"/>
              <a:ext cx="147076" cy="11866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Straight Connector 14"/>
            <p:cNvCxnSpPr>
              <a:endCxn id="16" idx="1"/>
            </p:cNvCxnSpPr>
            <p:nvPr/>
          </p:nvCxnSpPr>
          <p:spPr>
            <a:xfrm>
              <a:off x="3229584" y="4552884"/>
              <a:ext cx="1373807" cy="71621"/>
            </a:xfrm>
            <a:prstGeom prst="line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133626" y="5356394"/>
              <a:ext cx="911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Layer L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94844" y="5137592"/>
              <a:ext cx="1167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Layer L+1</a:t>
              </a:r>
              <a:endParaRPr lang="ko-KR" alt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925790" y="4098766"/>
            <a:ext cx="3105206" cy="2152711"/>
            <a:chOff x="5925790" y="3721493"/>
            <a:chExt cx="3105206" cy="2152711"/>
          </a:xfrm>
        </p:grpSpPr>
        <p:sp>
          <p:nvSpPr>
            <p:cNvPr id="20" name="Rectangle 19"/>
            <p:cNvSpPr/>
            <p:nvPr/>
          </p:nvSpPr>
          <p:spPr>
            <a:xfrm>
              <a:off x="6092062" y="4397676"/>
              <a:ext cx="1074296" cy="324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Layer L</a:t>
              </a:r>
              <a:endParaRPr lang="ko-KR" alt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778870" y="4385837"/>
              <a:ext cx="1074296" cy="324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Layer L</a:t>
              </a:r>
              <a:endParaRPr lang="ko-KR" alt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25790" y="5163059"/>
              <a:ext cx="1406840" cy="324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15781" y="5163059"/>
              <a:ext cx="1406840" cy="324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5925790" y="4710301"/>
              <a:ext cx="166272" cy="452758"/>
            </a:xfrm>
            <a:prstGeom prst="line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7166358" y="4722140"/>
              <a:ext cx="175711" cy="462827"/>
            </a:xfrm>
            <a:prstGeom prst="line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7614717" y="4696375"/>
              <a:ext cx="166272" cy="452758"/>
            </a:xfrm>
            <a:prstGeom prst="line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8855285" y="4708214"/>
              <a:ext cx="175711" cy="462827"/>
            </a:xfrm>
            <a:prstGeom prst="line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166358" y="4393819"/>
              <a:ext cx="610393" cy="0"/>
            </a:xfrm>
            <a:prstGeom prst="line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7166358" y="4722140"/>
              <a:ext cx="610393" cy="0"/>
            </a:xfrm>
            <a:prstGeom prst="line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190628" y="550487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Time T</a:t>
              </a:r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749196" y="5489797"/>
              <a:ext cx="1133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Time T+1</a:t>
              </a:r>
              <a:endParaRPr lang="ko-KR" alt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089943" y="3733332"/>
              <a:ext cx="1074296" cy="324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Layer </a:t>
              </a:r>
              <a:r>
                <a:rPr lang="en-US" altLang="ko-KR" sz="1600" dirty="0" smtClean="0"/>
                <a:t>L+1</a:t>
              </a:r>
              <a:endParaRPr lang="ko-KR" altLang="en-US" sz="16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776751" y="3721493"/>
              <a:ext cx="1074296" cy="324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Layer L+1</a:t>
              </a:r>
              <a:endParaRPr lang="ko-KR" altLang="en-US" sz="1600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7164239" y="3729475"/>
              <a:ext cx="610393" cy="0"/>
            </a:xfrm>
            <a:prstGeom prst="line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164239" y="4057796"/>
              <a:ext cx="610393" cy="0"/>
            </a:xfrm>
            <a:prstGeom prst="line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7164239" y="4016506"/>
              <a:ext cx="0" cy="369331"/>
            </a:xfrm>
            <a:prstGeom prst="line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6101214" y="4045957"/>
              <a:ext cx="0" cy="369331"/>
            </a:xfrm>
            <a:prstGeom prst="line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8851047" y="4045957"/>
              <a:ext cx="0" cy="369331"/>
            </a:xfrm>
            <a:prstGeom prst="line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7788022" y="4075408"/>
              <a:ext cx="0" cy="369331"/>
            </a:xfrm>
            <a:prstGeom prst="line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908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: Computer Vision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Vision problem characteristics</a:t>
            </a:r>
          </a:p>
          <a:p>
            <a:pPr lvl="1"/>
            <a:r>
              <a:rPr lang="en-US" altLang="ko-KR" dirty="0" smtClean="0"/>
              <a:t>High dimensional inputs</a:t>
            </a:r>
          </a:p>
          <a:p>
            <a:pPr lvl="2"/>
            <a:r>
              <a:rPr lang="en-US" altLang="ko-KR" dirty="0" smtClean="0"/>
              <a:t>150 X 100 pixels = 15000 pixels</a:t>
            </a:r>
          </a:p>
          <a:p>
            <a:pPr lvl="2"/>
            <a:r>
              <a:rPr lang="en-US" altLang="ko-KR" dirty="0" smtClean="0"/>
              <a:t>15000 pixels X 3 RGB channels</a:t>
            </a:r>
            <a:br>
              <a:rPr lang="en-US" altLang="ko-KR" dirty="0" smtClean="0"/>
            </a:br>
            <a:r>
              <a:rPr lang="en-US" altLang="ko-KR" dirty="0" smtClean="0"/>
              <a:t>= 45000 real value inputs</a:t>
            </a:r>
          </a:p>
          <a:p>
            <a:pPr lvl="1"/>
            <a:r>
              <a:rPr lang="en-US" altLang="ko-KR" dirty="0" smtClean="0"/>
              <a:t>2D topology of pixels for images and</a:t>
            </a:r>
            <a:br>
              <a:rPr lang="en-US" altLang="ko-KR" dirty="0" smtClean="0"/>
            </a:br>
            <a:r>
              <a:rPr lang="en-US" altLang="ko-KR" dirty="0" smtClean="0"/>
              <a:t>3D topology of pixels for video</a:t>
            </a:r>
          </a:p>
          <a:p>
            <a:pPr lvl="1"/>
            <a:r>
              <a:rPr lang="en-US" altLang="ko-KR" dirty="0" smtClean="0"/>
              <a:t>Need to handle invariance</a:t>
            </a:r>
          </a:p>
          <a:p>
            <a:pPr lvl="2"/>
            <a:r>
              <a:rPr lang="en-US" altLang="ko-KR" dirty="0" smtClean="0"/>
              <a:t>Rotation, Translation, Scale…</a:t>
            </a:r>
          </a:p>
          <a:p>
            <a:r>
              <a:rPr lang="en-US" altLang="ko-KR" dirty="0" smtClean="0"/>
              <a:t>Convolutional neural networks mitigates these characteristics</a:t>
            </a:r>
          </a:p>
          <a:p>
            <a:pPr lvl="1"/>
            <a:r>
              <a:rPr lang="en-US" altLang="ko-KR" dirty="0" smtClean="0"/>
              <a:t>Local connectivity</a:t>
            </a:r>
          </a:p>
          <a:p>
            <a:pPr lvl="1"/>
            <a:r>
              <a:rPr lang="en-US" altLang="ko-KR" dirty="0" smtClean="0"/>
              <a:t>Convolution</a:t>
            </a:r>
          </a:p>
          <a:p>
            <a:pPr lvl="1"/>
            <a:r>
              <a:rPr lang="en-US" altLang="ko-KR" dirty="0" smtClean="0"/>
              <a:t>Pooling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Picture 2" descr="항공기, 떠나요, 과학, 기술, Nasa는, Cygnss, 페가수스 X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33" y="1600200"/>
            <a:ext cx="2792049" cy="186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5840361" y="3657600"/>
            <a:ext cx="2831691" cy="1966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92106" y="3648990"/>
            <a:ext cx="119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150 pixels</a:t>
            </a:r>
            <a:endParaRPr lang="ko-KR" alt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686035" y="1608810"/>
            <a:ext cx="0" cy="185275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4823153" y="2346216"/>
            <a:ext cx="119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 pixels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559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Local Connectivity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21045" cy="4925144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Use a local connectivity of hidden units</a:t>
            </a:r>
          </a:p>
          <a:p>
            <a:pPr lvl="1"/>
            <a:r>
              <a:rPr lang="en-US" altLang="ko-KR" dirty="0" smtClean="0"/>
              <a:t>Each hidden unit is connected to only to a sub-region of the input images</a:t>
            </a:r>
          </a:p>
          <a:p>
            <a:pPr lvl="1"/>
            <a:r>
              <a:rPr lang="en-US" altLang="ko-KR" dirty="0" smtClean="0"/>
              <a:t>Connected to all channels : 1 channel of grayscale and 3 RGB channel of color images</a:t>
            </a:r>
          </a:p>
          <a:p>
            <a:r>
              <a:rPr lang="en-US" altLang="ko-KR" dirty="0" smtClean="0"/>
              <a:t>Advantages of local connectivity </a:t>
            </a:r>
          </a:p>
          <a:p>
            <a:pPr lvl="1"/>
            <a:r>
              <a:rPr lang="en-US" altLang="ko-KR" dirty="0" smtClean="0"/>
              <a:t># of a fully connected layer &gt;&gt;&gt; # of a sparsely connected Layer</a:t>
            </a:r>
          </a:p>
          <a:p>
            <a:pPr lvl="2"/>
            <a:r>
              <a:rPr lang="en-US" altLang="ko-KR" dirty="0" smtClean="0"/>
              <a:t>More number of parameters to optimize</a:t>
            </a: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M</a:t>
            </a:r>
            <a:r>
              <a:rPr lang="en-US" altLang="ko-KR" dirty="0" smtClean="0">
                <a:sym typeface="Wingdings" panose="05000000000000000000" pitchFamily="2" charset="2"/>
              </a:rPr>
              <a:t>ore data, more difficulties in learning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How to sparsely connect?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Utilizing the 2D topologies : Receptive field</a:t>
            </a: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6125496" y="686393"/>
            <a:ext cx="403123" cy="40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6725489" y="946051"/>
            <a:ext cx="403123" cy="40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7334864" y="1255462"/>
            <a:ext cx="403123" cy="40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7963902" y="1591911"/>
            <a:ext cx="403123" cy="40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25496" y="1363311"/>
            <a:ext cx="403123" cy="40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6725489" y="1622969"/>
            <a:ext cx="403123" cy="40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7334864" y="1932380"/>
            <a:ext cx="403123" cy="40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7963902" y="2268829"/>
            <a:ext cx="403123" cy="40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6125496" y="2071825"/>
            <a:ext cx="403123" cy="40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6725489" y="2331483"/>
            <a:ext cx="403123" cy="40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7334864" y="2640894"/>
            <a:ext cx="403123" cy="40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>
            <a:off x="7963902" y="2977343"/>
            <a:ext cx="403123" cy="40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6125496" y="2717685"/>
            <a:ext cx="403123" cy="40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6725489" y="2977343"/>
            <a:ext cx="403123" cy="40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7334864" y="3286754"/>
            <a:ext cx="403123" cy="40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7963902" y="3623203"/>
            <a:ext cx="403123" cy="403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Parallelogram 21"/>
          <p:cNvSpPr/>
          <p:nvPr/>
        </p:nvSpPr>
        <p:spPr>
          <a:xfrm rot="5400000">
            <a:off x="5520244" y="934525"/>
            <a:ext cx="2842433" cy="1818968"/>
          </a:xfrm>
          <a:prstGeom prst="parallelogram">
            <a:avLst>
              <a:gd name="adj" fmla="val 45000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610361" y="3897841"/>
            <a:ext cx="1036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Layer L</a:t>
            </a:r>
            <a:endParaRPr lang="ko-KR" altLang="en-US" sz="2000" b="1" dirty="0"/>
          </a:p>
        </p:txBody>
      </p:sp>
      <p:sp>
        <p:nvSpPr>
          <p:cNvPr id="24" name="Parallelogram 23"/>
          <p:cNvSpPr/>
          <p:nvPr/>
        </p:nvSpPr>
        <p:spPr>
          <a:xfrm rot="5400000">
            <a:off x="6181407" y="1308453"/>
            <a:ext cx="2842433" cy="1818968"/>
          </a:xfrm>
          <a:prstGeom prst="parallelogram">
            <a:avLst>
              <a:gd name="adj" fmla="val 45000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Parallelogram 24"/>
          <p:cNvSpPr/>
          <p:nvPr/>
        </p:nvSpPr>
        <p:spPr>
          <a:xfrm rot="5400000">
            <a:off x="5451938" y="1624029"/>
            <a:ext cx="2842433" cy="1818968"/>
          </a:xfrm>
          <a:prstGeom prst="parallelogram">
            <a:avLst>
              <a:gd name="adj" fmla="val 4500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Parallelogram 25"/>
          <p:cNvSpPr/>
          <p:nvPr/>
        </p:nvSpPr>
        <p:spPr>
          <a:xfrm rot="5400000">
            <a:off x="6233421" y="2063730"/>
            <a:ext cx="2842433" cy="1818968"/>
          </a:xfrm>
          <a:prstGeom prst="parallelogram">
            <a:avLst>
              <a:gd name="adj" fmla="val 45000"/>
            </a:avLst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Oval 26"/>
          <p:cNvSpPr/>
          <p:nvPr/>
        </p:nvSpPr>
        <p:spPr>
          <a:xfrm>
            <a:off x="6630025" y="4505464"/>
            <a:ext cx="403123" cy="403123"/>
          </a:xfrm>
          <a:prstGeom prst="ellips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val 27"/>
          <p:cNvSpPr/>
          <p:nvPr/>
        </p:nvSpPr>
        <p:spPr>
          <a:xfrm>
            <a:off x="7239400" y="4814875"/>
            <a:ext cx="403123" cy="403123"/>
          </a:xfrm>
          <a:prstGeom prst="ellips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28"/>
          <p:cNvSpPr/>
          <p:nvPr/>
        </p:nvSpPr>
        <p:spPr>
          <a:xfrm>
            <a:off x="6630025" y="5213978"/>
            <a:ext cx="403123" cy="403123"/>
          </a:xfrm>
          <a:prstGeom prst="ellips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Oval 29"/>
          <p:cNvSpPr/>
          <p:nvPr/>
        </p:nvSpPr>
        <p:spPr>
          <a:xfrm>
            <a:off x="7239400" y="5523389"/>
            <a:ext cx="403123" cy="403123"/>
          </a:xfrm>
          <a:prstGeom prst="ellips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540854" y="6031848"/>
            <a:ext cx="1341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/>
              <a:t>Layer L+1</a:t>
            </a:r>
            <a:endParaRPr lang="ko-KR" altLang="en-US" sz="2000" b="1" dirty="0"/>
          </a:p>
        </p:txBody>
      </p:sp>
      <p:sp>
        <p:nvSpPr>
          <p:cNvPr id="33" name="Rectangular Callout 32"/>
          <p:cNvSpPr/>
          <p:nvPr/>
        </p:nvSpPr>
        <p:spPr>
          <a:xfrm>
            <a:off x="7443019" y="274638"/>
            <a:ext cx="1356852" cy="671413"/>
          </a:xfrm>
          <a:prstGeom prst="wedgeRectCallout">
            <a:avLst>
              <a:gd name="adj1" fmla="val -65761"/>
              <a:gd name="adj2" fmla="val 507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Receptive Field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71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59427"/>
          </a:xfrm>
        </p:spPr>
        <p:txBody>
          <a:bodyPr/>
          <a:lstStyle/>
          <a:p>
            <a:r>
              <a:rPr lang="en-US" altLang="ko-KR" dirty="0" smtClean="0"/>
              <a:t>Convolution Layer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22555"/>
                <a:ext cx="8435280" cy="550278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ko-KR" dirty="0" smtClean="0"/>
                  <a:t>Each feature map forms a 2D grid of features</a:t>
                </a:r>
              </a:p>
              <a:p>
                <a:pPr lvl="1"/>
                <a:r>
                  <a:rPr lang="en-US" altLang="ko-KR" dirty="0" smtClean="0"/>
                  <a:t>Can be computed with a discrete convolution (*) of a kernel matrix </a:t>
                </a:r>
                <a:r>
                  <a:rPr lang="en-US" altLang="ko-KR" dirty="0" err="1" smtClean="0"/>
                  <a:t>k</a:t>
                </a:r>
                <a:r>
                  <a:rPr lang="en-US" altLang="ko-KR" baseline="-25000" dirty="0" err="1" smtClean="0"/>
                  <a:t>ij</a:t>
                </a:r>
                <a:endParaRPr lang="en-US" altLang="ko-KR" baseline="-25000" dirty="0" smtClean="0"/>
              </a:p>
              <a:p>
                <a:pPr lvl="2"/>
                <a:r>
                  <a:rPr lang="en-US" altLang="ko-KR" dirty="0" smtClean="0"/>
                  <a:t>Which is the hidden weights matrix </a:t>
                </a:r>
                <a:r>
                  <a:rPr lang="en-US" altLang="ko-KR" dirty="0" err="1" smtClean="0"/>
                  <a:t>W</a:t>
                </a:r>
                <a:r>
                  <a:rPr lang="en-US" altLang="ko-KR" baseline="-25000" dirty="0" err="1" smtClean="0"/>
                  <a:t>ij</a:t>
                </a:r>
                <a:r>
                  <a:rPr lang="en-US" altLang="ko-KR" dirty="0" smtClean="0"/>
                  <a:t> with its rows and columns flipped</a:t>
                </a:r>
              </a:p>
              <a:p>
                <a:pPr lvl="2"/>
                <a:r>
                  <a:rPr lang="en-US" altLang="ko-KR" dirty="0" smtClean="0"/>
                  <a:t>The kernel can be matched to the receptive field dimension</a:t>
                </a:r>
              </a:p>
              <a:p>
                <a:r>
                  <a:rPr lang="en-US" altLang="ko-KR" dirty="0" smtClean="0"/>
                  <a:t>Mathematical definition on convolution</a:t>
                </a:r>
              </a:p>
              <a:p>
                <a:pPr lvl="1"/>
                <a:r>
                  <a:rPr lang="en-US" altLang="ko-KR" dirty="0" smtClean="0"/>
                  <a:t>L-</a:t>
                </a:r>
                <a:r>
                  <a:rPr lang="en-US" altLang="ko-KR" dirty="0" err="1" smtClean="0"/>
                  <a:t>th</a:t>
                </a:r>
                <a:r>
                  <a:rPr lang="en-US" altLang="ko-KR" dirty="0" smtClean="0"/>
                  <a:t> layer has the neuron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Kernel matrix,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There are exception cases when we compute the convolution at the edge of the images with the negative indexes</a:t>
                </a:r>
              </a:p>
              <a:p>
                <a:pPr lvl="3"/>
                <a:r>
                  <a:rPr lang="en-US" altLang="ko-KR" dirty="0" smtClean="0"/>
                  <a:t>Limit the convolution range to avoid the negative indexes</a:t>
                </a:r>
              </a:p>
              <a:p>
                <a:pPr lvl="3"/>
                <a:r>
                  <a:rPr lang="en-US" altLang="ko-KR" dirty="0" smtClean="0"/>
                  <a:t>Padding values, usually zero (so called zero padding) to the edge of the layer</a:t>
                </a:r>
              </a:p>
              <a:p>
                <a:r>
                  <a:rPr lang="en-US" altLang="ko-KR" dirty="0" smtClean="0"/>
                  <a:t>Convolution layer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bSup>
                              </m:sub>
                              <m:sup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bSup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=−</m:t>
                                    </m:r>
                                    <m:sSubSup>
                                      <m:sSub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sub>
                                  <m:sup>
                                    <m:sSubSup>
                                      <m:sSub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𝐾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𝑙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𝑙</m:t>
                                                    </m:r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−1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d>
                  </m:oMath>
                </a14:m>
                <a:endParaRPr lang="en-US" altLang="ko-KR" b="0" dirty="0" smtClean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ko-KR" b="0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altLang="ko-KR" b="0" dirty="0" smtClean="0"/>
              </a:p>
              <a:p>
                <a:pPr lvl="1"/>
                <a:r>
                  <a:rPr lang="en-US" altLang="ko-KR" i="1" dirty="0" smtClean="0"/>
                  <a:t>l</a:t>
                </a:r>
                <a:r>
                  <a:rPr lang="en-US" altLang="ko-KR" dirty="0" smtClean="0"/>
                  <a:t> : layer index</a:t>
                </a:r>
              </a:p>
              <a:p>
                <a:pPr lvl="1"/>
                <a:r>
                  <a:rPr lang="en-US" altLang="ko-KR" i="1" dirty="0" smtClean="0"/>
                  <a:t>r, s</a:t>
                </a:r>
                <a:r>
                  <a:rPr lang="en-US" altLang="ko-KR" dirty="0" smtClean="0"/>
                  <a:t> : 2D neuron index at layer </a:t>
                </a:r>
                <a:r>
                  <a:rPr lang="en-US" altLang="ko-KR" i="1" dirty="0" smtClean="0"/>
                  <a:t>l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ko-KR" i="1" dirty="0" smtClean="0"/>
                  <a:t> </a:t>
                </a:r>
                <a:r>
                  <a:rPr lang="en-US" altLang="ko-KR" dirty="0" smtClean="0"/>
                  <a:t>: Dimension of layer (</a:t>
                </a:r>
                <a:r>
                  <a:rPr lang="en-US" altLang="ko-KR" i="1" dirty="0" smtClean="0"/>
                  <a:t>l-1)</a:t>
                </a:r>
                <a:r>
                  <a:rPr lang="en-US" altLang="ko-KR" dirty="0" smtClean="0"/>
                  <a:t> by Depth X Width X Height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ko-KR" i="1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ko-KR" i="1" dirty="0" smtClean="0"/>
                  <a:t> : </a:t>
                </a:r>
                <a:r>
                  <a:rPr lang="en-US" altLang="ko-KR" dirty="0" smtClean="0"/>
                  <a:t>Stride (skipping factor) of the kernel matrix on the width and the height dim.</a:t>
                </a:r>
                <a:endParaRPr lang="en-US" altLang="ko-KR" i="1" dirty="0" smtClean="0"/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22555"/>
                <a:ext cx="8435280" cy="5502789"/>
              </a:xfrm>
              <a:blipFill>
                <a:blip r:embed="rId2"/>
                <a:stretch>
                  <a:fillRect t="-13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95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Templat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ustom 2">
      <a:majorFont>
        <a:latin typeface="Times New Roman"/>
        <a:ea typeface="HY헤드라인M"/>
        <a:cs typeface=""/>
      </a:majorFont>
      <a:minorFont>
        <a:latin typeface="Cambria"/>
        <a:ea typeface="굴림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Template.potx</Template>
  <TotalTime>11191</TotalTime>
  <Words>1342</Words>
  <Application>Microsoft Office PowerPoint</Application>
  <PresentationFormat>On-screen Show (4:3)</PresentationFormat>
  <Paragraphs>658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HY헤드라인M</vt:lpstr>
      <vt:lpstr>굴림</vt:lpstr>
      <vt:lpstr>맑은 고딕</vt:lpstr>
      <vt:lpstr>Arial</vt:lpstr>
      <vt:lpstr>Cambria</vt:lpstr>
      <vt:lpstr>Cambria Math</vt:lpstr>
      <vt:lpstr>Times New Roman</vt:lpstr>
      <vt:lpstr>Wingdings</vt:lpstr>
      <vt:lpstr>Presentation Template</vt:lpstr>
      <vt:lpstr>Neural Networks II</vt:lpstr>
      <vt:lpstr>Structures of  Neural Networks</vt:lpstr>
      <vt:lpstr>Detour: Multiple Layers of Neural Network</vt:lpstr>
      <vt:lpstr>Detour: Backpropagation</vt:lpstr>
      <vt:lpstr>Detour: Stochastic Gradient Descent</vt:lpstr>
      <vt:lpstr>Neural Networks for Various Domains</vt:lpstr>
      <vt:lpstr>Example : Computer Vision</vt:lpstr>
      <vt:lpstr>Local Connectivity</vt:lpstr>
      <vt:lpstr>Convolution Layer</vt:lpstr>
      <vt:lpstr>Pooling Layer</vt:lpstr>
      <vt:lpstr>Example of Convolution Neural Network</vt:lpstr>
      <vt:lpstr>Detour: Handling Datasets</vt:lpstr>
      <vt:lpstr>Detour: Word2Vec</vt:lpstr>
      <vt:lpstr>Modeling Temporal Data with NN</vt:lpstr>
      <vt:lpstr>Variant of Recurrent Neural Network</vt:lpstr>
      <vt:lpstr>Vanishing Gradient Problem</vt:lpstr>
      <vt:lpstr>Long Short Term Memory</vt:lpstr>
      <vt:lpstr>Long Short Term Memory</vt:lpstr>
      <vt:lpstr>Long Short Term Memory</vt:lpstr>
      <vt:lpstr>Pros and Cons of LSTM</vt:lpstr>
      <vt:lpstr>Techniques in  neural networks</vt:lpstr>
      <vt:lpstr>Many Techniques in Neural Networks</vt:lpstr>
      <vt:lpstr>Model Selection</vt:lpstr>
      <vt:lpstr>Early Stopping</vt:lpstr>
      <vt:lpstr>Momentum and Adaptive Learning Rate</vt:lpstr>
      <vt:lpstr>Mini-Batch and Gradient Checking</vt:lpstr>
      <vt:lpstr>Batch Normalization</vt:lpstr>
      <vt:lpstr>Adversarial Training</vt:lpstr>
      <vt:lpstr>Dropout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Inference on Probabilistic Graphical Models</dc:title>
  <dc:creator>Il-Chul Moon</dc:creator>
  <cp:lastModifiedBy>Il-Chul Moon</cp:lastModifiedBy>
  <cp:revision>659</cp:revision>
  <dcterms:created xsi:type="dcterms:W3CDTF">2013-08-14T02:12:56Z</dcterms:created>
  <dcterms:modified xsi:type="dcterms:W3CDTF">2017-06-06T21:16:43Z</dcterms:modified>
</cp:coreProperties>
</file>