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5.png" ContentType="image/png"/>
  <Override PartName="/ppt/media/image8.png" ContentType="image/png"/>
  <Override PartName="/ppt/media/image4.png" ContentType="image/png"/>
  <Override PartName="/ppt/media/image7.png" ContentType="image/png"/>
  <Override PartName="/ppt/media/image1.jpeg" ContentType="image/jpeg"/>
  <Override PartName="/ppt/media/image6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hart2.xml" ContentType="application/vnd.openxmlformats-officedocument.drawingml.chart+xml"/>
  <Override PartName="/ppt/charts/chart5.xml" ContentType="application/vnd.openxmlformats-officedocument.drawingml.chart+xml"/>
  <Override PartName="/ppt/charts/chart1.xml" ContentType="application/vnd.openxmlformats-officedocument.drawingml.chart+xml"/>
  <Override PartName="/ppt/charts/chart4.xml" ContentType="application/vnd.openxmlformats-officedocument.drawingml.chart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categories</c:f>
              <c:strCache>
                <c:ptCount val="6"/>
                <c:pt idx="0">
                  <c:v>No Prefetching</c:v>
                </c:pt>
                <c:pt idx="1">
                  <c:v>All</c:v>
                </c:pt>
                <c:pt idx="2">
                  <c:v>1</c:v>
                </c:pt>
                <c:pt idx="3">
                  <c:v>1.036740012</c:v>
                </c:pt>
                <c:pt idx="4">
                  <c:v>1.040497033</c:v>
                </c:pt>
                <c:pt idx="5">
                  <c:v>1.064401995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</c:v>
                </c:pt>
                <c:pt idx="1">
                  <c:v>NaN</c:v>
                </c:pt>
                <c:pt idx="2">
                  <c:v>NaN</c:v>
                </c:pt>
                <c:pt idx="3">
                  <c:v>NaN</c:v>
                </c:pt>
                <c:pt idx="4">
                  <c:v>NaN</c:v>
                </c:pt>
                <c:pt idx="5">
                  <c:v>NaN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categories</c:f>
              <c:strCache>
                <c:ptCount val="6"/>
                <c:pt idx="0">
                  <c:v>No Prefetching</c:v>
                </c:pt>
                <c:pt idx="1">
                  <c:v>All</c:v>
                </c:pt>
                <c:pt idx="2">
                  <c:v>1</c:v>
                </c:pt>
                <c:pt idx="3">
                  <c:v>1.036740012</c:v>
                </c:pt>
                <c:pt idx="4">
                  <c:v>1.040497033</c:v>
                </c:pt>
                <c:pt idx="5">
                  <c:v>1.064401995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1.03674001179235</c:v>
                </c:pt>
                <c:pt idx="1">
                  <c:v>NaN</c:v>
                </c:pt>
                <c:pt idx="2">
                  <c:v>NaN</c:v>
                </c:pt>
                <c:pt idx="3">
                  <c:v>NaN</c:v>
                </c:pt>
                <c:pt idx="4">
                  <c:v>NaN</c:v>
                </c:pt>
                <c:pt idx="5">
                  <c:v>NaN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SDBP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categories</c:f>
              <c:strCache>
                <c:ptCount val="6"/>
                <c:pt idx="0">
                  <c:v>No Prefetching</c:v>
                </c:pt>
                <c:pt idx="1">
                  <c:v>All</c:v>
                </c:pt>
                <c:pt idx="2">
                  <c:v>1</c:v>
                </c:pt>
                <c:pt idx="3">
                  <c:v>1.036740012</c:v>
                </c:pt>
                <c:pt idx="4">
                  <c:v>1.040497033</c:v>
                </c:pt>
                <c:pt idx="5">
                  <c:v>1.064401995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6"/>
                <c:pt idx="0">
                  <c:v>1.040497032659</c:v>
                </c:pt>
                <c:pt idx="1">
                  <c:v>NaN</c:v>
                </c:pt>
                <c:pt idx="2">
                  <c:v>NaN</c:v>
                </c:pt>
                <c:pt idx="3">
                  <c:v>NaN</c:v>
                </c:pt>
                <c:pt idx="4">
                  <c:v>NaN</c:v>
                </c:pt>
                <c:pt idx="5">
                  <c:v>NaN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SHiP-PC</c:v>
                </c:pt>
              </c:strCache>
            </c:strRef>
          </c:tx>
          <c:spPr>
            <a:solidFill>
              <a:srgbClr val="8064a2"/>
            </a:solidFill>
          </c:spPr>
          <c:cat>
            <c:strRef>
              <c:f>categories</c:f>
              <c:strCache>
                <c:ptCount val="6"/>
                <c:pt idx="0">
                  <c:v>No Prefetching</c:v>
                </c:pt>
                <c:pt idx="1">
                  <c:v>All</c:v>
                </c:pt>
                <c:pt idx="2">
                  <c:v>1</c:v>
                </c:pt>
                <c:pt idx="3">
                  <c:v>1.036740012</c:v>
                </c:pt>
                <c:pt idx="4">
                  <c:v>1.040497033</c:v>
                </c:pt>
                <c:pt idx="5">
                  <c:v>1.064401995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6"/>
                <c:pt idx="0">
                  <c:v>1.06440199535264</c:v>
                </c:pt>
                <c:pt idx="1">
                  <c:v>NaN</c:v>
                </c:pt>
                <c:pt idx="2">
                  <c:v>NaN</c:v>
                </c:pt>
                <c:pt idx="3">
                  <c:v>NaN</c:v>
                </c:pt>
                <c:pt idx="4">
                  <c:v>NaN</c:v>
                </c:pt>
                <c:pt idx="5">
                  <c:v>NaN</c:v>
                </c:pt>
              </c:numCache>
            </c:numRef>
          </c:val>
        </c:ser>
        <c:gapWidth val="150"/>
        <c:axId val="13238755"/>
        <c:axId val="36393829"/>
      </c:barChart>
      <c:catAx>
        <c:axId val="13238755"/>
        <c:scaling>
          <c:orientation val="minMax"/>
        </c:scaling>
        <c:axPos val="b"/>
        <c:majorTickMark val="out"/>
        <c:minorTickMark val="none"/>
        <c:tickLblPos val="nextTo"/>
        <c:crossAx val="36393829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6393829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IPC Performance Normalized to LRU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3238755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rgbClr val="4f81bd"/>
            </a:solidFill>
          </c:spPr>
          <c:val>
            <c:numRef>
              <c:f>0</c:f>
              <c:numCache>
                <c:formatCode>General</c:formatCode>
                <c:ptCount val="9"/>
                <c:pt idx="0">
                  <c:v>1.09424249623822</c:v>
                </c:pt>
                <c:pt idx="1">
                  <c:v>0.882406192006518</c:v>
                </c:pt>
                <c:pt idx="2">
                  <c:v>0.937031723258409</c:v>
                </c:pt>
                <c:pt idx="3">
                  <c:v>1.60595157784274</c:v>
                </c:pt>
                <c:pt idx="4">
                  <c:v>0.794938425036719</c:v>
                </c:pt>
                <c:pt idx="5">
                  <c:v>0.697156259161536</c:v>
                </c:pt>
                <c:pt idx="6">
                  <c:v>3.67477375565611</c:v>
                </c:pt>
                <c:pt idx="7">
                  <c:v>4.02967953386744</c:v>
                </c:pt>
                <c:pt idx="8">
                  <c:v>2.55942972260964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c0504d"/>
            </a:solidFill>
          </c:spPr>
          <c:val>
            <c:numRef>
              <c:f>1</c:f>
              <c:numCache>
                <c:formatCode>General</c:formatCode>
                <c:ptCount val="9"/>
                <c:pt idx="0">
                  <c:v>1.10255801061218</c:v>
                </c:pt>
                <c:pt idx="1">
                  <c:v>0.968315756121849</c:v>
                </c:pt>
                <c:pt idx="2">
                  <c:v>1.04065040650407</c:v>
                </c:pt>
                <c:pt idx="3">
                  <c:v>1.61022412113035</c:v>
                </c:pt>
                <c:pt idx="4">
                  <c:v>0.947124618687154</c:v>
                </c:pt>
                <c:pt idx="5">
                  <c:v>0.934623277631193</c:v>
                </c:pt>
                <c:pt idx="6">
                  <c:v>3.64819004524887</c:v>
                </c:pt>
                <c:pt idx="7">
                  <c:v>4</c:v>
                </c:pt>
                <c:pt idx="8">
                  <c:v>2.66589183325585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SDBP</c:v>
                </c:pt>
              </c:strCache>
            </c:strRef>
          </c:tx>
          <c:spPr>
            <a:solidFill>
              <a:srgbClr val="9bbb59"/>
            </a:solidFill>
          </c:spPr>
          <c:val>
            <c:numRef>
              <c:f>2</c:f>
              <c:numCache>
                <c:formatCode>General</c:formatCode>
                <c:ptCount val="9"/>
                <c:pt idx="0">
                  <c:v>1.06692009186664</c:v>
                </c:pt>
                <c:pt idx="1">
                  <c:v>1.00212737066039</c:v>
                </c:pt>
                <c:pt idx="2">
                  <c:v>1.1033795632074</c:v>
                </c:pt>
                <c:pt idx="3">
                  <c:v>1.60992429353122</c:v>
                </c:pt>
                <c:pt idx="4">
                  <c:v>1.03999548073664</c:v>
                </c:pt>
                <c:pt idx="5">
                  <c:v>0.862796833773087</c:v>
                </c:pt>
                <c:pt idx="6">
                  <c:v>3.67420814479638</c:v>
                </c:pt>
                <c:pt idx="7">
                  <c:v>4.03423160961398</c:v>
                </c:pt>
                <c:pt idx="8">
                  <c:v>2.8512319851232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SHiP-PC</c:v>
                </c:pt>
              </c:strCache>
            </c:strRef>
          </c:tx>
          <c:spPr>
            <a:solidFill>
              <a:srgbClr val="8064a2"/>
            </a:solidFill>
          </c:spPr>
          <c:val>
            <c:numRef>
              <c:f>3</c:f>
              <c:numCache>
                <c:formatCode>General</c:formatCode>
                <c:ptCount val="9"/>
                <c:pt idx="0">
                  <c:v>1.16575076773881</c:v>
                </c:pt>
                <c:pt idx="1">
                  <c:v>1.15326853088865</c:v>
                </c:pt>
                <c:pt idx="2">
                  <c:v>1.05700593662828</c:v>
                </c:pt>
                <c:pt idx="3">
                  <c:v>1.62694961007798</c:v>
                </c:pt>
                <c:pt idx="4">
                  <c:v>1.05775890961904</c:v>
                </c:pt>
                <c:pt idx="5">
                  <c:v>0.852602304330552</c:v>
                </c:pt>
                <c:pt idx="6">
                  <c:v>3.41204751131222</c:v>
                </c:pt>
                <c:pt idx="7">
                  <c:v>3.84186554928038</c:v>
                </c:pt>
                <c:pt idx="8">
                  <c:v>2.8734</c:v>
                </c:pt>
              </c:numCache>
            </c:numRef>
          </c:val>
        </c:ser>
        <c:gapWidth val="150"/>
        <c:axId val="58459076"/>
        <c:axId val="17280213"/>
      </c:barChart>
      <c:catAx>
        <c:axId val="58459076"/>
        <c:scaling>
          <c:orientation val="minMax"/>
        </c:scaling>
        <c:axPos val="b"/>
        <c:majorTickMark val="out"/>
        <c:minorTickMark val="none"/>
        <c:tickLblPos val="low"/>
        <c:crossAx val="17280213"/>
        <c:crossesAt val="1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7280213"/>
        <c:scaling>
          <c:orientation val="minMax"/>
          <c:min val="0.5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IPC Performance with Prefetching 
(Normalized to LRU without Prefetching)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58459076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t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categories</c:f>
              <c:strCache>
                <c:ptCount val="2"/>
                <c:pt idx="0">
                  <c:v>Prefetching</c:v>
                </c:pt>
                <c:pt idx="1">
                  <c:v>SPEC CPU2006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</c:v>
                </c:pt>
                <c:pt idx="1">
                  <c:v>NaN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categories</c:f>
              <c:strCache>
                <c:ptCount val="2"/>
                <c:pt idx="0">
                  <c:v>Prefetching</c:v>
                </c:pt>
                <c:pt idx="1">
                  <c:v>SPEC CPU2006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1.00172689701197</c:v>
                </c:pt>
                <c:pt idx="1">
                  <c:v>NaN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SDBP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categories</c:f>
              <c:strCache>
                <c:ptCount val="2"/>
                <c:pt idx="0">
                  <c:v>Prefetching</c:v>
                </c:pt>
                <c:pt idx="1">
                  <c:v>SPEC CPU2006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1.01079345075155</c:v>
                </c:pt>
                <c:pt idx="1">
                  <c:v>NaN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SHiP-PC</c:v>
                </c:pt>
              </c:strCache>
            </c:strRef>
          </c:tx>
          <c:spPr>
            <a:solidFill>
              <a:srgbClr val="8064a2"/>
            </a:solidFill>
          </c:spPr>
          <c:cat>
            <c:strRef>
              <c:f>categories</c:f>
              <c:strCache>
                <c:ptCount val="2"/>
                <c:pt idx="0">
                  <c:v>Prefetching</c:v>
                </c:pt>
                <c:pt idx="1">
                  <c:v>SPEC CPU2006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"/>
                <c:pt idx="0">
                  <c:v>1.02996714286639</c:v>
                </c:pt>
                <c:pt idx="1">
                  <c:v>NaN</c:v>
                </c:pt>
              </c:numCache>
            </c:numRef>
          </c:val>
        </c:ser>
        <c:gapWidth val="150"/>
        <c:axId val="28183977"/>
        <c:axId val="33919462"/>
      </c:barChart>
      <c:catAx>
        <c:axId val="28183977"/>
        <c:scaling>
          <c:orientation val="minMax"/>
        </c:scaling>
        <c:axPos val="b"/>
        <c:majorTickMark val="out"/>
        <c:minorTickMark val="none"/>
        <c:tickLblPos val="nextTo"/>
        <c:crossAx val="33919462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3919462"/>
        <c:scaling>
          <c:orientation val="minMax"/>
          <c:max val="1.1"/>
          <c:min val="0.9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IPC Performance Normalized to LRU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8183977"/>
        <c:crossesAt val="0"/>
        <c:majorUnit val="0.05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4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categories</c:f>
              <c:strCache>
                <c:ptCount val="2"/>
                <c:pt idx="0">
                  <c:v>No Prefetching</c:v>
                </c:pt>
                <c:pt idx="1">
                  <c:v>SPEC CPU2006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</c:v>
                </c:pt>
                <c:pt idx="1">
                  <c:v>NaN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categories</c:f>
              <c:strCache>
                <c:ptCount val="2"/>
                <c:pt idx="0">
                  <c:v>No Prefetching</c:v>
                </c:pt>
                <c:pt idx="1">
                  <c:v>SPEC CPU2006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1.02946765203143</c:v>
                </c:pt>
                <c:pt idx="1">
                  <c:v>NaN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SDBP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categories</c:f>
              <c:strCache>
                <c:ptCount val="2"/>
                <c:pt idx="0">
                  <c:v>No Prefetching</c:v>
                </c:pt>
                <c:pt idx="1">
                  <c:v>SPEC CPU2006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1.03515732928225</c:v>
                </c:pt>
                <c:pt idx="1">
                  <c:v>NaN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SHiP-PC</c:v>
                </c:pt>
              </c:strCache>
            </c:strRef>
          </c:tx>
          <c:spPr>
            <a:solidFill>
              <a:srgbClr val="8064a2"/>
            </a:solidFill>
          </c:spPr>
          <c:cat>
            <c:strRef>
              <c:f>categories</c:f>
              <c:strCache>
                <c:ptCount val="2"/>
                <c:pt idx="0">
                  <c:v>No Prefetching</c:v>
                </c:pt>
                <c:pt idx="1">
                  <c:v>SPEC CPU2006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2"/>
                <c:pt idx="0">
                  <c:v>1.06540761663439</c:v>
                </c:pt>
                <c:pt idx="1">
                  <c:v>NaN</c:v>
                </c:pt>
              </c:numCache>
            </c:numRef>
          </c:val>
        </c:ser>
        <c:gapWidth val="150"/>
        <c:axId val="69064330"/>
        <c:axId val="38986675"/>
      </c:barChart>
      <c:catAx>
        <c:axId val="69064330"/>
        <c:scaling>
          <c:orientation val="minMax"/>
        </c:scaling>
        <c:axPos val="b"/>
        <c:majorTickMark val="out"/>
        <c:minorTickMark val="none"/>
        <c:tickLblPos val="nextTo"/>
        <c:crossAx val="3898667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38986675"/>
        <c:scaling>
          <c:orientation val="minMax"/>
          <c:max val="1.1"/>
          <c:min val="0.9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IPC Performance Normalized to LRU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69064330"/>
        <c:crossesAt val="0"/>
        <c:majorUnit val="0.05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5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4f81bd"/>
            </a:solidFill>
          </c:spPr>
          <c:val>
            <c:numRef>
              <c:f>0</c:f>
              <c:numCache>
                <c:formatCode>General</c:formatCode>
                <c:ptCount val="13"/>
                <c:pt idx="0">
                  <c:v>1.00759933415358</c:v>
                </c:pt>
                <c:pt idx="1">
                  <c:v>1.09735829699923</c:v>
                </c:pt>
                <c:pt idx="2">
                  <c:v>1.11058183055461</c:v>
                </c:pt>
                <c:pt idx="3">
                  <c:v>1.00266044340724</c:v>
                </c:pt>
                <c:pt idx="4">
                  <c:v>1.19144400227402</c:v>
                </c:pt>
                <c:pt idx="5">
                  <c:v>1.34062237174096</c:v>
                </c:pt>
                <c:pt idx="6">
                  <c:v>0.992765891950131</c:v>
                </c:pt>
                <c:pt idx="7">
                  <c:v>0.99263476571325</c:v>
                </c:pt>
                <c:pt idx="8">
                  <c:v>1.04159602809397</c:v>
                </c:pt>
                <c:pt idx="9">
                  <c:v>1.03452381841153</c:v>
                </c:pt>
                <c:pt idx="10">
                  <c:v>1.11570465064747</c:v>
                </c:pt>
                <c:pt idx="11">
                  <c:v>1.00172689701196</c:v>
                </c:pt>
                <c:pt idx="12">
                  <c:v>1.04336317411428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PACMan-M</c:v>
                </c:pt>
              </c:strCache>
            </c:strRef>
          </c:tx>
          <c:spPr>
            <a:solidFill>
              <a:srgbClr val="c0504d"/>
            </a:solidFill>
          </c:spPr>
          <c:val>
            <c:numRef>
              <c:f>1</c:f>
              <c:numCache>
                <c:formatCode>General</c:formatCode>
                <c:ptCount val="13"/>
                <c:pt idx="0">
                  <c:v>1.00788883259753</c:v>
                </c:pt>
                <c:pt idx="1">
                  <c:v>1.3049499871762</c:v>
                </c:pt>
                <c:pt idx="2">
                  <c:v>1.37419190200748</c:v>
                </c:pt>
                <c:pt idx="3">
                  <c:v>1.00905484247375</c:v>
                </c:pt>
                <c:pt idx="4">
                  <c:v>1.48919840818647</c:v>
                </c:pt>
                <c:pt idx="5">
                  <c:v>1.52460050462574</c:v>
                </c:pt>
                <c:pt idx="6">
                  <c:v>0.924888410035402</c:v>
                </c:pt>
                <c:pt idx="7">
                  <c:v>0.921422439112557</c:v>
                </c:pt>
                <c:pt idx="8">
                  <c:v>1.24109953984016</c:v>
                </c:pt>
                <c:pt idx="9">
                  <c:v>1.12809895646611</c:v>
                </c:pt>
                <c:pt idx="10">
                  <c:v>1.30383275900557</c:v>
                </c:pt>
                <c:pt idx="11">
                  <c:v>1.02299872075192</c:v>
                </c:pt>
                <c:pt idx="12">
                  <c:v>1.12970312507029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PACMan-H</c:v>
                </c:pt>
              </c:strCache>
            </c:strRef>
          </c:tx>
          <c:spPr>
            <a:solidFill>
              <a:srgbClr val="9bbb59"/>
            </a:solidFill>
          </c:spPr>
          <c:val>
            <c:numRef>
              <c:f>2</c:f>
              <c:numCache>
                <c:formatCode>General</c:formatCode>
                <c:ptCount val="13"/>
                <c:pt idx="0">
                  <c:v>1.04349714120287</c:v>
                </c:pt>
                <c:pt idx="1">
                  <c:v>1.17296742754553</c:v>
                </c:pt>
                <c:pt idx="2">
                  <c:v>1.12061925825111</c:v>
                </c:pt>
                <c:pt idx="3">
                  <c:v>1.00191365227537</c:v>
                </c:pt>
                <c:pt idx="4">
                  <c:v>1.20537237066515</c:v>
                </c:pt>
                <c:pt idx="5">
                  <c:v>1.52165685449958</c:v>
                </c:pt>
                <c:pt idx="6">
                  <c:v>0.984569801446821</c:v>
                </c:pt>
                <c:pt idx="7">
                  <c:v>0.993176991550314</c:v>
                </c:pt>
                <c:pt idx="8">
                  <c:v>1.17576895131993</c:v>
                </c:pt>
                <c:pt idx="9">
                  <c:v>1.0618514937428</c:v>
                </c:pt>
                <c:pt idx="10">
                  <c:v>1.17844878159641</c:v>
                </c:pt>
                <c:pt idx="11">
                  <c:v>1.02180798019769</c:v>
                </c:pt>
                <c:pt idx="12">
                  <c:v>1.07563687589471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PACMan-HM</c:v>
                </c:pt>
              </c:strCache>
            </c:strRef>
          </c:tx>
          <c:spPr>
            <a:solidFill>
              <a:srgbClr val="8064a2"/>
            </a:solidFill>
          </c:spPr>
          <c:val>
            <c:numRef>
              <c:f>3</c:f>
              <c:numCache>
                <c:formatCode>General</c:formatCode>
                <c:ptCount val="13"/>
                <c:pt idx="0">
                  <c:v>1.02055438952016</c:v>
                </c:pt>
                <c:pt idx="1">
                  <c:v>1.30510387278789</c:v>
                </c:pt>
                <c:pt idx="2">
                  <c:v>1.48775093569241</c:v>
                </c:pt>
                <c:pt idx="3">
                  <c:v>1.00821470245041</c:v>
                </c:pt>
                <c:pt idx="4">
                  <c:v>1.58342808413872</c:v>
                </c:pt>
                <c:pt idx="5">
                  <c:v>1.66526492851135</c:v>
                </c:pt>
                <c:pt idx="6">
                  <c:v>0.924657534246577</c:v>
                </c:pt>
                <c:pt idx="7">
                  <c:v>0.920157245492748</c:v>
                </c:pt>
                <c:pt idx="8">
                  <c:v>1.30037539355776</c:v>
                </c:pt>
                <c:pt idx="9">
                  <c:v>1.15317927864825</c:v>
                </c:pt>
                <c:pt idx="10">
                  <c:v>1.36086644644395</c:v>
                </c:pt>
                <c:pt idx="11">
                  <c:v>1.03140553466092</c:v>
                </c:pt>
                <c:pt idx="12">
                  <c:v>1.15472116688494</c:v>
                </c:pt>
              </c:numCache>
            </c:numRef>
          </c:val>
        </c:ser>
        <c:gapWidth val="150"/>
        <c:axId val="49299149"/>
        <c:axId val="68952903"/>
      </c:barChart>
      <c:catAx>
        <c:axId val="49299149"/>
        <c:scaling>
          <c:orientation val="minMax"/>
        </c:scaling>
        <c:axPos val="b"/>
        <c:majorTickMark val="out"/>
        <c:minorTickMark val="none"/>
        <c:tickLblPos val="low"/>
        <c:crossAx val="68952903"/>
        <c:crossesAt val="1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68952903"/>
        <c:scaling>
          <c:orientation val="minMax"/>
          <c:max val="2"/>
          <c:min val="0.8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Performance Normalized to 
LRU in the Presence of Prefetching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low"/>
        <c:crossAx val="49299149"/>
        <c:crossesAt val="0"/>
        <c:majorUnit val="0.2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b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4f81bd"/>
            </a:solidFill>
          </c:spPr>
          <c:val>
            <c:numRef>
              <c:f>0</c:f>
              <c:numCache>
                <c:formatCode>General</c:formatCode>
                <c:ptCount val="13"/>
                <c:pt idx="0">
                  <c:v>1.00759933415358</c:v>
                </c:pt>
                <c:pt idx="1">
                  <c:v>1.09735829699923</c:v>
                </c:pt>
                <c:pt idx="2">
                  <c:v>1.11058183055461</c:v>
                </c:pt>
                <c:pt idx="3">
                  <c:v>1.00266044340724</c:v>
                </c:pt>
                <c:pt idx="4">
                  <c:v>1.19144400227402</c:v>
                </c:pt>
                <c:pt idx="5">
                  <c:v>1.34062237174096</c:v>
                </c:pt>
                <c:pt idx="6">
                  <c:v>0.992765891950131</c:v>
                </c:pt>
                <c:pt idx="7">
                  <c:v>0.992634765713249</c:v>
                </c:pt>
                <c:pt idx="8">
                  <c:v>1.04159602809397</c:v>
                </c:pt>
                <c:pt idx="9">
                  <c:v>1.03452381841153</c:v>
                </c:pt>
                <c:pt idx="10">
                  <c:v>1.11570465064747</c:v>
                </c:pt>
                <c:pt idx="11">
                  <c:v>1.00172689701196</c:v>
                </c:pt>
                <c:pt idx="12">
                  <c:v>1.04336317411428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PACMan-M</c:v>
                </c:pt>
              </c:strCache>
            </c:strRef>
          </c:tx>
          <c:spPr>
            <a:solidFill>
              <a:srgbClr val="c0504d"/>
            </a:solidFill>
          </c:spPr>
          <c:val>
            <c:numRef>
              <c:f>1</c:f>
              <c:numCache>
                <c:formatCode>General</c:formatCode>
                <c:ptCount val="13"/>
                <c:pt idx="0">
                  <c:v>1.00788883259753</c:v>
                </c:pt>
                <c:pt idx="1">
                  <c:v>1.3049499871762</c:v>
                </c:pt>
                <c:pt idx="2">
                  <c:v>1.37419190200748</c:v>
                </c:pt>
                <c:pt idx="3">
                  <c:v>1.00905484247375</c:v>
                </c:pt>
                <c:pt idx="4">
                  <c:v>1.48919840818647</c:v>
                </c:pt>
                <c:pt idx="5">
                  <c:v>1.52460050462574</c:v>
                </c:pt>
                <c:pt idx="6">
                  <c:v>0.924888410035402</c:v>
                </c:pt>
                <c:pt idx="7">
                  <c:v>0.921422439112557</c:v>
                </c:pt>
                <c:pt idx="8">
                  <c:v>1.24109953984016</c:v>
                </c:pt>
                <c:pt idx="9">
                  <c:v>1.12809895646611</c:v>
                </c:pt>
                <c:pt idx="10">
                  <c:v>1.30383275900557</c:v>
                </c:pt>
                <c:pt idx="11">
                  <c:v>1.02299872075192</c:v>
                </c:pt>
                <c:pt idx="12">
                  <c:v>1.12970312507029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PACMan-H</c:v>
                </c:pt>
              </c:strCache>
            </c:strRef>
          </c:tx>
          <c:spPr>
            <a:solidFill>
              <a:srgbClr val="9bbb59"/>
            </a:solidFill>
          </c:spPr>
          <c:val>
            <c:numRef>
              <c:f>2</c:f>
              <c:numCache>
                <c:formatCode>General</c:formatCode>
                <c:ptCount val="13"/>
                <c:pt idx="0">
                  <c:v>1.04349714120287</c:v>
                </c:pt>
                <c:pt idx="1">
                  <c:v>1.17296742754553</c:v>
                </c:pt>
                <c:pt idx="2">
                  <c:v>1.12061925825111</c:v>
                </c:pt>
                <c:pt idx="3">
                  <c:v>1.00191365227537</c:v>
                </c:pt>
                <c:pt idx="4">
                  <c:v>1.20537237066515</c:v>
                </c:pt>
                <c:pt idx="5">
                  <c:v>1.52165685449958</c:v>
                </c:pt>
                <c:pt idx="6">
                  <c:v>0.984569801446821</c:v>
                </c:pt>
                <c:pt idx="7">
                  <c:v>0.993176991550314</c:v>
                </c:pt>
                <c:pt idx="8">
                  <c:v>1.17576895131993</c:v>
                </c:pt>
                <c:pt idx="9">
                  <c:v>1.0618514937428</c:v>
                </c:pt>
                <c:pt idx="10">
                  <c:v>1.17844878159641</c:v>
                </c:pt>
                <c:pt idx="11">
                  <c:v>1.02180798019769</c:v>
                </c:pt>
                <c:pt idx="12">
                  <c:v>1.07563687589471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PACMan-HM</c:v>
                </c:pt>
              </c:strCache>
            </c:strRef>
          </c:tx>
          <c:spPr>
            <a:solidFill>
              <a:srgbClr val="8064a2"/>
            </a:solidFill>
          </c:spPr>
          <c:val>
            <c:numRef>
              <c:f>3</c:f>
              <c:numCache>
                <c:formatCode>General</c:formatCode>
                <c:ptCount val="13"/>
                <c:pt idx="0">
                  <c:v>1.02055438952016</c:v>
                </c:pt>
                <c:pt idx="1">
                  <c:v>1.30510387278789</c:v>
                </c:pt>
                <c:pt idx="2">
                  <c:v>1.48775093569241</c:v>
                </c:pt>
                <c:pt idx="3">
                  <c:v>1.00821470245041</c:v>
                </c:pt>
                <c:pt idx="4">
                  <c:v>1.58342808413872</c:v>
                </c:pt>
                <c:pt idx="5">
                  <c:v>1.66526492851135</c:v>
                </c:pt>
                <c:pt idx="6">
                  <c:v>0.924657534246578</c:v>
                </c:pt>
                <c:pt idx="7">
                  <c:v>0.920157245492748</c:v>
                </c:pt>
                <c:pt idx="8">
                  <c:v>1.30037539355776</c:v>
                </c:pt>
                <c:pt idx="9">
                  <c:v>1.15317927864825</c:v>
                </c:pt>
                <c:pt idx="10">
                  <c:v>1.36086644644395</c:v>
                </c:pt>
                <c:pt idx="11">
                  <c:v>1.03140553466092</c:v>
                </c:pt>
                <c:pt idx="12">
                  <c:v>1.15472116688494</c:v>
                </c:pt>
              </c:numCache>
            </c:numRef>
          </c:val>
        </c:ser>
        <c:ser>
          <c:idx val="4"/>
          <c:order val="4"/>
          <c:tx>
            <c:strRef>
              <c:f>label 5</c:f>
              <c:strCache>
                <c:ptCount val="1"/>
                <c:pt idx="0">
                  <c:v>PACMan-DYN</c:v>
                </c:pt>
              </c:strCache>
            </c:strRef>
          </c:tx>
          <c:spPr>
            <a:solidFill>
              <a:srgbClr val="4bacc6"/>
            </a:solidFill>
          </c:spPr>
          <c:val>
            <c:numRef>
              <c:f>4</c:f>
              <c:numCache>
                <c:formatCode>General</c:formatCode>
                <c:ptCount val="13"/>
                <c:pt idx="0">
                  <c:v>1.06282116233625</c:v>
                </c:pt>
                <c:pt idx="1">
                  <c:v>1.30120543729161</c:v>
                </c:pt>
                <c:pt idx="2">
                  <c:v>1.45270500170126</c:v>
                </c:pt>
                <c:pt idx="3">
                  <c:v>1.00812135355892</c:v>
                </c:pt>
                <c:pt idx="4">
                  <c:v>1.56651506537806</c:v>
                </c:pt>
                <c:pt idx="5">
                  <c:v>1.642346509672</c:v>
                </c:pt>
                <c:pt idx="6">
                  <c:v>0.954863783284594</c:v>
                </c:pt>
                <c:pt idx="7">
                  <c:v>0.988206588043917</c:v>
                </c:pt>
                <c:pt idx="8">
                  <c:v>1.36304189876483</c:v>
                </c:pt>
                <c:pt idx="9">
                  <c:v>1.15484355495937</c:v>
                </c:pt>
                <c:pt idx="10">
                  <c:v>1.3514990067614</c:v>
                </c:pt>
                <c:pt idx="11">
                  <c:v>1.0631306834959</c:v>
                </c:pt>
                <c:pt idx="12">
                  <c:v>1.16475914393433</c:v>
                </c:pt>
              </c:numCache>
            </c:numRef>
          </c:val>
        </c:ser>
        <c:gapWidth val="150"/>
        <c:axId val="78234875"/>
        <c:axId val="58315703"/>
      </c:barChart>
      <c:catAx>
        <c:axId val="78234875"/>
        <c:scaling>
          <c:orientation val="minMax"/>
        </c:scaling>
        <c:axPos val="b"/>
        <c:majorTickMark val="out"/>
        <c:minorTickMark val="none"/>
        <c:tickLblPos val="low"/>
        <c:crossAx val="58315703"/>
        <c:crossesAt val="1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58315703"/>
        <c:scaling>
          <c:orientation val="minMax"/>
          <c:max val="2"/>
          <c:min val="0.8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Performance Normalized to 
LRU in the Presence of Prefetching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low"/>
        <c:crossAx val="78234875"/>
        <c:crossesAt val="0"/>
        <c:majorUnit val="0.2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b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charts/chart7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rgbClr val="4f81bd"/>
            </a:solidFill>
          </c:spPr>
          <c:val>
            <c:numRef>
              <c:f>0</c:f>
              <c:numCache>
                <c:formatCode>General</c:formatCode>
                <c:ptCount val="4"/>
                <c:pt idx="0">
                  <c:v>1.08867916440405</c:v>
                </c:pt>
                <c:pt idx="1">
                  <c:v>0.957165570548675</c:v>
                </c:pt>
                <c:pt idx="2">
                  <c:v>2.25967338976214</c:v>
                </c:pt>
                <c:pt idx="3">
                  <c:v>1.33038564572728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DRRIP</c:v>
                </c:pt>
              </c:strCache>
            </c:strRef>
          </c:tx>
          <c:spPr>
            <a:solidFill>
              <a:srgbClr val="c0504d"/>
            </a:solidFill>
          </c:spPr>
          <c:val>
            <c:numRef>
              <c:f>1</c:f>
              <c:numCache>
                <c:formatCode>General</c:formatCode>
                <c:ptCount val="4"/>
                <c:pt idx="0">
                  <c:v>1.12626452618434</c:v>
                </c:pt>
                <c:pt idx="1">
                  <c:v>1.04906827009065</c:v>
                </c:pt>
                <c:pt idx="2">
                  <c:v>2.26357561298694</c:v>
                </c:pt>
                <c:pt idx="3">
                  <c:v>1.38807539012209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PACMan-HM</c:v>
                </c:pt>
              </c:strCache>
            </c:strRef>
          </c:tx>
          <c:spPr>
            <a:solidFill>
              <a:srgbClr val="9bbb59"/>
            </a:solidFill>
          </c:spPr>
          <c:val>
            <c:numRef>
              <c:f>2</c:f>
              <c:numCache>
                <c:formatCode>General</c:formatCode>
                <c:ptCount val="4"/>
                <c:pt idx="0">
                  <c:v>1.25544225348684</c:v>
                </c:pt>
                <c:pt idx="1">
                  <c:v>1.2390594989876</c:v>
                </c:pt>
                <c:pt idx="2">
                  <c:v>2.33063964072667</c:v>
                </c:pt>
                <c:pt idx="3">
                  <c:v>1.53622446524118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PACMan-DYN</c:v>
                </c:pt>
              </c:strCache>
            </c:strRef>
          </c:tx>
          <c:spPr>
            <a:solidFill>
              <a:srgbClr val="8064a2"/>
            </a:solidFill>
          </c:spPr>
          <c:val>
            <c:numRef>
              <c:f>3</c:f>
              <c:numCache>
                <c:formatCode>General</c:formatCode>
                <c:ptCount val="4"/>
                <c:pt idx="0">
                  <c:v>1.25725411643057</c:v>
                </c:pt>
                <c:pt idx="1">
                  <c:v>1.23192890870403</c:v>
                </c:pt>
                <c:pt idx="2">
                  <c:v>2.40232811533532</c:v>
                </c:pt>
                <c:pt idx="3">
                  <c:v>1.54957884581982</c:v>
                </c:pt>
              </c:numCache>
            </c:numRef>
          </c:val>
        </c:ser>
        <c:gapWidth val="150"/>
        <c:axId val="26345876"/>
        <c:axId val="16320157"/>
      </c:barChart>
      <c:catAx>
        <c:axId val="26345876"/>
        <c:scaling>
          <c:orientation val="minMax"/>
        </c:scaling>
        <c:axPos val="b"/>
        <c:majorTickMark val="out"/>
        <c:minorTickMark val="none"/>
        <c:tickLblPos val="nextTo"/>
        <c:crossAx val="16320157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6320157"/>
        <c:scaling>
          <c:orientation val="minMax"/>
          <c:min val="0.6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>
                    <a:solidFill>
                      <a:srgbClr val="000000"/>
                    </a:solidFill>
                    <a:latin typeface="Calibri"/>
                  </a:rPr>
                  <a:t>IPC Performance Normalized to Baseline LRU without Prefetching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6345876"/>
        <c:crossesAt val="0"/>
        <c:majorUnit val="0.4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>
    <a:solidFill>
      <a:srgbClr val="ffffff"/>
    </a:solidFill>
    <a:ln w="9360">
      <a:solidFill>
        <a:srgbClr val="878787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D15181-A161-41A1-9171-5101019181B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39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B15161-11D1-4181-B1C1-4101A1D1C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0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019151-C151-41B1-A181-719191B10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1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61A101-5121-41A1-B181-21F1F151F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1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C171D1-A181-4131-B161-81E14151C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Similar to PACMan-M, PACMan-H deprioritizes prefetch requests over demand requests that hit in the cache. 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Cache lines referenced by demand requests are “more valuable”  PACMan-H retains these lines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7191F1-2181-4111-B101-513121119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1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31D111-B181-41D1-81B1-1151C1311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1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719101-3131-41D1-B1E1-01B1E111B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2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013121-81C1-41C1-8101-816111519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2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81E121-E121-4101-91F1-B1A19191A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This work is the first that investigates</a:t>
            </a:r>
            <a:endParaRPr/>
          </a:p>
        </p:txBody>
      </p:sp>
      <p:sp>
        <p:nvSpPr>
          <p:cNvPr id="39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E1A191-D191-41F1-9191-4151D1A16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3101C1-F141-4151-91C1-0121D1715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2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D19151-71C1-4111-B1D1-F1B111219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2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B1B111-6141-4111-A1F1-F121B1114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3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610181-E1E1-4121-A1C1-F19100F1C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When prefetching a specific address the first time, ….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2 types of requests: prefetch &amp; demand requests going to the LLC. </a:t>
            </a:r>
            <a:endParaRPr/>
          </a:p>
          <a:p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1161E1-A131-4121-B141-01510171B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39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81F1E1-51B1-4191-B1C1-F1B111416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Let’s see what happens when applying the 2 commonly used memory latency optimization techniques together, </a:t>
            </a:r>
            <a:endParaRPr/>
          </a:p>
        </p:txBody>
      </p:sp>
      <p:sp>
        <p:nvSpPr>
          <p:cNvPr id="39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917111-E101-4141-9131-01C1E1815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0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01F161-71B1-4111-A141-E1F191B1D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Is halved.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A1D151-8141-4101-9161-E10121B1A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40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814111-0141-41A1-9181-F191C1311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two important observations for the interaction between intelligent LLC management and hardware prefetching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lead to our work for prefetch-aware cache management (called PACMan).</a:t>
            </a:r>
            <a:endParaRPr/>
          </a:p>
        </p:txBody>
      </p:sp>
      <p:sp>
        <p:nvSpPr>
          <p:cNvPr id="40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C151C1-2191-4151-8171-E1A1B161D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172200"/>
            <a:ext cx="9143640" cy="685440"/>
          </a:xfrm>
          <a:prstGeom prst="rect">
            <a:avLst/>
          </a:prstGeom>
        </p:spPr>
      </p:pic>
      <p:pic>
        <p:nvPicPr>
          <p:cNvPr descr="" id="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7280" y="6286680"/>
            <a:ext cx="786600" cy="52092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172200"/>
            <a:ext cx="9143640" cy="685440"/>
          </a:xfrm>
          <a:prstGeom prst="rect">
            <a:avLst/>
          </a:prstGeom>
        </p:spPr>
      </p:pic>
      <p:pic>
        <p:nvPicPr>
          <p:cNvPr descr=""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7280" y="6286680"/>
            <a:ext cx="786600" cy="520920"/>
          </a:xfrm>
          <a:prstGeom prst="rect">
            <a:avLst/>
          </a:prstGeom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5113080" y="6263640"/>
            <a:ext cx="4009680" cy="4737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2120400" y="1441440"/>
            <a:ext cx="398880" cy="353880"/>
          </a:xfrm>
          <a:prstGeom prst="ellipse">
            <a:avLst/>
          </a:prstGeom>
          <a:solidFill>
            <a:srgbClr val="e46c0a"/>
          </a:solidFill>
        </p:spPr>
      </p:sp>
      <p:sp>
        <p:nvSpPr>
          <p:cNvPr id="15" name="CustomShape 2"/>
          <p:cNvSpPr/>
          <p:nvPr/>
        </p:nvSpPr>
        <p:spPr>
          <a:xfrm>
            <a:off x="2428560" y="1846080"/>
            <a:ext cx="412920" cy="326880"/>
          </a:xfrm>
          <a:prstGeom prst="triangle">
            <a:avLst>
              <a:gd fmla="val 10800" name="adj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" name="CustomShape 3"/>
          <p:cNvSpPr/>
          <p:nvPr/>
        </p:nvSpPr>
        <p:spPr>
          <a:xfrm>
            <a:off x="1263600" y="1263240"/>
            <a:ext cx="2582640" cy="63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PA    Man: </a:t>
            </a:r>
            <a:endParaRPr/>
          </a:p>
        </p:txBody>
      </p:sp>
      <p:sp>
        <p:nvSpPr>
          <p:cNvPr id="17" name="TextShape 4"/>
          <p:cNvSpPr txBox="1"/>
          <p:nvPr/>
        </p:nvSpPr>
        <p:spPr>
          <a:xfrm>
            <a:off x="398520" y="1129320"/>
            <a:ext cx="84164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8b8b8b"/>
                </a:solidFill>
                <a:latin typeface="Calibri"/>
              </a:rPr>
              <a:t>                  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P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refetch-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A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ware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C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ache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Man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agement for High Performance Caching</a:t>
            </a:r>
            <a:endParaRPr/>
          </a:p>
        </p:txBody>
      </p:sp>
      <p:sp>
        <p:nvSpPr>
          <p:cNvPr id="18" name="TextShape 5"/>
          <p:cNvSpPr txBox="1"/>
          <p:nvPr/>
        </p:nvSpPr>
        <p:spPr>
          <a:xfrm>
            <a:off x="304560" y="2916360"/>
            <a:ext cx="8229240" cy="313560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2400" u="sng">
                <a:solidFill>
                  <a:srgbClr val="000000"/>
                </a:solidFill>
              </a:rPr>
              <a:t>Carole-Jean Wu</a:t>
            </a:r>
            <a:r>
              <a:rPr lang="en-US" sz="2400">
                <a:solidFill>
                  <a:srgbClr val="000000"/>
                </a:solidFill>
              </a:rPr>
              <a:t>¶, </a:t>
            </a:r>
            <a:r>
              <a:rPr lang="en-US" sz="2400">
                <a:solidFill>
                  <a:srgbClr val="8b8b8b"/>
                </a:solidFill>
              </a:rPr>
              <a:t>Aamer Jaleel*, Margaret Martonosi¶, Simon Steely Jr.*, Joel Emer*§</a:t>
            </a:r>
            <a:endParaRPr/>
          </a:p>
          <a:p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Princeton University¶      Intel VSSAD*         MIT§   </a:t>
            </a:r>
            <a:endParaRPr/>
          </a:p>
          <a:p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December 7, 2011</a:t>
            </a:r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International Symposium on Microarchitecture</a:t>
            </a:r>
            <a:endParaRPr/>
          </a:p>
          <a:p>
            <a:pPr algn="ctr"/>
            <a:r>
              <a:rPr lang="en-US" sz="2800">
                <a:solidFill>
                  <a:srgbClr val="8b8b8b"/>
                </a:solidFill>
              </a:rPr>
              <a:t>                     </a:t>
            </a:r>
            <a:endParaRPr/>
          </a:p>
        </p:txBody>
      </p:sp>
      <p:pic>
        <p:nvPicPr>
          <p:cNvPr descr="" id="1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17280" y="6286680"/>
            <a:ext cx="786600" cy="520920"/>
          </a:xfrm>
          <a:prstGeom prst="rect">
            <a:avLst/>
          </a:prstGeom>
        </p:spPr>
      </p:pic>
      <p:sp>
        <p:nvSpPr>
          <p:cNvPr id="20" name="CustomShape 6"/>
          <p:cNvSpPr/>
          <p:nvPr/>
        </p:nvSpPr>
        <p:spPr>
          <a:xfrm>
            <a:off x="5304240" y="627984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Talk Outline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808080"/>
                </a:solidFill>
                <a:latin typeface="Calibri"/>
              </a:rPr>
              <a:t>Motivation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PACMan: Prefetch-Aware Cache Management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PACMan-M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PACMan-H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PACMan-HM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PACMan-Dyn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Performance Evaluation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530064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71" name="TextShape 1"/><p:cNvSpPr txBox="1"/><p:nvPr/></p:nvSpPr><p:spPr><a:xfrm><a:off x="457200" y="7920"/><a:ext cx="8229240" cy="1142640"/></a:xfrm><a:prstGeom prst="rect"><a:avLst/></a:prstGeom></p:spPr><p:txBody><a:bodyPr anchor="ctr"/><a:p><a:pPr algn="ctr"></a:pPr><a:r><a:rPr lang="en-US" sz="3600"><a:solidFill><a:srgbClr val="000000"/></a:solidFill><a:latin typeface="Calibri"/></a:rPr><a:t>Opportunities for a More Intelligent Cache Management Policy</a:t></a:r><a:endParaRPr/></a:p></p:txBody></p:sp><p:sp><p:nvSpPr><p:cNvPr id="172" name="TextShape 2"/><p:cNvSpPr txBox="1"/><p:nvPr/></p:nvSpPr><p:spPr><a:xfrm><a:off x="457200" y="1176840"/><a:ext cx="8229240" cy="4525560"/></a:xfrm><a:prstGeom prst="rect"><a:avLst/></a:prstGeom></p:spPr><p:txBody><a:bodyPr/><a:p><a:r><a:rPr lang="en-US"><a:solidFill><a:srgbClr val="000000"/></a:solidFill><a:latin typeface="Calibri"/></a:rPr><a:t>A cache line’s state is naturally updated when</a:t></a:r><a:endParaRPr/></a:p><a:p><a:r><a:rPr lang="en-US"><a:solidFill><a:srgbClr val="000000"/></a:solidFill><a:latin typeface="Calibri"/></a:rPr><a:t>Inserting an incoming cache line @ cache miss </a:t></a:r><a:endParaRPr/></a:p><a:p><a:r><a:rPr lang="en-US"><a:solidFill><a:srgbClr val="000000"/></a:solidFill><a:latin typeface="Calibri"/></a:rPr><a:t>Updating a cache line’s state @ cache hit</a:t></a:r><a:endParaRPr/></a:p></p:txBody></p:sp><p:sp><p:nvSpPr><p:cNvPr id="173" name="CustomShape 3"/><p:cNvSpPr/><p:nvPr/></p:nvSpPr><p:spPr><a:xfrm><a:off x="5113080" y="6263640"/><a:ext cx="4009680" cy="473760"/></a:xfrm><a:prstGeom prst="rect"><a:avLst></a:avLst></a:prstGeom><a:solidFill><a:srgbClr val="000000"/></a:solidFill><a:ln w="9360"><a:solidFill><a:srgbClr val="000000"/></a:solidFill><a:round/></a:ln></p:spPr></p:sp><p:sp><p:nvSpPr><p:cNvPr id="174" name="CustomShape 4"/><p:cNvSpPr/><p:nvPr/></p:nvSpPr><p:spPr><a:xfrm><a:off x="8161560" y="6350400"/><a:ext cx="470160" cy="364680"/></a:xfrm><a:prstGeom prst="rect"><a:avLst></a:avLst></a:prstGeom></p:spPr><p:txBody><a:bodyPr bIns="45000" lIns="90000" rIns="90000" tIns="45000" wrap="none"/><a:p><a:r><a:rPr lang="en-US"><a:solidFill><a:srgbClr val="ffffff"/></a:solidFill><a:latin typeface="Calibri"/></a:rPr><a:t>11</a:t></a:r><a:endParaRPr/></a:p></p:txBody></p:sp><p:sp><p:nvSpPr><p:cNvPr id="175" name="CustomShape 5"/><p:cNvSpPr/><p:nvPr/></p:nvSpPr><p:spPr><a:xfrm><a:off x="5113080" y="6263640"/><a:ext cx="4009680" cy="473760"/></a:xfrm><a:prstGeom prst="rect"><a:avLst></a:avLst></a:prstGeom><a:solidFill><a:srgbClr val="000000"/></a:solidFill><a:ln w="9360"><a:solidFill><a:srgbClr val="000000"/></a:solidFill><a:round/></a:ln></p:spPr></p:sp><p:sp><p:nvSpPr><p:cNvPr id="176" name="CustomShape 6"/><p:cNvSpPr/><p:nvPr/></p:nvSpPr><p:spPr><a:xfrm><a:off x="8161560" y="6350400"/><a:ext cx="470160" cy="364680"/></a:xfrm><a:prstGeom prst="rect"><a:avLst></a:avLst></a:prstGeom></p:spPr><p:txBody><a:bodyPr bIns="45000" lIns="90000" rIns="90000" tIns="45000" wrap="none"/><a:p><a:r><a:rPr lang="en-US"><a:solidFill><a:srgbClr val="ffffff"/></a:solidFill><a:latin typeface="Calibri"/></a:rPr><a:t>14</a:t></a:r><a:endParaRPr/></a:p></p:txBody></p:sp><p:sp><p:nvSpPr><p:cNvPr id="177" name="CustomShape 7"/><p:cNvSpPr/><p:nvPr/></p:nvSpPr><p:spPr><a:xfrm><a:off x="0" y="6126120"/><a:ext cx="9143640" cy="731520"/></a:xfrm><a:prstGeom prst="rect"><a:avLst></a:avLst></a:prstGeom><a:solidFill><a:srgbClr val="ffffff"/></a:solidFill></p:spPr></p:sp><p:cxnSp><p:nvCxnSpPr><p:cNvPr id="178" name="Line 8"/><p:cNvCxnSpPr></p:cNvCxnSpPr><p:nvPr/></p:nvCxnSpPr><p:spPr><xfrm><a:off x="5333760" y="3449520"/><a:ext cx="360" cy="548640"/></xfrm><a:prstGeom prst="straightConnector1"><a:avLst/></a:prstGeom><a:ln w="25560"><a:solidFill><a:srgbClr val="558ed5"/></a:solidFill><a:round/><a:tailEnd len="med" type="triangle" w="med"/></a:ln></p:spPr></p:cxnSp><p:cxnSp><p:nvCxnSpPr><p:cNvPr id="179" name="Line 9"/><p:cNvCxnSpPr></p:cNvCxnSpPr><p:nvPr/></p:nvCxnSpPr><p:spPr><1pic:xfrm flipH="1"><a:off x="1142640" y="3997800"/><a:ext cx="2134080" cy="12960"/></1pic:xfrm><a:prstGeom prst="curvedConnector3"><a:avLst/></a:prstGeom><a:ln w="25560"><a:solidFill><a:srgbClr val="558ed5"/></a:solidFill><a:round/><a:tailEnd len="med" type="triangle" w="med"/></a:ln></p:spPr></p:cxnSp><p:sp><p:nvSpPr><p:cNvPr id="180" name="CustomShape 10"/><p:cNvSpPr/><p:nvPr/></p:nvSpPr><p:spPr><a:xfrm><a:off x="1362960" y="3189960"/><a:ext cx="1637640" cy="639000"/></a:xfrm><a:prstGeom prst="rect"><a:avLst></a:avLst></a:prstGeom></p:spPr><p:txBody><a:bodyPr bIns="45000" lIns="90000" rIns="90000" tIns="45000" wrap="none"/><a:p><a:pPr algn="ctr"></a:pPr><a:r><a:rPr lang="en-US"></a:rPr><a:t>Cache line is </a:t></a:r><a:endParaRPr/></a:p><a:p><a:pPr algn="ctr"></a:pPr><a:r><a:rPr b="1" i="1" lang="en-US"></a:rPr><a:t>re-referenced</a:t></a:r><a:endParaRPr/></a:p></p:txBody></p:sp><p:sp><p:nvSpPr><p:cNvPr id="181" name="CustomShape 11"/><p:cNvSpPr/><p:nvPr/></p:nvSpPr><p:spPr><a:xfrm><a:off x="4417920" y="288828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inserted</a:t></a:r><a:endParaRPr/></a:p></p:txBody></p:sp><p:cxnSp><p:nvCxnSpPr><p:cNvPr id="182" name="Line 12"/><p:cNvCxnSpPr></p:cNvCxnSpPr><p:nvPr/></p:nvCxnSpPr><p:spPr><1pic:xfrm><a:off x="1143000" y="5293080"/><a:ext cx="4267440" cy="12960"/></1pic:xfrm><a:prstGeom prst="curvedConnector3"><a:avLst/></a:prstGeom><a:ln w="25560"><a:solidFill><a:srgbClr val="558ed5"/></a:solidFill><a:round/><a:tailEnd len="med" type="triangle" w="med"/></a:ln></p:spPr></p:cxnSp><p:sp><p:nvSpPr><p:cNvPr id="183" name="CustomShape 13"/><p:cNvSpPr/><p:nvPr/></p:nvSpPr><p:spPr><a:xfrm><a:off x="2505960" y="5713920"/><a:ext cx="1637640" cy="639000"/></a:xfrm><a:prstGeom prst="rect"><a:avLst></a:avLst></a:prstGeom></p:spPr><p:txBody><a:bodyPr bIns="45000" lIns="90000" rIns="90000" tIns="45000" wrap="none"/><a:p><a:pPr algn="ctr"></a:pPr><a:r><a:rPr lang="en-US"></a:rPr><a:t>Cache line is </a:t></a:r><a:endParaRPr/></a:p><a:p><a:pPr algn="ctr"></a:pPr><a:r><a:rPr b="1" i="1" lang="en-US"></a:rPr><a:t>re-referenced</a:t></a:r><a:endParaRPr/></a:p></p:txBody></p:sp><p:cxnSp><p:nvCxnSpPr><p:cNvPr id="184" name="Line 14"/><p:cNvCxnSpPr></p:cNvCxnSpPr><p:nvPr/></p:nvCxnSpPr><p:spPr><1pic:xfrm><a:off x="1143000" y="5293080"/><a:ext cx="6400800" cy="12960"/></1pic:xfrm><a:prstGeom prst="curvedConnector3"><a:avLst/></a:prstGeom><a:ln w="25560"><a:solidFill><a:srgbClr val="558ed5"/></a:solidFill><a:round/><a:tailEnd len="med" type="triangle" w="med"/></a:ln></p:spPr></p:cxnSp><p:sp><p:nvSpPr><p:cNvPr id="185" name="CustomShape 15"/><p:cNvSpPr/><p:nvPr/></p:nvSpPr><p:spPr><a:xfrm><a:off x="3635280" y="6231600"/><a:ext cx="1637640" cy="639000"/></a:xfrm><a:prstGeom prst="rect"><a:avLst></a:avLst></a:prstGeom></p:spPr><p:txBody><a:bodyPr bIns="45000" lIns="90000" rIns="90000" tIns="45000" wrap="none"/><a:p><a:pPr algn="ctr"></a:pPr><a:r><a:rPr lang="en-US"></a:rPr><a:t>Cache line is </a:t></a:r><a:endParaRPr/></a:p><a:p><a:pPr algn="ctr"></a:pPr><a:r><a:rPr b="1" i="1" lang="en-US"></a:rPr><a:t>re-referenced</a:t></a:r><a:endParaRPr/></a:p></p:txBody></p:sp><p:cxnSp><p:nvCxnSpPr><p:cNvPr id="186" name="Line 16"/><p:cNvCxnSpPr></p:cNvCxnSpPr><p:nvPr/></p:nvCxnSpPr><p:spPr><xfrm flipH="1"><a:off x="7467480" y="3449520"/><a:ext cx="360" cy="548640"/></xfrm><a:prstGeom prst="straightConnector1"><a:avLst/></a:prstGeom><a:ln w="25560"><a:solidFill><a:srgbClr val="4a7ebb"/></a:solidFill><a:round/><a:tailEnd len="med" type="triangle" w="med"/></a:ln></p:spPr></p:cxnSp><p:sp><p:nvSpPr><p:cNvPr id="187" name="CustomShape 17"/><p:cNvSpPr/><p:nvPr/></p:nvSpPr><p:spPr><a:xfrm><a:off x="6677280" y="287244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evicted</a:t></a:r><a:endParaRPr/></a:p></p:txBody></p:sp><p:sp><p:nvSpPr><p:cNvPr id="188" name="CustomShape 18"/><p:cNvSpPr/><p:nvPr/></p:nvSpPr><p:spPr><a:xfrm><a:off x="45720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0</a:t></a:r><a:endParaRPr/></a:p><a:p><a:pPr algn="ctr"></a:pPr><a:r><a:rPr b="1" lang="en-US" sz="1600"><a:solidFill><a:srgbClr val="376092"/></a:solidFill><a:latin typeface="Calibri"/></a:rPr><a:t>Imme-</a:t></a:r><a:endParaRPr/></a:p><a:p><a:pPr algn="ctr"></a:pPr><a:r><a:rPr b="1" lang="en-US" sz="1600"><a:solidFill><a:srgbClr val="376092"/></a:solidFill><a:latin typeface="Calibri"/></a:rPr><a:t>diate</a:t></a:r><a:endParaRPr/></a:p></p:txBody></p:sp><p:sp><p:nvSpPr><p:cNvPr id="189" name="CustomShape 19"/><p:cNvSpPr/><p:nvPr/></p:nvSpPr><p:spPr><a:xfrm><a:off x="259092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1</a:t></a:r><a:endParaRPr/></a:p><a:p><a:pPr algn="ctr"></a:pPr><a:r><a:rPr b="1" lang="en-US" sz="1600"><a:solidFill><a:srgbClr val="376092"/></a:solidFill><a:latin typeface="Calibri"/></a:rPr><a:t>Inter-</a:t></a:r><a:endParaRPr/></a:p><a:p><a:pPr algn="ctr"></a:pPr><a:r><a:rPr b="1" lang="en-US" sz="1600"><a:solidFill><a:srgbClr val="376092"/></a:solidFill><a:latin typeface="Calibri"/></a:rPr><a:t>mediate</a:t></a:r><a:endParaRPr/></a:p></p:txBody></p:sp><p:sp><p:nvSpPr><p:cNvPr id="190" name="CustomShape 20"/><p:cNvSpPr/><p:nvPr/></p:nvSpPr><p:spPr><a:xfrm><a:off x="472428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2</a:t></a:r><a:endParaRPr/></a:p><a:p><a:pPr algn="ctr"></a:pPr><a:r><a:rPr b="1" lang="en-US" sz="1600"><a:solidFill><a:srgbClr val="376092"/></a:solidFill><a:latin typeface="Calibri"/></a:rPr><a:t>far</a:t></a:r><a:endParaRPr/></a:p></p:txBody></p:sp><p:sp><p:nvSpPr><p:cNvPr id="191" name="CustomShape 21"/><p:cNvSpPr/><p:nvPr/></p:nvSpPr><p:spPr><a:xfrm><a:off x="685800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3</a:t></a:r><a:endParaRPr/></a:p><a:p><a:pPr algn="ctr"></a:pPr><a:r><a:rPr b="1" lang="en-US" sz="1600"><a:solidFill><a:srgbClr val="376092"/></a:solidFill><a:latin typeface="Calibri"/></a:rPr><a:t>distant</a:t></a:r><a:endParaRPr/></a:p></p:txBody></p:sp><p:sp><p:nvSpPr><p:cNvPr id="192" name="CustomShape 22"/><p:cNvSpPr/><p:nvPr/></p:nvSpPr><p:spPr><a:xfrm><a:off x="1480680" y="4951800"/><a:ext cx="1412280" cy="639000"/></a:xfrm><a:prstGeom prst="rect"><a:avLst></a:avLst></a:prstGeom></p:spPr><p:txBody><a:bodyPr bIns="45000" lIns="90000" rIns="90000" tIns="45000" wrap="none"/><a:p><a:pPr algn="ctr"></a:pPr><a:r><a:rPr lang="en-US"></a:rPr><a:t>No victim is </a:t></a:r><a:endParaRPr/></a:p><a:p><a:pPr algn="ctr"></a:pPr><a:r><a:rPr lang="en-US"></a:rPr><a:t>found</a:t></a:r><a:endParaRPr/></a:p></p:txBody></p:sp><p:sp><p:nvSpPr><p:cNvPr id="193" name="CustomShape 23"/><p:cNvSpPr/><p:nvPr/></p:nvSpPr><p:spPr><a:xfrm><a:off x="3614400" y="4951800"/><a:ext cx="1412280" cy="639000"/></a:xfrm><a:prstGeom prst="rect"><a:avLst></a:avLst></a:prstGeom></p:spPr><p:txBody><a:bodyPr bIns="45000" lIns="90000" rIns="90000" tIns="45000" wrap="none"/><a:p><a:pPr algn="ctr"></a:pPr><a:r><a:rPr lang="en-US"></a:rPr><a:t>No victim is </a:t></a:r><a:endParaRPr/></a:p><a:p><a:pPr algn="ctr"></a:pPr><a:r><a:rPr lang="en-US"></a:rPr><a:t>found</a:t></a:r><a:endParaRPr/></a:p></p:txBody></p:sp><p:sp><p:nvSpPr><p:cNvPr id="194" name="CustomShape 24"/><p:cNvSpPr/><p:nvPr/></p:nvSpPr><p:spPr><a:xfrm><a:off x="5748120" y="4951800"/><a:ext cx="1412280" cy="639000"/></a:xfrm><a:prstGeom prst="rect"><a:avLst></a:avLst></a:prstGeom></p:spPr><p:txBody><a:bodyPr bIns="45000" lIns="90000" rIns="90000" tIns="45000" wrap="none"/><a:p><a:pPr algn="ctr"></a:pPr><a:r><a:rPr lang="en-US"></a:rPr><a:t>No victim is </a:t></a:r><a:endParaRPr/></a:p><a:p><a:pPr algn="ctr"></a:pPr><a:r><a:rPr lang="en-US"></a:rPr><a:t>found</a:t></a:r><a:endParaRPr/></a:p></p:txBody></p:sp><p:cxnSp><p:nvCxnSpPr><p:cNvPr id="195" name="Line 25"/><p:cNvCxnSpPr></p:cNvCxnSpPr><p:nvPr/></p:nvCxnSpPr><p:spPr><xfrm><a:off x="3886200" y="468360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196" name="Line 26"/><p:cNvCxnSpPr></p:cNvCxnSpPr><p:nvPr/></p:nvCxnSpPr><p:spPr><xfrm><a:off x="6019560" y="4683600"/><a:ext cx="838800" cy="360"/></xfrm><a:prstGeom prst="straightConnector1"><a:avLst/></a:prstGeom><a:ln w="25560"><a:solidFill><a:srgbClr val="4a7ebb"/></a:solidFill><a:round/><a:tailEnd len="med" type="triangle" w="med"/></a:ln></p:spPr></p:cxnSp><p:cxnSp><p:nvCxnSpPr><p:cNvPr id="197" name="Line 27"/><p:cNvCxnSpPr></p:cNvCxnSpPr><p:nvPr/></p:nvCxnSpPr><p:spPr><xfrm><a:off x="1752480" y="4683600"/><a:ext cx="838440" cy="360"/></xfrm><a:prstGeom prst="straightConnector1"><a:avLst/></a:prstGeom><a:ln w="25560"><a:solidFill><a:srgbClr val="4a7ebb"/></a:solidFill><a:round/><a:tailEnd len="med" type="triangle" w="med"/></a:ln></p:spPr></p:cxnSp><p:sp><p:nvSpPr><p:cNvPr id="198" name="CustomShape 28"/><p:cNvSpPr/><p:nvPr/></p:nvSpPr><p:spPr><a:xfrm><a:off x="-355320" y="2765520"/><a:ext cx="4496760" cy="303480"/></a:xfrm><a:prstGeom prst="rect"><a:avLst></a:avLst></a:prstGeom><a:ln><a:solidFill><a:srgbClr val="000000"/></a:solidFill></a:ln></p:spPr><p:txBody><a:bodyPr bIns="45000" lIns="90000" rIns="90000" tIns="45000" wrap="none"/><a:p><a:r><a:rPr lang="en-US" sz="1400"><a:solidFill><a:srgbClr val="000000"/></a:solidFill><a:latin typeface="Calibri"/></a:rPr><a:t>Re-Reference Interval Prediction (RRIP) ISCA `10</a:t></a:r><a:endParaRPr/></a:p></p:txBody></p:sp><p:sp><p:nvSpPr><p:cNvPr id="199" name="CustomShape 29"/><p:cNvSpPr/><p:nvPr/></p:nvSpPr><p:spPr><a:xfrm><a:off x="745560" y="4268160"/><a:ext cx="7652520" cy="821880"/></a:xfrm><a:prstGeom prst="rect"><a:avLst></a:avLst></a:prstGeom><a:solidFill><a:srgbClr val="000000"/></a:solidFill><a:ln><a:solidFill><a:srgbClr val="ffcf58"/></a:solidFill></a:ln></p:spPr><p:txBody><a:bodyPr bIns="45000" lIns="90000" rIns="90000" tIns="45000"/><a:p><a:pPr algn="ctr"></a:pPr><a:r><a:rPr lang="en-US" sz="2400"><a:solidFill><a:srgbClr val="ffffff"/></a:solidFill><a:latin typeface="Calibri"/></a:rPr><a:t>PACMan treats demand and prefetch requests </a:t></a:r><a:r><a:rPr i="1" lang="en-US" sz="2400"><a:solidFill><a:srgbClr val="ffff00"/></a:solidFill><a:latin typeface="Calibri"/></a:rPr><a:t>differently</a:t></a:r><a:r><a:rPr lang="en-US" sz="2400"><a:solidFill><a:srgbClr val="ffff00"/></a:solidFill><a:latin typeface="Calibri"/></a:rPr><a:t> </a:t></a:r><a:r><a:rPr lang="en-US" sz="2400"><a:solidFill><a:srgbClr val="ffffff"/></a:solidFill><a:latin typeface="Calibri"/></a:rPr><a:t>at cache insertion and hit promotion </a:t></a:r><a:endParaRPr/></a:p></p:txBody></p:sp></p:spTree></p:cSld><p:timing><p:tnLst><p:par><p:cTn dur="indefinite" id="116" nodeType="tmRoot" restart="never"><p:childTnLst><p:seq><p:cTn dur="indefinite" id="117" nodeType="mainSeq"><p:childTnLst><p:par><p:cTn fill="hold" id="118"><p:stCondLst><p:cond delay="indefinite"/></p:stCondLst><p:childTnLst><p:par><p:cTn fill="hold" id="119"><p:stCondLst><p:cond delay="0"/></p:stCondLst><p:childTnLst><p:par><p:cTn fill="hold" id="120" nodeType="clickEffect" presetClass="entr" presetID="9"><p:stCondLst><p:cond delay="0"/></p:stCondLst><p:childTnLst><p:set><p:cBhvr><p:cTn dur="1" fill="hold" id="121"><p:stCondLst><p:cond delay="0"/></p:stCondLst></p:cTn><p:tgtEl><p:spTgt spid="198"></p:spTgt></p:tgtEl><p:attrNameLst><p:attrName>style.visibility</p:attrName></p:attrNameLst></p:cBhvr><p:to><p:strVal val="visible"/></p:to></p:set><p:animEffect filter="dissolve" transition="in"><p:cBhvr additive="repl"><p:cTn dur="500" fill="freeze" id="122"></p:cTn><p:tgtEl><p:spTgt spid="198"></p:spTgt></p:tgtEl></p:cBhvr></p:animEffect></p:childTnLst></p:cTn></p:par><p:par><p:cTn fill="hold" id="123" nodeType="withEffect" presetClass="entr" presetID="9"><p:stCondLst><p:cond delay="0"/></p:stCondLst><p:childTnLst><p:set><p:cBhvr><p:cTn dur="1" fill="hold" id="124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25"></p:cTn><p:tgtEl><p:spTgt spid="-1"></p:spTgt></p:tgtEl></p:cBhvr></p:animEffect></p:childTnLst></p:cTn></p:par></p:childTnLst></p:cTn></p:par></p:childTnLst></p:cTn></p:par><p:par><p:cTn fill="hold" id="126"><p:stCondLst><p:cond delay="indefinite"/></p:stCondLst><p:childTnLst><p:par><p:cTn fill="hold" id="127"><p:stCondLst><p:cond delay="0"/></p:stCondLst><p:childTnLst><p:par><p:cTn fill="hold" id="128" nodeType="clickEffect" presetClass="entr" presetID="9"><p:stCondLst><p:cond delay="0"/></p:stCondLst><p:childTnLst><p:set><p:cBhvr><p:cTn dur="1" fill="hold" id="129"><p:stCondLst><p:cond delay="0"/></p:stCondLst></p:cTn><p:tgtEl><p:spTgt spid="181"></p:spTgt></p:tgtEl><p:attrNameLst><p:attrName>style.visibility</p:attrName></p:attrNameLst></p:cBhvr><p:to><p:strVal val="visible"/></p:to></p:set><p:animEffect filter="dissolve" transition="in"><p:cBhvr additive="repl"><p:cTn dur="500" fill="freeze" id="130"></p:cTn><p:tgtEl><p:spTgt spid="181"></p:spTgt></p:tgtEl></p:cBhvr></p:animEffect></p:childTnLst></p:cTn></p:par><p:par><p:cTn fill="hold" id="131" nodeType="withEffect" presetClass="entr" presetID="9"><p:stCondLst><p:cond delay="0"/></p:stCondLst><p:childTnLst><p:set><p:cBhvr><p:cTn dur="1" fill="hold" id="132"><p:stCondLst><p:cond delay="0"/></p:stCondLst></p:cTn><p:tgtEl><p:spTgt spid="178"></p:spTgt></p:tgtEl><p:attrNameLst><p:attrName>style.visibility</p:attrName></p:attrNameLst></p:cBhvr><p:to><p:strVal val="visible"/></p:to></p:set><p:animEffect filter="dissolve" transition="in"><p:cBhvr additive="repl"><p:cTn dur="500" fill="freeze" id="133"></p:cTn><p:tgtEl><p:spTgt spid="178"></p:spTgt></p:tgtEl></p:cBhvr></p:animEffect></p:childTnLst></p:cTn></p:par></p:childTnLst></p:cTn></p:par></p:childTnLst></p:cTn></p:par><p:par><p:cTn fill="hold" id="134"><p:stCondLst><p:cond delay="indefinite"/></p:stCondLst><p:childTnLst><p:par><p:cTn fill="hold" id="135"><p:stCondLst><p:cond delay="0"/></p:stCondLst><p:childTnLst><p:par><p:cTn fill="hold" id="136" nodeType="clickEffect" presetClass="entr" presetID="9"><p:stCondLst><p:cond delay="0"/></p:stCondLst><p:childTnLst><p:set><p:cBhvr><p:cTn dur="1" fill="hold" id="137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38"></p:cTn><p:tgtEl><p:spTgt spid="-1"></p:spTgt></p:tgtEl></p:cBhvr></p:animEffect></p:childTnLst></p:cTn></p:par><p:par><p:cTn fill="hold" id="139" nodeType="withEffect" presetClass="entr" presetID="9"><p:stCondLst><p:cond delay="0"/></p:stCondLst><p:childTnLst><p:set><p:cBhvr><p:cTn dur="1" fill="hold" id="140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41"></p:cTn><p:tgtEl><p:spTgt spid="-1"></p:spTgt></p:tgtEl></p:cBhvr></p:animEffect></p:childTnLst></p:cTn></p:par><p:par><p:cTn fill="hold" id="142" nodeType="withEffect" presetClass="entr" presetID="9"><p:stCondLst><p:cond delay="0"/></p:stCondLst><p:childTnLst><p:set><p:cBhvr><p:cTn dur="1" fill="hold" id="143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44"></p:cTn><p:tgtEl><p:spTgt spid="-1"></p:spTgt></p:tgtEl></p:cBhvr></p:animEffect></p:childTnLst></p:cTn></p:par></p:childTnLst></p:cTn></p:par></p:childTnLst></p:cTn></p:par><p:par><p:cTn fill="hold" id="145"><p:stCondLst><p:cond delay="indefinite"/></p:stCondLst><p:childTnLst><p:par><p:cTn fill="hold" id="146"><p:stCondLst><p:cond delay="0"/></p:stCondLst><p:childTnLst><p:par><p:cTn fill="hold" id="147" nodeType="clickEffect" presetClass="entr" presetID="9"><p:stCondLst><p:cond delay="0"/></p:stCondLst><p:childTnLst><p:set><p:cBhvr><p:cTn dur="1" fill="hold" id="148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49"></p:cTn><p:tgtEl><p:spTgt spid="-1"></p:spTgt></p:tgtEl></p:cBhvr></p:animEffect></p:childTnLst></p:cTn></p:par></p:childTnLst></p:cTn></p:par></p:childTnLst></p:cTn></p:par><p:par><p:cTn fill="hold" id="150"><p:stCondLst><p:cond delay="indefinite"/></p:stCondLst><p:childTnLst><p:par><p:cTn fill="hold" id="151"><p:stCondLst><p:cond delay="0"/></p:stCondLst><p:childTnLst><p:par><p:cTn fill="hold" id="152" nodeType="clickEffect" presetClass="entr" presetID="9"><p:stCondLst><p:cond delay="0"/></p:stCondLst><p:childTnLst><p:set><p:cBhvr><p:cTn dur="1" fill="hold" id="153"><p:stCondLst><p:cond delay="0"/></p:stCondLst></p:cTn><p:tgtEl><p:spTgt spid="186"></p:spTgt></p:tgtEl><p:attrNameLst><p:attrName>style.visibility</p:attrName></p:attrNameLst></p:cBhvr><p:to><p:strVal val="visible"/></p:to></p:set><p:animEffect filter="dissolve" transition="in"><p:cBhvr additive="repl"><p:cTn dur="500" fill="freeze" id="154"></p:cTn><p:tgtEl><p:spTgt spid="186"></p:spTgt></p:tgtEl></p:cBhvr></p:animEffect></p:childTnLst></p:cTn></p:par><p:par><p:cTn fill="hold" id="155" nodeType="withEffect" presetClass="entr" presetID="9"><p:stCondLst><p:cond delay="0"/></p:stCondLst><p:childTnLst><p:set><p:cBhvr><p:cTn dur="1" fill="hold" id="156"><p:stCondLst><p:cond delay="0"/></p:stCondLst></p:cTn><p:tgtEl><p:spTgt spid="187"></p:spTgt></p:tgtEl><p:attrNameLst><p:attrName>style.visibility</p:attrName></p:attrNameLst></p:cBhvr><p:to><p:strVal val="visible"/></p:to></p:set><p:animEffect filter="dissolve" transition="in"><p:cBhvr additive="repl"><p:cTn dur="500" fill="freeze" id="157"></p:cTn><p:tgtEl><p:spTgt spid="187"></p:spTgt></p:tgtEl></p:cBhvr></p:animEffect></p:childTnLst></p:cTn></p:par></p:childTnLst></p:cTn></p:par></p:childTnLst></p:cTn></p:par><p:par><p:cTn fill="hold" id="158"><p:stCondLst><p:cond delay="indefinite"/></p:stCondLst><p:childTnLst><p:par><p:cTn fill="hold" id="159"><p:stCondLst><p:cond delay="0"/></p:stCondLst><p:childTnLst><p:par><p:cTn fill="hold" id="160" nodeType="clickEffect" presetClass="entr" presetID="1"><p:stCondLst><p:cond delay="0"/></p:stCondLst><p:childTnLst><p:set><p:cBhvr><p:cTn dur="1" fill="hold" id="161"><p:stCondLst><p:cond delay="0"/></p:stCondLst></p:cTn><p:tgtEl><p:spTgt spid="199"></p:spTgt></p:tgtEl><p:attrNameLst><p:attrName>style.visibility</p:attrName></p:attrNameLst></p:cBhvr><p:to><p:strVal val="visible"/></p:to></p:se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00" name="TextShape 1"/><p:cNvSpPr txBox="1"/><p:nvPr/></p:nvSpPr><p:spPr><a:xfrm><a:off x="457200" y="274680"/><a:ext cx="8229240" cy="1142640"/></a:xfrm><a:prstGeom prst="rect"><a:avLst/></a:prstGeom></p:spPr><p:txBody><a:bodyPr anchor="ctr"/><a:p><a:pPr algn="ctr"></a:pPr><a:r><a:rPr lang="en-US" sz="4400"><a:solidFill><a:srgbClr val="000000"/></a:solidFill><a:latin typeface="Calibri"/></a:rPr><a:t>PACMan-M: Treat Prefetch Requests Differently at </a:t></a:r><a:r><a:rPr lang="en-US" sz="4400" u="sng"><a:solidFill><a:srgbClr val="000000"/></a:solidFill><a:latin typeface="Calibri"/></a:rPr><a:t>Cache Misses</a:t></a:r><a:endParaRPr/></a:p></p:txBody></p:sp><p:sp><p:nvSpPr><p:cNvPr id="201" name="TextShape 2"/><p:cNvSpPr txBox="1"/><p:nvPr/></p:nvSpPr><p:spPr><a:xfrm><a:off x="457200" y="1600200"/><a:ext cx="8229240" cy="4525560"/></a:xfrm><a:prstGeom prst="rect"><a:avLst/></a:prstGeom></p:spPr><p:txBody><a:bodyPr/><a:p><a:r><a:rPr lang="en-US"><a:solidFill><a:srgbClr val="000000"/></a:solidFill><a:latin typeface="Calibri"/></a:rPr><a:t>Reducing prefetcher cache pollution at cache line insertion</a:t></a:r><a:endParaRPr/></a:p></p:txBody></p:sp><p:sp><p:nvSpPr><p:cNvPr id="202" name="CustomShape 3"/><p:cNvSpPr/><p:nvPr/></p:nvSpPr><p:spPr><a:xfrm><a:off x="5113080" y="6263640"/><a:ext cx="4009680" cy="473760"/></a:xfrm><a:prstGeom prst="rect"><a:avLst></a:avLst></a:prstGeom><a:solidFill><a:srgbClr val="000000"/></a:solidFill><a:ln w="9360"><a:solidFill><a:srgbClr val="000000"/></a:solidFill><a:round/></a:ln></p:spPr></p:sp><p:sp><p:nvSpPr><p:cNvPr id="203" name="CustomShape 4"/><p:cNvSpPr/><p:nvPr/></p:nvSpPr><p:spPr><a:xfrm><a:off x="8161560" y="6350400"/><a:ext cx="470160" cy="364680"/></a:xfrm><a:prstGeom prst="rect"><a:avLst></a:avLst></a:prstGeom></p:spPr><p:txBody><a:bodyPr bIns="45000" lIns="90000" rIns="90000" tIns="45000" wrap="none"/><a:p><a:r><a:rPr lang="en-US"><a:solidFill><a:srgbClr val="ffffff"/></a:solidFill><a:latin typeface="Calibri"/></a:rPr><a:t>14</a:t></a:r><a:endParaRPr/></a:p></p:txBody></p:sp><p:sp><p:nvSpPr><p:cNvPr id="204" name="CustomShape 5"/><p:cNvSpPr/><p:nvPr/></p:nvSpPr><p:spPr><a:xfrm><a:off x="0" y="6126120"/><a:ext cx="9143640" cy="731520"/></a:xfrm><a:prstGeom prst="rect"><a:avLst></a:avLst></a:prstGeom><a:solidFill><a:srgbClr val="ffffff"/></a:solidFill></p:spPr></p:sp><p:cxnSp><p:nvCxnSpPr><p:cNvPr id="205" name="Line 6"/><p:cNvCxnSpPr></p:cNvCxnSpPr><p:nvPr/></p:nvCxnSpPr><p:spPr><1pic:xfrm flipH="1"><a:off x="1142640" y="3997800"/><a:ext cx="2134080" cy="12960"/></1pic:xfrm><a:prstGeom prst="curvedConnector3"><a:avLst/></a:prstGeom><a:ln w="25560"><a:solidFill><a:srgbClr val="558ed5"/></a:solidFill><a:round/><a:tailEnd len="med" type="triangle" w="med"/></a:ln></p:spPr></p:cxnSp><p:cxnSp><p:nvCxnSpPr><p:cNvPr id="206" name="Line 7"/><p:cNvCxnSpPr></p:cNvCxnSpPr><p:nvPr/></p:nvCxnSpPr><p:spPr><1pic:xfrm><a:off x="1143000" y="5293080"/><a:ext cx="4267440" cy="12960"/></1pic:xfrm><a:prstGeom prst="curvedConnector3"><a:avLst/></a:prstGeom><a:ln w="25560"><a:solidFill><a:srgbClr val="558ed5"/></a:solidFill><a:round/><a:tailEnd len="med" type="triangle" w="med"/></a:ln></p:spPr></p:cxnSp><p:cxnSp><p:nvCxnSpPr><p:cNvPr id="207" name="Line 8"/><p:cNvCxnSpPr></p:cNvCxnSpPr><p:nvPr/></p:nvCxnSpPr><p:spPr><1pic:xfrm><a:off x="1143000" y="5293080"/><a:ext cx="6400800" cy="12960"/></1pic:xfrm><a:prstGeom prst="curvedConnector3"><a:avLst/></a:prstGeom><a:ln w="25560"><a:solidFill><a:srgbClr val="558ed5"/></a:solidFill><a:round/><a:tailEnd len="med" type="triangle" w="med"/></a:ln></p:spPr></p:cxnSp><p:cxnSp><p:nvCxnSpPr><p:cNvPr id="208" name="Line 9"/><p:cNvCxnSpPr></p:cNvCxnSpPr><p:nvPr/></p:nvCxnSpPr><p:spPr><xfrm><a:off x="5333760" y="2854800"/><a:ext cx="360" cy="1143360"/></xfrm><a:prstGeom prst="straightConnector1"><a:avLst/></a:prstGeom><a:ln w="25560"><a:solidFill><a:srgbClr val="558ed5"/></a:solidFill><a:round/><a:tailEnd len="med" type="triangle" w="med"/></a:ln></p:spPr></p:cxnSp><p:sp><p:nvSpPr><p:cNvPr id="209" name="CustomShape 10"/><p:cNvSpPr/><p:nvPr/></p:nvSpPr><p:spPr><a:xfrm><a:off x="45720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0</a:t></a:r><a:endParaRPr/></a:p><a:p><a:pPr algn="ctr"></a:pPr><a:r><a:rPr b="1" lang="en-US" sz="1600"><a:solidFill><a:srgbClr val="376092"/></a:solidFill><a:latin typeface="Calibri"/></a:rPr><a:t>Imme-</a:t></a:r><a:endParaRPr/></a:p><a:p><a:pPr algn="ctr"></a:pPr><a:r><a:rPr b="1" lang="en-US" sz="1600"><a:solidFill><a:srgbClr val="376092"/></a:solidFill><a:latin typeface="Calibri"/></a:rPr><a:t>diate</a:t></a:r><a:endParaRPr/></a:p></p:txBody></p:sp><p:sp><p:nvSpPr><p:cNvPr id="210" name="CustomShape 11"/><p:cNvSpPr/><p:nvPr/></p:nvSpPr><p:spPr><a:xfrm><a:off x="259092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1</a:t></a:r><a:endParaRPr/></a:p><a:p><a:pPr algn="ctr"></a:pPr><a:r><a:rPr b="1" lang="en-US" sz="1600"><a:solidFill><a:srgbClr val="376092"/></a:solidFill><a:latin typeface="Calibri"/></a:rPr><a:t>Inter-</a:t></a:r><a:endParaRPr/></a:p><a:p><a:pPr algn="ctr"></a:pPr><a:r><a:rPr b="1" lang="en-US" sz="1600"><a:solidFill><a:srgbClr val="376092"/></a:solidFill><a:latin typeface="Calibri"/></a:rPr><a:t>mediate</a:t></a:r><a:endParaRPr/></a:p></p:txBody></p:sp><p:sp><p:nvSpPr><p:cNvPr id="211" name="CustomShape 12"/><p:cNvSpPr/><p:nvPr/></p:nvSpPr><p:spPr><a:xfrm><a:off x="472428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2</a:t></a:r><a:endParaRPr/></a:p><a:p><a:pPr algn="ctr"></a:pPr><a:r><a:rPr b="1" lang="en-US" sz="1600"><a:solidFill><a:srgbClr val="376092"/></a:solidFill><a:latin typeface="Calibri"/></a:rPr><a:t>far</a:t></a:r><a:endParaRPr/></a:p></p:txBody></p:sp><p:sp><p:nvSpPr><p:cNvPr id="212" name="CustomShape 13"/><p:cNvSpPr/><p:nvPr/></p:nvSpPr><p:spPr><a:xfrm><a:off x="6858000" y="399780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3</a:t></a:r><a:endParaRPr/></a:p><a:p><a:pPr algn="ctr"></a:pPr><a:r><a:rPr b="1" lang="en-US" sz="1600"><a:solidFill><a:srgbClr val="376092"/></a:solidFill><a:latin typeface="Calibri"/></a:rPr><a:t>distant</a:t></a:r><a:endParaRPr/></a:p></p:txBody></p:sp><p:sp><p:nvSpPr><p:cNvPr id="213" name="CustomShape 14"/><p:cNvSpPr/><p:nvPr/></p:nvSpPr><p:spPr><a:xfrm><a:off x="1206000" y="318996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14" name="Line 15"/><p:cNvCxnSpPr></p:cNvCxnSpPr><p:nvPr/></p:nvCxnSpPr><p:spPr><xfrm><a:off x="3886200" y="468360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215" name="Line 16"/><p:cNvCxnSpPr></p:cNvCxnSpPr><p:nvPr/></p:nvCxnSpPr><p:spPr><xfrm><a:off x="6019560" y="4683600"/><a:ext cx="838800" cy="360"/></xfrm><a:prstGeom prst="straightConnector1"><a:avLst/></a:prstGeom><a:ln w="25560"><a:solidFill><a:srgbClr val="4a7ebb"/></a:solidFill><a:round/><a:tailEnd len="med" type="triangle" w="med"/></a:ln></p:spPr></p:cxnSp><p:sp><p:nvSpPr><p:cNvPr id="216" name="CustomShape 17"/><p:cNvSpPr/><p:nvPr/></p:nvSpPr><p:spPr><a:xfrm><a:off x="4417920" y="224532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inserted</a:t></a:r><a:endParaRPr/></a:p></p:txBody></p:sp><p:sp><p:nvSpPr><p:cNvPr id="217" name="CustomShape 18"/><p:cNvSpPr/><p:nvPr/></p:nvSpPr><p:spPr><a:xfrm><a:off x="2349000" y="571392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sp><p:nvSpPr><p:cNvPr id="218" name="CustomShape 19"/><p:cNvSpPr/><p:nvPr/></p:nvSpPr><p:spPr><a:xfrm><a:off x="3415680" y="624708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19" name="Line 20"/><p:cNvCxnSpPr></p:cNvCxnSpPr><p:nvPr/></p:nvCxnSpPr><p:spPr><xfrm flipH="1"><a:off x="7467480" y="2930760"/><a:ext cx="360" cy="1067400"/></xfrm><a:prstGeom prst="straightConnector1"><a:avLst/></a:prstGeom><a:ln w="25560"><a:solidFill><a:srgbClr val="4a7ebb"/></a:solidFill><a:round/><a:tailEnd len="med" type="triangle" w="med"/></a:ln></p:spPr></p:cxnSp><p:sp><p:nvSpPr><p:cNvPr id="220" name="CustomShape 21"/><p:cNvSpPr/><p:nvPr/></p:nvSpPr><p:spPr><a:xfrm><a:off x="6677280" y="224532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evicted</a:t></a:r><a:endParaRPr/></a:p></p:txBody></p:sp><p:cxnSp><p:nvCxnSpPr><p:cNvPr id="221" name="Line 22"/><p:cNvCxnSpPr></p:cNvCxnSpPr><p:nvPr/></p:nvCxnSpPr><p:spPr><xfrm><a:off x="5562360" y="2838960"/><a:ext cx="1485360" cy="1333080"/></xfrm><a:prstGeom prst="straightConnector1"><a:avLst/></a:prstGeom><a:ln w="25560"><a:solidFill><a:srgbClr val="ff0000"/></a:solidFill><a:round/><a:tailEnd len="med" type="triangle" w="med"/></a:ln></p:spPr></p:cxnSp><p:sp><p:nvSpPr><p:cNvPr id="222" name="CustomShape 23"/><p:cNvSpPr/><p:nvPr/></p:nvSpPr><p:spPr><a:xfrm><a:off x="6149520" y="3159720"/><a:ext cx="102348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</a:t></a:r><a:endParaRPr/></a:p></p:txBody></p:sp><p:cxnSp><p:nvCxnSpPr><p:cNvPr id="223" name="Line 24"/><p:cNvCxnSpPr></p:cNvCxnSpPr><p:nvPr/></p:nvCxnSpPr><p:spPr><xfrm><a:off x="5333760" y="2854800"/><a:ext cx="360" cy="1143360"/></xfrm><a:prstGeom prst="straightConnector1"><a:avLst/></a:prstGeom><a:ln w="25560"><a:solidFill><a:srgbClr val="008000"/></a:solidFill><a:round/><a:tailEnd len="med" type="triangle" w="med"/></a:ln></p:spPr></p:cxnSp><p:sp><p:nvSpPr><p:cNvPr id="224" name="CustomShape 25"/><p:cNvSpPr/><p:nvPr/></p:nvSpPr><p:spPr><a:xfrm><a:off x="4388400" y="3159720"/><a:ext cx="1041840" cy="364680"/></a:xfrm><a:prstGeom prst="rect"><a:avLst></a:avLst></a:prstGeom></p:spPr><p:txBody><a:bodyPr bIns="45000" lIns="90000" rIns="90000" tIns="45000" wrap="none"/><a:p><a:r><a:rPr lang="en-US"><a:solidFill><a:srgbClr val="008000"/></a:solidFill></a:rPr><a:t>Demand</a:t></a:r><a:endParaRPr/></a:p></p:txBody></p:sp><p:cxnSp><p:nvCxnSpPr><p:cNvPr id="225" name="Line 26"/><p:cNvCxnSpPr></p:cNvCxnSpPr><p:nvPr/></p:nvCxnSpPr><p:spPr><xfrm><a:off x="1752480" y="4683600"/><a:ext cx="838440" cy="360"/></xfrm><a:prstGeom prst="straightConnector1"><a:avLst/></a:prstGeom><a:ln w="25560"><a:solidFill><a:srgbClr val="4a7ebb"/></a:solidFill><a:round/><a:tailEnd len="med" type="triangle" w="med"/></a:ln></p:spPr></p:cxnSp></p:spTree></p:cSld><p:timing><p:tnLst><p:par><p:cTn dur="indefinite" id="162" nodeType="tmRoot" restart="never"><p:childTnLst><p:seq><p:cTn dur="indefinite" id="163" nodeType="mainSeq"><p:childTnLst><p:par><p:cTn fill="hold" id="164"><p:stCondLst><p:cond delay="indefinite"/></p:stCondLst><p:childTnLst><p:par><p:cTn fill="hold" id="165"><p:stCondLst><p:cond delay="0"/></p:stCondLst><p:childTnLst><p:par><p:cTn fill="hold" id="166" nodeType="clickEffect" presetClass="entr" presetID="9"><p:stCondLst><p:cond delay="0"/></p:stCondLst><p:childTnLst><p:set><p:cBhvr><p:cTn dur="1" fill="hold" id="167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68"></p:cTn><p:tgtEl><p:spTgt spid="-1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26" name="CustomShape 1"/><p:cNvSpPr/><p:nvPr/></p:nvSpPr><p:spPr><a:xfrm><a:off x="0" y="6126120"/><a:ext cx="9143640" cy="731520"/></a:xfrm><a:prstGeom prst="rect"><a:avLst></a:avLst></a:prstGeom><a:solidFill><a:srgbClr val="ffffff"/></a:solidFill></p:spPr></p:sp><p:sp><p:nvSpPr><p:cNvPr id="227" name="TextShape 2"/><p:cNvSpPr txBox="1"/><p:nvPr/></p:nvSpPr><p:spPr><a:xfrm><a:off x="457200" y="274680"/><a:ext cx="8229240" cy="1142640"/></a:xfrm><a:prstGeom prst="rect"><a:avLst/></a:prstGeom></p:spPr><p:txBody><a:bodyPr anchor="ctr"/><a:p><a:pPr algn="ctr"></a:pPr><a:r><a:rPr lang="en-US" sz="4400"><a:solidFill><a:srgbClr val="000000"/></a:solidFill><a:latin typeface="Calibri"/></a:rPr><a:t>PACMan-H: Treat Prefetch Requests Differently at </a:t></a:r><a:r><a:rPr lang="en-US" sz="4400" u="sng"><a:solidFill><a:srgbClr val="000000"/></a:solidFill><a:latin typeface="Calibri"/></a:rPr><a:t>Cache Hits</a:t></a:r><a:endParaRPr/></a:p></p:txBody></p:sp><p:sp><p:nvSpPr><p:cNvPr id="228" name="TextShape 3"/><p:cNvSpPr txBox="1"/><p:nvPr/></p:nvSpPr><p:spPr><a:xfrm><a:off x="457200" y="1600200"/><a:ext cx="8229240" cy="4525560"/></a:xfrm><a:prstGeom prst="rect"><a:avLst/></a:prstGeom></p:spPr><p:txBody><a:bodyPr/><a:p><a:r><a:rPr lang="en-US"><a:solidFill><a:srgbClr val="000000"/></a:solidFill><a:latin typeface="Calibri"/></a:rPr><a:t>Retaining more “valuable” cache lines at cache hit promotion</a:t></a:r><a:endParaRPr/></a:p><a:p><a:endParaRPr/></a:p><a:p><a:endParaRPr/></a:p></p:txBody></p:sp><p:sp><p:nvSpPr><p:cNvPr id="229" name="CustomShape 4"/><p:cNvSpPr/><p:nvPr/></p:nvSpPr><p:spPr><a:xfrm><a:off x="5113080" y="6216480"/><a:ext cx="4009680" cy="473760"/></a:xfrm><a:prstGeom prst="rect"><a:avLst></a:avLst></a:prstGeom><a:solidFill><a:srgbClr val="000000"/></a:solidFill><a:ln w="9360"><a:solidFill><a:srgbClr val="000000"/></a:solidFill><a:round/></a:ln></p:spPr></p:sp><p:sp><p:nvSpPr><p:cNvPr id="230" name="CustomShape 5"/><p:cNvSpPr/><p:nvPr/></p:nvSpPr><p:spPr><a:xfrm><a:off x="8161560" y="6303240"/><a:ext cx="470160" cy="364680"/></a:xfrm><a:prstGeom prst="rect"><a:avLst></a:avLst></a:prstGeom></p:spPr><p:txBody><a:bodyPr bIns="45000" lIns="90000" rIns="90000" tIns="45000" wrap="none"/><a:p><a:r><a:rPr lang="en-US"><a:solidFill><a:srgbClr val="ffffff"/></a:solidFill><a:latin typeface="Calibri"/></a:rPr><a:t>16</a:t></a:r><a:endParaRPr/></a:p></p:txBody></p:sp><p:sp><p:nvSpPr><p:cNvPr id="231" name="CustomShape 6"/><p:cNvSpPr/><p:nvPr/></p:nvSpPr><p:spPr><a:xfrm><a:off x="0" y="6078960"/><a:ext cx="9143640" cy="731520"/></a:xfrm><a:prstGeom prst="rect"><a:avLst></a:avLst></a:prstGeom><a:solidFill><a:srgbClr val="ffffff"/></a:solidFill></p:spPr></p:sp><p:cxnSp><p:nvCxnSpPr><p:cNvPr id="232" name="Line 7"/><p:cNvCxnSpPr></p:cNvCxnSpPr><p:nvPr/></p:nvCxnSpPr><p:spPr><1pic:xfrm flipH="1"><a:off x="1142640" y="4013280"/><a:ext cx="2134080" cy="13320"/></1pic:xfrm><a:prstGeom prst="curvedConnector3"><a:avLst/></a:prstGeom><a:ln w="25560"><a:solidFill><a:srgbClr val="558ed5"/></a:solidFill><a:round/><a:tailEnd len="med" type="triangle" w="med"/></a:ln></p:spPr></p:cxnSp><p:cxnSp><p:nvCxnSpPr><p:cNvPr id="233" name="Line 8"/><p:cNvCxnSpPr></p:cNvCxnSpPr><p:nvPr/></p:nvCxnSpPr><p:spPr><1pic:xfrm><a:off x="1143000" y="5308920"/><a:ext cx="4267440" cy="12960"/></1pic:xfrm><a:prstGeom prst="curvedConnector3"><a:avLst/></a:prstGeom><a:ln w="25560"><a:solidFill><a:srgbClr val="558ed5"/></a:solidFill><a:round/><a:tailEnd len="med" type="triangle" w="med"/></a:ln></p:spPr></p:cxnSp><p:cxnSp><p:nvCxnSpPr><p:cNvPr id="234" name="Line 9"/><p:cNvCxnSpPr></p:cNvCxnSpPr><p:nvPr/></p:nvCxnSpPr><p:spPr><1pic:xfrm><a:off x="1143000" y="5308920"/><a:ext cx="6400800" cy="12960"/></1pic:xfrm><a:prstGeom prst="curvedConnector3"><a:avLst/></a:prstGeom><a:ln w="25560"><a:solidFill><a:srgbClr val="558ed5"/></a:solidFill><a:round/><a:tailEnd len="med" type="triangle" w="med"/></a:ln></p:spPr></p:cxnSp><p:cxnSp><p:nvCxnSpPr><p:cNvPr id="235" name="Line 10"/><p:cNvCxnSpPr></p:cNvCxnSpPr><p:nvPr/></p:nvCxnSpPr><p:spPr><xfrm><a:off x="5333760" y="3236400"/><a:ext cx="360" cy="777240"/></xfrm><a:prstGeom prst="straightConnector1"><a:avLst/></a:prstGeom><a:ln w="25560"><a:solidFill><a:srgbClr val="558ed5"/></a:solidFill><a:round/><a:tailEnd len="med" type="triangle" w="med"/></a:ln></p:spPr></p:cxnSp><p:sp><p:nvSpPr><p:cNvPr id="236" name="CustomShape 11"/><p:cNvSpPr/><p:nvPr/></p:nvSpPr><p:spPr><a:xfrm><a:off x="457200" y="401364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0</a:t></a:r><a:endParaRPr/></a:p><a:p><a:pPr algn="ctr"></a:pPr><a:r><a:rPr b="1" lang="en-US" sz="1600"><a:solidFill><a:srgbClr val="376092"/></a:solidFill><a:latin typeface="Calibri"/></a:rPr><a:t>Imme-</a:t></a:r><a:endParaRPr/></a:p><a:p><a:pPr algn="ctr"></a:pPr><a:r><a:rPr b="1" lang="en-US" sz="1600"><a:solidFill><a:srgbClr val="376092"/></a:solidFill><a:latin typeface="Calibri"/></a:rPr><a:t>diate</a:t></a:r><a:endParaRPr/></a:p></p:txBody></p:sp><p:sp><p:nvSpPr><p:cNvPr id="237" name="CustomShape 12"/><p:cNvSpPr/><p:nvPr/></p:nvSpPr><p:spPr><a:xfrm><a:off x="2590920" y="401364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1</a:t></a:r><a:endParaRPr/></a:p><a:p><a:pPr algn="ctr"></a:pPr><a:r><a:rPr b="1" lang="en-US" sz="1600"><a:solidFill><a:srgbClr val="376092"/></a:solidFill><a:latin typeface="Calibri"/></a:rPr><a:t>Inter-</a:t></a:r><a:endParaRPr/></a:p><a:p><a:pPr algn="ctr"></a:pPr><a:r><a:rPr b="1" lang="en-US" sz="1600"><a:solidFill><a:srgbClr val="376092"/></a:solidFill><a:latin typeface="Calibri"/></a:rPr><a:t>mediate</a:t></a:r><a:endParaRPr/></a:p></p:txBody></p:sp><p:sp><p:nvSpPr><p:cNvPr id="238" name="CustomShape 13"/><p:cNvSpPr/><p:nvPr/></p:nvSpPr><p:spPr><a:xfrm><a:off x="4724280" y="401364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2</a:t></a:r><a:endParaRPr/></a:p><a:p><a:pPr algn="ctr"></a:pPr><a:r><a:rPr b="1" lang="en-US" sz="1600"><a:solidFill><a:srgbClr val="376092"/></a:solidFill><a:latin typeface="Calibri"/></a:rPr><a:t>far</a:t></a:r><a:endParaRPr/></a:p></p:txBody></p:sp><p:sp><p:nvSpPr><p:cNvPr id="239" name="CustomShape 14"/><p:cNvSpPr/><p:nvPr/></p:nvSpPr><p:spPr><a:xfrm><a:off x="6858000" y="401364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3</a:t></a:r><a:endParaRPr/></a:p><a:p><a:pPr algn="ctr"></a:pPr><a:r><a:rPr b="1" lang="en-US" sz="1600"><a:solidFill><a:srgbClr val="376092"/></a:solidFill><a:latin typeface="Calibri"/></a:rPr><a:t>distant</a:t></a:r><a:endParaRPr/></a:p></p:txBody></p:sp><p:sp><p:nvSpPr><p:cNvPr id="240" name="CustomShape 15"/><p:cNvSpPr/><p:nvPr/></p:nvSpPr><p:spPr><a:xfrm><a:off x="1252800" y="260964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41" name="Line 16"/><p:cNvCxnSpPr></p:cNvCxnSpPr><p:nvPr/></p:nvCxnSpPr><p:spPr><xfrm><a:off x="3886200" y="469908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242" name="Line 17"/><p:cNvCxnSpPr></p:cNvCxnSpPr><p:nvPr/></p:nvCxnSpPr><p:spPr><xfrm><a:off x="6019560" y="4699080"/><a:ext cx="838800" cy="360"/></xfrm><a:prstGeom prst="straightConnector1"><a:avLst/></a:prstGeom><a:ln w="25560"><a:solidFill><a:srgbClr val="4a7ebb"/></a:solidFill><a:round/><a:tailEnd len="med" type="triangle" w="med"/></a:ln></p:spPr></p:cxnSp><p:sp><p:nvSpPr><p:cNvPr id="243" name="CustomShape 18"/><p:cNvSpPr/><p:nvPr/></p:nvSpPr><p:spPr><a:xfrm><a:off x="4417920" y="259020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inserted</a:t></a:r><a:endParaRPr/></a:p></p:txBody></p:sp><p:sp><p:nvSpPr><p:cNvPr id="244" name="CustomShape 19"/><p:cNvSpPr/><p:nvPr/></p:nvSpPr><p:spPr><a:xfrm><a:off x="2349000" y="572940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sp><p:nvSpPr><p:cNvPr id="245" name="CustomShape 20"/><p:cNvSpPr/><p:nvPr/></p:nvSpPr><p:spPr><a:xfrm><a:off x="3415680" y="626292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46" name="Line 21"/><p:cNvCxnSpPr></p:cNvCxnSpPr><p:nvPr/></p:nvCxnSpPr><p:spPr><xfrm flipH="1"><a:off x="7467480" y="3175200"/><a:ext cx="360" cy="838440"/></xfrm><a:prstGeom prst="straightConnector1"><a:avLst/></a:prstGeom><a:ln w="25560"><a:solidFill><a:srgbClr val="4a7ebb"/></a:solidFill><a:round/><a:tailEnd len="med" type="triangle" w="med"/></a:ln></p:spPr></p:cxnSp><p:sp><p:nvSpPr><p:cNvPr id="247" name="CustomShape 22"/><p:cNvSpPr/><p:nvPr/></p:nvSpPr><p:spPr><a:xfrm><a:off x="6677280" y="260604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evicted</a:t></a:r><a:endParaRPr/></a:p></p:txBody></p:sp><p:cxnSp><p:nvCxnSpPr><p:cNvPr id="248" name="Line 23"/><p:cNvCxnSpPr></p:cNvCxnSpPr><p:nvPr/></p:nvCxnSpPr><p:spPr><xfrm><a:off x="1752480" y="469908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249" name="Line 24"/><p:cNvCxnSpPr></p:cNvCxnSpPr><p:nvPr/></p:nvCxnSpPr><p:spPr><1pic:xfrm flipH="1"><a:off x="1136880" y="3997080"/><a:ext cx="2134080" cy="1800"/></1pic:xfrm><a:prstGeom prst="curvedConnector3"><a:avLst/></a:prstGeom><a:ln w="25560"><a:solidFill><a:srgbClr val="008000"/></a:solidFill><a:round/><a:tailEnd len="med" type="triangle" w="med"/></a:ln></p:spPr></p:cxnSp><p:cxnSp><p:nvCxnSpPr><p:cNvPr id="250" name="Line 25"/><p:cNvCxnSpPr></p:cNvCxnSpPr><p:nvPr/></p:nvCxnSpPr><p:spPr><xfrm><a:off x="3269520" y="4044600"/><a:ext cx="648360" cy="381600"/></xfrm><a:prstGeom prst="bentConnector3"><a:avLst/></a:prstGeom><a:ln w="25560"><a:solidFill><a:srgbClr val="ff0000"/></a:solidFill><a:round/><a:tailEnd len="med" type="triangle" w="med"/></a:ln></p:spPr></p:cxnSp><p:sp><p:nvSpPr><p:cNvPr id="251" name="CustomShape 26"/><p:cNvSpPr/><p:nvPr/></p:nvSpPr><p:spPr><a:xfrm><a:off x="3414600" y="343728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sp><p:nvSpPr><p:cNvPr id="252" name="CustomShape 27"/><p:cNvSpPr/><p:nvPr/></p:nvSpPr><p:spPr><a:xfrm><a:off x="1488600" y="341100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p:sp><p:nvSpPr><p:cNvPr id="253" name="CustomShape 28"/><p:cNvSpPr/><p:nvPr/></p:nvSpPr><p:spPr><a:xfrm><a:off x="3600720" y="538524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cxnSp><p:nvCxnSpPr><p:cNvPr id="254" name="Line 29"/><p:cNvCxnSpPr></p:cNvCxnSpPr><p:nvPr/></p:nvCxnSpPr><p:spPr><1pic:xfrm><a:off x="1105560" y="5292360"/><a:ext cx="4267440" cy="1800"/></1pic:xfrm><a:prstGeom prst="curvedConnector3"><a:avLst/></a:prstGeom><a:ln w="25560"><a:solidFill><a:srgbClr val="008000"/></a:solidFill><a:round/><a:tailEnd len="med" type="triangle" w="med"/></a:ln></p:spPr></p:cxnSp><p:cxnSp><p:nvCxnSpPr><p:cNvPr id="255" name="Line 30"/><p:cNvCxnSpPr></p:cNvCxnSpPr><p:nvPr/></p:nvCxnSpPr><p:spPr><1pic:xfrm flipH="1"><a:off x="4762440" y="4927680"/><a:ext cx="648000" cy="381600"/></1pic:xfrm><a:prstGeom prst="bentConnector3"><a:avLst/></a:prstGeom><a:ln w="25560"><a:solidFill><a:srgbClr val="ff0000"/></a:solidFill><a:round/><a:tailEnd len="med" type="triangle" w="med"/></a:ln></p:spPr></p:cxnSp><p:sp><p:nvSpPr><p:cNvPr id="256" name="CustomShape 31"/><p:cNvSpPr/><p:nvPr/></p:nvSpPr><p:spPr><a:xfrm><a:off x="4917240" y="558324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p:cxnSp><p:nvCxnSpPr><p:cNvPr id="257" name="Line 32"/><p:cNvCxnSpPr></p:cNvCxnSpPr><p:nvPr/></p:nvCxnSpPr><p:spPr><xfrm flipH="1"><a:off x="7505640" y="4645440"/><a:ext cx="648000" cy="648000"/></xfrm><a:prstGeom prst="bentConnector3"><a:avLst/></a:prstGeom><a:ln w="25560"><a:solidFill><a:srgbClr val="ff0000"/></a:solidFill><a:round/><a:tailEnd len="med" type="triangle" w="med"/></a:ln></p:spPr></p:cxnSp><p:sp><p:nvSpPr><p:cNvPr id="258" name="CustomShape 33"/><p:cNvSpPr/><p:nvPr/></p:nvSpPr><p:spPr><a:xfrm><a:off x="7922520" y="544500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cxnSp><p:nvCxnSpPr><p:cNvPr id="259" name="Line 34"/><p:cNvCxnSpPr></p:cNvCxnSpPr><p:nvPr/></p:nvCxnSpPr><p:spPr><1pic:xfrm><a:off x="1105560" y="5292360"/><a:ext cx="6401160" cy="1800"/></1pic:xfrm><a:prstGeom prst="curvedConnector3"><a:avLst/></a:prstGeom><a:ln w="25560"><a:solidFill><a:srgbClr val="008000"/></a:solidFill><a:round/><a:tailEnd len="med" type="triangle" w="med"/></a:ln></p:spPr></p:cxnSp><p:sp><p:nvSpPr><p:cNvPr id="260" name="CustomShape 35"/><p:cNvSpPr/><p:nvPr/></p:nvSpPr><p:spPr><a:xfrm><a:off x="5930640" y="626292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/p:spTree></p:cSld><p:timing><p:tnLst><p:par><p:cTn dur="indefinite" id="169" nodeType="tmRoot" restart="never"><p:childTnLst><p:seq><p:cTn dur="indefinite" id="170" nodeType="mainSeq"><p:childTnLst><p:par><p:cTn fill="hold" id="171"><p:stCondLst><p:cond delay="indefinite"/></p:stCondLst><p:childTnLst><p:par><p:cTn fill="hold" id="172"><p:stCondLst><p:cond delay="0"/></p:stCondLst><p:childTnLst><p:par><p:cTn fill="hold" id="173" nodeType="clickEffect" presetClass="entr" presetID="9"><p:stCondLst><p:cond delay="0"/></p:stCondLst><p:childTnLst><p:set><p:cBhvr><p:cTn dur="1" fill="hold" id="174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75"></p:cTn><p:tgtEl><p:spTgt spid="-1"></p:spTgt></p:tgtEl></p:cBhvr></p:animEffect></p:childTnLst></p:cTn></p:par><p:par><p:cTn fill="hold" id="176" nodeType="withEffect" presetClass="entr" presetID="9"><p:stCondLst><p:cond delay="0"/></p:stCondLst><p:childTnLst><p:set><p:cBhvr><p:cTn dur="1" fill="hold" id="177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78"></p:cTn><p:tgtEl><p:spTgt spid="-1"></p:spTgt></p:tgtEl></p:cBhvr></p:animEffect></p:childTnLst></p:cTn></p:par><p:par><p:cTn fill="hold" id="179" nodeType="withEffect" presetClass="entr" presetID="9"><p:stCondLst><p:cond delay="0"/></p:stCondLst><p:childTnLst><p:set><p:cBhvr><p:cTn dur="1" fill="hold" id="180"><p:stCondLst><p:cond delay="0"/></p:stCondLst></p:cTn><p:tgtEl><p:spTgt spid="-1"></p:spTgt></p:tgtEl><p:attrNameLst><p:attrName>style.visibility</p:attrName></p:attrNameLst></p:cBhvr><p:to><p:strVal val="visible"/></p:to></p:set><p:animEffect filter="dissolve" transition="in"><p:cBhvr additive="repl"><p:cTn dur="500" fill="freeze" id="181"></p:cTn><p:tgtEl><p:spTgt spid="-1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cxnSp><p:nvCxnSpPr><p:cNvPr id="261" name="Line 1"/><p:cNvCxnSpPr></p:cNvCxnSpPr><p:nvPr/></p:nvCxnSpPr><p:spPr><1pic:xfrm flipH="1"><a:off x="1142640" y="3276360"/><a:ext cx="2134080" cy="12960"/></1pic:xfrm><a:prstGeom prst="curvedConnector3"><a:avLst/></a:prstGeom><a:ln w="25560"><a:solidFill><a:srgbClr val="558ed5"/></a:solidFill><a:round/><a:tailEnd len="med" type="triangle" w="med"/></a:ln></p:spPr></p:cxnSp><p:cxnSp><p:nvCxnSpPr><p:cNvPr id="262" name="Line 2"/><p:cNvCxnSpPr></p:cNvCxnSpPr><p:nvPr/></p:nvCxnSpPr><p:spPr><1pic:xfrm><a:off x="1143000" y="4571640"/><a:ext cx="4267440" cy="13320"/></1pic:xfrm><a:prstGeom prst="curvedConnector3"><a:avLst/></a:prstGeom><a:ln w="25560"><a:solidFill><a:srgbClr val="558ed5"/></a:solidFill><a:round/><a:tailEnd len="med" type="triangle" w="med"/></a:ln></p:spPr></p:cxnSp><p:cxnSp><p:nvCxnSpPr><p:cNvPr id="263" name="Line 3"/><p:cNvCxnSpPr></p:cNvCxnSpPr><p:nvPr/></p:nvCxnSpPr><p:spPr><1pic:xfrm><a:off x="1143000" y="4571640"/><a:ext cx="6400800" cy="13320"/></1pic:xfrm><a:prstGeom prst="curvedConnector3"><a:avLst/></a:prstGeom><a:ln w="25560"><a:solidFill><a:srgbClr val="558ed5"/></a:solidFill><a:round/><a:tailEnd len="med" type="triangle" w="med"/></a:ln></p:spPr></p:cxnSp><p:cxnSp><p:nvCxnSpPr><p:cNvPr id="264" name="Line 4"/><p:cNvCxnSpPr></p:cNvCxnSpPr><p:nvPr/></p:nvCxnSpPr><p:spPr><xfrm><a:off x="5333760" y="2133360"/><a:ext cx="360" cy="1143360"/></xfrm><a:prstGeom prst="straightConnector1"><a:avLst/></a:prstGeom><a:ln w="25560"><a:solidFill><a:srgbClr val="558ed5"/></a:solidFill><a:round/><a:tailEnd len="med" type="triangle" w="med"/></a:ln></p:spPr></p:cxnSp><p:sp><p:nvSpPr><p:cNvPr id="265" name="TextShape 5"/><p:cNvSpPr txBox="1"/><p:nvPr/></p:nvSpPr><p:spPr><a:xfrm><a:off x="457200" y="274680"/><a:ext cx="8229240" cy="1142640"/></a:xfrm><a:prstGeom prst="rect"><a:avLst/></a:prstGeom></p:spPr><p:txBody><a:bodyPr anchor="ctr"/><a:p><a:pPr algn="ctr"></a:pPr><a:r><a:rPr lang="en-US" sz="4400"><a:solidFill><a:srgbClr val="000000"/></a:solidFill><a:latin typeface="Calibri"/></a:rPr><a:t>PACMan-HM = PAMan-H + PACMan-M</a:t></a:r><a:endParaRPr/></a:p></p:txBody></p:sp><p:sp><p:nvSpPr><p:cNvPr id="266" name="CustomShape 6"/><p:cNvSpPr/><p:nvPr/></p:nvSpPr><p:spPr><a:xfrm><a:off x="457200" y="327672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0</a:t></a:r><a:endParaRPr/></a:p><a:p><a:pPr algn="ctr"></a:pPr><a:r><a:rPr b="1" lang="en-US" sz="1600"><a:solidFill><a:srgbClr val="376092"/></a:solidFill><a:latin typeface="Calibri"/></a:rPr><a:t>Imme-</a:t></a:r><a:endParaRPr/></a:p><a:p><a:pPr algn="ctr"></a:pPr><a:r><a:rPr b="1" lang="en-US" sz="1600"><a:solidFill><a:srgbClr val="376092"/></a:solidFill><a:latin typeface="Calibri"/></a:rPr><a:t>diate</a:t></a:r><a:endParaRPr/></a:p></p:txBody></p:sp><p:sp><p:nvSpPr><p:cNvPr id="267" name="CustomShape 7"/><p:cNvSpPr/><p:nvPr/></p:nvSpPr><p:spPr><a:xfrm><a:off x="2590920" y="327672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1</a:t></a:r><a:endParaRPr/></a:p><a:p><a:pPr algn="ctr"></a:pPr><a:r><a:rPr b="1" lang="en-US" sz="1600"><a:solidFill><a:srgbClr val="376092"/></a:solidFill><a:latin typeface="Calibri"/></a:rPr><a:t>Inter-</a:t></a:r><a:endParaRPr/></a:p><a:p><a:pPr algn="ctr"></a:pPr><a:r><a:rPr b="1" lang="en-US" sz="1600"><a:solidFill><a:srgbClr val="376092"/></a:solidFill><a:latin typeface="Calibri"/></a:rPr><a:t>mediate</a:t></a:r><a:endParaRPr/></a:p></p:txBody></p:sp><p:sp><p:nvSpPr><p:cNvPr id="268" name="CustomShape 8"/><p:cNvSpPr/><p:nvPr/></p:nvSpPr><p:spPr><a:xfrm><a:off x="4724280" y="327672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2</a:t></a:r><a:endParaRPr/></a:p><a:p><a:pPr algn="ctr"></a:pPr><a:r><a:rPr b="1" lang="en-US" sz="1600"><a:solidFill><a:srgbClr val="376092"/></a:solidFill><a:latin typeface="Calibri"/></a:rPr><a:t>far</a:t></a:r><a:endParaRPr/></a:p></p:txBody></p:sp><p:sp><p:nvSpPr><p:cNvPr id="269" name="CustomShape 9"/><p:cNvSpPr/><p:nvPr/></p:nvSpPr><p:spPr><a:xfrm><a:off x="6858000" y="3276720"/><a:ext cx="1294920" cy="1294920"/></a:xfrm><a:prstGeom prst="ellipse"><a:avLst></a:avLst></a:prstGeom><a:ln w="25560"><a:solidFill><a:srgbClr val="3a5f8b"/></a:solidFill><a:round/></a:ln></p:spPr><p:txBody><a:bodyPr anchor="ctr" bIns="45000" lIns="90000" rIns="90000" tIns="45000"/><a:p><a:pPr algn="ctr"></a:pPr><a:r><a:rPr b="1" lang="en-US" sz="2000"><a:solidFill><a:srgbClr val="376092"/></a:solidFill><a:latin typeface="Calibri"/></a:rPr><a:t>3</a:t></a:r><a:endParaRPr/></a:p><a:p><a:pPr algn="ctr"></a:pPr><a:r><a:rPr b="1" lang="en-US" sz="1600"><a:solidFill><a:srgbClr val="376092"/></a:solidFill><a:latin typeface="Calibri"/></a:rPr><a:t>distant</a:t></a:r><a:endParaRPr/></a:p></p:txBody></p:sp><p:sp><p:nvSpPr><p:cNvPr id="270" name="CustomShape 10"/><p:cNvSpPr/><p:nvPr/></p:nvSpPr><p:spPr><a:xfrm><a:off x="1206000" y="171576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71" name="Line 11"/><p:cNvCxnSpPr></p:cNvCxnSpPr><p:nvPr/></p:nvCxnSpPr><p:spPr><xfrm><a:off x="3886200" y="396216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272" name="Line 12"/><p:cNvCxnSpPr></p:cNvCxnSpPr><p:nvPr/></p:nvCxnSpPr><p:spPr><xfrm><a:off x="6019560" y="3962160"/><a:ext cx="838800" cy="360"/></xfrm><a:prstGeom prst="straightConnector1"><a:avLst/></a:prstGeom><a:ln w="25560"><a:solidFill><a:srgbClr val="4a7ebb"/></a:solidFill><a:round/><a:tailEnd len="med" type="triangle" w="med"/></a:ln></p:spPr></p:cxnSp><p:sp><p:nvSpPr><p:cNvPr id="273" name="CustomShape 13"/><p:cNvSpPr/><p:nvPr/></p:nvSpPr><p:spPr><a:xfrm><a:off x="4417920" y="152388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inserted</a:t></a:r><a:endParaRPr/></a:p></p:txBody></p:sp><p:sp><p:nvSpPr><p:cNvPr id="274" name="CustomShape 14"/><p:cNvSpPr/><p:nvPr/></p:nvSpPr><p:spPr><a:xfrm><a:off x="2349000" y="499248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sp><p:nvSpPr><p:cNvPr id="275" name="CustomShape 15"/><p:cNvSpPr/><p:nvPr/></p:nvSpPr><p:spPr><a:xfrm><a:off x="3415680" y="5526000"/><a:ext cx="195156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re-referenced</a:t></a:r><a:endParaRPr/></a:p></p:txBody></p:sp><p:cxnSp><p:nvCxnSpPr><p:cNvPr id="276" name="Line 16"/><p:cNvCxnSpPr></p:cNvCxnSpPr><p:nvPr/></p:nvCxnSpPr><p:spPr><xfrm flipH="1"><a:off x="7467480" y="2209680"/><a:ext cx="360" cy="1067040"/></xfrm><a:prstGeom prst="straightConnector1"><a:avLst/></a:prstGeom><a:ln w="25560"><a:solidFill><a:srgbClr val="4a7ebb"/></a:solidFill><a:round/><a:tailEnd len="med" type="triangle" w="med"/></a:ln></p:spPr></p:cxnSp><p:sp><p:nvSpPr><p:cNvPr id="277" name="CustomShape 17"/><p:cNvSpPr/><p:nvPr/></p:nvSpPr><p:spPr><a:xfrm><a:off x="6677280" y="1523880"/><a:ext cx="1706400" cy="639000"/></a:xfrm><a:prstGeom prst="rect"><a:avLst></a:avLst></a:prstGeom></p:spPr><p:txBody><a:bodyPr bIns="45000" lIns="90000" rIns="90000" tIns="45000" wrap="none"/><a:p><a:pPr algn="ctr"></a:pPr><a:r><a:rPr lang="en-US"><a:solidFill><a:srgbClr val="000000"/></a:solidFill><a:latin typeface="Calibri"/></a:rPr><a:t>Cache line is </a:t></a:r><a:endParaRPr/></a:p><a:p><a:pPr algn="ctr"></a:pPr><a:r><a:rPr b="1" i="1" lang="en-US"><a:solidFill><a:srgbClr val="000000"/></a:solidFill><a:latin typeface="Calibri"/></a:rPr><a:t>evicted</a:t></a:r><a:endParaRPr/></a:p></p:txBody></p:sp><p:cxnSp><p:nvCxnSpPr><p:cNvPr id="278" name="Line 18"/><p:cNvCxnSpPr></p:cNvCxnSpPr><p:nvPr/></p:nvCxnSpPr><p:spPr><xfrm><a:off x="5562360" y="2133360"/><a:ext cx="1485360" cy="1333080"/></xfrm><a:prstGeom prst="straightConnector1"><a:avLst/></a:prstGeom><a:ln w="25560"><a:solidFill><a:srgbClr val="ff0000"/></a:solidFill><a:round/><a:tailEnd len="med" type="triangle" w="med"/></a:ln></p:spPr></p:cxnSp><p:sp><p:nvSpPr><p:cNvPr id="279" name="CustomShape 19"/><p:cNvSpPr/><p:nvPr/></p:nvSpPr><p:spPr><a:xfrm><a:off x="6003720" y="2438280"/><a:ext cx="155700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Miss</a:t></a:r><a:endParaRPr/></a:p></p:txBody></p:sp><p:cxnSp><p:nvCxnSpPr><p:cNvPr id="280" name="Line 20"/><p:cNvCxnSpPr></p:cNvCxnSpPr><p:nvPr/></p:nvCxnSpPr><p:spPr><xfrm><a:off x="5333760" y="2133360"/><a:ext cx="360" cy="1143360"/></xfrm><a:prstGeom prst="straightConnector1"><a:avLst/></a:prstGeom><a:ln w="25560"><a:solidFill><a:srgbClr val="008000"/></a:solidFill><a:round/><a:tailEnd len="med" type="triangle" w="med"/></a:ln></p:spPr></p:cxnSp><p:sp><p:nvSpPr><p:cNvPr id="281" name="CustomShape 21"/><p:cNvSpPr/><p:nvPr/></p:nvSpPr><p:spPr><a:xfrm><a:off x="4365360" y="2438280"/><a:ext cx="1575360" cy="364680"/></a:xfrm><a:prstGeom prst="rect"><a:avLst></a:avLst></a:prstGeom></p:spPr><p:txBody><a:bodyPr bIns="45000" lIns="90000" rIns="90000" tIns="45000" wrap="none"/><a:p><a:r><a:rPr lang="en-US"><a:solidFill><a:srgbClr val="008000"/></a:solidFill></a:rPr><a:t>Demand Miss</a:t></a:r><a:endParaRPr/></a:p></p:txBody></p:sp><p:cxnSp><p:nvCxnSpPr><p:cNvPr id="282" name="Line 22"/><p:cNvCxnSpPr></p:cNvCxnSpPr><p:nvPr/></p:nvCxnSpPr><p:spPr><xfrm><a:off x="1752480" y="3962160"/><a:ext cx="838440" cy="360"/></xfrm><a:prstGeom prst="straightConnector1"><a:avLst/></a:prstGeom><a:ln w="25560"><a:solidFill><a:srgbClr val="4a7ebb"/></a:solidFill><a:round/><a:tailEnd len="med" type="triangle" w="med"/></a:ln></p:spPr></p:cxnSp><p:cxnSp><p:nvCxnSpPr><p:cNvPr id="283" name="Line 23"/><p:cNvCxnSpPr></p:cNvCxnSpPr><p:nvPr/></p:nvCxnSpPr><p:spPr><1pic:xfrm flipH="1"><a:off x="1110960" y="3270240"/><a:ext cx="2134080" cy="12960"/></1pic:xfrm><a:prstGeom prst="curvedConnector3"><a:avLst/></a:prstGeom><a:ln w="25560"><a:solidFill><a:srgbClr val="008000"/></a:solidFill><a:round/><a:tailEnd len="med" type="triangle" w="med"/></a:ln></p:spPr></p:cxnSp><p:cxnSp><p:nvCxnSpPr><p:cNvPr id="284" name="Line 24"/><p:cNvCxnSpPr></p:cNvCxnSpPr><p:nvPr/></p:nvCxnSpPr><p:spPr><1pic:xfrm><a:off x="2666880" y="3276360"/><a:ext cx="571680" cy="381600"/></1pic:xfrm><a:prstGeom prst="bentConnector3"><a:avLst/></a:prstGeom><a:ln w="25560"><a:solidFill><a:srgbClr val="ff0000"/></a:solidFill><a:round/><a:tailEnd len="med" type="triangle" w="med"/></a:ln></p:spPr></p:cxnSp><p:sp><p:nvSpPr><p:cNvPr id="285" name="CustomShape 25"/><p:cNvSpPr/><p:nvPr/></p:nvSpPr><p:spPr><a:xfrm><a:off x="1278000" y="294516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sp><p:nvSpPr><p:cNvPr id="286" name="CustomShape 26"/><p:cNvSpPr/><p:nvPr/></p:nvSpPr><p:spPr><a:xfrm><a:off x="1472760" y="248580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p:sp><p:nvSpPr><p:cNvPr id="287" name="CustomShape 27"/><p:cNvSpPr/><p:nvPr/></p:nvSpPr><p:spPr><a:xfrm><a:off x="3757680" y="469512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cxnSp><p:nvCxnSpPr><p:cNvPr id="288" name="Line 28"/><p:cNvCxnSpPr></p:cNvCxnSpPr><p:nvPr/></p:nvCxnSpPr><p:spPr><1pic:xfrm><a:off x="1110960" y="4565520"/><a:ext cx="4267800" cy="12960"/></1pic:xfrm><a:prstGeom prst="curvedConnector3"><a:avLst/></a:prstGeom><a:ln w="25560"><a:solidFill><a:srgbClr val="008000"/></a:solidFill><a:round/><a:tailEnd len="med" type="triangle" w="med"/></a:ln></p:spPr></p:cxnSp><p:cxnSp><p:nvCxnSpPr><p:cNvPr id="289" name="Line 29"/><p:cNvCxnSpPr></p:cNvCxnSpPr><p:nvPr/></p:nvCxnSpPr><p:spPr><1pic:xfrm flipH="1"><a:off x="4762440" y="4190760"/><a:ext cx="648000" cy="381240"/></1pic:xfrm><a:prstGeom prst="bentConnector3"><a:avLst/></a:prstGeom><a:ln w="25560"><a:solidFill><a:srgbClr val="ff0000"/></a:solidFill><a:round/><a:tailEnd len="med" type="triangle" w="med"/></a:ln></p:spPr></p:cxnSp><p:sp><p:nvSpPr><p:cNvPr id="290" name="CustomShape 30"/><p:cNvSpPr/><p:nvPr/></p:nvSpPr><p:spPr><a:xfrm><a:off x="4227480" y="502920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p:cxnSp><p:nvCxnSpPr><p:cNvPr id="291" name="Line 31"/><p:cNvCxnSpPr></p:cNvCxnSpPr><p:nvPr/></p:nvCxnSpPr><p:spPr><1pic:xfrm flipH="1"><a:off x="6933960" y="4267080"/><a:ext cx="572040" cy="304920"/></1pic:xfrm><a:prstGeom prst="bentConnector3"><a:avLst/></a:prstGeom><a:ln w="25560"><a:solidFill><a:srgbClr val="ff0000"/></a:solidFill><a:round/><a:tailEnd len="med" type="triangle" w="med"/></a:ln></p:spPr></p:cxnSp><p:sp><p:nvSpPr><p:cNvPr id="292" name="CustomShape 32"/><p:cNvSpPr/><p:nvPr/></p:nvSpPr><p:spPr><a:xfrm><a:off x="5986440" y="4707000"/><a:ext cx="1366560" cy="364680"/></a:xfrm><a:prstGeom prst="rect"><a:avLst></a:avLst></a:prstGeom></p:spPr><p:txBody><a:bodyPr bIns="45000" lIns="90000" rIns="90000" tIns="45000" wrap="none"/><a:p><a:r><a:rPr i="1" lang="en-US"><a:solidFill><a:srgbClr val="ff0000"/></a:solidFill></a:rPr><a:t>Prefetch Hit</a:t></a:r><a:endParaRPr/></a:p></p:txBody></p:sp><p:cxnSp><p:nvCxnSpPr><p:cNvPr id="293" name="Line 33"/><p:cNvCxnSpPr></p:cNvCxnSpPr><p:nvPr/></p:nvCxnSpPr><p:spPr><1pic:xfrm><a:off x="1110960" y="4565520"/><a:ext cx="6401160" cy="12960"/></1pic:xfrm><a:prstGeom prst="curvedConnector3"><a:avLst/></a:prstGeom><a:ln w="25560"><a:solidFill><a:srgbClr val="008000"/></a:solidFill><a:round/><a:tailEnd len="med" type="triangle" w="med"/></a:ln></p:spPr></p:cxnSp><p:sp><p:nvSpPr><p:cNvPr id="294" name="CustomShape 34"/><p:cNvSpPr/><p:nvPr/></p:nvSpPr><p:spPr><a:xfrm><a:off x="6818400" y="5040720"/><a:ext cx="1384560" cy="364680"/></a:xfrm><a:prstGeom prst="rect"><a:avLst></a:avLst></a:prstGeom></p:spPr><p:txBody><a:bodyPr bIns="45000" lIns="90000" rIns="90000" tIns="45000" wrap="none"/><a:p><a:r><a:rPr lang="en-US"><a:solidFill><a:srgbClr val="008000"/></a:solidFill></a:rPr><a:t>Demand Hit</a:t></a:r><a:endParaRPr/></a:p></p:txBody></p:sp></p:spTree></p:cSld></p:sld>
</file>

<file path=ppt/slides/slide1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295" name="Line 1"/><p:cNvSpPr/><p:nvPr/></p:nvSpPr><p:spPr><a:xfrm><a:off x="838080" y="3042360"/><a:ext cx="2438280" cy="0"/></a:xfrm><a:prstGeom prst="line"><a:avLst/></a:prstGeom><a:ln w="9360"><a:solidFill><a:srgbClr val="4a7ebb"/></a:solidFill><a:round/></a:ln></p:spPr></p:sp><p:sp><p:nvSpPr><p:cNvPr id="296" name="Line 2"/><p:cNvSpPr/><p:nvPr/></p:nvSpPr><p:spPr><a:xfrm><a:off x="831960" y="2910960"/><a:ext cx="2438640" cy="0"/></a:xfrm><a:prstGeom prst="line"><a:avLst/></a:prstGeom><a:ln w="9360"><a:solidFill><a:srgbClr val="4a7ebb"/></a:solidFill><a:round/></a:ln></p:spPr></p:sp><p:sp><p:nvSpPr><p:cNvPr id="297" name="Line 3"/><p:cNvSpPr/><p:nvPr/></p:nvSpPr><p:spPr><a:xfrm><a:off x="855360" y="3150000"/><a:ext cx="2438640" cy="0"/></a:xfrm><a:prstGeom prst="line"><a:avLst/></a:prstGeom><a:ln w="9360"><a:solidFill><a:srgbClr val="4a7ebb"/></a:solidFill><a:round/></a:ln></p:spPr></p:sp><p:sp><p:nvSpPr><p:cNvPr id="298" name="CustomShape 4"/><p:cNvSpPr/><p:nvPr/></p:nvSpPr><p:spPr><a:xfrm><a:off x="831600" y="2685960"/><a:ext cx="2437920" cy="913320"/></a:xfrm><a:prstGeom prst="rect"><a:avLst></a:avLst></a:prstGeom><a:solidFill><a:srgbClr val="ffffff"/></a:solidFill></p:spPr><p:txBody><a:bodyPr bIns="45000" lIns="90000" rIns="90000" tIns="45000"/><a:p><a:pPr algn="ctr"></a:pPr><a:r><a:rPr lang="en-US" u="sng"><a:solidFill><a:srgbClr val="000000"/></a:solidFill><a:latin typeface="Calibri"/></a:rPr><a:t>SDM</a:t></a:r><a:endParaRPr/></a:p><a:p><a:pPr algn="ctr"></a:pPr><a:r><a:rPr lang="en-US"><a:solidFill><a:srgbClr val="000000"/></a:solidFill><a:latin typeface="Calibri"/></a:rPr><a:t>Baseline + PACMan-M</a:t></a:r><a:endParaRPr/></a:p></p:txBody></p:sp><p:sp><p:nvSpPr><p:cNvPr id="299" name="Line 5"/><p:cNvSpPr/><p:nvPr/></p:nvSpPr><p:spPr><a:xfrm><a:off x="838080" y="3639960"/><a:ext cx="2438280" cy="0"/></a:xfrm><a:prstGeom prst="line"><a:avLst/></a:prstGeom><a:ln w="9360"><a:solidFill><a:srgbClr val="4a7ebb"/></a:solidFill><a:round/></a:ln></p:spPr></p:sp><p:sp><p:nvSpPr><p:cNvPr id="300" name="Line 6"/><p:cNvSpPr/><p:nvPr/></p:nvSpPr><p:spPr><a:xfrm><a:off x="831600" y="3507120"/><a:ext cx="2438280" cy="0"/></a:xfrm><a:prstGeom prst="line"><a:avLst/></a:prstGeom><a:ln w="9360"><a:solidFill><a:srgbClr val="4a7ebb"/></a:solidFill><a:round/></a:ln></p:spPr></p:sp><p:sp><p:nvSpPr><p:cNvPr id="301" name="Line 7"/><p:cNvSpPr/><p:nvPr/></p:nvSpPr><p:spPr><a:xfrm><a:off x="834480" y="3778920"/><a:ext cx="2438280" cy="0"/></a:xfrm><a:prstGeom prst="line"><a:avLst/></a:prstGeom><a:ln w="9360"><a:solidFill><a:srgbClr val="4a7ebb"/></a:solidFill><a:round/></a:ln></p:spPr></p:sp><p:sp><p:nvSpPr><p:cNvPr id="302" name="TextShape 8"/><p:cNvSpPr txBox="1"/><p:nvPr/></p:nvSpPr><p:spPr><a:xfrm><a:off x="457200" y="274680"/><a:ext cx="8229240" cy="1142640"/></a:xfrm><a:prstGeom prst="rect"><a:avLst/></a:prstGeom></p:spPr><p:txBody><a:bodyPr anchor="ctr"/><a:p><a:pPr algn="ctr"></a:pPr><a:r><a:rPr lang="en-US" sz="4400"><a:solidFill><a:srgbClr val="000000"/></a:solidFill><a:latin typeface="Calibri"/></a:rPr><a:t>PACMan-Dyn dynamically chooses between static PACMan policies</a:t></a:r><a:endParaRPr/></a:p></p:txBody></p:sp><p:sp><p:nvSpPr><p:cNvPr id="303" name="CustomShape 9"/><p:cNvSpPr/><p:nvPr/></p:nvSpPr><p:spPr><a:xfrm><a:off x="609480" y="1884600"/><a:ext cx="7314840" cy="4973040"/></a:xfrm><a:prstGeom prst="roundRect"><a:avLst><a:gd fmla="val 3600" name="adj"/></a:avLst></a:prstGeom><a:ln w="25560"><a:solidFill><a:srgbClr val="95b3d7"/></a:solidFill><a:custDash><a:ds d="284000" sp="213000"/></a:custDash><a:round/></a:ln></p:spPr></p:sp><p:sp><p:nvSpPr><p:cNvPr id="304" name="Line 10"/><p:cNvSpPr/><p:nvPr/></p:nvSpPr><p:spPr><a:xfrm><a:off x="838080" y="2722680"/><a:ext cx="2438280" cy="0"/></a:xfrm><a:prstGeom prst="line"><a:avLst/></a:prstGeom><a:ln w="9360"><a:solidFill><a:srgbClr val="4a7ebb"/></a:solidFill><a:round/></a:ln></p:spPr></p:sp><p:sp><p:nvSpPr><p:cNvPr id="305" name="Line 11"/><p:cNvSpPr/><p:nvPr/></p:nvSpPr><p:spPr><a:xfrm><a:off x="838080" y="3332160"/><a:ext cx="2438280" cy="0"/></a:xfrm><a:prstGeom prst="line"><a:avLst/></a:prstGeom><a:ln w="9360"><a:solidFill><a:srgbClr val="4a7ebb"/></a:solidFill><a:round/></a:ln></p:spPr></p:sp><p:sp><p:nvSpPr><p:cNvPr id="306" name="Line 12"/><p:cNvSpPr/><p:nvPr/></p:nvSpPr><p:spPr><a:xfrm><a:off x="838080" y="3942000"/><a:ext cx="2438280" cy="0"/></a:xfrm><a:prstGeom prst="line"><a:avLst/></a:prstGeom><a:ln w="9360"><a:solidFill><a:srgbClr val="4a7ebb"/></a:solidFill><a:round/></a:ln></p:spPr></p:sp><p:sp><p:nvSpPr><p:cNvPr id="307" name="CustomShape 13"/><p:cNvSpPr/><p:nvPr/></p:nvSpPr><p:spPr><a:xfrm><a:off x="1145880" y="4856400"/><a:ext cx="1911960" cy="364680"/></a:xfrm><a:prstGeom prst="rect"><a:avLst></a:avLst></a:prstGeom></p:spPr><p:txBody><a:bodyPr bIns="45000" lIns="90000" rIns="90000" tIns="45000" wrap="none"/><a:p><a:r><a:rPr b="1" i="1" lang="en-US"><a:solidFill><a:srgbClr val="000000"/></a:solidFill><a:latin typeface="Calibri"/></a:rPr><a:t>Follower Sets</a:t></a:r><a:endParaRPr/></a:p></p:txBody></p:sp><p:sp><p:nvSpPr><p:cNvPr id="308" name="CustomShape 14"/><p:cNvSpPr/><p:nvPr/></p:nvSpPr><p:spPr><a:xfrm><a:off x="498600" y="3295800"/><a:ext cx="3075120" cy="639000"/></a:xfrm><a:prstGeom prst="rect"><a:avLst></a:avLst></a:prstGeom><a:solidFill><a:srgbClr val="ffffff"/></a:solidFill></p:spPr><p:txBody><a:bodyPr bIns="45000" lIns="90000" rIns="90000" tIns="45000" wrap="none"/><a:p><a:pPr algn="ctr"></a:pPr><a:r><a:rPr lang="en-US" u="sng"><a:solidFill><a:srgbClr val="000000"/></a:solidFill><a:latin typeface="Calibri"/></a:rPr><a:t>SDM</a:t></a:r><a:endParaRPr/></a:p><a:p><a:pPr algn="ctr"></a:pPr><a:r><a:rPr lang="en-US"><a:solidFill><a:srgbClr val="000000"/></a:solidFill><a:latin typeface="Calibri"/></a:rPr><a:t>   </a:t></a:r><a:r><a:rPr lang="en-US"><a:solidFill><a:srgbClr val="000000"/></a:solidFill><a:latin typeface="Calibri"/></a:rPr><a:t>Baseline + PACMan-HM</a:t></a:r><a:endParaRPr/></a:p></p:txBody></p:sp><p:cxnSp><p:nvCxnSpPr><p:cNvPr id="309" name="Line 15"/><p:cNvCxnSpPr></p:cNvCxnSpPr><p:nvPr/></p:nvCxnSpPr><p:spPr><xfrm flipH="1"><a:off x="152280" y="4168440"/><a:ext cx="599400" cy="2520"/></xfrm><a:prstGeom prst="straightConnector1"><a:avLst/></a:prstGeom><a:ln w="28440"><a:solidFill><a:srgbClr val="95b3d7"/></a:solidFill><a:round/><a:tailEnd len="med" type="triangle" w="med"/></a:ln></p:spPr></p:cxnSp><p:sp><p:nvSpPr><p:cNvPr id="310" name="Line 16"/><p:cNvSpPr/><p:nvPr/></p:nvSpPr><p:spPr><a:xfrm flipV="1"><a:off x="152280" y="3332160"/><a:ext cx="0" cy="838440"/></a:xfrm><a:prstGeom prst="line"><a:avLst/></a:prstGeom><a:ln w="9360"><a:solidFill><a:srgbClr val="4a7ebb"/></a:solidFill><a:round/></a:ln></p:spPr></p:sp><p:sp><p:nvSpPr><p:cNvPr id="311" name="Line 17"/><p:cNvSpPr/><p:nvPr/></p:nvSpPr><p:spPr><a:xfrm flipH="1"><a:off x="304560" y="4017960"/><a:ext cx="76320" cy="304920"/></a:xfrm><a:prstGeom prst="line"><a:avLst/></a:prstGeom><a:ln w="9360"><a:solidFill><a:srgbClr val="4a7ebb"/></a:solidFill><a:round/></a:ln></p:spPr></p:sp><p:sp><p:nvSpPr><p:cNvPr id="312" name="CustomShape 18"/><p:cNvSpPr/><p:nvPr/></p:nvSpPr><p:spPr><a:xfrm><a:off x="-56520" y="4170600"/><a:ext cx="805680" cy="364680"/></a:xfrm><a:prstGeom prst="rect"><a:avLst></a:avLst></a:prstGeom></p:spPr><p:txBody><a:bodyPr bIns="45000" lIns="90000" rIns="90000" tIns="45000" wrap="none"/><a:p><a:r><a:rPr lang="en-US"><a:solidFill><a:srgbClr val="000000"/></a:solidFill><a:latin typeface="Calibri"/></a:rPr><a:t>index</a:t></a:r><a:endParaRPr/></a:p></p:txBody></p:sp><p:sp><p:nvSpPr><p:cNvPr id="313" name="CustomShape 19"/><p:cNvSpPr/><p:nvPr/></p:nvSpPr><p:spPr><a:xfrm><a:off x="3615840" y="2265480"/><a:ext cx="1467000" cy="364680"/></a:xfrm><a:prstGeom prst="rect"><a:avLst></a:avLst></a:prstGeom><a:ln><a:solidFill><a:srgbClr val="000000"/></a:solidFill></a:ln></p:spPr><p:txBody><a:bodyPr bIns="45000" lIns="90000" rIns="90000" tIns="45000" wrap="none"/><a:p><a:r><a:rPr lang="en-US"><a:solidFill><a:srgbClr val="000000"/></a:solidFill><a:latin typeface="Calibri"/></a:rPr><a:t>Cnt policy1</a:t></a:r><a:endParaRPr/></a:p></p:txBody></p:sp><p:sp><p:nvSpPr><p:cNvPr id="314" name="CustomShape 20"/><p:cNvSpPr/><p:nvPr/></p:nvSpPr><p:spPr><a:xfrm><a:off x="3615840" y="3496680"/><a:ext cx="1467000" cy="364680"/></a:xfrm><a:prstGeom prst="rect"><a:avLst></a:avLst></a:prstGeom><a:ln><a:solidFill><a:srgbClr val="000000"/></a:solidFill></a:ln></p:spPr><p:txBody><a:bodyPr bIns="45000" lIns="90000" rIns="90000" tIns="45000" wrap="none"/><a:p><a:r><a:rPr lang="en-US"><a:solidFill><a:srgbClr val="000000"/></a:solidFill><a:latin typeface="Calibri"/></a:rPr><a:t>Cnt policy3</a:t></a:r><a:endParaRPr/></a:p></p:txBody></p:sp><p:cxnSp><p:nvCxnSpPr><p:cNvPr id="315" name="Line 21"/><p:cNvCxnSpPr></p:cNvCxnSpPr><p:nvPr/></p:nvCxnSpPr><p:spPr><xfrm><a:off x="3276360" y="2494080"/><a:ext cx="457560" cy="360"/></xfrm><a:prstGeom prst="straightConnector1"><a:avLst/></a:prstGeom><a:ln w="25560"><a:solidFill><a:srgbClr val="4a7ebb"/></a:solidFill><a:round/><a:tailEnd len="med" type="triangle" w="med"/></a:ln></p:spPr></p:cxnSp><p:cxnSp><p:nvCxnSpPr><p:cNvPr id="316" name="Line 22"/><p:cNvCxnSpPr></p:cNvCxnSpPr><p:nvPr/></p:nvCxnSpPr><p:spPr><xfrm><a:off x="3276360" y="3103560"/><a:ext cx="457560" cy="360"/></xfrm><a:prstGeom prst="straightConnector1"><a:avLst/></a:prstGeom><a:ln w="25560"><a:solidFill><a:srgbClr val="4a7ebb"/></a:solidFill><a:round/><a:tailEnd len="med" type="triangle" w="med"/></a:ln></p:spPr></p:cxnSp><p:cxnSp><p:nvCxnSpPr><p:cNvPr id="317" name="Line 23"/><p:cNvCxnSpPr></p:cNvCxnSpPr><p:nvPr/></p:nvCxnSpPr><p:spPr><xfrm><a:off x="3276360" y="3713400"/><a:ext cx="457560" cy="360"/></xfrm><a:prstGeom prst="straightConnector1"><a:avLst/></a:prstGeom><a:ln w="25560"><a:solidFill><a:srgbClr val="4a7ebb"/></a:solidFill><a:round/><a:tailEnd len="med" type="triangle" w="med"/></a:ln></p:spPr></p:cxnSp><p:cxnSp><p:nvCxnSpPr><p:cNvPr id="318" name="Line 24"/><p:cNvCxnSpPr></p:cNvCxnSpPr><p:nvPr/></p:nvCxnSpPr><p:spPr><xfrm><a:off x="4962600" y="2450160"/><a:ext cx="1819440" cy="425160"/></xfrm><a:prstGeom prst="bentConnector3"><a:avLst/></a:prstGeom><a:ln w="25560"><a:solidFill><a:srgbClr val="4a7ebb"/></a:solidFill><a:round/><a:tailEnd len="med" type="triangle" w="med"/></a:ln></p:spPr></p:cxnSp><p:cxnSp><p:nvCxnSpPr><p:cNvPr id="319" name="Line 25"/><p:cNvCxnSpPr></p:cNvCxnSpPr><p:nvPr/></p:nvCxnSpPr><p:spPr><xfrm flipH="1"><a:off x="4962600" y="3332160"/><a:ext cx="1819440" cy="349200"/></xfrm><a:prstGeom prst="bentConnector3"><a:avLst/></a:prstGeom><a:ln w="25560"><a:solidFill><a:srgbClr val="4a7ebb"/></a:solidFill><a:round/><a:tailEnd len="med" type="triangle" w="med"/></a:ln></p:spPr></p:cxnSp><p:cxnSp><p:nvCxnSpPr><p:cNvPr id="320" name="Line 26"/><p:cNvCxnSpPr></p:cNvCxnSpPr><p:nvPr/></p:nvCxnSpPr><p:spPr><xfrm><a:off x="4825800" y="3103560"/><a:ext cx="1956240" cy="360"/></xfrm><a:prstGeom prst="straightConnector1"><a:avLst/></a:prstGeom><a:ln w="25560"><a:solidFill><a:srgbClr val="4a7ebb"/></a:solidFill><a:round/><a:tailEnd len="med" type="triangle" w="med"/></a:ln></p:spPr></p:cxnSp><p:sp><p:nvSpPr><p:cNvPr id="321" name="CustomShape 27"/><p:cNvSpPr/><p:nvPr/></p:nvSpPr><p:spPr><a:xfrm><a:off x="3613680" y="2886840"/><a:ext cx="1467000" cy="364680"/></a:xfrm><a:prstGeom prst="rect"><a:avLst></a:avLst></a:prstGeom><a:solidFill><a:srgbClr val="ffffff"/></a:solidFill><a:ln><a:solidFill><a:srgbClr val="000000"/></a:solidFill></a:ln></p:spPr><p:txBody><a:bodyPr bIns="45000" lIns="90000" rIns="90000" tIns="45000" wrap="none"/><a:p><a:r><a:rPr lang="en-US"><a:solidFill><a:srgbClr val="000000"/></a:solidFill><a:latin typeface="Calibri"/></a:rPr><a:t>Cnt policy2</a:t></a:r><a:endParaRPr/></a:p></p:txBody></p:sp><p:cxnSp><p:nvCxnSpPr><p:cNvPr id="322" name="Line 28"/><p:cNvCxnSpPr></p:cNvCxnSpPr><p:nvPr/></p:nvCxnSpPr><p:spPr><1pic:xfrm><a:off x="3297240" y="3059640"/><a:ext cx="3997080" cy="2178000"/></1pic:xfrm><a:prstGeom prst="bentConnector3"><a:avLst/></a:prstGeom><a:ln w="25560"><a:solidFill><a:srgbClr val="4a7ebb"/></a:solidFill><a:round/><a:tailEnd len="med" type="triangle" w="med"/></a:ln></p:spPr></p:cxnSp><p:sp><p:nvSpPr><p:cNvPr id="323" name="CustomShape 29"/><p:cNvSpPr/><p:nvPr/></p:nvSpPr><p:spPr><a:xfrm><a:off x="7238880" y="2570400"/><a:ext cx="990360" cy="456840"/></a:xfrm><a:prstGeom prst="trapezoid"><a:avLst><a:gd fmla="val 5400" name="adj"/></a:avLst></a:prstGeom><a:solidFill><a:srgbClr val="ffffff"/></a:solidFill><a:ln w="25560"><a:solidFill><a:srgbClr val="000000"/></a:solidFill><a:round/></a:ln></p:spPr></p:sp><p:sp><p:nvSpPr><p:cNvPr id="324" name="CustomShape 30"/><p:cNvSpPr/><p:nvPr/></p:nvSpPr><p:spPr><a:xfrm><a:off x="6692400" y="2875320"/><a:ext cx="615240" cy="364680"/></a:xfrm><a:prstGeom prst="rect"><a:avLst></a:avLst></a:prstGeom></p:spPr><p:txBody><a:bodyPr bIns="45000" lIns="90000" rIns="90000" tIns="45000" wrap="none"/><a:p><a:r><a:rPr lang="en-US"><a:solidFill><a:srgbClr val="000000"/></a:solidFill><a:latin typeface="Calibri"/></a:rPr><a:t>MIN</a:t></a:r><a:endParaRPr/></a:p></p:txBody></p:sp><p:sp><p:nvSpPr><p:cNvPr id="325" name="CustomShape 31"/><p:cNvSpPr/><p:nvPr/></p:nvSpPr><p:spPr><a:xfrm><a:off x="4781160" y="4856400"/><a:ext cx="2038320" cy="364680"/></a:xfrm><a:prstGeom prst="rect"><a:avLst></a:avLst></a:prstGeom></p:spPr><p:txBody><a:bodyPr bIns="45000" lIns="90000" rIns="90000" tIns="45000" wrap="none"/><a:p><a:r><a:rPr lang="en-US"><a:solidFill><a:srgbClr val="000000"/></a:solidFill><a:latin typeface="Calibri"/></a:rPr><a:t>Policy Selection </a:t></a:r><a:endParaRPr/></a:p></p:txBody></p:sp><p:sp><p:nvSpPr><p:cNvPr id="326" name="CustomShape 32"/><p:cNvSpPr/><p:nvPr/></p:nvSpPr><p:spPr><a:xfrm><a:off x="1936800" y="5332680"/><a:ext cx="253800" cy="1187640"/></a:xfrm><a:prstGeom prst="rect"><a:avLst></a:avLst></a:prstGeom></p:spPr><p:txBody><a:bodyPr bIns="45000" lIns="90000" rIns="90000" tIns="45000" wrap="none"/><a:p><a:r><a:rPr lang="en-US"><a:solidFill><a:srgbClr val="000000"/></a:solidFill><a:latin typeface="Calibri"/></a:rPr><a:t>.</a:t></a:r><a:endParaRPr/></a:p><a:p><a:r><a:rPr lang="en-US"><a:solidFill><a:srgbClr val="000000"/></a:solidFill><a:latin typeface="Calibri"/></a:rPr><a:t>.</a:t></a:r><a:endParaRPr/></a:p><a:p><a:r><a:rPr lang="en-US"><a:solidFill><a:srgbClr val="000000"/></a:solidFill><a:latin typeface="Calibri"/></a:rPr><a:t>.</a:t></a:r><a:endParaRPr/></a:p><a:p><a:r><a:rPr lang="en-US"><a:solidFill><a:srgbClr val="000000"/></a:solidFill><a:latin typeface="Calibri"/></a:rPr><a:t>.</a:t></a:r><a:endParaRPr/></a:p></p:txBody></p:sp><p:sp><p:nvSpPr><p:cNvPr id="327" name="Line 33"/><p:cNvSpPr/><p:nvPr/></p:nvSpPr><p:spPr><a:xfrm><a:off x="838080" y="2722680"/><a:ext cx="2438280" cy="0"/></a:xfrm><a:prstGeom prst="line"><a:avLst/></a:prstGeom><a:ln w="9360"><a:solidFill><a:srgbClr val="4a7ebb"/></a:solidFill><a:round/></a:ln></p:spPr></p:sp><p:sp><p:nvSpPr><p:cNvPr id="328" name="Line 34"/><p:cNvSpPr/><p:nvPr/></p:nvSpPr><p:spPr><a:xfrm><a:off x="838080" y="3332160"/><a:ext cx="2438280" cy="0"/></a:xfrm><a:prstGeom prst="line"><a:avLst/></a:prstGeom><a:ln w="9360"><a:solidFill><a:srgbClr val="4a7ebb"/></a:solidFill><a:round/></a:ln></p:spPr></p:sp><p:sp><p:nvSpPr><p:cNvPr id="329" name="Line 35"/><p:cNvSpPr/><p:nvPr/></p:nvSpPr><p:spPr><a:xfrm><a:off x="838080" y="3942000"/><a:ext cx="2438280" cy="0"/></a:xfrm><a:prstGeom prst="line"><a:avLst/></a:prstGeom><a:ln w="9360"><a:solidFill><a:srgbClr val="4a7ebb"/></a:solidFill><a:round/></a:ln></p:spPr></p:sp><p:sp><p:nvSpPr><p:cNvPr id="330" name="Line 36"/><p:cNvSpPr/><p:nvPr/></p:nvSpPr><p:spPr><a:xfrm><a:off x="838080" y="2426760"/><a:ext cx="2438280" cy="0"/></a:xfrm><a:prstGeom prst="line"><a:avLst/></a:prstGeom><a:ln w="9360"><a:solidFill><a:srgbClr val="4a7ebb"/></a:solidFill><a:round/></a:ln></p:spPr></p:sp><p:sp><p:nvSpPr><p:cNvPr id="331" name="CustomShape 37"/><p:cNvSpPr/><p:nvPr/></p:nvSpPr><p:spPr><a:xfrm><a:off x="841320" y="2714040"/><a:ext cx="2437920" cy="572400"/></a:xfrm><a:prstGeom prst="roundRect"><a:avLst><a:gd fmla="val 3600" name="adj"/></a:avLst></a:prstGeom><a:ln w="50760"><a:solidFill><a:srgbClr val="e46c0a"/></a:solidFill><a:round/></a:ln></p:spPr></p:sp><p:sp><p:nvSpPr><p:cNvPr id="332" name="CustomShape 38"/><p:cNvSpPr/><p:nvPr/></p:nvSpPr><p:spPr><a:xfrm><a:off x="838080" y="3332520"/><a:ext cx="2437920" cy="572400"/></a:xfrm><a:prstGeom prst="roundRect"><a:avLst><a:gd fmla="val 3600" name="adj"/></a:avLst></a:prstGeom><a:ln w="50760"><a:solidFill><a:srgbClr val="e46c0a"/></a:solidFill><a:round/></a:ln></p:spPr></p:sp><p:sp><p:nvSpPr><p:cNvPr id="333" name="Line 39"/><p:cNvSpPr/><p:nvPr/></p:nvSpPr><p:spPr><a:xfrm><a:off x="932760" y="2265480"/><a:ext cx="2233440" cy="0"/></a:xfrm><a:prstGeom prst="line"><a:avLst/></a:prstGeom><a:ln w="9360"><a:solidFill><a:srgbClr val="4a7ebb"/></a:solidFill><a:round/></a:ln></p:spPr></p:sp><p:sp><p:nvSpPr><p:cNvPr id="334" name="Line 40"/><p:cNvSpPr/><p:nvPr/></p:nvSpPr><p:spPr><a:xfrm><a:off x="861840" y="2567160"/><a:ext cx="2438640" cy="0"/></a:xfrm><a:prstGeom prst="line"><a:avLst/></a:prstGeom><a:ln w="9360"><a:solidFill><a:srgbClr val="4a7ebb"/></a:solidFill><a:round/></a:ln></p:spPr></p:sp><p:sp><p:nvSpPr><p:cNvPr id="335" name="CustomShape 41"/><p:cNvSpPr/><p:nvPr/></p:nvSpPr><p:spPr><a:xfrm><a:off x="751680" y="2076480"/><a:ext cx="2518200" cy="913320"/></a:xfrm><a:prstGeom prst="rect"><a:avLst></a:avLst></a:prstGeom><a:solidFill><a:srgbClr val="ffffff"/></a:solidFill></p:spPr><p:txBody><a:bodyPr bIns="45000" lIns="90000" rIns="90000" tIns="45000"/><a:p><a:pPr algn="ctr"></a:pPr><a:r><a:rPr lang="en-US" u="sng"><a:solidFill><a:srgbClr val="000000"/></a:solidFill><a:latin typeface="Calibri"/></a:rPr><a:t>SDM</a:t></a:r><a:endParaRPr/></a:p><a:p><a:pPr algn="ctr"></a:pPr><a:r><a:rPr lang="en-US"><a:solidFill><a:srgbClr val="000000"/></a:solidFill><a:latin typeface="Calibri"/></a:rPr><a:t>Baseline + PACMan-H</a:t></a:r><a:endParaRPr/></a:p></p:txBody></p:sp><p:sp><p:nvSpPr><p:cNvPr id="336" name="CustomShape 42"/><p:cNvSpPr/><p:nvPr/></p:nvSpPr><p:spPr><a:xfrm><a:off x="838080" y="2113200"/><a:ext cx="2437920" cy="4419360"/></a:xfrm><a:prstGeom prst="roundRect"><a:avLst><a:gd fmla="val 3600" name="adj"/></a:avLst></a:prstGeom><a:ln w="25560"><a:solidFill><a:srgbClr val="3a5f8b"/></a:solidFill><a:round/></a:ln></p:spPr></p:sp><p:sp><p:nvSpPr><p:cNvPr id="337" name="CustomShape 43"/><p:cNvSpPr/><p:nvPr/></p:nvSpPr><p:spPr><a:xfrm><a:off x="838080" y="2113200"/><a:ext cx="2437920" cy="572400"/></a:xfrm><a:prstGeom prst="roundRect"><a:avLst><a:gd fmla="val 3600" name="adj"/></a:avLst></a:prstGeom><a:ln w="50760"><a:solidFill><a:srgbClr val="e46c0a"/></a:solidFill><a:round/></a:ln></p:spPr></p:sp><p:sp><p:nvSpPr><p:cNvPr id="338" name="CustomShape 44"/><p:cNvSpPr/><p:nvPr/></p:nvSpPr><p:spPr><a:xfrm><a:off x="1292760" y="1667160"/><a:ext cx="1508040" cy="364680"/></a:xfrm><a:prstGeom prst="rect"><a:avLst></a:avLst></a:prstGeom><a:solidFill><a:srgbClr val="000000"/></a:solidFill></p:spPr><p:txBody><a:bodyPr bIns="45000" lIns="90000" rIns="90000" tIns="45000" wrap="none"/><a:p><a:pPr algn="ctr"></a:pPr><a:r><a:rPr i="1" lang="en-US"><a:solidFill><a:srgbClr val="ffffff"/></a:solidFill><a:latin typeface="Calibri"/></a:rPr><a:t>Set Dueling</a:t></a:r><a:endParaRPr/></a:p></p:txBody></p:sp><p:sp><p:nvSpPr><p:cNvPr id="339" name="CustomShape 45"/><p:cNvSpPr/><p:nvPr/></p:nvSpPr><p:spPr><a:xfrm><a:off x="855720" y="3905280"/><a:ext cx="2437920" cy="2550960"/></a:xfrm><a:prstGeom prst="roundRect"><a:avLst><a:gd fmla="val 3600" name="adj"/></a:avLst></a:prstGeom><a:ln w="50760"><a:solidFill><a:srgbClr val="008000"/></a:solidFill><a:round/></a:ln></p:spPr></p:sp><p:sp><p:nvSpPr><p:cNvPr id="340" name="CustomShape 46"/><p:cNvSpPr/><p:nvPr/></p:nvSpPr><p:spPr><a:xfrm><a:off x="0" y="6157800"/><a:ext cx="9143640" cy="699840"/></a:xfrm><a:prstGeom prst="rect"><a:avLst></a:avLst></a:prstGeom><a:solidFill><a:srgbClr val="ffffff"/></a:solidFill></p:spPr></p:sp><p:sp><p:nvSpPr><p:cNvPr id="341" name="CustomShape 47"/><p:cNvSpPr/><p:nvPr/></p:nvSpPr><p:spPr><a:xfrm><a:off x="8161560" y="6350400"/><a:ext cx="470160" cy="364680"/></a:xfrm><a:prstGeom prst="rect"><a:avLst></a:avLst></a:prstGeom></p:spPr><p:txBody><a:bodyPr bIns="45000" lIns="90000" rIns="90000" tIns="45000" wrap="none"/><a:p><a:r><a:rPr lang="en-US"><a:solidFill><a:srgbClr val="ffffff"/></a:solidFill><a:latin typeface="Calibri"/></a:rPr><a:t>19</a:t></a:r><a:endParaRPr/></a:p></p:txBody></p:sp></p:spTree></p:cSld>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Evaluation Methodology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CMP$im simulation framework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4-way OOO processor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128-entry ROB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3-level cache hierarchy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L1 inst. and data caches: 32KB, 4-way, private, 1-cycle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L2 unified cache: 256KB, 8-way, private, 10-cycle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L3 last-level cache: 1MB per core, 16-way, shared, 30-cycle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Main memory: 32 outstanding requests, 200-cycle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Streamer prefetcher – 16 stream detectors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DRRIP-based LLC: 2-bit RRIP counter 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5317200" y="630792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11772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000000"/>
                </a:solidFill>
                <a:latin typeface="Calibri"/>
              </a:rPr>
              <a:t>PACMan-HM Outperforms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PACMan-H and PACMan-M</a:t>
            </a:r>
            <a:endParaRPr/>
          </a:p>
        </p:txBody>
      </p:sp>
      <p:graphicFrame>
        <p:nvGraphicFramePr>
          <p:cNvPr id="346" name="Content Placeholder 3"/>
          <p:cNvGraphicFramePr/>
          <p:nvPr/>
        </p:nvGraphicFramePr>
        <p:xfrm>
          <a:off x="0" y="2209680"/>
          <a:ext cx="9143640" cy="391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47" name="CustomShape 2"/>
          <p:cNvSpPr/>
          <p:nvPr/>
        </p:nvSpPr>
        <p:spPr>
          <a:xfrm>
            <a:off x="4114800" y="2759760"/>
            <a:ext cx="685440" cy="1603440"/>
          </a:xfrm>
          <a:prstGeom prst="ellipse">
            <a:avLst/>
          </a:prstGeom>
          <a:ln w="25560">
            <a:solidFill>
              <a:srgbClr val="00b0f0"/>
            </a:solidFill>
            <a:round/>
          </a:ln>
        </p:spPr>
      </p:sp>
      <p:sp>
        <p:nvSpPr>
          <p:cNvPr id="348" name="CustomShape 3"/>
          <p:cNvSpPr/>
          <p:nvPr/>
        </p:nvSpPr>
        <p:spPr>
          <a:xfrm>
            <a:off x="4724280" y="2759760"/>
            <a:ext cx="685440" cy="1603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349" name="CustomShape 4"/>
          <p:cNvSpPr/>
          <p:nvPr/>
        </p:nvSpPr>
        <p:spPr>
          <a:xfrm>
            <a:off x="5334120" y="2759760"/>
            <a:ext cx="685440" cy="1603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350" name="CustomShape 5"/>
          <p:cNvSpPr/>
          <p:nvPr/>
        </p:nvSpPr>
        <p:spPr>
          <a:xfrm>
            <a:off x="109800" y="1406880"/>
            <a:ext cx="8980560" cy="1005120"/>
          </a:xfrm>
          <a:prstGeom prst="rect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 algn="ctr"/>
            <a:r>
              <a:rPr lang="en-US" sz="2000">
                <a:solidFill>
                  <a:srgbClr val="ffffff"/>
                </a:solidFill>
                <a:latin typeface="Calibri"/>
              </a:rPr>
              <a:t>While PACMan policies improve performance overall, </a:t>
            </a:r>
            <a:endParaRPr/>
          </a:p>
          <a:p>
            <a:pPr algn="ctr"/>
            <a:r>
              <a:rPr b="1" i="1" lang="en-US" sz="2000">
                <a:solidFill>
                  <a:srgbClr val="ffffff"/>
                </a:solidFill>
                <a:latin typeface="Calibri"/>
              </a:rPr>
              <a:t>static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 PACMan policies can hurt some applications i.e. bwaves and gemsFDTD</a:t>
            </a:r>
            <a:endParaRPr/>
          </a:p>
        </p:txBody>
      </p:sp>
      <p:sp>
        <p:nvSpPr>
          <p:cNvPr id="351" name="CustomShape 6"/>
          <p:cNvSpPr/>
          <p:nvPr/>
        </p:nvSpPr>
        <p:spPr>
          <a:xfrm>
            <a:off x="530064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  <p:timing>
    <p:tnLst>
      <p:par>
        <p:cTn dur="indefinite" id="182" nodeType="tmRoot" restart="never">
          <p:childTnLst>
            <p:seq>
              <p:cTn dur="indefinite" id="183" nodeType="mainSeq">
                <p:childTnLst>
                  <p:par>
                    <p:cTn fill="hold" id="184">
                      <p:stCondLst>
                        <p:cond delay="indefinite"/>
                      </p:stCondLst>
                      <p:childTnLst>
                        <p:par>
                          <p:cTn fill="hold" id="185">
                            <p:stCondLst>
                              <p:cond delay="0"/>
                            </p:stCondLst>
                            <p:childTnLst>
                              <p:par>
                                <p:cTn fill="hold" id="18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8">
                      <p:stCondLst>
                        <p:cond delay="indefinite"/>
                      </p:stCondLst>
                      <p:childTnLst>
                        <p:par>
                          <p:cTn fill="hold" id="189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Content Placeholder 3"/>
          <p:cNvGraphicFramePr/>
          <p:nvPr/>
        </p:nvGraphicFramePr>
        <p:xfrm>
          <a:off x="0" y="1600200"/>
          <a:ext cx="91436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53" name="TextShape 1"/>
          <p:cNvSpPr txBox="1"/>
          <p:nvPr/>
        </p:nvSpPr>
        <p:spPr>
          <a:xfrm>
            <a:off x="457200" y="4896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000000"/>
                </a:solidFill>
                <a:latin typeface="Calibri"/>
              </a:rPr>
              <a:t>PACMan-Dyn: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Better and More Predictable Performance Gains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1828800" y="2681280"/>
            <a:ext cx="609120" cy="1509480"/>
          </a:xfrm>
          <a:prstGeom prst="ellipse">
            <a:avLst/>
          </a:prstGeom>
          <a:ln w="25560">
            <a:solidFill>
              <a:srgbClr val="ffc000"/>
            </a:solidFill>
            <a:round/>
          </a:ln>
        </p:spPr>
      </p:sp>
      <p:sp>
        <p:nvSpPr>
          <p:cNvPr id="355" name="CustomShape 3"/>
          <p:cNvSpPr/>
          <p:nvPr/>
        </p:nvSpPr>
        <p:spPr>
          <a:xfrm>
            <a:off x="2438280" y="2681280"/>
            <a:ext cx="609120" cy="1509480"/>
          </a:xfrm>
          <a:prstGeom prst="ellipse">
            <a:avLst/>
          </a:prstGeom>
          <a:ln w="25560">
            <a:solidFill>
              <a:srgbClr val="ffc000"/>
            </a:solidFill>
            <a:round/>
          </a:ln>
        </p:spPr>
      </p:sp>
      <p:sp>
        <p:nvSpPr>
          <p:cNvPr id="356" name="CustomShape 4"/>
          <p:cNvSpPr/>
          <p:nvPr/>
        </p:nvSpPr>
        <p:spPr>
          <a:xfrm>
            <a:off x="3581280" y="2681280"/>
            <a:ext cx="609120" cy="1509480"/>
          </a:xfrm>
          <a:prstGeom prst="ellipse">
            <a:avLst/>
          </a:prstGeom>
          <a:ln w="25560">
            <a:solidFill>
              <a:srgbClr val="ffc000"/>
            </a:solidFill>
            <a:round/>
          </a:ln>
        </p:spPr>
      </p:sp>
      <p:sp>
        <p:nvSpPr>
          <p:cNvPr id="357" name="CustomShape 5"/>
          <p:cNvSpPr/>
          <p:nvPr/>
        </p:nvSpPr>
        <p:spPr>
          <a:xfrm>
            <a:off x="4191120" y="2681280"/>
            <a:ext cx="609120" cy="1509480"/>
          </a:xfrm>
          <a:prstGeom prst="ellipse">
            <a:avLst/>
          </a:prstGeom>
          <a:ln w="25560">
            <a:solidFill>
              <a:srgbClr val="ffc000"/>
            </a:solidFill>
            <a:round/>
          </a:ln>
        </p:spPr>
      </p:sp>
      <p:sp>
        <p:nvSpPr>
          <p:cNvPr id="358" name="CustomShape 6"/>
          <p:cNvSpPr/>
          <p:nvPr/>
        </p:nvSpPr>
        <p:spPr>
          <a:xfrm>
            <a:off x="1219320" y="2971800"/>
            <a:ext cx="609120" cy="1142640"/>
          </a:xfrm>
          <a:prstGeom prst="ellipse">
            <a:avLst/>
          </a:prstGeom>
          <a:ln w="25560">
            <a:solidFill>
              <a:srgbClr val="e46c0a"/>
            </a:solidFill>
            <a:round/>
          </a:ln>
        </p:spPr>
      </p:sp>
      <p:sp>
        <p:nvSpPr>
          <p:cNvPr id="359" name="CustomShape 7"/>
          <p:cNvSpPr/>
          <p:nvPr/>
        </p:nvSpPr>
        <p:spPr>
          <a:xfrm>
            <a:off x="5943600" y="2971800"/>
            <a:ext cx="609120" cy="1142640"/>
          </a:xfrm>
          <a:prstGeom prst="ellipse">
            <a:avLst/>
          </a:prstGeom>
          <a:ln w="25560">
            <a:solidFill>
              <a:srgbClr val="e46c0a"/>
            </a:solidFill>
            <a:round/>
          </a:ln>
        </p:spPr>
      </p:sp>
      <p:sp>
        <p:nvSpPr>
          <p:cNvPr id="360" name="CustomShape 8"/>
          <p:cNvSpPr/>
          <p:nvPr/>
        </p:nvSpPr>
        <p:spPr>
          <a:xfrm>
            <a:off x="4724280" y="3733920"/>
            <a:ext cx="609120" cy="53316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361" name="CustomShape 9"/>
          <p:cNvSpPr/>
          <p:nvPr/>
        </p:nvSpPr>
        <p:spPr>
          <a:xfrm>
            <a:off x="5334120" y="3733920"/>
            <a:ext cx="609120" cy="53316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362" name="CustomShape 10"/>
          <p:cNvSpPr/>
          <p:nvPr/>
        </p:nvSpPr>
        <p:spPr>
          <a:xfrm>
            <a:off x="1371600" y="1284840"/>
            <a:ext cx="7162560" cy="1187640"/>
          </a:xfrm>
          <a:prstGeom prst="rect">
            <a:avLst/>
          </a:prstGeom>
          <a:solidFill>
            <a:srgbClr val="984807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ffffff"/>
                </a:solidFill>
                <a:latin typeface="Calibri"/>
              </a:rPr>
              <a:t>PACMan-Dyn performs the </a:t>
            </a:r>
            <a:r>
              <a:rPr b="1" i="1" lang="en-US" sz="2400">
                <a:solidFill>
                  <a:srgbClr val="ffff00"/>
                </a:solidFill>
                <a:latin typeface="Calibri"/>
              </a:rPr>
              <a:t>best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(overall) while providing  more </a:t>
            </a:r>
            <a:r>
              <a:rPr b="1" i="1" lang="en-US" sz="2400">
                <a:solidFill>
                  <a:srgbClr val="ffff00"/>
                </a:solidFill>
                <a:latin typeface="Calibri"/>
              </a:rPr>
              <a:t>consistent performance gains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363" name="CustomShape 11"/>
          <p:cNvSpPr/>
          <p:nvPr/>
        </p:nvSpPr>
        <p:spPr>
          <a:xfrm>
            <a:off x="530064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  <p:timing>
    <p:tnLst>
      <p:par>
        <p:cTn dur="indefinite" id="194" nodeType="tmRoot" restart="never">
          <p:childTnLst>
            <p:seq>
              <p:cTn dur="indefinite" id="195" nodeType="mainSeq">
                <p:childTnLst>
                  <p:par>
                    <p:cTn fill="hold" id="196">
                      <p:stCondLst>
                        <p:cond delay="indefinite"/>
                      </p:stCondLst>
                      <p:childTnLst>
                        <p:par>
                          <p:cTn fill="hold" id="197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2">
                      <p:stCondLst>
                        <p:cond delay="indefinite"/>
                      </p:stCondLst>
                      <p:childTnLst>
                        <p:par>
                          <p:cTn fill="hold" id="203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6">
                      <p:stCondLst>
                        <p:cond delay="indefinite"/>
                      </p:stCondLst>
                      <p:childTnLst>
                        <p:par>
                          <p:cTn fill="hold" id="207">
                            <p:stCondLst>
                              <p:cond delay="0"/>
                            </p:stCondLst>
                            <p:childTnLst>
                              <p:par>
                                <p:cTn fill="hold" id="20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b="1" i="1" lang="en-US" sz="3200">
                <a:solidFill>
                  <a:srgbClr val="000000"/>
                </a:solidFill>
                <a:latin typeface="Calibri"/>
              </a:rPr>
              <a:t>PACMan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refetch-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ware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ache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Man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agement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descr="" id="3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2743200"/>
            <a:ext cx="2857320" cy="2857320"/>
          </a:xfrm>
          <a:prstGeom prst="rect">
            <a:avLst/>
          </a:prstGeom>
        </p:spPr>
      </p:pic>
      <p:sp>
        <p:nvSpPr>
          <p:cNvPr id="366" name="CustomShape 2"/>
          <p:cNvSpPr/>
          <p:nvPr/>
        </p:nvSpPr>
        <p:spPr>
          <a:xfrm>
            <a:off x="457200" y="3733920"/>
            <a:ext cx="8416080" cy="17521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Calibri"/>
              </a:rPr>
              <a:t>Research Question 2: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 applications already benefiting from prefetching,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can PACMan improve performance </a:t>
            </a:r>
            <a:r>
              <a:rPr b="1" i="1" lang="en-US" sz="2600">
                <a:solidFill>
                  <a:srgbClr val="000000"/>
                </a:solidFill>
                <a:latin typeface="Calibri"/>
              </a:rPr>
              <a:t>even more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?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67" name="TextShape 3"/>
          <p:cNvSpPr txBox="1"/>
          <p:nvPr/>
        </p:nvSpPr>
        <p:spPr>
          <a:xfrm>
            <a:off x="457200" y="1752480"/>
            <a:ext cx="8416080" cy="1752120"/>
          </a:xfrm>
          <a:prstGeom prst="rect">
            <a:avLst/>
          </a:prstGeom>
        </p:spPr>
        <p:txBody>
          <a:bodyPr/>
          <a:p>
            <a:r>
              <a:rPr lang="en-US" sz="2600" u="sng">
                <a:solidFill>
                  <a:srgbClr val="000000"/>
                </a:solidFill>
                <a:latin typeface="Calibri"/>
              </a:rPr>
              <a:t>Research Question 1: 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alibri"/>
              </a:rPr>
              <a:t>For applications suffering from prefetcher cache pollution,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alibri"/>
              </a:rPr>
              <a:t>can PACMan minimize such interference?</a:t>
            </a:r>
            <a:endParaRPr/>
          </a:p>
          <a:p>
            <a:endParaRPr/>
          </a:p>
        </p:txBody>
      </p:sp>
      <p:sp>
        <p:nvSpPr>
          <p:cNvPr id="368" name="CustomShape 4"/>
          <p:cNvSpPr/>
          <p:nvPr/>
        </p:nvSpPr>
        <p:spPr>
          <a:xfrm>
            <a:off x="530064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0" y="6126120"/>
            <a:ext cx="9143640" cy="731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TextShape 2"/>
          <p:cNvSpPr txBox="1"/>
          <p:nvPr/>
        </p:nvSpPr>
        <p:spPr>
          <a:xfrm>
            <a:off x="156600" y="274680"/>
            <a:ext cx="877788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Memory Latency is Performance Bottleneck</a:t>
            </a:r>
            <a:endParaRPr/>
          </a:p>
        </p:txBody>
      </p:sp>
      <p:sp>
        <p:nvSpPr>
          <p:cNvPr id="23" name="TextShape 3"/>
          <p:cNvSpPr txBox="1"/>
          <p:nvPr/>
        </p:nvSpPr>
        <p:spPr>
          <a:xfrm>
            <a:off x="442080" y="1208160"/>
            <a:ext cx="8244360" cy="452556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Calibri"/>
              </a:rPr>
              <a:t>Many commonly studied memory optimization techniques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Our work studies two: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Prefetching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For our workloads, prefetching alone improves performance by an avg. of 35%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Intelligent Last-Level Cache (LLC) Management</a:t>
            </a:r>
            <a:endParaRPr/>
          </a:p>
        </p:txBody>
      </p:sp>
      <p:sp>
        <p:nvSpPr>
          <p:cNvPr id="24" name="CustomShape 4"/>
          <p:cNvSpPr/>
          <p:nvPr/>
        </p:nvSpPr>
        <p:spPr>
          <a:xfrm>
            <a:off x="8621640" y="6350400"/>
            <a:ext cx="3254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graphicFrame>
        <p:nvGraphicFramePr>
          <p:cNvPr id="25" name="Chart 10"/>
          <p:cNvGraphicFramePr/>
          <p:nvPr/>
        </p:nvGraphicFramePr>
        <p:xfrm>
          <a:off x="1402200" y="4193280"/>
          <a:ext cx="469116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CustomShape 5"/>
          <p:cNvSpPr/>
          <p:nvPr/>
        </p:nvSpPr>
        <p:spPr>
          <a:xfrm>
            <a:off x="5903640" y="5152680"/>
            <a:ext cx="1217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[ISCA `10]</a:t>
            </a:r>
            <a:endParaRPr/>
          </a:p>
        </p:txBody>
      </p:sp>
      <p:sp>
        <p:nvSpPr>
          <p:cNvPr id="27" name="CustomShape 6"/>
          <p:cNvSpPr/>
          <p:nvPr/>
        </p:nvSpPr>
        <p:spPr>
          <a:xfrm>
            <a:off x="5890320" y="5522400"/>
            <a:ext cx="14500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[MICRO `10]</a:t>
            </a:r>
            <a:endParaRPr/>
          </a:p>
        </p:txBody>
      </p:sp>
      <p:sp>
        <p:nvSpPr>
          <p:cNvPr id="28" name="CustomShape 7"/>
          <p:cNvSpPr/>
          <p:nvPr/>
        </p:nvSpPr>
        <p:spPr>
          <a:xfrm>
            <a:off x="5899320" y="5892120"/>
            <a:ext cx="14364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[MICRO `11]</a:t>
            </a:r>
            <a:endParaRPr/>
          </a:p>
        </p:txBody>
      </p:sp>
      <p:sp>
        <p:nvSpPr>
          <p:cNvPr id="29" name="CustomShape 8"/>
          <p:cNvSpPr/>
          <p:nvPr/>
        </p:nvSpPr>
        <p:spPr>
          <a:xfrm>
            <a:off x="2136600" y="6526080"/>
            <a:ext cx="3114720" cy="6076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LLC management alone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9068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PACMan Combines Benefits of Intelligent LLC Management and Prefetching</a:t>
            </a:r>
            <a:endParaRPr/>
          </a:p>
        </p:txBody>
      </p:sp>
      <p:graphicFrame>
        <p:nvGraphicFramePr>
          <p:cNvPr id="370" name="Content Placeholder 3"/>
          <p:cNvGraphicFramePr/>
          <p:nvPr/>
        </p:nvGraphicFramePr>
        <p:xfrm>
          <a:off x="457200" y="1600200"/>
          <a:ext cx="822924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1" name="CustomShape 2"/>
          <p:cNvSpPr/>
          <p:nvPr/>
        </p:nvSpPr>
        <p:spPr>
          <a:xfrm>
            <a:off x="2774520" y="3025080"/>
            <a:ext cx="821520" cy="913320"/>
          </a:xfrm>
          <a:prstGeom prst="rect">
            <a:avLst/>
          </a:prstGeom>
          <a:solidFill>
            <a:srgbClr val="000000"/>
          </a:solidFill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00"/>
                </a:solidFill>
                <a:latin typeface="Calibri"/>
              </a:rPr>
              <a:t>22% better</a:t>
            </a:r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4459680" y="3018960"/>
            <a:ext cx="821520" cy="913320"/>
          </a:xfrm>
          <a:prstGeom prst="rect">
            <a:avLst/>
          </a:prstGeom>
          <a:solidFill>
            <a:srgbClr val="000000"/>
          </a:solidFill>
        </p:spPr>
        <p:txBody>
          <a:bodyPr bIns="45000" lIns="90000" rIns="90000" tIns="45000"/>
          <a:p>
            <a:pPr algn="ctr"/>
            <a:r>
              <a:rPr b="1" lang="en-US">
                <a:solidFill>
                  <a:srgbClr val="ffff00"/>
                </a:solidFill>
                <a:latin typeface="Calibri"/>
              </a:rPr>
              <a:t>15% better</a:t>
            </a:r>
            <a:endParaRPr/>
          </a:p>
        </p:txBody>
      </p:sp>
      <p:sp>
        <p:nvSpPr>
          <p:cNvPr id="373" name="CustomShape 4"/>
          <p:cNvSpPr/>
          <p:nvPr/>
        </p:nvSpPr>
        <p:spPr>
          <a:xfrm>
            <a:off x="1677600" y="1417680"/>
            <a:ext cx="2602080" cy="470808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374" name="CustomShape 5"/>
          <p:cNvSpPr/>
          <p:nvPr/>
        </p:nvSpPr>
        <p:spPr>
          <a:xfrm>
            <a:off x="1882440" y="1442520"/>
            <a:ext cx="211788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Prefetch-Induced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LLC Interference</a:t>
            </a:r>
            <a:endParaRPr/>
          </a:p>
        </p:txBody>
      </p:sp>
      <p:sp>
        <p:nvSpPr>
          <p:cNvPr id="375" name="CustomShape 6"/>
          <p:cNvSpPr/>
          <p:nvPr/>
        </p:nvSpPr>
        <p:spPr>
          <a:xfrm>
            <a:off x="4280040" y="1417680"/>
            <a:ext cx="1301040" cy="4708080"/>
          </a:xfrm>
          <a:prstGeom prst="rect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376" name="CustomShape 7"/>
          <p:cNvSpPr/>
          <p:nvPr/>
        </p:nvSpPr>
        <p:spPr>
          <a:xfrm>
            <a:off x="4235400" y="1442880"/>
            <a:ext cx="14778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Prefetching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Friendly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Other Topics in the Paper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PACMan-Dyn-Local/Global for multiprog. workloads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An avg. of 21.0% perf. improvement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 cache size sensitivity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 for inclusive, non-inclusive, and exclusive cache hierarchies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PACMan’s impact on memory bandwidth</a:t>
            </a:r>
            <a:endParaRPr/>
          </a:p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PACMan Conclusion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First synergistic approach for prefetching and intelligent LLC management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Prefetch-aware cache insertion and update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~21% performance improvement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Minimal hardware storage overhead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PACMan’s Fine-Grained Prefetcher Control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Reduces performance variability from prefetching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528372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120400" y="1441440"/>
            <a:ext cx="398880" cy="353880"/>
          </a:xfrm>
          <a:prstGeom prst="ellipse">
            <a:avLst/>
          </a:prstGeom>
          <a:solidFill>
            <a:srgbClr val="e46c0a"/>
          </a:solidFill>
        </p:spPr>
      </p:sp>
      <p:sp>
        <p:nvSpPr>
          <p:cNvPr id="383" name="CustomShape 2"/>
          <p:cNvSpPr/>
          <p:nvPr/>
        </p:nvSpPr>
        <p:spPr>
          <a:xfrm>
            <a:off x="2428560" y="1846080"/>
            <a:ext cx="412920" cy="326880"/>
          </a:xfrm>
          <a:prstGeom prst="triangle">
            <a:avLst>
              <a:gd fmla="val 10800" name="adj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384" name="CustomShape 3"/>
          <p:cNvSpPr/>
          <p:nvPr/>
        </p:nvSpPr>
        <p:spPr>
          <a:xfrm>
            <a:off x="1263600" y="1263240"/>
            <a:ext cx="2582640" cy="63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PA    Man: </a:t>
            </a:r>
            <a:endParaRPr/>
          </a:p>
        </p:txBody>
      </p:sp>
      <p:sp>
        <p:nvSpPr>
          <p:cNvPr id="385" name="TextShape 4"/>
          <p:cNvSpPr txBox="1"/>
          <p:nvPr/>
        </p:nvSpPr>
        <p:spPr>
          <a:xfrm>
            <a:off x="398520" y="1129320"/>
            <a:ext cx="84164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8b8b8b"/>
                </a:solidFill>
                <a:latin typeface="Calibri"/>
              </a:rPr>
              <a:t>                  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P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refetch-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A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ware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C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ache </a:t>
            </a:r>
            <a:r>
              <a:rPr lang="en-US" sz="3600" u="sng">
                <a:solidFill>
                  <a:srgbClr val="8b8b8b"/>
                </a:solidFill>
                <a:latin typeface="Calibri"/>
              </a:rPr>
              <a:t>Man</a:t>
            </a:r>
            <a:r>
              <a:rPr lang="en-US" sz="3600">
                <a:solidFill>
                  <a:srgbClr val="8b8b8b"/>
                </a:solidFill>
                <a:latin typeface="Calibri"/>
              </a:rPr>
              <a:t>agement for High Performance Caching</a:t>
            </a:r>
            <a:endParaRPr/>
          </a:p>
        </p:txBody>
      </p:sp>
      <p:sp>
        <p:nvSpPr>
          <p:cNvPr id="386" name="TextShape 5"/>
          <p:cNvSpPr txBox="1"/>
          <p:nvPr/>
        </p:nvSpPr>
        <p:spPr>
          <a:xfrm>
            <a:off x="304560" y="2916360"/>
            <a:ext cx="8229240" cy="313560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2400" u="sng">
                <a:solidFill>
                  <a:srgbClr val="000000"/>
                </a:solidFill>
              </a:rPr>
              <a:t>Carole-Jean Wu</a:t>
            </a:r>
            <a:r>
              <a:rPr lang="en-US" sz="2400">
                <a:solidFill>
                  <a:srgbClr val="000000"/>
                </a:solidFill>
              </a:rPr>
              <a:t>¶, </a:t>
            </a:r>
            <a:r>
              <a:rPr lang="en-US" sz="2400">
                <a:solidFill>
                  <a:srgbClr val="8b8b8b"/>
                </a:solidFill>
              </a:rPr>
              <a:t>Aamer Jaleel*, Margaret Martonosi¶, Simon Steely Jr.*, Joel Emer*§</a:t>
            </a:r>
            <a:endParaRPr/>
          </a:p>
          <a:p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Princeton University¶      Intel VSSAD*         MIT§   </a:t>
            </a:r>
            <a:endParaRPr/>
          </a:p>
          <a:p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December 7, 2011</a:t>
            </a:r>
            <a:endParaRPr/>
          </a:p>
          <a:p>
            <a:pPr algn="ctr"/>
            <a:r>
              <a:rPr lang="en-US" sz="2400">
                <a:solidFill>
                  <a:srgbClr val="8b8b8b"/>
                </a:solidFill>
              </a:rPr>
              <a:t>International Symposium on Microarchitecture</a:t>
            </a:r>
            <a:endParaRPr/>
          </a:p>
          <a:p>
            <a:pPr algn="ctr"/>
            <a:r>
              <a:rPr lang="en-US" sz="2800">
                <a:solidFill>
                  <a:srgbClr val="8b8b8b"/>
                </a:solidFill>
              </a:rPr>
              <a:t>                     </a:t>
            </a:r>
            <a:endParaRPr/>
          </a:p>
        </p:txBody>
      </p:sp>
      <p:pic>
        <p:nvPicPr>
          <p:cNvPr descr="" id="38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17280" y="6286680"/>
            <a:ext cx="786600" cy="520920"/>
          </a:xfrm>
          <a:prstGeom prst="rect">
            <a:avLst/>
          </a:prstGeom>
        </p:spPr>
      </p:pic>
      <p:sp>
        <p:nvSpPr>
          <p:cNvPr id="388" name="CustomShape 6"/>
          <p:cNvSpPr/>
          <p:nvPr/>
        </p:nvSpPr>
        <p:spPr>
          <a:xfrm>
            <a:off x="5304240" y="627984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173304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1" name="CustomShape 2"/>
          <p:cNvSpPr/>
          <p:nvPr/>
        </p:nvSpPr>
        <p:spPr>
          <a:xfrm>
            <a:off x="1988280" y="2738160"/>
            <a:ext cx="388080" cy="191376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2" name="CustomShape 3"/>
          <p:cNvSpPr/>
          <p:nvPr/>
        </p:nvSpPr>
        <p:spPr>
          <a:xfrm>
            <a:off x="5225760" y="2748240"/>
            <a:ext cx="388080" cy="191376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3" name="CustomShape 4"/>
          <p:cNvSpPr/>
          <p:nvPr/>
        </p:nvSpPr>
        <p:spPr>
          <a:xfrm>
            <a:off x="491724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4" name="CustomShape 5"/>
          <p:cNvSpPr/>
          <p:nvPr/>
        </p:nvSpPr>
        <p:spPr>
          <a:xfrm>
            <a:off x="3609720" y="2748240"/>
            <a:ext cx="388080" cy="191376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5" name="CustomShape 6"/>
          <p:cNvSpPr/>
          <p:nvPr/>
        </p:nvSpPr>
        <p:spPr>
          <a:xfrm>
            <a:off x="6753600" y="2741400"/>
            <a:ext cx="388080" cy="191376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6" name="CustomShape 7"/>
          <p:cNvSpPr/>
          <p:nvPr/>
        </p:nvSpPr>
        <p:spPr>
          <a:xfrm>
            <a:off x="333864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7" name="CustomShape 8"/>
          <p:cNvSpPr/>
          <p:nvPr/>
        </p:nvSpPr>
        <p:spPr>
          <a:xfrm>
            <a:off x="642312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38" name="TextShape 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L2 Prefetcher: LLC Misses</a:t>
            </a:r>
            <a:endParaRPr/>
          </a:p>
        </p:txBody>
      </p:sp>
      <p:sp>
        <p:nvSpPr>
          <p:cNvPr id="39" name="CustomShape 10"/>
          <p:cNvSpPr/>
          <p:nvPr/>
        </p:nvSpPr>
        <p:spPr>
          <a:xfrm>
            <a:off x="148752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CPU0</a:t>
            </a:r>
            <a:endParaRPr/>
          </a:p>
        </p:txBody>
      </p:sp>
      <p:sp>
        <p:nvSpPr>
          <p:cNvPr id="40" name="CustomShape 11"/>
          <p:cNvSpPr/>
          <p:nvPr/>
        </p:nvSpPr>
        <p:spPr>
          <a:xfrm>
            <a:off x="145764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41" name="CustomShape 12"/>
          <p:cNvSpPr/>
          <p:nvPr/>
        </p:nvSpPr>
        <p:spPr>
          <a:xfrm>
            <a:off x="949680" y="4655520"/>
            <a:ext cx="7351560" cy="10191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LLC</a:t>
            </a:r>
            <a:endParaRPr/>
          </a:p>
        </p:txBody>
      </p:sp>
      <p:sp>
        <p:nvSpPr>
          <p:cNvPr id="42" name="CustomShape 13"/>
          <p:cNvSpPr/>
          <p:nvPr/>
        </p:nvSpPr>
        <p:spPr>
          <a:xfrm>
            <a:off x="155988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43" name="CustomShape 14"/>
          <p:cNvSpPr/>
          <p:nvPr/>
        </p:nvSpPr>
        <p:spPr>
          <a:xfrm>
            <a:off x="305928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CPU1</a:t>
            </a:r>
            <a:endParaRPr/>
          </a:p>
        </p:txBody>
      </p:sp>
      <p:sp>
        <p:nvSpPr>
          <p:cNvPr id="44" name="CustomShape 15"/>
          <p:cNvSpPr/>
          <p:nvPr/>
        </p:nvSpPr>
        <p:spPr>
          <a:xfrm>
            <a:off x="313164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45" name="CustomShape 16"/>
          <p:cNvSpPr/>
          <p:nvPr/>
        </p:nvSpPr>
        <p:spPr>
          <a:xfrm>
            <a:off x="461628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CPU2</a:t>
            </a:r>
            <a:endParaRPr/>
          </a:p>
        </p:txBody>
      </p:sp>
      <p:sp>
        <p:nvSpPr>
          <p:cNvPr id="46" name="CustomShape 17"/>
          <p:cNvSpPr/>
          <p:nvPr/>
        </p:nvSpPr>
        <p:spPr>
          <a:xfrm>
            <a:off x="468864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47" name="CustomShape 18"/>
          <p:cNvSpPr/>
          <p:nvPr/>
        </p:nvSpPr>
        <p:spPr>
          <a:xfrm>
            <a:off x="617004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CPU3</a:t>
            </a:r>
            <a:endParaRPr/>
          </a:p>
        </p:txBody>
      </p:sp>
      <p:sp>
        <p:nvSpPr>
          <p:cNvPr id="48" name="CustomShape 19"/>
          <p:cNvSpPr/>
          <p:nvPr/>
        </p:nvSpPr>
        <p:spPr>
          <a:xfrm>
            <a:off x="624240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49" name="CustomShape 20"/>
          <p:cNvSpPr/>
          <p:nvPr/>
        </p:nvSpPr>
        <p:spPr>
          <a:xfrm>
            <a:off x="209412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50" name="CustomShape 21"/>
          <p:cNvSpPr/>
          <p:nvPr/>
        </p:nvSpPr>
        <p:spPr>
          <a:xfrm>
            <a:off x="300852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51" name="CustomShape 22"/>
          <p:cNvSpPr/>
          <p:nvPr/>
        </p:nvSpPr>
        <p:spPr>
          <a:xfrm>
            <a:off x="364500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52" name="CustomShape 23"/>
          <p:cNvSpPr/>
          <p:nvPr/>
        </p:nvSpPr>
        <p:spPr>
          <a:xfrm>
            <a:off x="458928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53" name="CustomShape 24"/>
          <p:cNvSpPr/>
          <p:nvPr/>
        </p:nvSpPr>
        <p:spPr>
          <a:xfrm>
            <a:off x="522576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54" name="CustomShape 25"/>
          <p:cNvSpPr/>
          <p:nvPr/>
        </p:nvSpPr>
        <p:spPr>
          <a:xfrm>
            <a:off x="614016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55" name="CustomShape 26"/>
          <p:cNvSpPr/>
          <p:nvPr/>
        </p:nvSpPr>
        <p:spPr>
          <a:xfrm>
            <a:off x="677664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56" name="CustomShape 27"/>
          <p:cNvSpPr/>
          <p:nvPr/>
        </p:nvSpPr>
        <p:spPr>
          <a:xfrm>
            <a:off x="1359720" y="424800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57" name="CustomShape 28"/>
          <p:cNvSpPr/>
          <p:nvPr/>
        </p:nvSpPr>
        <p:spPr>
          <a:xfrm>
            <a:off x="2929680" y="425664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58" name="CustomShape 29"/>
          <p:cNvSpPr/>
          <p:nvPr/>
        </p:nvSpPr>
        <p:spPr>
          <a:xfrm>
            <a:off x="4492440" y="425664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59" name="CustomShape 30"/>
          <p:cNvSpPr/>
          <p:nvPr/>
        </p:nvSpPr>
        <p:spPr>
          <a:xfrm>
            <a:off x="6049440" y="427428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60" name="CustomShape 31"/>
          <p:cNvSpPr/>
          <p:nvPr/>
        </p:nvSpPr>
        <p:spPr>
          <a:xfrm>
            <a:off x="1511280" y="3526200"/>
            <a:ext cx="340920" cy="395640"/>
          </a:xfrm>
          <a:prstGeom prst="lightningBol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61" name="CustomShape 32"/>
          <p:cNvSpPr/>
          <p:nvPr/>
        </p:nvSpPr>
        <p:spPr>
          <a:xfrm>
            <a:off x="1657800" y="3466440"/>
            <a:ext cx="6883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Miss</a:t>
            </a:r>
            <a:endParaRPr/>
          </a:p>
        </p:txBody>
      </p:sp>
      <p:sp>
        <p:nvSpPr>
          <p:cNvPr id="62" name="CustomShape 33"/>
          <p:cNvSpPr/>
          <p:nvPr/>
        </p:nvSpPr>
        <p:spPr>
          <a:xfrm>
            <a:off x="1542600" y="4715280"/>
            <a:ext cx="340920" cy="395640"/>
          </a:xfrm>
          <a:prstGeom prst="lightningBol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63" name="CustomShape 34"/>
          <p:cNvSpPr/>
          <p:nvPr/>
        </p:nvSpPr>
        <p:spPr>
          <a:xfrm>
            <a:off x="1689120" y="4655520"/>
            <a:ext cx="6883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Miss</a:t>
            </a:r>
            <a:endParaRPr/>
          </a:p>
        </p:txBody>
      </p:sp>
      <p:sp>
        <p:nvSpPr>
          <p:cNvPr id="64" name="CustomShape 35"/>
          <p:cNvSpPr/>
          <p:nvPr/>
        </p:nvSpPr>
        <p:spPr>
          <a:xfrm>
            <a:off x="2435400" y="531684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65" name="CustomShape 36"/>
          <p:cNvSpPr/>
          <p:nvPr/>
        </p:nvSpPr>
        <p:spPr>
          <a:xfrm>
            <a:off x="2225160" y="3976560"/>
            <a:ext cx="252720" cy="222480"/>
          </a:xfrm>
          <a:prstGeom prst="rect">
            <a:avLst/>
          </a:prstGeom>
          <a:solidFill>
            <a:srgbClr val="953735"/>
          </a:solidFill>
          <a:ln w="9360">
            <a:solidFill>
              <a:srgbClr val="ffffff"/>
            </a:solidFill>
            <a:round/>
          </a:ln>
        </p:spPr>
      </p:sp>
      <p:sp>
        <p:nvSpPr>
          <p:cNvPr id="66" name="CustomShape 37"/>
          <p:cNvSpPr/>
          <p:nvPr/>
        </p:nvSpPr>
        <p:spPr>
          <a:xfrm>
            <a:off x="1895040" y="531684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67" name="Line 38"/>
          <p:cNvCxnSpPr/>
          <p:nvPr/>
        </p:nvCxnSpPr>
        <p:spPr>
          <xfrm>
            <a:off x="2147760" y="5428080"/>
            <a:ext cx="28800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68" name="CustomShape 39"/>
          <p:cNvSpPr/>
          <p:nvPr/>
        </p:nvSpPr>
        <p:spPr>
          <a:xfrm>
            <a:off x="2995560" y="532656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69" name="Line 40"/>
          <p:cNvCxnSpPr/>
          <p:nvPr/>
        </p:nvCxnSpPr>
        <p:spPr>
          <xfrm>
            <a:off x="2707920" y="5437800"/>
            <a:ext cx="28800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70" name="CustomShape 41"/>
          <p:cNvSpPr/>
          <p:nvPr/>
        </p:nvSpPr>
        <p:spPr>
          <a:xfrm>
            <a:off x="4476600" y="533304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71" name="CustomShape 42"/>
          <p:cNvSpPr/>
          <p:nvPr/>
        </p:nvSpPr>
        <p:spPr>
          <a:xfrm>
            <a:off x="3936240" y="533304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72" name="Line 43"/>
          <p:cNvCxnSpPr/>
          <p:nvPr/>
        </p:nvCxnSpPr>
        <p:spPr>
          <xfrm>
            <a:off x="4188960" y="544428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73" name="CustomShape 44"/>
          <p:cNvSpPr/>
          <p:nvPr/>
        </p:nvSpPr>
        <p:spPr>
          <a:xfrm>
            <a:off x="5036760" y="534276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74" name="Line 45"/>
          <p:cNvCxnSpPr/>
          <p:nvPr/>
        </p:nvCxnSpPr>
        <p:spPr>
          <xfrm>
            <a:off x="4749120" y="545400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cxnSp>
        <p:nvCxnSpPr>
          <p:cNvPr id="75" name="Line 46"/>
          <p:cNvCxnSpPr/>
          <p:nvPr/>
        </p:nvCxnSpPr>
        <p:spPr>
          <xfrm>
            <a:off x="3272400" y="544428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76" name="CustomShape 47"/>
          <p:cNvSpPr/>
          <p:nvPr/>
        </p:nvSpPr>
        <p:spPr>
          <a:xfrm>
            <a:off x="3491640" y="5194800"/>
            <a:ext cx="5464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. . .</a:t>
            </a:r>
            <a:endParaRPr/>
          </a:p>
        </p:txBody>
      </p:sp>
      <p:sp>
        <p:nvSpPr>
          <p:cNvPr id="77" name="CustomShape 48"/>
          <p:cNvSpPr/>
          <p:nvPr/>
        </p:nvSpPr>
        <p:spPr>
          <a:xfrm>
            <a:off x="1895040" y="5316840"/>
            <a:ext cx="252720" cy="222480"/>
          </a:xfrm>
          <a:prstGeom prst="rect">
            <a:avLst/>
          </a:prstGeom>
          <a:solidFill>
            <a:srgbClr val="953735"/>
          </a:solidFill>
          <a:ln w="9360">
            <a:solidFill>
              <a:srgbClr val="ffffff"/>
            </a:solidFill>
            <a:round/>
          </a:ln>
        </p:spPr>
      </p:sp>
      <p:sp>
        <p:nvSpPr>
          <p:cNvPr id="78" name="CustomShape 49"/>
          <p:cNvSpPr/>
          <p:nvPr/>
        </p:nvSpPr>
        <p:spPr>
          <a:xfrm>
            <a:off x="3859920" y="5686920"/>
            <a:ext cx="387720" cy="9435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79" name="CustomShape 50"/>
          <p:cNvSpPr/>
          <p:nvPr/>
        </p:nvSpPr>
        <p:spPr>
          <a:xfrm>
            <a:off x="4729320" y="6618960"/>
            <a:ext cx="387720" cy="9435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80" name="CustomShape 51"/>
          <p:cNvSpPr/>
          <p:nvPr/>
        </p:nvSpPr>
        <p:spPr>
          <a:xfrm>
            <a:off x="3876120" y="5689800"/>
            <a:ext cx="387720" cy="9435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0000ff"/>
          </a:solidFill>
        </p:spPr>
      </p:sp>
      <p:sp>
        <p:nvSpPr>
          <p:cNvPr id="81" name="CustomShape 52"/>
          <p:cNvSpPr/>
          <p:nvPr/>
        </p:nvSpPr>
        <p:spPr>
          <a:xfrm>
            <a:off x="4747320" y="6621840"/>
            <a:ext cx="387720" cy="9435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0000ff"/>
          </a:solidFill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2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7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4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9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2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7328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83" name="CustomShape 2"/>
          <p:cNvSpPr/>
          <p:nvPr/>
        </p:nvSpPr>
        <p:spPr>
          <a:xfrm>
            <a:off x="503676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84" name="CustomShape 3"/>
          <p:cNvSpPr/>
          <p:nvPr/>
        </p:nvSpPr>
        <p:spPr>
          <a:xfrm>
            <a:off x="658764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85" name="CustomShape 4"/>
          <p:cNvSpPr/>
          <p:nvPr/>
        </p:nvSpPr>
        <p:spPr>
          <a:xfrm>
            <a:off x="1927440" y="2741400"/>
            <a:ext cx="343440" cy="19137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95b3d7"/>
          </a:solidFill>
        </p:spPr>
      </p:sp>
      <p:sp>
        <p:nvSpPr>
          <p:cNvPr id="86" name="TextShape 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L2 Prefetcher: LLC Hits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148752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CPU0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145764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949680" y="4655520"/>
            <a:ext cx="7351560" cy="10191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LLC</a:t>
            </a: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155988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305928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CPU1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313164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93" name="CustomShape 12"/>
          <p:cNvSpPr/>
          <p:nvPr/>
        </p:nvSpPr>
        <p:spPr>
          <a:xfrm>
            <a:off x="461628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CPU2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468864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6170040" y="1721880"/>
            <a:ext cx="1135800" cy="1019160"/>
          </a:xfrm>
          <a:prstGeom prst="roundRect">
            <a:avLst>
              <a:gd fmla="val 3600" name="adj"/>
            </a:avLst>
          </a:prstGeom>
          <a:solidFill>
            <a:srgbClr val="c0504d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CPU3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6242400" y="3639240"/>
            <a:ext cx="1063440" cy="60840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L2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>
            <a:off x="209412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98" name="CustomShape 17"/>
          <p:cNvSpPr/>
          <p:nvPr/>
        </p:nvSpPr>
        <p:spPr>
          <a:xfrm>
            <a:off x="300852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364500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458928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522576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614016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L1I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6776640" y="3027600"/>
            <a:ext cx="618840" cy="34884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L1D</a:t>
            </a:r>
            <a:endParaRPr/>
          </a:p>
        </p:txBody>
      </p:sp>
      <p:sp>
        <p:nvSpPr>
          <p:cNvPr id="104" name="CustomShape 23"/>
          <p:cNvSpPr/>
          <p:nvPr/>
        </p:nvSpPr>
        <p:spPr>
          <a:xfrm>
            <a:off x="1359720" y="424800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105" name="CustomShape 24"/>
          <p:cNvSpPr/>
          <p:nvPr/>
        </p:nvSpPr>
        <p:spPr>
          <a:xfrm>
            <a:off x="2929680" y="425664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106" name="CustomShape 25"/>
          <p:cNvSpPr/>
          <p:nvPr/>
        </p:nvSpPr>
        <p:spPr>
          <a:xfrm>
            <a:off x="4492440" y="425664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107" name="CustomShape 26"/>
          <p:cNvSpPr/>
          <p:nvPr/>
        </p:nvSpPr>
        <p:spPr>
          <a:xfrm>
            <a:off x="6049440" y="4274280"/>
            <a:ext cx="617040" cy="187200"/>
          </a:xfrm>
          <a:prstGeom prst="roundRect">
            <a:avLst>
              <a:gd fmla="val 3600" name="adj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000000"/>
                </a:solidFill>
                <a:latin typeface="Calibri"/>
              </a:rPr>
              <a:t>PF </a:t>
            </a:r>
            <a:endParaRPr/>
          </a:p>
        </p:txBody>
      </p:sp>
      <p:sp>
        <p:nvSpPr>
          <p:cNvPr id="108" name="CustomShape 27"/>
          <p:cNvSpPr/>
          <p:nvPr/>
        </p:nvSpPr>
        <p:spPr>
          <a:xfrm>
            <a:off x="1511280" y="3526200"/>
            <a:ext cx="340920" cy="395640"/>
          </a:xfrm>
          <a:prstGeom prst="lightningBol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16200000"/>
          </a:gradFill>
        </p:spPr>
      </p:sp>
      <p:sp>
        <p:nvSpPr>
          <p:cNvPr id="109" name="CustomShape 28"/>
          <p:cNvSpPr/>
          <p:nvPr/>
        </p:nvSpPr>
        <p:spPr>
          <a:xfrm>
            <a:off x="1657800" y="3466440"/>
            <a:ext cx="6883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Miss</a:t>
            </a:r>
            <a:endParaRPr/>
          </a:p>
        </p:txBody>
      </p:sp>
      <p:sp>
        <p:nvSpPr>
          <p:cNvPr id="110" name="CustomShape 29"/>
          <p:cNvSpPr/>
          <p:nvPr/>
        </p:nvSpPr>
        <p:spPr>
          <a:xfrm>
            <a:off x="1542600" y="4715280"/>
            <a:ext cx="340920" cy="395640"/>
          </a:xfrm>
          <a:prstGeom prst="lightningBolt">
            <a:avLst/>
          </a:prstGeom>
          <a:gradFill>
            <a:gsLst>
              <a:gs pos="0">
                <a:srgbClr val="9c2f2c"/>
              </a:gs>
              <a:gs pos="100000">
                <a:srgbClr val="ce3a36"/>
              </a:gs>
            </a:gsLst>
            <a:lin ang="16200000"/>
          </a:gradFill>
        </p:spPr>
      </p:sp>
      <p:sp>
        <p:nvSpPr>
          <p:cNvPr id="111" name="CustomShape 30"/>
          <p:cNvSpPr/>
          <p:nvPr/>
        </p:nvSpPr>
        <p:spPr>
          <a:xfrm>
            <a:off x="1710360" y="4655520"/>
            <a:ext cx="4856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>
                <a:solidFill>
                  <a:srgbClr val="953735"/>
                </a:solidFill>
              </a:rPr>
              <a:t>Hit</a:t>
            </a:r>
            <a:endParaRPr/>
          </a:p>
        </p:txBody>
      </p:sp>
      <p:cxnSp>
        <p:nvCxnSpPr>
          <p:cNvPr id="112" name="Line 31"/>
          <p:cNvCxnSpPr/>
          <p:nvPr/>
        </p:nvCxnSpPr>
        <p:spPr>
          <xfrm>
            <a:off x="2147760" y="5443560"/>
            <a:ext cx="28800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cxnSp>
        <p:nvCxnSpPr>
          <p:cNvPr id="113" name="Line 32"/>
          <p:cNvCxnSpPr/>
          <p:nvPr/>
        </p:nvCxnSpPr>
        <p:spPr>
          <xfrm>
            <a:off x="2707920" y="5453280"/>
            <a:ext cx="28800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114" name="CustomShape 33"/>
          <p:cNvSpPr/>
          <p:nvPr/>
        </p:nvSpPr>
        <p:spPr>
          <a:xfrm>
            <a:off x="4476600" y="534888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115" name="CustomShape 34"/>
          <p:cNvSpPr/>
          <p:nvPr/>
        </p:nvSpPr>
        <p:spPr>
          <a:xfrm>
            <a:off x="3936240" y="534888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116" name="Line 35"/>
          <p:cNvCxnSpPr/>
          <p:nvPr/>
        </p:nvCxnSpPr>
        <p:spPr>
          <xfrm>
            <a:off x="4188960" y="546012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117" name="CustomShape 36"/>
          <p:cNvSpPr/>
          <p:nvPr/>
        </p:nvSpPr>
        <p:spPr>
          <a:xfrm>
            <a:off x="5036760" y="535860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cxnSp>
        <p:nvCxnSpPr>
          <p:cNvPr id="118" name="Line 37"/>
          <p:cNvCxnSpPr/>
          <p:nvPr/>
        </p:nvCxnSpPr>
        <p:spPr>
          <xfrm>
            <a:off x="4749120" y="546984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cxnSp>
        <p:nvCxnSpPr>
          <p:cNvPr id="119" name="Line 38"/>
          <p:cNvCxnSpPr/>
          <p:nvPr/>
        </p:nvCxnSpPr>
        <p:spPr>
          <xfrm>
            <a:off x="3272400" y="5460120"/>
            <a:ext cx="287640" cy="360"/>
          </xfrm>
          <a:prstGeom prst="straightConnector1">
            <a:avLst/>
          </a:prstGeom>
          <a:ln w="25560">
            <a:solidFill>
              <a:srgbClr val="ffffff"/>
            </a:solidFill>
            <a:round/>
            <a:tailEnd len="med" type="triangle" w="med"/>
          </a:ln>
        </p:spPr>
      </p:cxnSp>
      <p:sp>
        <p:nvSpPr>
          <p:cNvPr id="120" name="CustomShape 39"/>
          <p:cNvSpPr/>
          <p:nvPr/>
        </p:nvSpPr>
        <p:spPr>
          <a:xfrm>
            <a:off x="3491640" y="5210640"/>
            <a:ext cx="5464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. . .</a:t>
            </a:r>
            <a:endParaRPr/>
          </a:p>
        </p:txBody>
      </p:sp>
      <p:sp>
        <p:nvSpPr>
          <p:cNvPr id="121" name="CustomShape 40"/>
          <p:cNvSpPr/>
          <p:nvPr/>
        </p:nvSpPr>
        <p:spPr>
          <a:xfrm>
            <a:off x="2435400" y="533232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122" name="CustomShape 41"/>
          <p:cNvSpPr/>
          <p:nvPr/>
        </p:nvSpPr>
        <p:spPr>
          <a:xfrm>
            <a:off x="1895040" y="533232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123" name="CustomShape 42"/>
          <p:cNvSpPr/>
          <p:nvPr/>
        </p:nvSpPr>
        <p:spPr>
          <a:xfrm>
            <a:off x="2995560" y="5342040"/>
            <a:ext cx="252720" cy="222480"/>
          </a:xfrm>
          <a:prstGeom prst="rect">
            <a:avLst/>
          </a:prstGeom>
          <a:solidFill>
            <a:srgbClr val="c3d69b"/>
          </a:solidFill>
          <a:ln w="9360">
            <a:solidFill>
              <a:srgbClr val="4a7ebb"/>
            </a:solidFill>
            <a:round/>
          </a:ln>
        </p:spPr>
      </p:sp>
      <p:sp>
        <p:nvSpPr>
          <p:cNvPr id="124" name="CustomShape 43"/>
          <p:cNvSpPr/>
          <p:nvPr/>
        </p:nvSpPr>
        <p:spPr>
          <a:xfrm>
            <a:off x="3922200" y="5358600"/>
            <a:ext cx="252720" cy="222480"/>
          </a:xfrm>
          <a:prstGeom prst="rect">
            <a:avLst/>
          </a:prstGeom>
          <a:solidFill>
            <a:srgbClr val="953735"/>
          </a:solidFill>
          <a:ln w="9360">
            <a:solidFill>
              <a:srgbClr val="ffffff"/>
            </a:solidFill>
            <a:round/>
          </a:ln>
        </p:spPr>
      </p:sp>
      <p:sp>
        <p:nvSpPr>
          <p:cNvPr id="125" name="CustomShape 44"/>
          <p:cNvSpPr/>
          <p:nvPr/>
        </p:nvSpPr>
        <p:spPr>
          <a:xfrm>
            <a:off x="2088000" y="3832560"/>
            <a:ext cx="252720" cy="222480"/>
          </a:xfrm>
          <a:prstGeom prst="rect">
            <a:avLst/>
          </a:prstGeom>
          <a:solidFill>
            <a:srgbClr val="953735"/>
          </a:solidFill>
          <a:ln w="9360">
            <a:solidFill>
              <a:srgbClr val="ffffff"/>
            </a:solidFill>
            <a:round/>
          </a:ln>
        </p:spPr>
      </p:sp>
    </p:spTree>
  </p:cSld>
  <p:timing>
    <p:tnLst>
      <p:par>
        <p:cTn dur="indefinite" id="33" nodeType="tmRoot" restart="never">
          <p:childTnLst>
            <p:seq>
              <p:cTn dur="indefinite" id="34" nodeType="mainSeq">
                <p:childTnLst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55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2000"/>
                            </p:stCondLst>
                            <p:childTnLst>
                              <p:par>
                                <p:cTn fill="hold" id="57" nodeType="after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59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5480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Prefetching 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Intelligent LLC Management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162680" y="2419920"/>
            <a:ext cx="857880" cy="1422360"/>
          </a:xfrm>
          <a:prstGeom prst="upDownArrow">
            <a:avLst>
              <a:gd fmla="val 5400" name="adj1"/>
              <a:gd fmla="val 4300" name="adj2"/>
            </a:avLst>
          </a:prstGeom>
          <a:gradFill>
            <a:gsLst>
              <a:gs pos="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6556680"/>
            <a:ext cx="9171000" cy="846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Observation 1: 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For Not-Easily-Prefetchable Applications…</a:t>
            </a:r>
            <a:r>
              <a:rPr i="1" lang="en-US" sz="3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0" y="2332080"/>
          <a:ext cx="9171000" cy="452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1" name="CustomShape 3"/>
          <p:cNvSpPr/>
          <p:nvPr/>
        </p:nvSpPr>
        <p:spPr>
          <a:xfrm>
            <a:off x="5523840" y="4465800"/>
            <a:ext cx="990360" cy="685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32" name="CustomShape 4"/>
          <p:cNvSpPr/>
          <p:nvPr/>
        </p:nvSpPr>
        <p:spPr>
          <a:xfrm>
            <a:off x="6361920" y="4465800"/>
            <a:ext cx="990360" cy="685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33" name="CustomShape 5"/>
          <p:cNvSpPr/>
          <p:nvPr/>
        </p:nvSpPr>
        <p:spPr>
          <a:xfrm>
            <a:off x="2932920" y="4465800"/>
            <a:ext cx="990360" cy="685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34" name="CustomShape 6"/>
          <p:cNvSpPr/>
          <p:nvPr/>
        </p:nvSpPr>
        <p:spPr>
          <a:xfrm>
            <a:off x="3826440" y="4465800"/>
            <a:ext cx="990360" cy="685440"/>
          </a:xfrm>
          <a:prstGeom prst="ellips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35" name="CustomShape 7"/>
          <p:cNvSpPr/>
          <p:nvPr/>
        </p:nvSpPr>
        <p:spPr>
          <a:xfrm>
            <a:off x="803520" y="1351440"/>
            <a:ext cx="7855560" cy="10958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 algn="ctr"/>
            <a:r>
              <a:rPr lang="en-US" sz="2200">
                <a:solidFill>
                  <a:srgbClr val="ffffff"/>
                </a:solidFill>
                <a:latin typeface="Calibri"/>
              </a:rPr>
              <a:t>Observation 1: Cache pollution causes </a:t>
            </a:r>
            <a:r>
              <a:rPr i="1" lang="en-US" sz="2200">
                <a:solidFill>
                  <a:srgbClr val="ffffff"/>
                </a:solidFill>
                <a:latin typeface="Calibri"/>
              </a:rPr>
              <a:t>unexpected performance degradation despite intelligent LLC Management</a:t>
            </a:r>
            <a:endParaRPr/>
          </a:p>
        </p:txBody>
      </p:sp>
    </p:spTree>
  </p:cSld>
  <p:timing>
    <p:tnLst>
      <p:par>
        <p:cTn dur="indefinite" id="60" nodeType="tmRoot" restart="never">
          <p:childTnLst>
            <p:seq>
              <p:cTn dur="indefinite" id="61" nodeType="mainSeq">
                <p:childTnLst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id="6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6157440"/>
            <a:ext cx="9143640" cy="731520"/>
          </a:xfrm>
          <a:prstGeom prst="rect">
            <a:avLst/>
          </a:prstGeom>
          <a:solidFill>
            <a:srgbClr val="ffffff"/>
          </a:solidFill>
        </p:spPr>
      </p:sp>
      <p:graphicFrame>
        <p:nvGraphicFramePr>
          <p:cNvPr id="137" name="Chart 34"/>
          <p:cNvGraphicFramePr/>
          <p:nvPr/>
        </p:nvGraphicFramePr>
        <p:xfrm>
          <a:off x="4421160" y="1771920"/>
          <a:ext cx="4722480" cy="485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8" name="Chart 33"/>
          <p:cNvGraphicFramePr/>
          <p:nvPr/>
        </p:nvGraphicFramePr>
        <p:xfrm>
          <a:off x="-173880" y="1888200"/>
          <a:ext cx="4876560" cy="473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TextShape 2"/>
          <p:cNvSpPr txBox="1"/>
          <p:nvPr/>
        </p:nvSpPr>
        <p:spPr>
          <a:xfrm>
            <a:off x="457200" y="550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Observation 2: 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For Prefetching-Friendly Applications</a:t>
            </a:r>
            <a:endParaRPr/>
          </a:p>
        </p:txBody>
      </p:sp>
      <p:cxnSp>
        <p:nvCxnSpPr>
          <p:cNvPr id="140" name="Line 3"/>
          <p:cNvCxnSpPr/>
          <p:nvPr/>
        </p:nvCxnSpPr>
        <p:spPr>
          <xfrm>
            <a:off x="1503720" y="3097440"/>
            <a:ext cx="360" cy="1212840"/>
          </xfrm>
          <a:prstGeom prst="straightConnector1">
            <a:avLst/>
          </a:prstGeom>
          <a:ln w="2232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41" name="Line 4"/>
          <p:cNvCxnSpPr/>
          <p:nvPr/>
        </p:nvCxnSpPr>
        <p:spPr>
          <xfrm>
            <a:off x="6088680" y="3812040"/>
            <a:ext cx="360" cy="499680"/>
          </xfrm>
          <a:prstGeom prst="straightConnector1">
            <a:avLst/>
          </a:prstGeom>
          <a:ln w="2232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42" name="Line 5"/>
          <p:cNvSpPr/>
          <p:nvPr/>
        </p:nvSpPr>
        <p:spPr>
          <a:xfrm>
            <a:off x="1368000" y="3108960"/>
            <a:ext cx="2714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3" name="Line 6"/>
          <p:cNvSpPr/>
          <p:nvPr/>
        </p:nvSpPr>
        <p:spPr>
          <a:xfrm>
            <a:off x="1377360" y="4306680"/>
            <a:ext cx="2714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4" name="Line 7"/>
          <p:cNvSpPr/>
          <p:nvPr/>
        </p:nvSpPr>
        <p:spPr>
          <a:xfrm>
            <a:off x="5926680" y="3815640"/>
            <a:ext cx="2714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5" name="Line 8"/>
          <p:cNvSpPr/>
          <p:nvPr/>
        </p:nvSpPr>
        <p:spPr>
          <a:xfrm>
            <a:off x="5934960" y="4327200"/>
            <a:ext cx="2714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CustomShape 9"/>
          <p:cNvSpPr/>
          <p:nvPr/>
        </p:nvSpPr>
        <p:spPr>
          <a:xfrm>
            <a:off x="580680" y="3584880"/>
            <a:ext cx="953280" cy="364680"/>
          </a:xfrm>
          <a:prstGeom prst="rect">
            <a:avLst/>
          </a:prstGeom>
          <a:solidFill>
            <a:srgbClr val="e46c0a"/>
          </a:solidFill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6.5%+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5117040" y="3908520"/>
            <a:ext cx="953280" cy="364680"/>
          </a:xfrm>
          <a:prstGeom prst="rect">
            <a:avLst/>
          </a:prstGeom>
          <a:solidFill>
            <a:srgbClr val="e46c0a"/>
          </a:solidFill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3.0%+</a:t>
            </a:r>
            <a:endParaRPr/>
          </a:p>
        </p:txBody>
      </p:sp>
      <p:sp>
        <p:nvSpPr>
          <p:cNvPr id="148" name="CustomShape 11"/>
          <p:cNvSpPr/>
          <p:nvPr/>
        </p:nvSpPr>
        <p:spPr>
          <a:xfrm>
            <a:off x="8175600" y="6616800"/>
            <a:ext cx="3254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49" name="CustomShape 12"/>
          <p:cNvSpPr/>
          <p:nvPr/>
        </p:nvSpPr>
        <p:spPr>
          <a:xfrm>
            <a:off x="567000" y="1371600"/>
            <a:ext cx="8229240" cy="760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 algn="ctr"/>
            <a:r>
              <a:rPr lang="en-US" sz="2200">
                <a:solidFill>
                  <a:srgbClr val="ffffff"/>
                </a:solidFill>
                <a:latin typeface="Calibri"/>
              </a:rPr>
              <a:t>Observation 2: Prefetched data in LLC diminishes the performance gains from intelligent LLC management.</a:t>
            </a:r>
            <a:endParaRPr/>
          </a:p>
        </p:txBody>
      </p:sp>
      <p:sp>
        <p:nvSpPr>
          <p:cNvPr id="150" name="CustomShape 13"/>
          <p:cNvSpPr/>
          <p:nvPr/>
        </p:nvSpPr>
        <p:spPr>
          <a:xfrm>
            <a:off x="1218960" y="6177960"/>
            <a:ext cx="1884600" cy="6390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Calibri"/>
              </a:rPr>
              <a:t>SPEC CPU2006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No Prefetching</a:t>
            </a:r>
            <a:endParaRPr/>
          </a:p>
        </p:txBody>
      </p:sp>
      <p:sp>
        <p:nvSpPr>
          <p:cNvPr id="151" name="CustomShape 14"/>
          <p:cNvSpPr/>
          <p:nvPr/>
        </p:nvSpPr>
        <p:spPr>
          <a:xfrm>
            <a:off x="5745600" y="6173640"/>
            <a:ext cx="1884600" cy="6390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 wrap="none"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SPEC CPU2006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Prefetching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600">
                <a:solidFill>
                  <a:srgbClr val="000000"/>
                </a:solidFill>
                <a:latin typeface="Calibri"/>
              </a:rPr>
              <a:t>Design Dimensions for Prefetcher/Cache Management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208680" y="2453400"/>
            <a:ext cx="531360" cy="6998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000">
                <a:solidFill>
                  <a:srgbClr val="e46c0a"/>
                </a:solidFill>
                <a:latin typeface="Zapf Dingbats"/>
                <a:ea typeface="Zapf Dingbats"/>
              </a:rPr>
              <a:t>✔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5785920" y="2413440"/>
            <a:ext cx="567720" cy="760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>
                <a:solidFill>
                  <a:srgbClr val="000000"/>
                </a:solidFill>
                <a:latin typeface="Zapf Dingbats"/>
                <a:ea typeface="Zapf Dingbats"/>
              </a:rPr>
              <a:t>✗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3172320" y="3396960"/>
            <a:ext cx="531360" cy="6998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000">
                <a:solidFill>
                  <a:srgbClr val="e46c0a"/>
                </a:solidFill>
                <a:latin typeface="Zapf Dingbats"/>
                <a:ea typeface="Zapf Dingbats"/>
              </a:rPr>
              <a:t>✔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5749920" y="3388680"/>
            <a:ext cx="567720" cy="760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>
                <a:solidFill>
                  <a:srgbClr val="000000"/>
                </a:solidFill>
                <a:latin typeface="Zapf Dingbats"/>
                <a:ea typeface="Zapf Dingbats"/>
              </a:rPr>
              <a:t>✗</a:t>
            </a:r>
            <a:endParaRPr/>
          </a:p>
        </p:txBody>
      </p:sp>
      <p:sp>
        <p:nvSpPr>
          <p:cNvPr id="157" name="CustomShape 6"/>
          <p:cNvSpPr/>
          <p:nvPr/>
        </p:nvSpPr>
        <p:spPr>
          <a:xfrm>
            <a:off x="7402680" y="3490920"/>
            <a:ext cx="1648440" cy="70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Moderate</a:t>
            </a:r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(pf. bit/line)</a:t>
            </a:r>
            <a:endParaRPr/>
          </a:p>
        </p:txBody>
      </p:sp>
      <p:sp>
        <p:nvSpPr>
          <p:cNvPr id="158" name="CustomShape 7"/>
          <p:cNvSpPr/>
          <p:nvPr/>
        </p:nvSpPr>
        <p:spPr>
          <a:xfrm>
            <a:off x="7483680" y="2420280"/>
            <a:ext cx="1415160" cy="70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Some</a:t>
            </a:r>
            <a:endParaRPr/>
          </a:p>
          <a:p>
            <a:pPr algn="ctr"/>
            <a:r>
              <a:rPr lang="en-US" sz="2000">
                <a:solidFill>
                  <a:srgbClr val="000000"/>
                </a:solidFill>
                <a:latin typeface="Calibri"/>
              </a:rPr>
              <a:t>(new hw.)</a:t>
            </a:r>
            <a:endParaRPr/>
          </a:p>
        </p:txBody>
      </p:sp>
      <p:sp>
        <p:nvSpPr>
          <p:cNvPr id="159" name="CustomShape 8"/>
          <p:cNvSpPr/>
          <p:nvPr/>
        </p:nvSpPr>
        <p:spPr>
          <a:xfrm>
            <a:off x="3136320" y="4517640"/>
            <a:ext cx="531360" cy="6998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000">
                <a:solidFill>
                  <a:srgbClr val="e46c0a"/>
                </a:solidFill>
                <a:latin typeface="Zapf Dingbats"/>
                <a:ea typeface="Zapf Dingbats"/>
              </a:rPr>
              <a:t>✔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5713560" y="4430880"/>
            <a:ext cx="567720" cy="760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>
                <a:latin typeface="Zapf Dingbats"/>
                <a:ea typeface="Zapf Dingbats"/>
              </a:rPr>
              <a:t>✗</a:t>
            </a:r>
            <a:endParaRPr/>
          </a:p>
        </p:txBody>
      </p:sp>
      <p:sp>
        <p:nvSpPr>
          <p:cNvPr id="161" name="CustomShape 10"/>
          <p:cNvSpPr/>
          <p:nvPr/>
        </p:nvSpPr>
        <p:spPr>
          <a:xfrm>
            <a:off x="7624800" y="4673880"/>
            <a:ext cx="1186560" cy="395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2000"/>
              <a:t>Software</a:t>
            </a:r>
            <a:endParaRPr/>
          </a:p>
        </p:txBody>
      </p:sp>
      <p:sp>
        <p:nvSpPr>
          <p:cNvPr id="162" name="CustomShape 11"/>
          <p:cNvSpPr/>
          <p:nvPr/>
        </p:nvSpPr>
        <p:spPr>
          <a:xfrm>
            <a:off x="682920" y="3225240"/>
            <a:ext cx="8003520" cy="1085040"/>
          </a:xfrm>
          <a:prstGeom prst="rect">
            <a:avLst/>
          </a:prstGeom>
          <a:solidFill>
            <a:srgbClr val="953735"/>
          </a:solidFill>
          <a:ln>
            <a:solidFill>
              <a:srgbClr val="000000"/>
            </a:solidFill>
          </a:ln>
        </p:spPr>
        <p:txBody>
          <a:bodyPr/>
          <a:p>
            <a:pPr algn="ctr"/>
            <a:r>
              <a:rPr lang="en-US" sz="2800">
                <a:solidFill>
                  <a:srgbClr val="ffffff"/>
                </a:solidFill>
                <a:latin typeface="Calibri"/>
              </a:rPr>
              <a:t>Synergistic management for prefetchers and intelligent LLC management</a:t>
            </a:r>
            <a:endParaRPr/>
          </a:p>
        </p:txBody>
      </p:sp>
    </p:spTree>
  </p:cSld>
  <p:timing>
    <p:tnLst>
      <p:par>
        <p:cTn dur="indefinite" id="72" nodeType="tmRoot" restart="never">
          <p:childTnLst>
            <p:seq>
              <p:cTn dur="indefinite" id="73" nodeType="mainSeq">
                <p:childTnLst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78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8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84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8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94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b="1" i="1" lang="en-US" sz="3200">
                <a:solidFill>
                  <a:srgbClr val="000000"/>
                </a:solidFill>
                <a:latin typeface="Calibri"/>
              </a:rPr>
              <a:t>PACMan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refetch-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ware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ache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Man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agement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descr="" id="1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2743200"/>
            <a:ext cx="2857320" cy="2857320"/>
          </a:xfrm>
          <a:prstGeom prst="rect">
            <a:avLst/>
          </a:prstGeom>
        </p:spPr>
      </p:pic>
      <p:sp>
        <p:nvSpPr>
          <p:cNvPr id="165" name="CustomShape 2"/>
          <p:cNvSpPr/>
          <p:nvPr/>
        </p:nvSpPr>
        <p:spPr>
          <a:xfrm>
            <a:off x="457200" y="3733920"/>
            <a:ext cx="8416080" cy="17521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Calibri"/>
              </a:rPr>
              <a:t>Research Question 2: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For applications already benefiting from prefetching,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can PACMan improve performance </a:t>
            </a:r>
            <a:r>
              <a:rPr b="1" i="1" lang="en-US" sz="2600">
                <a:solidFill>
                  <a:srgbClr val="000000"/>
                </a:solidFill>
                <a:latin typeface="Calibri"/>
              </a:rPr>
              <a:t>even more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?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457200" y="1752480"/>
            <a:ext cx="8416080" cy="1752120"/>
          </a:xfrm>
          <a:prstGeom prst="rect">
            <a:avLst/>
          </a:prstGeom>
        </p:spPr>
        <p:txBody>
          <a:bodyPr/>
          <a:p>
            <a:r>
              <a:rPr lang="en-US" sz="2600" u="sng">
                <a:solidFill>
                  <a:srgbClr val="000000"/>
                </a:solidFill>
                <a:latin typeface="Calibri"/>
              </a:rPr>
              <a:t>Research Question 1: 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alibri"/>
              </a:rPr>
              <a:t>For applications suffering from prefetcher cache pollution,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alibri"/>
              </a:rPr>
              <a:t>can PACMan minimize such interference?</a:t>
            </a:r>
            <a:endParaRPr/>
          </a:p>
          <a:p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5300640" y="6291000"/>
            <a:ext cx="3809520" cy="5331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</p:spTree>
  </p:cSld>
  <p:timing>
    <p:tnLst>
      <p:par>
        <p:cTn dur="indefinite" id="95" nodeType="tmRoot" restart="never">
          <p:childTnLst>
            <p:seq>
              <p:cTn dur="indefinite" id="96" nodeType="mainSeq">
                <p:childTnLst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2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4"/>
                                        <p:tgtEl>
                                          <p:spTgt spid="166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3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07"/>
                                        <p:tgtEl>
                                          <p:spTgt spid="166">
                                            <p:txEl>
                                              <p:pRg end="83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8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2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10"/>
                                        <p:tgtEl>
                                          <p:spTgt spid="166">
                                            <p:txEl>
                                              <p:pRg end="122" st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