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charts/chart17.xml" ContentType="application/vnd.openxmlformats-officedocument.drawingml.char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20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16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charts/chart1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6" r:id="rId3"/>
    <p:sldId id="367" r:id="rId4"/>
    <p:sldId id="387" r:id="rId5"/>
    <p:sldId id="329" r:id="rId6"/>
    <p:sldId id="383" r:id="rId7"/>
    <p:sldId id="369" r:id="rId8"/>
    <p:sldId id="406" r:id="rId9"/>
    <p:sldId id="413" r:id="rId10"/>
    <p:sldId id="414" r:id="rId11"/>
    <p:sldId id="370" r:id="rId12"/>
    <p:sldId id="338" r:id="rId13"/>
    <p:sldId id="424" r:id="rId14"/>
    <p:sldId id="426" r:id="rId15"/>
    <p:sldId id="384" r:id="rId16"/>
    <p:sldId id="363" r:id="rId17"/>
    <p:sldId id="429" r:id="rId18"/>
    <p:sldId id="446" r:id="rId19"/>
    <p:sldId id="432" r:id="rId20"/>
    <p:sldId id="340" r:id="rId21"/>
    <p:sldId id="385" r:id="rId22"/>
    <p:sldId id="389" r:id="rId23"/>
    <p:sldId id="409" r:id="rId24"/>
    <p:sldId id="258" r:id="rId25"/>
    <p:sldId id="403" r:id="rId26"/>
    <p:sldId id="440" r:id="rId27"/>
    <p:sldId id="418" r:id="rId28"/>
    <p:sldId id="396" r:id="rId29"/>
    <p:sldId id="436" r:id="rId30"/>
    <p:sldId id="434" r:id="rId31"/>
    <p:sldId id="391" r:id="rId32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FFCC"/>
    <a:srgbClr val="CDC800"/>
    <a:srgbClr val="FFFF2D"/>
    <a:srgbClr val="FDFDB9"/>
    <a:srgbClr val="F8FFCD"/>
    <a:srgbClr val="FFF2CD"/>
    <a:srgbClr val="FFCC66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44991" autoAdjust="0"/>
  </p:normalViewPr>
  <p:slideViewPr>
    <p:cSldViewPr>
      <p:cViewPr varScale="1">
        <p:scale>
          <a:sx n="27" d="100"/>
          <a:sy n="27" d="100"/>
        </p:scale>
        <p:origin x="-16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20081204kenq-kai\scale&#12398;&#12464;&#12521;&#12501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ocuments\reserch\MEDEA2009\MEDEA&#26032;&#12464;&#12521;&#12501;\&#24615;&#33021;&#12398;&#12464;&#12521;&#12501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ocuments\reserch\MEDEA2009\MEDEA&#26032;&#12464;&#12521;&#12501;\&#24615;&#33021;&#12398;&#12464;&#12521;&#12501;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ocuments\reserch\MEDEA2009\MEDEA&#26032;&#12464;&#12521;&#12501;\&#32113;&#21512;&#12375;&#12383;&#12464;&#12521;&#12501;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ocuments\reserch\MEDEA2009\MEDEA&#26032;&#12464;&#12521;&#12501;\&#32113;&#21512;&#12375;&#12383;&#12464;&#12521;&#12501;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&#20462;&#35542;&#12464;&#12521;&#12501;\log2\LU\&#38745;&#30340;&#20840;&#25506;&#32034;&#29256;&#32080;&#26524;LU_1024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&#20462;&#35542;&#12464;&#12521;&#12501;\log2\LU\&#38745;&#30340;&#20840;&#25506;&#32034;&#29256;&#32080;&#26524;LU_512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MEDEA&#26032;&#12464;&#12521;&#12501;\&#34892;&#21015;&#31309;&#12398;&#32080;&#26524;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MEDEA&#26032;&#12464;&#12521;&#12501;\&#34892;&#21015;&#31309;&#12398;&#32080;&#26524;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&#20462;&#35542;&#12464;&#12521;&#12501;\log2\HIMENO\&#38745;&#30340;&#20840;&#25506;&#32034;&#29256;&#32080;&#26524;HIMENO_SSMALL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&#20462;&#35542;&#12464;&#12521;&#12501;\log2\HIMENO\&#38745;&#30340;&#20840;&#25506;&#32034;&#29256;&#32080;&#26524;HIMENO_M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20081204kenq-kai\scale&#12398;&#12464;&#12521;&#12501;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&#20462;&#35542;&#12464;&#12521;&#12501;\log2\SUSAN\&#38745;&#30340;&#20840;&#25506;&#32034;&#29256;&#32080;&#26524;SUSAN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MEDEA&#26032;&#12464;&#12521;&#12501;\FF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20081204kenq-kai\scale&#12398;&#12464;&#12521;&#12501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20081204kenq-kai\scale&#12398;&#12464;&#12521;&#12501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20081204kenq-kai\scale&#12398;&#12464;&#12521;&#12501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currentWork\STARC&#29992;&#22040;&#12464;&#12521;&#12501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esktop\&#20462;&#35542;&#12464;&#12521;&#12501;\log2\HIMENO\&#38745;&#30340;&#20840;&#25506;&#32034;&#29256;&#32080;&#26524;HIMENO_MI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ocuments\reserch\MEDEA2009\MEDEA&#26032;&#12464;&#12521;&#12501;\&#24615;&#33021;&#12398;&#12464;&#12521;&#12501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kumoto\Documents\reserch\MEDEA2009\MEDEA&#26032;&#12464;&#12521;&#12501;\&#24615;&#33021;&#12398;&#12464;&#12521;&#1250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autoTitleDeleted val="1"/>
    <c:plotArea>
      <c:layout>
        <c:manualLayout>
          <c:layoutTarget val="inner"/>
          <c:xMode val="edge"/>
          <c:yMode val="edge"/>
          <c:x val="0.24436721721153859"/>
          <c:y val="8.3594083228074614E-2"/>
          <c:w val="0.72132503070998677"/>
          <c:h val="0.56513487588059463"/>
        </c:manualLayout>
      </c:layout>
      <c:lineChart>
        <c:grouping val="standard"/>
        <c:ser>
          <c:idx val="0"/>
          <c:order val="0"/>
          <c:tx>
            <c:strRef>
              <c:f>'256KB'!$A$59</c:f>
              <c:strCache>
                <c:ptCount val="1"/>
                <c:pt idx="0">
                  <c:v>256KB L2$</c:v>
                </c:pt>
              </c:strCache>
            </c:strRef>
          </c:tx>
          <c:val>
            <c:numRef>
              <c:f>'256KB'!$B$59:$I$59</c:f>
              <c:numCache>
                <c:formatCode>General</c:formatCode>
                <c:ptCount val="8"/>
                <c:pt idx="0">
                  <c:v>1</c:v>
                </c:pt>
                <c:pt idx="1">
                  <c:v>2.1113025588179677</c:v>
                </c:pt>
                <c:pt idx="2">
                  <c:v>2.7079890081593301</c:v>
                </c:pt>
                <c:pt idx="3">
                  <c:v>3.3662320563577093</c:v>
                </c:pt>
                <c:pt idx="4">
                  <c:v>3.6784001234949737</c:v>
                </c:pt>
                <c:pt idx="5">
                  <c:v>3.8484858998601577</c:v>
                </c:pt>
                <c:pt idx="6">
                  <c:v>4.1696561503428624</c:v>
                </c:pt>
                <c:pt idx="7">
                  <c:v>4.5460325021573587</c:v>
                </c:pt>
              </c:numCache>
            </c:numRef>
          </c:val>
        </c:ser>
        <c:ser>
          <c:idx val="1"/>
          <c:order val="1"/>
          <c:tx>
            <c:strRef>
              <c:f>'256KB'!$A$60</c:f>
              <c:strCache>
                <c:ptCount val="1"/>
                <c:pt idx="0">
                  <c:v>Perfect L2$</c:v>
                </c:pt>
              </c:strCache>
            </c:strRef>
          </c:tx>
          <c:val>
            <c:numRef>
              <c:f>'256KB'!$B$60:$I$60</c:f>
              <c:numCache>
                <c:formatCode>General</c:formatCode>
                <c:ptCount val="8"/>
                <c:pt idx="0">
                  <c:v>3.6278088647898477</c:v>
                </c:pt>
                <c:pt idx="1">
                  <c:v>6.0723011780257945</c:v>
                </c:pt>
                <c:pt idx="2">
                  <c:v>7.1425497657722525</c:v>
                </c:pt>
                <c:pt idx="3">
                  <c:v>8.4961786982695831</c:v>
                </c:pt>
                <c:pt idx="4">
                  <c:v>8.9810051557314949</c:v>
                </c:pt>
                <c:pt idx="5">
                  <c:v>9.5193055032555431</c:v>
                </c:pt>
                <c:pt idx="6">
                  <c:v>9.8314761660187759</c:v>
                </c:pt>
                <c:pt idx="7">
                  <c:v>10.47268921924336</c:v>
                </c:pt>
              </c:numCache>
            </c:numRef>
          </c:val>
        </c:ser>
        <c:marker val="1"/>
        <c:axId val="169708544"/>
        <c:axId val="170281600"/>
      </c:lineChart>
      <c:catAx>
        <c:axId val="1697085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#of executing</a:t>
                </a:r>
                <a:r>
                  <a:rPr lang="en-US" altLang="ja-JP" baseline="0" dirty="0" smtClean="0"/>
                  <a:t> cores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0.38847770339929483"/>
              <c:y val="0.83279096632928973"/>
            </c:manualLayout>
          </c:layout>
        </c:title>
        <c:tickLblPos val="nextTo"/>
        <c:crossAx val="170281600"/>
        <c:crosses val="autoZero"/>
        <c:auto val="1"/>
        <c:lblAlgn val="ctr"/>
        <c:lblOffset val="100"/>
      </c:catAx>
      <c:valAx>
        <c:axId val="1702816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Speed</a:t>
                </a:r>
                <a:r>
                  <a:rPr lang="en-US" altLang="ja-JP" baseline="0" dirty="0" smtClean="0"/>
                  <a:t> up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5.6139957946604091E-2"/>
              <c:y val="8.3594083228074614E-2"/>
            </c:manualLayout>
          </c:layout>
        </c:title>
        <c:numFmt formatCode="General" sourceLinked="1"/>
        <c:tickLblPos val="nextTo"/>
        <c:crossAx val="169708544"/>
        <c:crosses val="autoZero"/>
        <c:crossBetween val="between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plotArea>
      <c:layout>
        <c:manualLayout>
          <c:layoutTarget val="inner"/>
          <c:xMode val="edge"/>
          <c:yMode val="edge"/>
          <c:x val="0.1316217070088451"/>
          <c:y val="0.16381132589904071"/>
          <c:w val="0.84677335471954895"/>
          <c:h val="0.5781971704143406"/>
        </c:manualLayout>
      </c:layout>
      <c:barChart>
        <c:barDir val="col"/>
        <c:grouping val="clustered"/>
        <c:ser>
          <c:idx val="0"/>
          <c:order val="0"/>
          <c:tx>
            <c:strRef>
              <c:f>Sheet1!$A$5</c:f>
              <c:strCache>
                <c:ptCount val="1"/>
                <c:pt idx="0">
                  <c:v>CONV</c:v>
                </c:pt>
              </c:strCache>
            </c:strRef>
          </c:tx>
          <c:cat>
            <c:multiLvlStrRef>
              <c:f>Sheet1!$B$3:$H$4</c:f>
              <c:multiLvlStrCache>
                <c:ptCount val="7"/>
                <c:lvl>
                  <c:pt idx="0">
                    <c:v>SS</c:v>
                  </c:pt>
                  <c:pt idx="1">
                    <c:v>SSS</c:v>
                  </c:pt>
                  <c:pt idx="5">
                    <c:v>512</c:v>
                  </c:pt>
                  <c:pt idx="6">
                    <c:v>256</c:v>
                  </c:pt>
                </c:lvl>
                <c:lvl>
                  <c:pt idx="0">
                    <c:v>HIMENO</c:v>
                  </c:pt>
                  <c:pt idx="2">
                    <c:v>SUSAN</c:v>
                  </c:pt>
                  <c:pt idx="3">
                    <c:v>FFT</c:v>
                  </c:pt>
                  <c:pt idx="4">
                    <c:v>LU</c:v>
                  </c:pt>
                  <c:pt idx="5">
                    <c:v>MATRIX_MUL</c:v>
                  </c:pt>
                </c:lvl>
              </c:multiLvlStrCache>
            </c:multiLvl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PB-PREDICT</c:v>
                </c:pt>
              </c:strCache>
            </c:strRef>
          </c:tx>
          <c:cat>
            <c:multiLvlStrRef>
              <c:f>Sheet1!$B$3:$H$4</c:f>
              <c:multiLvlStrCache>
                <c:ptCount val="7"/>
                <c:lvl>
                  <c:pt idx="0">
                    <c:v>SS</c:v>
                  </c:pt>
                  <c:pt idx="1">
                    <c:v>SSS</c:v>
                  </c:pt>
                  <c:pt idx="5">
                    <c:v>512</c:v>
                  </c:pt>
                  <c:pt idx="6">
                    <c:v>256</c:v>
                  </c:pt>
                </c:lvl>
                <c:lvl>
                  <c:pt idx="0">
                    <c:v>HIMENO</c:v>
                  </c:pt>
                  <c:pt idx="2">
                    <c:v>SUSAN</c:v>
                  </c:pt>
                  <c:pt idx="3">
                    <c:v>FFT</c:v>
                  </c:pt>
                  <c:pt idx="4">
                    <c:v>LU</c:v>
                  </c:pt>
                  <c:pt idx="5">
                    <c:v>MATRIX_MUL</c:v>
                  </c:pt>
                </c:lvl>
              </c:multiLvlStrCache>
            </c:multiLvl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1.0943583911173742</c:v>
                </c:pt>
                <c:pt idx="1">
                  <c:v>1.3185662034741297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1.6917487995956533</c:v>
                </c:pt>
              </c:numCache>
            </c:numRef>
          </c:val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PB-IDEAL</c:v>
                </c:pt>
              </c:strCache>
            </c:strRef>
          </c:tx>
          <c:cat>
            <c:multiLvlStrRef>
              <c:f>Sheet1!$B$3:$H$4</c:f>
              <c:multiLvlStrCache>
                <c:ptCount val="7"/>
                <c:lvl>
                  <c:pt idx="0">
                    <c:v>SS</c:v>
                  </c:pt>
                  <c:pt idx="1">
                    <c:v>SSS</c:v>
                  </c:pt>
                  <c:pt idx="5">
                    <c:v>512</c:v>
                  </c:pt>
                  <c:pt idx="6">
                    <c:v>256</c:v>
                  </c:pt>
                </c:lvl>
                <c:lvl>
                  <c:pt idx="0">
                    <c:v>HIMENO</c:v>
                  </c:pt>
                  <c:pt idx="2">
                    <c:v>SUSAN</c:v>
                  </c:pt>
                  <c:pt idx="3">
                    <c:v>FFT</c:v>
                  </c:pt>
                  <c:pt idx="4">
                    <c:v>LU</c:v>
                  </c:pt>
                  <c:pt idx="5">
                    <c:v>MATRIX_MUL</c:v>
                  </c:pt>
                </c:lvl>
              </c:multiLvlStrCache>
            </c:multiLvl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1.0943583911173742</c:v>
                </c:pt>
                <c:pt idx="1">
                  <c:v>1.3917705683895245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1.127161740985825</c:v>
                </c:pt>
                <c:pt idx="6">
                  <c:v>2.0046565948463031</c:v>
                </c:pt>
              </c:numCache>
            </c:numRef>
          </c:val>
        </c:ser>
        <c:axId val="170817408"/>
        <c:axId val="170818944"/>
      </c:barChart>
      <c:catAx>
        <c:axId val="170817408"/>
        <c:scaling>
          <c:orientation val="minMax"/>
        </c:scaling>
        <c:axPos val="b"/>
        <c:tickLblPos val="nextTo"/>
        <c:crossAx val="170818944"/>
        <c:crosses val="autoZero"/>
        <c:auto val="1"/>
        <c:lblAlgn val="ctr"/>
        <c:lblOffset val="100"/>
      </c:catAx>
      <c:valAx>
        <c:axId val="170818944"/>
        <c:scaling>
          <c:orientation val="minMax"/>
          <c:max val="2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SpeedUp</a:t>
                </a:r>
                <a:endParaRPr lang="ja-JP" dirty="0"/>
              </a:p>
            </c:rich>
          </c:tx>
          <c:layout/>
        </c:title>
        <c:numFmt formatCode="General" sourceLinked="1"/>
        <c:tickLblPos val="nextTo"/>
        <c:crossAx val="1708174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29640565762628"/>
          <c:y val="3.3716239111609682E-2"/>
          <c:w val="0.52641744434723137"/>
          <c:h val="9.2476862019730668E-2"/>
        </c:manualLayout>
      </c:layout>
    </c:legend>
    <c:plotVisOnly val="1"/>
  </c:chart>
  <c:txPr>
    <a:bodyPr/>
    <a:lstStyle/>
    <a:p>
      <a:pPr>
        <a:defRPr sz="2000"/>
      </a:pPr>
      <a:endParaRPr lang="ja-JP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plotArea>
      <c:layout>
        <c:manualLayout>
          <c:layoutTarget val="inner"/>
          <c:xMode val="edge"/>
          <c:yMode val="edge"/>
          <c:x val="0.13162170700884532"/>
          <c:y val="0.16381132589904071"/>
          <c:w val="0.84677335471954895"/>
          <c:h val="0.5781971704143406"/>
        </c:manualLayout>
      </c:layout>
      <c:barChart>
        <c:barDir val="col"/>
        <c:grouping val="clustered"/>
        <c:ser>
          <c:idx val="0"/>
          <c:order val="0"/>
          <c:tx>
            <c:strRef>
              <c:f>Sheet1!$A$5</c:f>
              <c:strCache>
                <c:ptCount val="1"/>
                <c:pt idx="0">
                  <c:v>CONV</c:v>
                </c:pt>
              </c:strCache>
            </c:strRef>
          </c:tx>
          <c:cat>
            <c:multiLvlStrRef>
              <c:f>Sheet1!$B$3:$H$4</c:f>
              <c:multiLvlStrCache>
                <c:ptCount val="7"/>
                <c:lvl>
                  <c:pt idx="0">
                    <c:v>SS</c:v>
                  </c:pt>
                  <c:pt idx="1">
                    <c:v>SSS</c:v>
                  </c:pt>
                  <c:pt idx="5">
                    <c:v>512</c:v>
                  </c:pt>
                  <c:pt idx="6">
                    <c:v>256</c:v>
                  </c:pt>
                </c:lvl>
                <c:lvl>
                  <c:pt idx="0">
                    <c:v>HIMENO</c:v>
                  </c:pt>
                  <c:pt idx="2">
                    <c:v>SUSAN</c:v>
                  </c:pt>
                  <c:pt idx="3">
                    <c:v>FFT</c:v>
                  </c:pt>
                  <c:pt idx="4">
                    <c:v>LU</c:v>
                  </c:pt>
                  <c:pt idx="5">
                    <c:v>MATRIX_MUL</c:v>
                  </c:pt>
                </c:lvl>
              </c:multiLvlStrCache>
            </c:multiLvl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PB-PREDICT</c:v>
                </c:pt>
              </c:strCache>
            </c:strRef>
          </c:tx>
          <c:cat>
            <c:multiLvlStrRef>
              <c:f>Sheet1!$B$3:$H$4</c:f>
              <c:multiLvlStrCache>
                <c:ptCount val="7"/>
                <c:lvl>
                  <c:pt idx="0">
                    <c:v>SS</c:v>
                  </c:pt>
                  <c:pt idx="1">
                    <c:v>SSS</c:v>
                  </c:pt>
                  <c:pt idx="5">
                    <c:v>512</c:v>
                  </c:pt>
                  <c:pt idx="6">
                    <c:v>256</c:v>
                  </c:pt>
                </c:lvl>
                <c:lvl>
                  <c:pt idx="0">
                    <c:v>HIMENO</c:v>
                  </c:pt>
                  <c:pt idx="2">
                    <c:v>SUSAN</c:v>
                  </c:pt>
                  <c:pt idx="3">
                    <c:v>FFT</c:v>
                  </c:pt>
                  <c:pt idx="4">
                    <c:v>LU</c:v>
                  </c:pt>
                  <c:pt idx="5">
                    <c:v>MATRIX_MUL</c:v>
                  </c:pt>
                </c:lvl>
              </c:multiLvlStrCache>
            </c:multiLvl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1.0943583911173742</c:v>
                </c:pt>
                <c:pt idx="1">
                  <c:v>1.3185662034741312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1.6917487995956533</c:v>
                </c:pt>
              </c:numCache>
            </c:numRef>
          </c:val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PB-IDEAL</c:v>
                </c:pt>
              </c:strCache>
            </c:strRef>
          </c:tx>
          <c:cat>
            <c:multiLvlStrRef>
              <c:f>Sheet1!$B$3:$H$4</c:f>
              <c:multiLvlStrCache>
                <c:ptCount val="7"/>
                <c:lvl>
                  <c:pt idx="0">
                    <c:v>SS</c:v>
                  </c:pt>
                  <c:pt idx="1">
                    <c:v>SSS</c:v>
                  </c:pt>
                  <c:pt idx="5">
                    <c:v>512</c:v>
                  </c:pt>
                  <c:pt idx="6">
                    <c:v>256</c:v>
                  </c:pt>
                </c:lvl>
                <c:lvl>
                  <c:pt idx="0">
                    <c:v>HIMENO</c:v>
                  </c:pt>
                  <c:pt idx="2">
                    <c:v>SUSAN</c:v>
                  </c:pt>
                  <c:pt idx="3">
                    <c:v>FFT</c:v>
                  </c:pt>
                  <c:pt idx="4">
                    <c:v>LU</c:v>
                  </c:pt>
                  <c:pt idx="5">
                    <c:v>MATRIX_MUL</c:v>
                  </c:pt>
                </c:lvl>
              </c:multiLvlStrCache>
            </c:multiLvl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1.0943583911173742</c:v>
                </c:pt>
                <c:pt idx="1">
                  <c:v>1.3917705683895245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1.127161740985825</c:v>
                </c:pt>
                <c:pt idx="6">
                  <c:v>2.0046565948463031</c:v>
                </c:pt>
              </c:numCache>
            </c:numRef>
          </c:val>
        </c:ser>
        <c:axId val="195888640"/>
        <c:axId val="195890176"/>
      </c:barChart>
      <c:catAx>
        <c:axId val="195888640"/>
        <c:scaling>
          <c:orientation val="minMax"/>
        </c:scaling>
        <c:axPos val="b"/>
        <c:tickLblPos val="nextTo"/>
        <c:crossAx val="195890176"/>
        <c:crosses val="autoZero"/>
        <c:auto val="1"/>
        <c:lblAlgn val="ctr"/>
        <c:lblOffset val="100"/>
      </c:catAx>
      <c:valAx>
        <c:axId val="195890176"/>
        <c:scaling>
          <c:orientation val="minMax"/>
          <c:max val="2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SpeedUp</a:t>
                </a:r>
                <a:endParaRPr lang="ja-JP" dirty="0"/>
              </a:p>
            </c:rich>
          </c:tx>
          <c:layout/>
        </c:title>
        <c:numFmt formatCode="General" sourceLinked="1"/>
        <c:tickLblPos val="nextTo"/>
        <c:crossAx val="1958886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29640565762623"/>
          <c:y val="3.3716239111609682E-2"/>
          <c:w val="0.52641744434723237"/>
          <c:h val="9.2476862019730668E-2"/>
        </c:manualLayout>
      </c:layout>
    </c:legend>
    <c:plotVisOnly val="1"/>
  </c:chart>
  <c:txPr>
    <a:bodyPr/>
    <a:lstStyle/>
    <a:p>
      <a:pPr>
        <a:defRPr sz="2000"/>
      </a:pPr>
      <a:endParaRPr lang="ja-JP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plotArea>
      <c:layout/>
      <c:barChart>
        <c:barDir val="col"/>
        <c:grouping val="clustered"/>
        <c:ser>
          <c:idx val="0"/>
          <c:order val="0"/>
          <c:cat>
            <c:multiLvlStrRef>
              <c:f>hit_rate!$B$5:$Y$6</c:f>
              <c:multiLvlStrCache>
                <c:ptCount val="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  <c:pt idx="15">
                    <c:v>4</c:v>
                  </c:pt>
                  <c:pt idx="16">
                    <c:v>5</c:v>
                  </c:pt>
                  <c:pt idx="17">
                    <c:v>6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</c:lvl>
                <c:lvl>
                  <c:pt idx="0">
                    <c:v>Himeno (SS)</c:v>
                  </c:pt>
                  <c:pt idx="6">
                    <c:v>FFT</c:v>
                  </c:pt>
                  <c:pt idx="12">
                    <c:v>LU</c:v>
                  </c:pt>
                  <c:pt idx="18">
                    <c:v>MATRIX_MUL (256)</c:v>
                  </c:pt>
                </c:lvl>
              </c:multiLvlStrCache>
            </c:multiLvlStrRef>
          </c:cat>
          <c:val>
            <c:numRef>
              <c:f>hit_rate!$B$7:$Y$7</c:f>
              <c:numCache>
                <c:formatCode>General</c:formatCode>
                <c:ptCount val="24"/>
                <c:pt idx="0">
                  <c:v>0.15040458449052804</c:v>
                </c:pt>
                <c:pt idx="1">
                  <c:v>0.22332122102556687</c:v>
                </c:pt>
                <c:pt idx="2">
                  <c:v>0.22735298614156141</c:v>
                </c:pt>
                <c:pt idx="3">
                  <c:v>0.3264495341601038</c:v>
                </c:pt>
                <c:pt idx="4">
                  <c:v>0.38177625274863836</c:v>
                </c:pt>
                <c:pt idx="5">
                  <c:v>0.46956259917896004</c:v>
                </c:pt>
                <c:pt idx="6">
                  <c:v>1.3020808449510969E-3</c:v>
                </c:pt>
                <c:pt idx="7">
                  <c:v>2.6041625234156682E-3</c:v>
                </c:pt>
                <c:pt idx="8">
                  <c:v>3.9062450329525851E-3</c:v>
                </c:pt>
                <c:pt idx="9">
                  <c:v>5.2083283614289761E-3</c:v>
                </c:pt>
                <c:pt idx="10">
                  <c:v>6.5104125274578553E-3</c:v>
                </c:pt>
                <c:pt idx="11">
                  <c:v>7.8124975164739294E-3</c:v>
                </c:pt>
                <c:pt idx="12">
                  <c:v>0.15654969662758644</c:v>
                </c:pt>
                <c:pt idx="13">
                  <c:v>0.30925755032317365</c:v>
                </c:pt>
                <c:pt idx="14">
                  <c:v>0.45164512668347279</c:v>
                </c:pt>
                <c:pt idx="15">
                  <c:v>0.58268505273921789</c:v>
                </c:pt>
                <c:pt idx="16">
                  <c:v>0.69628420512881162</c:v>
                </c:pt>
                <c:pt idx="17">
                  <c:v>0.79088508495314203</c:v>
                </c:pt>
                <c:pt idx="18">
                  <c:v>0.40620041498840481</c:v>
                </c:pt>
                <c:pt idx="19">
                  <c:v>0.78115464420847192</c:v>
                </c:pt>
                <c:pt idx="20">
                  <c:v>0.99987794458684243</c:v>
                </c:pt>
                <c:pt idx="21">
                  <c:v>0.99987794458684243</c:v>
                </c:pt>
                <c:pt idx="22">
                  <c:v>0.99987794458684243</c:v>
                </c:pt>
                <c:pt idx="23">
                  <c:v>0.99987794458684243</c:v>
                </c:pt>
              </c:numCache>
            </c:numRef>
          </c:val>
        </c:ser>
        <c:axId val="196013056"/>
        <c:axId val="196018944"/>
      </c:barChart>
      <c:catAx>
        <c:axId val="196013056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/>
            </a:pPr>
            <a:endParaRPr lang="ja-JP"/>
          </a:p>
        </c:txPr>
        <c:crossAx val="196018944"/>
        <c:crosses val="autoZero"/>
        <c:auto val="1"/>
        <c:lblAlgn val="ctr"/>
        <c:lblOffset val="100"/>
      </c:catAx>
      <c:valAx>
        <c:axId val="1960189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ja-JP"/>
          </a:p>
        </c:txPr>
        <c:crossAx val="196013056"/>
        <c:crosses val="autoZero"/>
        <c:crossBetween val="between"/>
      </c:valAx>
    </c:plotArea>
    <c:plotVisOnly val="1"/>
  </c:chart>
  <c:txPr>
    <a:bodyPr/>
    <a:lstStyle/>
    <a:p>
      <a:pPr>
        <a:defRPr sz="2000"/>
      </a:pPr>
      <a:endParaRPr lang="ja-JP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plotArea>
      <c:layout/>
      <c:barChart>
        <c:barDir val="col"/>
        <c:grouping val="clustered"/>
        <c:ser>
          <c:idx val="0"/>
          <c:order val="0"/>
          <c:cat>
            <c:multiLvlStrRef>
              <c:f>hit_rate!$B$9:$AQ$10</c:f>
              <c:multiLvlStrCache>
                <c:ptCount val="42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  <c:pt idx="15">
                    <c:v>4</c:v>
                  </c:pt>
                  <c:pt idx="16">
                    <c:v>5</c:v>
                  </c:pt>
                  <c:pt idx="17">
                    <c:v>6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1</c:v>
                  </c:pt>
                  <c:pt idx="31">
                    <c:v>2</c:v>
                  </c:pt>
                  <c:pt idx="32">
                    <c:v>3</c:v>
                  </c:pt>
                  <c:pt idx="33">
                    <c:v>4</c:v>
                  </c:pt>
                  <c:pt idx="34">
                    <c:v>5</c:v>
                  </c:pt>
                  <c:pt idx="35">
                    <c:v>6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</c:lvl>
                <c:lvl>
                  <c:pt idx="0">
                    <c:v>HIMENO (SS)</c:v>
                  </c:pt>
                  <c:pt idx="6">
                    <c:v>HIMENO (SSS)</c:v>
                  </c:pt>
                  <c:pt idx="12">
                    <c:v>SUSAN</c:v>
                  </c:pt>
                  <c:pt idx="18">
                    <c:v>FFT</c:v>
                  </c:pt>
                  <c:pt idx="24">
                    <c:v>LU</c:v>
                  </c:pt>
                  <c:pt idx="30">
                    <c:v>MATRIX_MUL (512)</c:v>
                  </c:pt>
                  <c:pt idx="36">
                    <c:v>MATRIX_MUL (256)</c:v>
                  </c:pt>
                </c:lvl>
              </c:multiLvlStrCache>
            </c:multiLvlStrRef>
          </c:cat>
          <c:val>
            <c:numRef>
              <c:f>hit_rate!$B$11:$AQ$11</c:f>
              <c:numCache>
                <c:formatCode>General</c:formatCode>
                <c:ptCount val="42"/>
                <c:pt idx="0">
                  <c:v>0.15040458449052793</c:v>
                </c:pt>
                <c:pt idx="1">
                  <c:v>0.2233212210255669</c:v>
                </c:pt>
                <c:pt idx="2">
                  <c:v>0.22735298614156141</c:v>
                </c:pt>
                <c:pt idx="3">
                  <c:v>0.3264495341601038</c:v>
                </c:pt>
                <c:pt idx="4">
                  <c:v>0.38177625274863836</c:v>
                </c:pt>
                <c:pt idx="5">
                  <c:v>0.46956259917895965</c:v>
                </c:pt>
                <c:pt idx="6">
                  <c:v>0.47840431913617282</c:v>
                </c:pt>
                <c:pt idx="7">
                  <c:v>0.66636602727023952</c:v>
                </c:pt>
                <c:pt idx="8">
                  <c:v>0.69774359906455863</c:v>
                </c:pt>
                <c:pt idx="9">
                  <c:v>0.81894595557149286</c:v>
                </c:pt>
                <c:pt idx="10">
                  <c:v>0.99509973719459177</c:v>
                </c:pt>
                <c:pt idx="11">
                  <c:v>0.9990842125270436</c:v>
                </c:pt>
                <c:pt idx="12">
                  <c:v>0.55850654349499618</c:v>
                </c:pt>
                <c:pt idx="13">
                  <c:v>0.91242283950617342</c:v>
                </c:pt>
                <c:pt idx="14">
                  <c:v>0.93846749226006188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1.3020808449510949E-3</c:v>
                </c:pt>
                <c:pt idx="19">
                  <c:v>2.6041625234156682E-3</c:v>
                </c:pt>
                <c:pt idx="20">
                  <c:v>3.9062450329525851E-3</c:v>
                </c:pt>
                <c:pt idx="21">
                  <c:v>5.2083283614289726E-3</c:v>
                </c:pt>
                <c:pt idx="22">
                  <c:v>6.5104125274578553E-3</c:v>
                </c:pt>
                <c:pt idx="23">
                  <c:v>7.8124975164739286E-3</c:v>
                </c:pt>
                <c:pt idx="24">
                  <c:v>4.0035300414753762E-2</c:v>
                </c:pt>
                <c:pt idx="25">
                  <c:v>7.9586532135236754E-2</c:v>
                </c:pt>
                <c:pt idx="26">
                  <c:v>0.11912906256929223</c:v>
                </c:pt>
                <c:pt idx="27">
                  <c:v>0.15836093663100745</c:v>
                </c:pt>
                <c:pt idx="28">
                  <c:v>0.19755014485483621</c:v>
                </c:pt>
                <c:pt idx="29">
                  <c:v>0.23651316506908321</c:v>
                </c:pt>
                <c:pt idx="30">
                  <c:v>0.10937333109541175</c:v>
                </c:pt>
                <c:pt idx="31">
                  <c:v>0.21874666219082381</c:v>
                </c:pt>
                <c:pt idx="32">
                  <c:v>0.32811999328623564</c:v>
                </c:pt>
                <c:pt idx="33">
                  <c:v>0.43749332438164734</c:v>
                </c:pt>
                <c:pt idx="34">
                  <c:v>0.54686665547705859</c:v>
                </c:pt>
                <c:pt idx="35">
                  <c:v>0.6562399865724714</c:v>
                </c:pt>
                <c:pt idx="36">
                  <c:v>0.40620041498840481</c:v>
                </c:pt>
                <c:pt idx="37">
                  <c:v>0.78115464420847125</c:v>
                </c:pt>
                <c:pt idx="38">
                  <c:v>0.99987794458684243</c:v>
                </c:pt>
                <c:pt idx="39">
                  <c:v>0.99987794458684243</c:v>
                </c:pt>
                <c:pt idx="40">
                  <c:v>0.99987794458684243</c:v>
                </c:pt>
                <c:pt idx="41">
                  <c:v>0.99987794458684243</c:v>
                </c:pt>
              </c:numCache>
            </c:numRef>
          </c:val>
        </c:ser>
        <c:axId val="171783680"/>
        <c:axId val="171785216"/>
      </c:barChart>
      <c:catAx>
        <c:axId val="171783680"/>
        <c:scaling>
          <c:orientation val="minMax"/>
        </c:scaling>
        <c:axPos val="b"/>
        <c:numFmt formatCode="General" sourceLinked="1"/>
        <c:tickLblPos val="nextTo"/>
        <c:crossAx val="171785216"/>
        <c:crosses val="autoZero"/>
        <c:auto val="1"/>
        <c:lblAlgn val="ctr"/>
        <c:lblOffset val="100"/>
      </c:catAx>
      <c:valAx>
        <c:axId val="1717852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Hit rate of Helper cores' SPM</a:t>
                </a:r>
              </a:p>
            </c:rich>
          </c:tx>
          <c:layout/>
        </c:title>
        <c:numFmt formatCode="General" sourceLinked="1"/>
        <c:tickLblPos val="nextTo"/>
        <c:crossAx val="171783680"/>
        <c:crosses val="autoZero"/>
        <c:crossBetween val="between"/>
      </c:valAx>
    </c:plotArea>
    <c:plotVisOnly val="1"/>
  </c:chart>
  <c:txPr>
    <a:bodyPr/>
    <a:lstStyle/>
    <a:p>
      <a:pPr>
        <a:defRPr sz="1200"/>
      </a:pPr>
      <a:endParaRPr lang="ja-JP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title>
      <c:tx>
        <c:rich>
          <a:bodyPr/>
          <a:lstStyle/>
          <a:p>
            <a:pPr>
              <a:defRPr/>
            </a:pPr>
            <a:r>
              <a:rPr lang="en-US" altLang="ja-JP" dirty="0" smtClean="0"/>
              <a:t>LU</a:t>
            </a:r>
            <a:r>
              <a:rPr lang="en-US" altLang="ja-JP" baseline="0" dirty="0" smtClean="0"/>
              <a:t> (1024)</a:t>
            </a:r>
            <a:endParaRPr lang="ja-JP" alt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modeling!$A$75</c:f>
              <c:strCache>
                <c:ptCount val="1"/>
                <c:pt idx="0">
                  <c:v>Estimate</c:v>
                </c:pt>
              </c:strCache>
            </c:strRef>
          </c:tx>
          <c:cat>
            <c:strRef>
              <c:f>modeling!$B$68:$H$68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modeling!$B$75:$H$75</c:f>
              <c:numCache>
                <c:formatCode>General</c:formatCode>
                <c:ptCount val="7"/>
                <c:pt idx="0">
                  <c:v>10.383498648125084</c:v>
                </c:pt>
                <c:pt idx="1">
                  <c:v>5.2774672243548624</c:v>
                </c:pt>
                <c:pt idx="2">
                  <c:v>3.5754584337297661</c:v>
                </c:pt>
                <c:pt idx="3">
                  <c:v>2.7244553013911141</c:v>
                </c:pt>
                <c:pt idx="4">
                  <c:v>2.2138544323669271</c:v>
                </c:pt>
                <c:pt idx="5">
                  <c:v>1.8734546949999908</c:v>
                </c:pt>
                <c:pt idx="6">
                  <c:v>1.6303127471515153</c:v>
                </c:pt>
              </c:numCache>
            </c:numRef>
          </c:val>
        </c:ser>
        <c:ser>
          <c:idx val="1"/>
          <c:order val="1"/>
          <c:tx>
            <c:strRef>
              <c:f>modeling!$A$76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modeling!$B$68:$H$68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modeling!$B$76:$H$76</c:f>
              <c:numCache>
                <c:formatCode>General</c:formatCode>
                <c:ptCount val="7"/>
                <c:pt idx="0">
                  <c:v>12.124546976000024</c:v>
                </c:pt>
                <c:pt idx="1">
                  <c:v>7.9646295009999966</c:v>
                </c:pt>
                <c:pt idx="2">
                  <c:v>6.7722628889999994</c:v>
                </c:pt>
                <c:pt idx="3">
                  <c:v>6.7929074399999845</c:v>
                </c:pt>
                <c:pt idx="4">
                  <c:v>7.2599412100000018</c:v>
                </c:pt>
                <c:pt idx="5">
                  <c:v>7.8893517960000024</c:v>
                </c:pt>
                <c:pt idx="6">
                  <c:v>6.5881155409999401</c:v>
                </c:pt>
              </c:numCache>
            </c:numRef>
          </c:val>
        </c:ser>
        <c:marker val="1"/>
        <c:axId val="196030464"/>
        <c:axId val="196150016"/>
      </c:lineChart>
      <c:catAx>
        <c:axId val="196030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Main</a:t>
                </a:r>
                <a:r>
                  <a:rPr lang="en-US" altLang="ja-JP" baseline="0" dirty="0" smtClean="0"/>
                  <a:t> Cores : Helper Cores</a:t>
                </a:r>
                <a:endParaRPr lang="ja-JP" dirty="0"/>
              </a:p>
            </c:rich>
          </c:tx>
          <c:layout/>
        </c:title>
        <c:numFmt formatCode="General" sourceLinked="1"/>
        <c:tickLblPos val="nextTo"/>
        <c:crossAx val="196150016"/>
        <c:crosses val="autoZero"/>
        <c:auto val="1"/>
        <c:lblAlgn val="ctr"/>
        <c:lblOffset val="100"/>
      </c:catAx>
      <c:valAx>
        <c:axId val="1961500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</a:t>
                </a:r>
                <a:r>
                  <a:rPr lang="en-US" dirty="0" smtClean="0"/>
                  <a:t>(sec</a:t>
                </a:r>
                <a:r>
                  <a:rPr lang="en-US" dirty="0"/>
                  <a:t>)</a:t>
                </a:r>
              </a:p>
            </c:rich>
          </c:tx>
          <c:layout/>
        </c:title>
        <c:numFmt formatCode="General" sourceLinked="1"/>
        <c:tickLblPos val="nextTo"/>
        <c:crossAx val="196030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3786111111111115"/>
          <c:y val="0.45779090113735782"/>
          <c:w val="4.5472222222222414E-2"/>
          <c:h val="0.10032079323417922"/>
        </c:manualLayout>
      </c:layout>
    </c:legend>
    <c:plotVisOnly val="1"/>
  </c:chart>
  <c:txPr>
    <a:bodyPr/>
    <a:lstStyle/>
    <a:p>
      <a:pPr>
        <a:defRPr sz="1600"/>
      </a:pPr>
      <a:endParaRPr lang="ja-JP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title>
      <c:tx>
        <c:rich>
          <a:bodyPr/>
          <a:lstStyle/>
          <a:p>
            <a:pPr>
              <a:defRPr/>
            </a:pPr>
            <a:r>
              <a:rPr lang="en-US" altLang="ja-JP" dirty="0" smtClean="0"/>
              <a:t>LU (512)</a:t>
            </a:r>
            <a:endParaRPr lang="ja-JP" alt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modeling!$A$75</c:f>
              <c:strCache>
                <c:ptCount val="1"/>
                <c:pt idx="0">
                  <c:v>Estimate</c:v>
                </c:pt>
              </c:strCache>
            </c:strRef>
          </c:tx>
          <c:cat>
            <c:strRef>
              <c:f>modeling!$B$68:$H$68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modeling!$B$75:$H$75</c:f>
              <c:numCache>
                <c:formatCode>General</c:formatCode>
                <c:ptCount val="7"/>
                <c:pt idx="0">
                  <c:v>0.91900720625000065</c:v>
                </c:pt>
                <c:pt idx="1">
                  <c:v>0.50075683199557364</c:v>
                </c:pt>
                <c:pt idx="2">
                  <c:v>0.36134692241223987</c:v>
                </c:pt>
                <c:pt idx="3">
                  <c:v>0.29164712899667994</c:v>
                </c:pt>
                <c:pt idx="4">
                  <c:v>0.24983138204823124</c:v>
                </c:pt>
                <c:pt idx="5">
                  <c:v>0.22195765833333336</c:v>
                </c:pt>
                <c:pt idx="6">
                  <c:v>0.20205080503761155</c:v>
                </c:pt>
              </c:numCache>
            </c:numRef>
          </c:val>
        </c:ser>
        <c:ser>
          <c:idx val="1"/>
          <c:order val="1"/>
          <c:tx>
            <c:strRef>
              <c:f>modeling!$A$76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modeling!$B$68:$H$68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modeling!$B$76:$H$76</c:f>
              <c:numCache>
                <c:formatCode>General</c:formatCode>
                <c:ptCount val="7"/>
                <c:pt idx="0">
                  <c:v>1.6201498590000001</c:v>
                </c:pt>
                <c:pt idx="1">
                  <c:v>1.207016181</c:v>
                </c:pt>
                <c:pt idx="2">
                  <c:v>0.87116383900000005</c:v>
                </c:pt>
                <c:pt idx="3">
                  <c:v>0.78136005999999958</c:v>
                </c:pt>
                <c:pt idx="4">
                  <c:v>0.674237745</c:v>
                </c:pt>
                <c:pt idx="5">
                  <c:v>0.5685629749999952</c:v>
                </c:pt>
                <c:pt idx="6">
                  <c:v>0.56669092500000062</c:v>
                </c:pt>
              </c:numCache>
            </c:numRef>
          </c:val>
        </c:ser>
        <c:marker val="1"/>
        <c:axId val="196179456"/>
        <c:axId val="196181376"/>
      </c:lineChart>
      <c:catAx>
        <c:axId val="1961794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Main</a:t>
                </a:r>
                <a:r>
                  <a:rPr lang="en-US" altLang="ja-JP" baseline="0" dirty="0" smtClean="0"/>
                  <a:t> Cores : Helper Cores</a:t>
                </a:r>
                <a:endParaRPr lang="ja-JP" dirty="0"/>
              </a:p>
            </c:rich>
          </c:tx>
          <c:layout/>
        </c:title>
        <c:numFmt formatCode="General" sourceLinked="1"/>
        <c:tickLblPos val="nextTo"/>
        <c:crossAx val="196181376"/>
        <c:crosses val="autoZero"/>
        <c:auto val="1"/>
        <c:lblAlgn val="ctr"/>
        <c:lblOffset val="100"/>
      </c:catAx>
      <c:valAx>
        <c:axId val="1961813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</a:t>
                </a:r>
                <a:r>
                  <a:rPr lang="en-US" dirty="0" smtClean="0"/>
                  <a:t>(sec</a:t>
                </a:r>
                <a:r>
                  <a:rPr lang="en-US" dirty="0"/>
                  <a:t>)</a:t>
                </a:r>
              </a:p>
            </c:rich>
          </c:tx>
          <c:layout/>
        </c:title>
        <c:numFmt formatCode="General" sourceLinked="1"/>
        <c:tickLblPos val="nextTo"/>
        <c:crossAx val="196179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508333333333364"/>
          <c:y val="0.36519830854476532"/>
          <c:w val="0.23991666666666694"/>
          <c:h val="0.23458005249343841"/>
        </c:manualLayout>
      </c:layout>
    </c:legend>
    <c:plotVisOnly val="1"/>
  </c:chart>
  <c:txPr>
    <a:bodyPr/>
    <a:lstStyle/>
    <a:p>
      <a:pPr>
        <a:defRPr sz="1600"/>
      </a:pPr>
      <a:endParaRPr lang="ja-JP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ja-JP"/>
  <c:chart>
    <c:title>
      <c:tx>
        <c:rich>
          <a:bodyPr/>
          <a:lstStyle/>
          <a:p>
            <a:pPr>
              <a:defRPr/>
            </a:pPr>
            <a:r>
              <a:rPr lang="en-US" altLang="ja-JP" dirty="0" smtClean="0"/>
              <a:t>MATRIX_MUL (512)</a:t>
            </a:r>
            <a:endParaRPr lang="en-US" alt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'512'!$B$46</c:f>
              <c:strCache>
                <c:ptCount val="1"/>
                <c:pt idx="0">
                  <c:v>Estimate</c:v>
                </c:pt>
              </c:strCache>
            </c:strRef>
          </c:tx>
          <c:cat>
            <c:strRef>
              <c:f>'512'!$C$45:$I$45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'512'!$C$46:$I$46</c:f>
              <c:numCache>
                <c:formatCode>General</c:formatCode>
                <c:ptCount val="7"/>
                <c:pt idx="0">
                  <c:v>1.1548642999999996E-2</c:v>
                </c:pt>
                <c:pt idx="1">
                  <c:v>8.4215691441083748E-3</c:v>
                </c:pt>
                <c:pt idx="2">
                  <c:v>6.7570543908657106E-3</c:v>
                </c:pt>
                <c:pt idx="3">
                  <c:v>5.8327892027472544E-3</c:v>
                </c:pt>
                <c:pt idx="4">
                  <c:v>5.2645623693284285E-3</c:v>
                </c:pt>
                <c:pt idx="5">
                  <c:v>4.8910049728399857E-3</c:v>
                </c:pt>
                <c:pt idx="6">
                  <c:v>4.6348041674719766E-3</c:v>
                </c:pt>
              </c:numCache>
            </c:numRef>
          </c:val>
        </c:ser>
        <c:ser>
          <c:idx val="1"/>
          <c:order val="1"/>
          <c:tx>
            <c:strRef>
              <c:f>'512'!$B$47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'512'!$C$45:$I$45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'512'!$C$47:$I$47</c:f>
              <c:numCache>
                <c:formatCode>General</c:formatCode>
                <c:ptCount val="7"/>
                <c:pt idx="0">
                  <c:v>1.0885788000000021E-2</c:v>
                </c:pt>
                <c:pt idx="1">
                  <c:v>5.5357060000000222E-3</c:v>
                </c:pt>
                <c:pt idx="2">
                  <c:v>4.6920700000000004E-3</c:v>
                </c:pt>
                <c:pt idx="3">
                  <c:v>2.8609490000000002E-3</c:v>
                </c:pt>
                <c:pt idx="4">
                  <c:v>2.5629289999999998E-3</c:v>
                </c:pt>
                <c:pt idx="5">
                  <c:v>2.2064970000000117E-3</c:v>
                </c:pt>
                <c:pt idx="6">
                  <c:v>2.4870790000000092E-3</c:v>
                </c:pt>
              </c:numCache>
            </c:numRef>
          </c:val>
        </c:ser>
        <c:marker val="1"/>
        <c:axId val="196288896"/>
        <c:axId val="196290816"/>
      </c:lineChart>
      <c:catAx>
        <c:axId val="1962888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Main</a:t>
                </a:r>
                <a:r>
                  <a:rPr lang="en-US" altLang="ja-JP" baseline="0" dirty="0" smtClean="0"/>
                  <a:t> Cores : Helper Cores</a:t>
                </a:r>
                <a:endParaRPr lang="ja-JP" dirty="0"/>
              </a:p>
            </c:rich>
          </c:tx>
          <c:layout/>
        </c:title>
        <c:numFmt formatCode="General" sourceLinked="1"/>
        <c:tickLblPos val="nextTo"/>
        <c:crossAx val="196290816"/>
        <c:crosses val="autoZero"/>
        <c:auto val="1"/>
        <c:lblAlgn val="ctr"/>
        <c:lblOffset val="100"/>
      </c:catAx>
      <c:valAx>
        <c:axId val="1962908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</a:t>
                </a:r>
                <a:r>
                  <a:rPr lang="en-US" dirty="0" smtClean="0"/>
                  <a:t>(sec</a:t>
                </a:r>
                <a:r>
                  <a:rPr lang="en-US" dirty="0"/>
                  <a:t>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ja-JP"/>
          </a:p>
        </c:txPr>
        <c:crossAx val="196288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4063888888889202"/>
          <c:y val="0.3929760863225476"/>
          <c:w val="9.3611111111111117E-3"/>
          <c:h val="0.23458005249343841"/>
        </c:manualLayout>
      </c:layout>
    </c:legend>
    <c:plotVisOnly val="1"/>
  </c:chart>
  <c:txPr>
    <a:bodyPr/>
    <a:lstStyle/>
    <a:p>
      <a:pPr>
        <a:defRPr sz="1600"/>
      </a:pPr>
      <a:endParaRPr lang="ja-JP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title>
      <c:tx>
        <c:rich>
          <a:bodyPr/>
          <a:lstStyle/>
          <a:p>
            <a:pPr>
              <a:defRPr/>
            </a:pPr>
            <a:r>
              <a:rPr lang="en-US" dirty="0"/>
              <a:t>MATRIX_MUL (256)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0977125050379941"/>
          <c:y val="0.2004246284501062"/>
          <c:w val="0.46471064712416582"/>
          <c:h val="0.39544209840012035"/>
        </c:manualLayout>
      </c:layout>
      <c:lineChart>
        <c:grouping val="standard"/>
        <c:ser>
          <c:idx val="0"/>
          <c:order val="0"/>
          <c:tx>
            <c:strRef>
              <c:f>'256'!$B$46</c:f>
              <c:strCache>
                <c:ptCount val="1"/>
                <c:pt idx="0">
                  <c:v>Estimate</c:v>
                </c:pt>
              </c:strCache>
            </c:strRef>
          </c:tx>
          <c:cat>
            <c:strRef>
              <c:f>'256'!$C$45:$I$45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'256'!$C$46:$I$46</c:f>
              <c:numCache>
                <c:formatCode>General</c:formatCode>
                <c:ptCount val="7"/>
                <c:pt idx="0">
                  <c:v>2.2284990000000118E-3</c:v>
                </c:pt>
                <c:pt idx="1">
                  <c:v>1.683765759866901E-3</c:v>
                </c:pt>
                <c:pt idx="2">
                  <c:v>1.4765815250340135E-3</c:v>
                </c:pt>
                <c:pt idx="3">
                  <c:v>1.3681950105947401E-3</c:v>
                </c:pt>
                <c:pt idx="4">
                  <c:v>1.360415787968681E-3</c:v>
                </c:pt>
                <c:pt idx="5">
                  <c:v>1.4162968745649281E-3</c:v>
                </c:pt>
                <c:pt idx="6">
                  <c:v>1.4927022145496101E-3</c:v>
                </c:pt>
              </c:numCache>
            </c:numRef>
          </c:val>
        </c:ser>
        <c:ser>
          <c:idx val="1"/>
          <c:order val="1"/>
          <c:tx>
            <c:strRef>
              <c:f>'256'!$B$47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'256'!$C$45:$I$45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'256'!$C$47:$I$47</c:f>
              <c:numCache>
                <c:formatCode>General</c:formatCode>
                <c:ptCount val="7"/>
                <c:pt idx="0">
                  <c:v>1.5204530000000071E-3</c:v>
                </c:pt>
                <c:pt idx="1">
                  <c:v>8.4988400000000062E-4</c:v>
                </c:pt>
                <c:pt idx="2">
                  <c:v>6.821420000000032E-4</c:v>
                </c:pt>
                <c:pt idx="3">
                  <c:v>5.3429599999999997E-4</c:v>
                </c:pt>
                <c:pt idx="4">
                  <c:v>6.3312000000000502E-4</c:v>
                </c:pt>
                <c:pt idx="5">
                  <c:v>6.5830200000000394E-4</c:v>
                </c:pt>
                <c:pt idx="6">
                  <c:v>1.0710800000000055E-3</c:v>
                </c:pt>
              </c:numCache>
            </c:numRef>
          </c:val>
        </c:ser>
        <c:marker val="1"/>
        <c:axId val="196316160"/>
        <c:axId val="196322432"/>
      </c:lineChart>
      <c:catAx>
        <c:axId val="1963161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Main</a:t>
                </a:r>
                <a:r>
                  <a:rPr lang="en-US" altLang="ja-JP" baseline="0" dirty="0" smtClean="0"/>
                  <a:t> Cores : Helper Cores</a:t>
                </a:r>
                <a:endParaRPr lang="ja-JP" dirty="0"/>
              </a:p>
            </c:rich>
          </c:tx>
          <c:layout/>
        </c:title>
        <c:numFmt formatCode="General" sourceLinked="1"/>
        <c:tickLblPos val="nextTo"/>
        <c:crossAx val="196322432"/>
        <c:crosses val="autoZero"/>
        <c:auto val="1"/>
        <c:lblAlgn val="ctr"/>
        <c:lblOffset val="100"/>
      </c:catAx>
      <c:valAx>
        <c:axId val="1963224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Execution Time (sec)</a:t>
                </a:r>
                <a:endParaRPr lang="ja-JP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ja-JP"/>
          </a:p>
        </c:txPr>
        <c:crossAx val="1963161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942571785268461"/>
          <c:y val="0.38485280104318348"/>
          <c:w val="0.21565543071161111"/>
          <c:h val="0.21515622649079694"/>
        </c:manualLayout>
      </c:layout>
    </c:legend>
    <c:plotVisOnly val="1"/>
  </c:chart>
  <c:spPr>
    <a:solidFill>
      <a:schemeClr val="bg1"/>
    </a:solidFill>
  </c:spPr>
  <c:txPr>
    <a:bodyPr/>
    <a:lstStyle/>
    <a:p>
      <a:pPr>
        <a:defRPr sz="1600"/>
      </a:pPr>
      <a:endParaRPr lang="ja-JP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title>
      <c:tx>
        <c:rich>
          <a:bodyPr/>
          <a:lstStyle/>
          <a:p>
            <a:pPr>
              <a:defRPr/>
            </a:pPr>
            <a:r>
              <a:rPr lang="en-US" altLang="ja-JP" dirty="0" smtClean="0"/>
              <a:t>HIMENO (SS)</a:t>
            </a:r>
            <a:endParaRPr lang="ja-JP" alt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20731496062992141"/>
          <c:y val="0.21851851851851853"/>
          <c:w val="0.52776837270341204"/>
          <c:h val="0.43933617672791098"/>
        </c:manualLayout>
      </c:layout>
      <c:lineChart>
        <c:grouping val="standard"/>
        <c:ser>
          <c:idx val="0"/>
          <c:order val="0"/>
          <c:tx>
            <c:strRef>
              <c:f>PB_性能見積もり!$A$66</c:f>
              <c:strCache>
                <c:ptCount val="1"/>
                <c:pt idx="0">
                  <c:v>Estimate</c:v>
                </c:pt>
              </c:strCache>
            </c:strRef>
          </c:tx>
          <c:cat>
            <c:strRef>
              <c:f>PB_性能見積もり!$B$59:$H$59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PB_性能見積もり!$B$66:$H$66</c:f>
              <c:numCache>
                <c:formatCode>General</c:formatCode>
                <c:ptCount val="7"/>
                <c:pt idx="0">
                  <c:v>0.41463367000000007</c:v>
                </c:pt>
                <c:pt idx="1">
                  <c:v>0.27170734964808829</c:v>
                </c:pt>
                <c:pt idx="2">
                  <c:v>0.22977375814808837</c:v>
                </c:pt>
                <c:pt idx="3">
                  <c:v>0.2130883488610687</c:v>
                </c:pt>
                <c:pt idx="4">
                  <c:v>0.20650221245923644</c:v>
                </c:pt>
                <c:pt idx="5">
                  <c:v>0.20496571250000128</c:v>
                </c:pt>
                <c:pt idx="6">
                  <c:v>0.20631471907939178</c:v>
                </c:pt>
              </c:numCache>
            </c:numRef>
          </c:val>
        </c:ser>
        <c:ser>
          <c:idx val="1"/>
          <c:order val="1"/>
          <c:tx>
            <c:strRef>
              <c:f>PB_性能見積もり!$A$67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PB_性能見積もり!$B$59:$H$59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PB_性能見積もり!$B$67:$H$67</c:f>
              <c:numCache>
                <c:formatCode>General</c:formatCode>
                <c:ptCount val="7"/>
                <c:pt idx="0">
                  <c:v>0.92527759700000001</c:v>
                </c:pt>
                <c:pt idx="1">
                  <c:v>0.50204404499999999</c:v>
                </c:pt>
                <c:pt idx="2">
                  <c:v>0.35849634500000038</c:v>
                </c:pt>
                <c:pt idx="3">
                  <c:v>0.282766144</c:v>
                </c:pt>
                <c:pt idx="4">
                  <c:v>0.24484538500000194</c:v>
                </c:pt>
                <c:pt idx="5">
                  <c:v>0.22143614100000109</c:v>
                </c:pt>
                <c:pt idx="6">
                  <c:v>0.24233049900000123</c:v>
                </c:pt>
              </c:numCache>
            </c:numRef>
          </c:val>
        </c:ser>
        <c:marker val="1"/>
        <c:axId val="196111360"/>
        <c:axId val="196117632"/>
      </c:lineChart>
      <c:catAx>
        <c:axId val="1961113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Main</a:t>
                </a:r>
                <a:r>
                  <a:rPr lang="en-US" altLang="ja-JP" baseline="0" dirty="0" smtClean="0"/>
                  <a:t> Cores : Helper Cores</a:t>
                </a:r>
                <a:endParaRPr lang="ja-JP" dirty="0"/>
              </a:p>
            </c:rich>
          </c:tx>
          <c:layout/>
        </c:title>
        <c:tickLblPos val="nextTo"/>
        <c:crossAx val="196117632"/>
        <c:crosses val="autoZero"/>
        <c:auto val="1"/>
        <c:lblAlgn val="ctr"/>
        <c:lblOffset val="100"/>
      </c:catAx>
      <c:valAx>
        <c:axId val="1961176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</a:t>
                </a:r>
                <a:r>
                  <a:rPr lang="en-US" dirty="0" smtClean="0"/>
                  <a:t>(sec</a:t>
                </a:r>
                <a:r>
                  <a:rPr lang="en-US" dirty="0"/>
                  <a:t>)</a:t>
                </a:r>
              </a:p>
            </c:rich>
          </c:tx>
          <c:layout/>
        </c:title>
        <c:numFmt formatCode="General" sourceLinked="1"/>
        <c:tickLblPos val="nextTo"/>
        <c:crossAx val="196111360"/>
        <c:crosses val="autoZero"/>
        <c:crossBetween val="between"/>
      </c:valAx>
    </c:plotArea>
    <c:plotVisOnly val="1"/>
  </c:chart>
  <c:spPr>
    <a:solidFill>
      <a:schemeClr val="bg1"/>
    </a:solidFill>
  </c:spPr>
  <c:txPr>
    <a:bodyPr/>
    <a:lstStyle/>
    <a:p>
      <a:pPr>
        <a:defRPr sz="1600"/>
      </a:pPr>
      <a:endParaRPr lang="ja-JP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title>
      <c:tx>
        <c:rich>
          <a:bodyPr/>
          <a:lstStyle/>
          <a:p>
            <a:pPr>
              <a:defRPr/>
            </a:pPr>
            <a:r>
              <a:rPr lang="en-US" altLang="ja-JP" dirty="0" smtClean="0"/>
              <a:t>HIMENO (SSS)</a:t>
            </a:r>
            <a:endParaRPr lang="ja-JP" alt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PB_性能見積もり!$A$66</c:f>
              <c:strCache>
                <c:ptCount val="1"/>
                <c:pt idx="0">
                  <c:v>Estimate</c:v>
                </c:pt>
              </c:strCache>
            </c:strRef>
          </c:tx>
          <c:cat>
            <c:strRef>
              <c:f>PB_性能見積もり!$B$59:$H$59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PB_性能見積もり!$B$66:$H$66</c:f>
              <c:numCache>
                <c:formatCode>General</c:formatCode>
                <c:ptCount val="7"/>
                <c:pt idx="0">
                  <c:v>0.316776950000002</c:v>
                </c:pt>
                <c:pt idx="1">
                  <c:v>0.19035143249219494</c:v>
                </c:pt>
                <c:pt idx="2">
                  <c:v>0.14820959332292594</c:v>
                </c:pt>
                <c:pt idx="3">
                  <c:v>0.12713867373828852</c:v>
                </c:pt>
                <c:pt idx="4">
                  <c:v>0.11930530902184655</c:v>
                </c:pt>
                <c:pt idx="5">
                  <c:v>0.16617718833333334</c:v>
                </c:pt>
                <c:pt idx="6">
                  <c:v>0.20924059847659429</c:v>
                </c:pt>
              </c:numCache>
            </c:numRef>
          </c:val>
        </c:ser>
        <c:ser>
          <c:idx val="1"/>
          <c:order val="1"/>
          <c:tx>
            <c:strRef>
              <c:f>PB_性能見積もり!$A$67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PB_性能見積もり!$B$59:$H$59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PB_性能見積もり!$B$67:$H$67</c:f>
              <c:numCache>
                <c:formatCode>General</c:formatCode>
                <c:ptCount val="7"/>
                <c:pt idx="0">
                  <c:v>0.66097425666667653</c:v>
                </c:pt>
                <c:pt idx="1">
                  <c:v>0.39204754200000008</c:v>
                </c:pt>
                <c:pt idx="2">
                  <c:v>0.29418838900000366</c:v>
                </c:pt>
                <c:pt idx="3">
                  <c:v>0.24356127200000041</c:v>
                </c:pt>
                <c:pt idx="4">
                  <c:v>0.20517457999999889</c:v>
                </c:pt>
                <c:pt idx="5">
                  <c:v>0.19438280499999988</c:v>
                </c:pt>
                <c:pt idx="6">
                  <c:v>0.27053626700000138</c:v>
                </c:pt>
              </c:numCache>
            </c:numRef>
          </c:val>
        </c:ser>
        <c:marker val="1"/>
        <c:axId val="196425216"/>
        <c:axId val="196427136"/>
      </c:lineChart>
      <c:catAx>
        <c:axId val="1964252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Main</a:t>
                </a:r>
                <a:r>
                  <a:rPr lang="en-US" altLang="ja-JP" baseline="0" dirty="0" smtClean="0"/>
                  <a:t> Cores : Helper Cores</a:t>
                </a:r>
                <a:endParaRPr lang="ja-JP" dirty="0"/>
              </a:p>
            </c:rich>
          </c:tx>
          <c:layout/>
        </c:title>
        <c:tickLblPos val="nextTo"/>
        <c:crossAx val="196427136"/>
        <c:crosses val="autoZero"/>
        <c:auto val="1"/>
        <c:lblAlgn val="ctr"/>
        <c:lblOffset val="100"/>
      </c:catAx>
      <c:valAx>
        <c:axId val="19642713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</a:t>
                </a:r>
                <a:r>
                  <a:rPr lang="en-US" dirty="0" smtClean="0"/>
                  <a:t>(sec</a:t>
                </a:r>
                <a:r>
                  <a:rPr lang="en-US" dirty="0"/>
                  <a:t>)</a:t>
                </a:r>
              </a:p>
            </c:rich>
          </c:tx>
          <c:layout/>
        </c:title>
        <c:numFmt formatCode="General" sourceLinked="1"/>
        <c:tickLblPos val="nextTo"/>
        <c:crossAx val="196425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508333333333364"/>
          <c:y val="0.36519830854476532"/>
          <c:w val="0.23991666666666694"/>
          <c:h val="0.23458005249343841"/>
        </c:manualLayout>
      </c:layout>
    </c:legend>
    <c:plotVisOnly val="1"/>
  </c:chart>
  <c:txPr>
    <a:bodyPr/>
    <a:lstStyle/>
    <a:p>
      <a:pPr>
        <a:defRPr sz="1600"/>
      </a:pPr>
      <a:endParaRPr lang="ja-JP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autoTitleDeleted val="1"/>
    <c:plotArea>
      <c:layout/>
      <c:lineChart>
        <c:grouping val="standard"/>
        <c:ser>
          <c:idx val="0"/>
          <c:order val="0"/>
          <c:tx>
            <c:strRef>
              <c:f>'256KB'!$A$8</c:f>
              <c:strCache>
                <c:ptCount val="1"/>
                <c:pt idx="0">
                  <c:v>256KB L2$</c:v>
                </c:pt>
              </c:strCache>
            </c:strRef>
          </c:tx>
          <c:val>
            <c:numRef>
              <c:f>'256KB'!$B$8:$I$8</c:f>
              <c:numCache>
                <c:formatCode>General</c:formatCode>
                <c:ptCount val="8"/>
                <c:pt idx="0">
                  <c:v>1</c:v>
                </c:pt>
                <c:pt idx="1">
                  <c:v>1.9744536312923526</c:v>
                </c:pt>
                <c:pt idx="2">
                  <c:v>2.8866293537748762</c:v>
                </c:pt>
                <c:pt idx="3">
                  <c:v>3.8399769676648767</c:v>
                </c:pt>
                <c:pt idx="4">
                  <c:v>4.6403401370468451</c:v>
                </c:pt>
                <c:pt idx="5">
                  <c:v>5.4717392355010572</c:v>
                </c:pt>
                <c:pt idx="6">
                  <c:v>6.356497713393451</c:v>
                </c:pt>
                <c:pt idx="7">
                  <c:v>7.1414107635657365</c:v>
                </c:pt>
              </c:numCache>
            </c:numRef>
          </c:val>
        </c:ser>
        <c:ser>
          <c:idx val="1"/>
          <c:order val="1"/>
          <c:tx>
            <c:strRef>
              <c:f>'256KB'!$A$9</c:f>
              <c:strCache>
                <c:ptCount val="1"/>
                <c:pt idx="0">
                  <c:v>Perfect L2$</c:v>
                </c:pt>
              </c:strCache>
            </c:strRef>
          </c:tx>
          <c:val>
            <c:numRef>
              <c:f>'256KB'!$B$9:$I$9</c:f>
              <c:numCache>
                <c:formatCode>General</c:formatCode>
                <c:ptCount val="8"/>
                <c:pt idx="0">
                  <c:v>1.1215695826772556</c:v>
                </c:pt>
                <c:pt idx="1">
                  <c:v>2.2278408060896142</c:v>
                </c:pt>
                <c:pt idx="2">
                  <c:v>3.2846717209324083</c:v>
                </c:pt>
                <c:pt idx="3">
                  <c:v>4.3691412433639956</c:v>
                </c:pt>
                <c:pt idx="4">
                  <c:v>5.2635425771766755</c:v>
                </c:pt>
                <c:pt idx="5">
                  <c:v>6.3147500865684245</c:v>
                </c:pt>
                <c:pt idx="6">
                  <c:v>7.3259196943920735</c:v>
                </c:pt>
                <c:pt idx="7">
                  <c:v>8.2973169564661156</c:v>
                </c:pt>
              </c:numCache>
            </c:numRef>
          </c:val>
        </c:ser>
        <c:marker val="1"/>
        <c:axId val="171325696"/>
        <c:axId val="171327872"/>
      </c:lineChart>
      <c:catAx>
        <c:axId val="1713256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#of executing</a:t>
                </a:r>
                <a:r>
                  <a:rPr lang="en-US" altLang="ja-JP" baseline="0" dirty="0" smtClean="0"/>
                  <a:t> cores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0.35610018121675863"/>
              <c:y val="0.77592592592592591"/>
            </c:manualLayout>
          </c:layout>
        </c:title>
        <c:tickLblPos val="nextTo"/>
        <c:crossAx val="171327872"/>
        <c:crosses val="autoZero"/>
        <c:auto val="1"/>
        <c:lblAlgn val="ctr"/>
        <c:lblOffset val="100"/>
      </c:catAx>
      <c:valAx>
        <c:axId val="1713278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Speedup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5.4236908524684907E-2"/>
              <c:y val="0.12398512685914262"/>
            </c:manualLayout>
          </c:layout>
        </c:title>
        <c:numFmt formatCode="General" sourceLinked="1"/>
        <c:tickLblPos val="nextTo"/>
        <c:crossAx val="171325696"/>
        <c:crosses val="autoZero"/>
        <c:crossBetween val="between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title>
      <c:tx>
        <c:rich>
          <a:bodyPr/>
          <a:lstStyle/>
          <a:p>
            <a:pPr>
              <a:defRPr/>
            </a:pPr>
            <a:r>
              <a:rPr lang="en-US" dirty="0"/>
              <a:t>SUSAN</a:t>
            </a:r>
            <a:endParaRPr lang="ja-JP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20977125050379941"/>
          <c:y val="0.2004246284501062"/>
          <c:w val="0.47719504163103071"/>
          <c:h val="0.39544209840012035"/>
        </c:manualLayout>
      </c:layout>
      <c:lineChart>
        <c:grouping val="standard"/>
        <c:ser>
          <c:idx val="0"/>
          <c:order val="0"/>
          <c:tx>
            <c:strRef>
              <c:f>コア配分予測!$A$207</c:f>
              <c:strCache>
                <c:ptCount val="1"/>
                <c:pt idx="0">
                  <c:v>Estimate</c:v>
                </c:pt>
              </c:strCache>
            </c:strRef>
          </c:tx>
          <c:cat>
            <c:strRef>
              <c:f>コア配分予測!$B$200:$H$200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コア配分予測!$B$207:$H$207</c:f>
              <c:numCache>
                <c:formatCode>General</c:formatCode>
                <c:ptCount val="7"/>
                <c:pt idx="0">
                  <c:v>3.9794227250000001E-2</c:v>
                </c:pt>
                <c:pt idx="1">
                  <c:v>1.9901638175030149E-2</c:v>
                </c:pt>
                <c:pt idx="2">
                  <c:v>1.3270775150040022E-2</c:v>
                </c:pt>
                <c:pt idx="3">
                  <c:v>9.9553436375451696E-3</c:v>
                </c:pt>
                <c:pt idx="4">
                  <c:v>7.9660847300480394E-3</c:v>
                </c:pt>
                <c:pt idx="5">
                  <c:v>6.6399121250500836E-3</c:v>
                </c:pt>
                <c:pt idx="6">
                  <c:v>5.7268451189176608E-3</c:v>
                </c:pt>
              </c:numCache>
            </c:numRef>
          </c:val>
        </c:ser>
        <c:ser>
          <c:idx val="1"/>
          <c:order val="1"/>
          <c:tx>
            <c:strRef>
              <c:f>コア配分予測!$A$208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コア配分予測!$B$200:$H$200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コア配分予測!$B$208:$H$208</c:f>
              <c:numCache>
                <c:formatCode>General</c:formatCode>
                <c:ptCount val="7"/>
                <c:pt idx="0">
                  <c:v>4.3537044266666672E-2</c:v>
                </c:pt>
                <c:pt idx="1">
                  <c:v>2.9373377400000428E-2</c:v>
                </c:pt>
                <c:pt idx="2">
                  <c:v>2.2128335999999998E-2</c:v>
                </c:pt>
                <c:pt idx="3">
                  <c:v>1.8972435200000155E-2</c:v>
                </c:pt>
                <c:pt idx="4">
                  <c:v>1.5431472999999999E-2</c:v>
                </c:pt>
                <c:pt idx="5">
                  <c:v>1.02458975E-2</c:v>
                </c:pt>
                <c:pt idx="6">
                  <c:v>9.6988001000000018E-3</c:v>
                </c:pt>
              </c:numCache>
            </c:numRef>
          </c:val>
        </c:ser>
        <c:marker val="1"/>
        <c:axId val="196444544"/>
        <c:axId val="196446464"/>
      </c:lineChart>
      <c:catAx>
        <c:axId val="1964445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Main</a:t>
                </a:r>
                <a:r>
                  <a:rPr lang="en-US" altLang="ja-JP" baseline="0" dirty="0" smtClean="0"/>
                  <a:t> Cores : Helper Cores</a:t>
                </a:r>
                <a:endParaRPr lang="ja-JP" dirty="0"/>
              </a:p>
            </c:rich>
          </c:tx>
          <c:layout/>
        </c:title>
        <c:tickLblPos val="nextTo"/>
        <c:crossAx val="196446464"/>
        <c:crosses val="autoZero"/>
        <c:auto val="1"/>
        <c:lblAlgn val="ctr"/>
        <c:lblOffset val="100"/>
      </c:catAx>
      <c:valAx>
        <c:axId val="1964464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</a:t>
                </a:r>
                <a:r>
                  <a:rPr lang="en-US" dirty="0" smtClean="0"/>
                  <a:t>(sec</a:t>
                </a:r>
                <a:r>
                  <a:rPr lang="en-US" dirty="0"/>
                  <a:t>)</a:t>
                </a:r>
                <a:endParaRPr lang="ja-JP" dirty="0"/>
              </a:p>
            </c:rich>
          </c:tx>
          <c:layout/>
        </c:title>
        <c:numFmt formatCode="General" sourceLinked="1"/>
        <c:tickLblPos val="nextTo"/>
        <c:crossAx val="196444544"/>
        <c:crosses val="autoZero"/>
        <c:crossBetween val="between"/>
      </c:valAx>
    </c:plotArea>
    <c:plotVisOnly val="1"/>
  </c:chart>
  <c:txPr>
    <a:bodyPr/>
    <a:lstStyle/>
    <a:p>
      <a:pPr>
        <a:defRPr sz="1600"/>
      </a:pPr>
      <a:endParaRPr lang="ja-JP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ja-JP"/>
  <c:chart>
    <c:title>
      <c:tx>
        <c:rich>
          <a:bodyPr/>
          <a:lstStyle/>
          <a:p>
            <a:pPr>
              <a:defRPr/>
            </a:pPr>
            <a:r>
              <a:rPr lang="en-US" altLang="ja-JP" dirty="0" smtClean="0"/>
              <a:t>FFT</a:t>
            </a:r>
            <a:endParaRPr lang="en-US" alt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half!$B$46</c:f>
              <c:strCache>
                <c:ptCount val="1"/>
                <c:pt idx="0">
                  <c:v>Estimate</c:v>
                </c:pt>
              </c:strCache>
            </c:strRef>
          </c:tx>
          <c:cat>
            <c:strRef>
              <c:f>half!$C$45:$I$45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half!$C$46:$I$46</c:f>
              <c:numCache>
                <c:formatCode>General</c:formatCode>
                <c:ptCount val="7"/>
                <c:pt idx="0">
                  <c:v>0.48684500000000008</c:v>
                </c:pt>
                <c:pt idx="1">
                  <c:v>0.32518707134985397</c:v>
                </c:pt>
                <c:pt idx="2">
                  <c:v>0.23539776847959692</c:v>
                </c:pt>
                <c:pt idx="3">
                  <c:v>0.18377145342492612</c:v>
                </c:pt>
                <c:pt idx="4">
                  <c:v>0.15064166651622996</c:v>
                </c:pt>
                <c:pt idx="5">
                  <c:v>0.12765773618542994</c:v>
                </c:pt>
                <c:pt idx="6">
                  <c:v>0.11080116604375581</c:v>
                </c:pt>
              </c:numCache>
            </c:numRef>
          </c:val>
        </c:ser>
        <c:ser>
          <c:idx val="1"/>
          <c:order val="1"/>
          <c:tx>
            <c:strRef>
              <c:f>half!$B$47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half!$C$45:$I$45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half!$C$47:$I$47</c:f>
              <c:numCache>
                <c:formatCode>General</c:formatCode>
                <c:ptCount val="7"/>
                <c:pt idx="0">
                  <c:v>0.48834300000000008</c:v>
                </c:pt>
                <c:pt idx="1">
                  <c:v>0.26137500000000002</c:v>
                </c:pt>
                <c:pt idx="2">
                  <c:v>0.19486800000000001</c:v>
                </c:pt>
                <c:pt idx="3">
                  <c:v>0.16506799999999999</c:v>
                </c:pt>
                <c:pt idx="4">
                  <c:v>0.15051000000000067</c:v>
                </c:pt>
                <c:pt idx="5">
                  <c:v>0.133631</c:v>
                </c:pt>
                <c:pt idx="6">
                  <c:v>0.13337399999999988</c:v>
                </c:pt>
              </c:numCache>
            </c:numRef>
          </c:val>
        </c:ser>
        <c:marker val="1"/>
        <c:axId val="196475520"/>
        <c:axId val="196223744"/>
      </c:lineChart>
      <c:catAx>
        <c:axId val="1964755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Main</a:t>
                </a:r>
                <a:r>
                  <a:rPr lang="en-US" altLang="ja-JP" baseline="0" dirty="0" smtClean="0"/>
                  <a:t> Cores : Helper Cores</a:t>
                </a:r>
                <a:endParaRPr lang="ja-JP" dirty="0"/>
              </a:p>
            </c:rich>
          </c:tx>
          <c:layout/>
        </c:title>
        <c:numFmt formatCode="General" sourceLinked="1"/>
        <c:tickLblPos val="nextTo"/>
        <c:crossAx val="196223744"/>
        <c:crosses val="autoZero"/>
        <c:auto val="1"/>
        <c:lblAlgn val="ctr"/>
        <c:lblOffset val="100"/>
      </c:catAx>
      <c:valAx>
        <c:axId val="1962237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</a:t>
                </a:r>
                <a:r>
                  <a:rPr lang="en-US" dirty="0" smtClean="0"/>
                  <a:t>(sec</a:t>
                </a:r>
                <a:r>
                  <a:rPr lang="en-US" dirty="0"/>
                  <a:t>)</a:t>
                </a:r>
              </a:p>
            </c:rich>
          </c:tx>
          <c:layout/>
        </c:title>
        <c:numFmt formatCode="General" sourceLinked="1"/>
        <c:tickLblPos val="nextTo"/>
        <c:crossAx val="1964755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230555555555565"/>
          <c:y val="0.34205016039661845"/>
          <c:w val="0.23991666666666694"/>
          <c:h val="0.23458005249343841"/>
        </c:manualLayout>
      </c:layout>
    </c:legend>
    <c:plotVisOnly val="1"/>
  </c:chart>
  <c:txPr>
    <a:bodyPr/>
    <a:lstStyle/>
    <a:p>
      <a:pPr>
        <a:defRPr sz="1600"/>
      </a:pPr>
      <a:endParaRPr lang="ja-JP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autoTitleDeleted val="1"/>
    <c:plotArea>
      <c:layout>
        <c:manualLayout>
          <c:layoutTarget val="inner"/>
          <c:xMode val="edge"/>
          <c:yMode val="edge"/>
          <c:x val="0.22877278444859314"/>
          <c:y val="8.3594018221174779E-2"/>
          <c:w val="0.72132503070998766"/>
          <c:h val="0.57449153553836163"/>
        </c:manualLayout>
      </c:layout>
      <c:lineChart>
        <c:grouping val="standard"/>
        <c:ser>
          <c:idx val="0"/>
          <c:order val="0"/>
          <c:tx>
            <c:strRef>
              <c:f>'256KB'!$A$59</c:f>
              <c:strCache>
                <c:ptCount val="1"/>
                <c:pt idx="0">
                  <c:v>256KB L2$</c:v>
                </c:pt>
              </c:strCache>
            </c:strRef>
          </c:tx>
          <c:val>
            <c:numRef>
              <c:f>'256KB'!$B$59:$I$59</c:f>
              <c:numCache>
                <c:formatCode>General</c:formatCode>
                <c:ptCount val="8"/>
                <c:pt idx="0">
                  <c:v>1</c:v>
                </c:pt>
                <c:pt idx="1">
                  <c:v>2.1113025588179726</c:v>
                </c:pt>
                <c:pt idx="2">
                  <c:v>2.7079890081593381</c:v>
                </c:pt>
                <c:pt idx="3">
                  <c:v>3.3662320563577093</c:v>
                </c:pt>
                <c:pt idx="4">
                  <c:v>3.6784001234949737</c:v>
                </c:pt>
                <c:pt idx="5">
                  <c:v>3.8484858998601577</c:v>
                </c:pt>
                <c:pt idx="6">
                  <c:v>4.1696561503428624</c:v>
                </c:pt>
                <c:pt idx="7">
                  <c:v>4.5460325021573587</c:v>
                </c:pt>
              </c:numCache>
            </c:numRef>
          </c:val>
        </c:ser>
        <c:ser>
          <c:idx val="1"/>
          <c:order val="1"/>
          <c:tx>
            <c:strRef>
              <c:f>'256KB'!$A$60</c:f>
              <c:strCache>
                <c:ptCount val="1"/>
                <c:pt idx="0">
                  <c:v>Perfect L2$</c:v>
                </c:pt>
              </c:strCache>
            </c:strRef>
          </c:tx>
          <c:val>
            <c:numRef>
              <c:f>'256KB'!$B$60:$I$60</c:f>
              <c:numCache>
                <c:formatCode>General</c:formatCode>
                <c:ptCount val="8"/>
                <c:pt idx="0">
                  <c:v>3.6278088647898477</c:v>
                </c:pt>
                <c:pt idx="1">
                  <c:v>6.0723011780257945</c:v>
                </c:pt>
                <c:pt idx="2">
                  <c:v>7.1425497657722525</c:v>
                </c:pt>
                <c:pt idx="3">
                  <c:v>8.4961786982695831</c:v>
                </c:pt>
                <c:pt idx="4">
                  <c:v>8.9810051557314949</c:v>
                </c:pt>
                <c:pt idx="5">
                  <c:v>9.5193055032555431</c:v>
                </c:pt>
                <c:pt idx="6">
                  <c:v>9.8314761660187759</c:v>
                </c:pt>
                <c:pt idx="7">
                  <c:v>10.472689219243401</c:v>
                </c:pt>
              </c:numCache>
            </c:numRef>
          </c:val>
        </c:ser>
        <c:marker val="1"/>
        <c:axId val="171909504"/>
        <c:axId val="171911424"/>
      </c:lineChart>
      <c:catAx>
        <c:axId val="1719095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#of</a:t>
                </a:r>
                <a:r>
                  <a:rPr lang="en-US" altLang="ja-JP" baseline="0" dirty="0" smtClean="0"/>
                  <a:t> executing cores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0.35105106476822256"/>
              <c:y val="0.8702176049603555"/>
            </c:manualLayout>
          </c:layout>
        </c:title>
        <c:tickLblPos val="nextTo"/>
        <c:crossAx val="171911424"/>
        <c:crosses val="autoZero"/>
        <c:auto val="1"/>
        <c:lblAlgn val="ctr"/>
        <c:lblOffset val="100"/>
      </c:catAx>
      <c:valAx>
        <c:axId val="1719114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Speed</a:t>
                </a:r>
                <a:r>
                  <a:rPr lang="en-US" altLang="ja-JP" baseline="0" dirty="0" smtClean="0"/>
                  <a:t>up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4.0545525183657734E-2"/>
              <c:y val="0.12569898668112744"/>
            </c:manualLayout>
          </c:layout>
        </c:title>
        <c:numFmt formatCode="General" sourceLinked="1"/>
        <c:tickLblPos val="nextTo"/>
        <c:crossAx val="171909504"/>
        <c:crosses val="autoZero"/>
        <c:crossBetween val="between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autoTitleDeleted val="1"/>
    <c:plotArea>
      <c:layout/>
      <c:lineChart>
        <c:grouping val="standard"/>
        <c:ser>
          <c:idx val="0"/>
          <c:order val="0"/>
          <c:tx>
            <c:strRef>
              <c:f>'256KB'!$A$8</c:f>
              <c:strCache>
                <c:ptCount val="1"/>
                <c:pt idx="0">
                  <c:v>256KB L2$</c:v>
                </c:pt>
              </c:strCache>
            </c:strRef>
          </c:tx>
          <c:val>
            <c:numRef>
              <c:f>'256KB'!$B$8:$I$8</c:f>
              <c:numCache>
                <c:formatCode>General</c:formatCode>
                <c:ptCount val="8"/>
                <c:pt idx="0">
                  <c:v>1</c:v>
                </c:pt>
                <c:pt idx="1">
                  <c:v>1.9744536312923531</c:v>
                </c:pt>
                <c:pt idx="2">
                  <c:v>2.8866293537748753</c:v>
                </c:pt>
                <c:pt idx="3">
                  <c:v>3.8399769676648767</c:v>
                </c:pt>
                <c:pt idx="4">
                  <c:v>4.6403401370468451</c:v>
                </c:pt>
                <c:pt idx="5">
                  <c:v>5.471739235501059</c:v>
                </c:pt>
                <c:pt idx="6">
                  <c:v>6.356497713393451</c:v>
                </c:pt>
                <c:pt idx="7">
                  <c:v>7.1414107635657365</c:v>
                </c:pt>
              </c:numCache>
            </c:numRef>
          </c:val>
        </c:ser>
        <c:ser>
          <c:idx val="1"/>
          <c:order val="1"/>
          <c:tx>
            <c:strRef>
              <c:f>'256KB'!$A$9</c:f>
              <c:strCache>
                <c:ptCount val="1"/>
                <c:pt idx="0">
                  <c:v>Perfect L2$</c:v>
                </c:pt>
              </c:strCache>
            </c:strRef>
          </c:tx>
          <c:val>
            <c:numRef>
              <c:f>'256KB'!$B$9:$I$9</c:f>
              <c:numCache>
                <c:formatCode>General</c:formatCode>
                <c:ptCount val="8"/>
                <c:pt idx="0">
                  <c:v>1.1215695826772556</c:v>
                </c:pt>
                <c:pt idx="1">
                  <c:v>2.2278408060896142</c:v>
                </c:pt>
                <c:pt idx="2">
                  <c:v>3.2846717209324097</c:v>
                </c:pt>
                <c:pt idx="3">
                  <c:v>4.3691412433639956</c:v>
                </c:pt>
                <c:pt idx="4">
                  <c:v>5.2635425771766755</c:v>
                </c:pt>
                <c:pt idx="5">
                  <c:v>6.3147500865684245</c:v>
                </c:pt>
                <c:pt idx="6">
                  <c:v>7.3259196943920735</c:v>
                </c:pt>
                <c:pt idx="7">
                  <c:v>8.2973169564661156</c:v>
                </c:pt>
              </c:numCache>
            </c:numRef>
          </c:val>
        </c:ser>
        <c:marker val="1"/>
        <c:axId val="182932608"/>
        <c:axId val="182934528"/>
      </c:lineChart>
      <c:catAx>
        <c:axId val="182932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#of executing</a:t>
                </a:r>
                <a:r>
                  <a:rPr lang="en-US" altLang="ja-JP" baseline="0" dirty="0" smtClean="0"/>
                  <a:t> cores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0.35610018121675885"/>
              <c:y val="0.77592592592592591"/>
            </c:manualLayout>
          </c:layout>
        </c:title>
        <c:tickLblPos val="nextTo"/>
        <c:crossAx val="182934528"/>
        <c:crosses val="autoZero"/>
        <c:auto val="1"/>
        <c:lblAlgn val="ctr"/>
        <c:lblOffset val="100"/>
      </c:catAx>
      <c:valAx>
        <c:axId val="1829345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Speedup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5.4236908524684907E-2"/>
              <c:y val="0.12398512685914262"/>
            </c:manualLayout>
          </c:layout>
        </c:title>
        <c:numFmt formatCode="General" sourceLinked="1"/>
        <c:tickLblPos val="nextTo"/>
        <c:crossAx val="182932608"/>
        <c:crosses val="autoZero"/>
        <c:crossBetween val="between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autoTitleDeleted val="1"/>
    <c:plotArea>
      <c:layout>
        <c:manualLayout>
          <c:layoutTarget val="inner"/>
          <c:xMode val="edge"/>
          <c:yMode val="edge"/>
          <c:x val="0.24436721721153859"/>
          <c:y val="8.359408322807467E-2"/>
          <c:w val="0.72132503070998699"/>
          <c:h val="0.57449153553836163"/>
        </c:manualLayout>
      </c:layout>
      <c:lineChart>
        <c:grouping val="standard"/>
        <c:ser>
          <c:idx val="0"/>
          <c:order val="0"/>
          <c:tx>
            <c:strRef>
              <c:f>'256KB'!$A$59</c:f>
              <c:strCache>
                <c:ptCount val="1"/>
                <c:pt idx="0">
                  <c:v>256KB L2$</c:v>
                </c:pt>
              </c:strCache>
            </c:strRef>
          </c:tx>
          <c:val>
            <c:numRef>
              <c:f>'256KB'!$B$59:$I$59</c:f>
              <c:numCache>
                <c:formatCode>General</c:formatCode>
                <c:ptCount val="8"/>
                <c:pt idx="0">
                  <c:v>1</c:v>
                </c:pt>
                <c:pt idx="1">
                  <c:v>2.111302558817969</c:v>
                </c:pt>
                <c:pt idx="2">
                  <c:v>2.7079890081593319</c:v>
                </c:pt>
                <c:pt idx="3">
                  <c:v>3.3662320563577093</c:v>
                </c:pt>
                <c:pt idx="4">
                  <c:v>3.6784001234949737</c:v>
                </c:pt>
                <c:pt idx="5">
                  <c:v>3.8484858998601577</c:v>
                </c:pt>
                <c:pt idx="6">
                  <c:v>4.1696561503428624</c:v>
                </c:pt>
                <c:pt idx="7">
                  <c:v>4.5460325021573587</c:v>
                </c:pt>
              </c:numCache>
            </c:numRef>
          </c:val>
        </c:ser>
        <c:ser>
          <c:idx val="1"/>
          <c:order val="1"/>
          <c:tx>
            <c:strRef>
              <c:f>'256KB'!$A$60</c:f>
              <c:strCache>
                <c:ptCount val="1"/>
                <c:pt idx="0">
                  <c:v>Perfect L2$</c:v>
                </c:pt>
              </c:strCache>
            </c:strRef>
          </c:tx>
          <c:val>
            <c:numRef>
              <c:f>'256KB'!$B$60:$I$60</c:f>
              <c:numCache>
                <c:formatCode>General</c:formatCode>
                <c:ptCount val="8"/>
                <c:pt idx="0">
                  <c:v>3.6278088647898477</c:v>
                </c:pt>
                <c:pt idx="1">
                  <c:v>6.0723011780257945</c:v>
                </c:pt>
                <c:pt idx="2">
                  <c:v>7.1425497657722525</c:v>
                </c:pt>
                <c:pt idx="3">
                  <c:v>8.4961786982695831</c:v>
                </c:pt>
                <c:pt idx="4">
                  <c:v>8.9810051557314949</c:v>
                </c:pt>
                <c:pt idx="5">
                  <c:v>9.5193055032555431</c:v>
                </c:pt>
                <c:pt idx="6">
                  <c:v>9.8314761660187759</c:v>
                </c:pt>
                <c:pt idx="7">
                  <c:v>10.472689219243371</c:v>
                </c:pt>
              </c:numCache>
            </c:numRef>
          </c:val>
        </c:ser>
        <c:marker val="1"/>
        <c:axId val="182955008"/>
        <c:axId val="189600896"/>
      </c:lineChart>
      <c:catAx>
        <c:axId val="182955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#of executing</a:t>
                </a:r>
                <a:r>
                  <a:rPr lang="en-US" altLang="ja-JP" baseline="0" dirty="0" smtClean="0"/>
                  <a:t> cores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0.38847770339929516"/>
              <c:y val="0.83279096632928995"/>
            </c:manualLayout>
          </c:layout>
        </c:title>
        <c:tickLblPos val="nextTo"/>
        <c:crossAx val="189600896"/>
        <c:crosses val="autoZero"/>
        <c:auto val="1"/>
        <c:lblAlgn val="ctr"/>
        <c:lblOffset val="100"/>
      </c:catAx>
      <c:valAx>
        <c:axId val="1896008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Speed</a:t>
                </a:r>
                <a:r>
                  <a:rPr lang="en-US" altLang="ja-JP" baseline="0" dirty="0" smtClean="0"/>
                  <a:t> up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5.6139957946604063E-2"/>
              <c:y val="8.359408322807467E-2"/>
            </c:manualLayout>
          </c:layout>
        </c:title>
        <c:numFmt formatCode="General" sourceLinked="1"/>
        <c:tickLblPos val="nextTo"/>
        <c:crossAx val="182955008"/>
        <c:crosses val="autoZero"/>
        <c:crossBetween val="between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plotArea>
      <c:layout/>
      <c:barChart>
        <c:barDir val="col"/>
        <c:grouping val="clustered"/>
        <c:ser>
          <c:idx val="0"/>
          <c:order val="0"/>
          <c:cat>
            <c:strRef>
              <c:f>Sheet1!$B$7:$B$19</c:f>
              <c:strCache>
                <c:ptCount val="2"/>
                <c:pt idx="0">
                  <c:v>0x4000</c:v>
                </c:pt>
                <c:pt idx="1">
                  <c:v>0x8000</c:v>
                </c:pt>
              </c:strCache>
            </c:strRef>
          </c:cat>
          <c:val>
            <c:numRef>
              <c:f>Sheet1!$C$7:$C$19</c:f>
              <c:numCache>
                <c:formatCode>General</c:formatCode>
                <c:ptCount val="13"/>
                <c:pt idx="0">
                  <c:v>128</c:v>
                </c:pt>
                <c:pt idx="1">
                  <c:v>521</c:v>
                </c:pt>
                <c:pt idx="2">
                  <c:v>0</c:v>
                </c:pt>
                <c:pt idx="3">
                  <c:v>5538</c:v>
                </c:pt>
                <c:pt idx="4">
                  <c:v>0</c:v>
                </c:pt>
                <c:pt idx="5">
                  <c:v>1280</c:v>
                </c:pt>
                <c:pt idx="6">
                  <c:v>380</c:v>
                </c:pt>
                <c:pt idx="7">
                  <c:v>0</c:v>
                </c:pt>
                <c:pt idx="8">
                  <c:v>399</c:v>
                </c:pt>
                <c:pt idx="10">
                  <c:v>3289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axId val="182726016"/>
        <c:axId val="182732288"/>
      </c:barChart>
      <c:catAx>
        <c:axId val="18272601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Address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0.53052132412639152"/>
              <c:y val="0.7982422986832407"/>
            </c:manualLayout>
          </c:layout>
        </c:title>
        <c:tickLblPos val="none"/>
        <c:crossAx val="182732288"/>
        <c:crosses val="autoZero"/>
        <c:auto val="1"/>
        <c:lblAlgn val="ctr"/>
        <c:lblOffset val="100"/>
      </c:catAx>
      <c:valAx>
        <c:axId val="1827322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#of</a:t>
                </a:r>
                <a:r>
                  <a:rPr lang="en-US" altLang="ja-JP" baseline="0" dirty="0" smtClean="0"/>
                  <a:t> accesses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8.8235294117647675E-2"/>
              <c:y val="7.610188834134872E-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ja-JP"/>
          </a:p>
        </c:txPr>
        <c:crossAx val="182726016"/>
        <c:crosses val="autoZero"/>
        <c:crossBetween val="between"/>
      </c:valAx>
    </c:plotArea>
    <c:plotVisOnly val="1"/>
  </c:chart>
  <c:txPr>
    <a:bodyPr/>
    <a:lstStyle/>
    <a:p>
      <a:pPr>
        <a:defRPr sz="1600"/>
      </a:pPr>
      <a:endParaRPr lang="ja-JP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autoTitleDeleted val="1"/>
    <c:plotArea>
      <c:layout/>
      <c:lineChart>
        <c:grouping val="standard"/>
        <c:ser>
          <c:idx val="1"/>
          <c:order val="0"/>
          <c:tx>
            <c:strRef>
              <c:f>PB_性能見積もり!$A$67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PB_性能見積もり!$B$59:$H$59</c:f>
              <c:strCache>
                <c:ptCount val="7"/>
                <c:pt idx="0">
                  <c:v>1:6</c:v>
                </c:pt>
                <c:pt idx="1">
                  <c:v>2:5</c:v>
                </c:pt>
                <c:pt idx="2">
                  <c:v>3:4</c:v>
                </c:pt>
                <c:pt idx="3">
                  <c:v>4:3</c:v>
                </c:pt>
                <c:pt idx="4">
                  <c:v>5:2</c:v>
                </c:pt>
                <c:pt idx="5">
                  <c:v>6:1</c:v>
                </c:pt>
                <c:pt idx="6">
                  <c:v>7:0</c:v>
                </c:pt>
              </c:strCache>
            </c:strRef>
          </c:cat>
          <c:val>
            <c:numRef>
              <c:f>PB_性能見積もり!$B$67:$H$67</c:f>
              <c:numCache>
                <c:formatCode>General</c:formatCode>
                <c:ptCount val="7"/>
                <c:pt idx="0">
                  <c:v>0.6609742566666772</c:v>
                </c:pt>
                <c:pt idx="1">
                  <c:v>0.39204754200000008</c:v>
                </c:pt>
                <c:pt idx="2">
                  <c:v>0.29418838900000388</c:v>
                </c:pt>
                <c:pt idx="3">
                  <c:v>0.24356127200000041</c:v>
                </c:pt>
                <c:pt idx="4">
                  <c:v>0.20517457999999883</c:v>
                </c:pt>
                <c:pt idx="5">
                  <c:v>0.19438280499999988</c:v>
                </c:pt>
                <c:pt idx="6">
                  <c:v>0.27053626700000138</c:v>
                </c:pt>
              </c:numCache>
            </c:numRef>
          </c:val>
        </c:ser>
        <c:marker val="1"/>
        <c:axId val="190931328"/>
        <c:axId val="190933248"/>
      </c:lineChart>
      <c:catAx>
        <c:axId val="190931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Main</a:t>
                </a:r>
                <a:r>
                  <a:rPr lang="en-US" altLang="ja-JP" baseline="0" dirty="0" smtClean="0"/>
                  <a:t> Cores : Helper Cores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0.29089818638134252"/>
              <c:y val="0.76487122173293187"/>
            </c:manualLayout>
          </c:layout>
        </c:title>
        <c:tickLblPos val="nextTo"/>
        <c:crossAx val="190933248"/>
        <c:crosses val="autoZero"/>
        <c:auto val="1"/>
        <c:lblAlgn val="ctr"/>
        <c:lblOffset val="100"/>
      </c:catAx>
      <c:valAx>
        <c:axId val="1909332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3210063340714079E-2"/>
              <c:y val="9.4917522528506743E-2"/>
            </c:manualLayout>
          </c:layout>
        </c:title>
        <c:numFmt formatCode="General" sourceLinked="1"/>
        <c:tickLblPos val="nextTo"/>
        <c:crossAx val="190931328"/>
        <c:crosses val="autoZero"/>
        <c:crossBetween val="between"/>
      </c:valAx>
    </c:plotArea>
    <c:plotVisOnly val="1"/>
  </c:chart>
  <c:txPr>
    <a:bodyPr/>
    <a:lstStyle/>
    <a:p>
      <a:pPr>
        <a:defRPr sz="1600"/>
      </a:pPr>
      <a:endParaRPr lang="ja-JP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plotArea>
      <c:layout>
        <c:manualLayout>
          <c:layoutTarget val="inner"/>
          <c:xMode val="edge"/>
          <c:yMode val="edge"/>
          <c:x val="0.13162170700884523"/>
          <c:y val="0.16381132589904071"/>
          <c:w val="0.84677335471954895"/>
          <c:h val="0.5781971704143406"/>
        </c:manualLayout>
      </c:layout>
      <c:barChart>
        <c:barDir val="col"/>
        <c:grouping val="clustered"/>
        <c:ser>
          <c:idx val="0"/>
          <c:order val="0"/>
          <c:tx>
            <c:strRef>
              <c:f>Sheet1!$A$5</c:f>
              <c:strCache>
                <c:ptCount val="1"/>
                <c:pt idx="0">
                  <c:v>CONV</c:v>
                </c:pt>
              </c:strCache>
            </c:strRef>
          </c:tx>
          <c:cat>
            <c:multiLvlStrRef>
              <c:f>Sheet1!$B$3:$H$4</c:f>
              <c:multiLvlStrCache>
                <c:ptCount val="7"/>
                <c:lvl>
                  <c:pt idx="0">
                    <c:v>SS</c:v>
                  </c:pt>
                  <c:pt idx="1">
                    <c:v>SSS</c:v>
                  </c:pt>
                  <c:pt idx="5">
                    <c:v>512</c:v>
                  </c:pt>
                  <c:pt idx="6">
                    <c:v>256</c:v>
                  </c:pt>
                </c:lvl>
                <c:lvl>
                  <c:pt idx="0">
                    <c:v>HIMENO</c:v>
                  </c:pt>
                  <c:pt idx="2">
                    <c:v>SUSAN</c:v>
                  </c:pt>
                  <c:pt idx="3">
                    <c:v>FFT</c:v>
                  </c:pt>
                  <c:pt idx="4">
                    <c:v>LU</c:v>
                  </c:pt>
                  <c:pt idx="5">
                    <c:v>MATRIX_MUL</c:v>
                  </c:pt>
                </c:lvl>
              </c:multiLvlStrCache>
            </c:multiLvl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PB-PREDICT</c:v>
                </c:pt>
              </c:strCache>
            </c:strRef>
          </c:tx>
          <c:cat>
            <c:multiLvlStrRef>
              <c:f>Sheet1!$B$3:$H$4</c:f>
              <c:multiLvlStrCache>
                <c:ptCount val="7"/>
                <c:lvl>
                  <c:pt idx="0">
                    <c:v>SS</c:v>
                  </c:pt>
                  <c:pt idx="1">
                    <c:v>SSS</c:v>
                  </c:pt>
                  <c:pt idx="5">
                    <c:v>512</c:v>
                  </c:pt>
                  <c:pt idx="6">
                    <c:v>256</c:v>
                  </c:pt>
                </c:lvl>
                <c:lvl>
                  <c:pt idx="0">
                    <c:v>HIMENO</c:v>
                  </c:pt>
                  <c:pt idx="2">
                    <c:v>SUSAN</c:v>
                  </c:pt>
                  <c:pt idx="3">
                    <c:v>FFT</c:v>
                  </c:pt>
                  <c:pt idx="4">
                    <c:v>LU</c:v>
                  </c:pt>
                  <c:pt idx="5">
                    <c:v>MATRIX_MUL</c:v>
                  </c:pt>
                </c:lvl>
              </c:multiLvlStrCache>
            </c:multiLvl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1.0943583911173742</c:v>
                </c:pt>
                <c:pt idx="1">
                  <c:v>1.3185662034741308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1.6917487995956533</c:v>
                </c:pt>
              </c:numCache>
            </c:numRef>
          </c:val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PB-IDEAL</c:v>
                </c:pt>
              </c:strCache>
            </c:strRef>
          </c:tx>
          <c:cat>
            <c:multiLvlStrRef>
              <c:f>Sheet1!$B$3:$H$4</c:f>
              <c:multiLvlStrCache>
                <c:ptCount val="7"/>
                <c:lvl>
                  <c:pt idx="0">
                    <c:v>SS</c:v>
                  </c:pt>
                  <c:pt idx="1">
                    <c:v>SSS</c:v>
                  </c:pt>
                  <c:pt idx="5">
                    <c:v>512</c:v>
                  </c:pt>
                  <c:pt idx="6">
                    <c:v>256</c:v>
                  </c:pt>
                </c:lvl>
                <c:lvl>
                  <c:pt idx="0">
                    <c:v>HIMENO</c:v>
                  </c:pt>
                  <c:pt idx="2">
                    <c:v>SUSAN</c:v>
                  </c:pt>
                  <c:pt idx="3">
                    <c:v>FFT</c:v>
                  </c:pt>
                  <c:pt idx="4">
                    <c:v>LU</c:v>
                  </c:pt>
                  <c:pt idx="5">
                    <c:v>MATRIX_MUL</c:v>
                  </c:pt>
                </c:lvl>
              </c:multiLvlStrCache>
            </c:multiLvl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1.0943583911173742</c:v>
                </c:pt>
                <c:pt idx="1">
                  <c:v>1.3917705683895245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1.127161740985825</c:v>
                </c:pt>
                <c:pt idx="6">
                  <c:v>2.0046565948463031</c:v>
                </c:pt>
              </c:numCache>
            </c:numRef>
          </c:val>
        </c:ser>
        <c:axId val="189676160"/>
        <c:axId val="189677952"/>
      </c:barChart>
      <c:catAx>
        <c:axId val="189676160"/>
        <c:scaling>
          <c:orientation val="minMax"/>
        </c:scaling>
        <c:axPos val="b"/>
        <c:tickLblPos val="nextTo"/>
        <c:crossAx val="189677952"/>
        <c:crosses val="autoZero"/>
        <c:auto val="1"/>
        <c:lblAlgn val="ctr"/>
        <c:lblOffset val="100"/>
      </c:catAx>
      <c:valAx>
        <c:axId val="189677952"/>
        <c:scaling>
          <c:orientation val="minMax"/>
          <c:max val="2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SpeedUp</a:t>
                </a:r>
                <a:endParaRPr lang="ja-JP" dirty="0"/>
              </a:p>
            </c:rich>
          </c:tx>
          <c:layout/>
        </c:title>
        <c:numFmt formatCode="General" sourceLinked="1"/>
        <c:tickLblPos val="nextTo"/>
        <c:crossAx val="18967616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296405657626247"/>
          <c:y val="3.3716239111609682E-2"/>
          <c:w val="0.52641744434723214"/>
          <c:h val="9.2476862019730668E-2"/>
        </c:manualLayout>
      </c:layout>
    </c:legend>
    <c:plotVisOnly val="1"/>
  </c:chart>
  <c:txPr>
    <a:bodyPr/>
    <a:lstStyle/>
    <a:p>
      <a:pPr>
        <a:defRPr sz="2000"/>
      </a:pPr>
      <a:endParaRPr lang="ja-JP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plotArea>
      <c:layout>
        <c:manualLayout>
          <c:layoutTarget val="inner"/>
          <c:xMode val="edge"/>
          <c:yMode val="edge"/>
          <c:x val="0.13162170700884504"/>
          <c:y val="0.16381132589904071"/>
          <c:w val="0.84677335471954895"/>
          <c:h val="0.5781971704143406"/>
        </c:manualLayout>
      </c:layout>
      <c:barChart>
        <c:barDir val="col"/>
        <c:grouping val="clustered"/>
        <c:ser>
          <c:idx val="0"/>
          <c:order val="0"/>
          <c:tx>
            <c:strRef>
              <c:f>Sheet1!$A$5</c:f>
              <c:strCache>
                <c:ptCount val="1"/>
                <c:pt idx="0">
                  <c:v>CONV</c:v>
                </c:pt>
              </c:strCache>
            </c:strRef>
          </c:tx>
          <c:cat>
            <c:multiLvlStrRef>
              <c:f>Sheet1!$B$3:$H$4</c:f>
              <c:multiLvlStrCache>
                <c:ptCount val="7"/>
                <c:lvl>
                  <c:pt idx="0">
                    <c:v>SS</c:v>
                  </c:pt>
                  <c:pt idx="1">
                    <c:v>SSS</c:v>
                  </c:pt>
                  <c:pt idx="5">
                    <c:v>512</c:v>
                  </c:pt>
                  <c:pt idx="6">
                    <c:v>256</c:v>
                  </c:pt>
                </c:lvl>
                <c:lvl>
                  <c:pt idx="0">
                    <c:v>HIMENO</c:v>
                  </c:pt>
                  <c:pt idx="2">
                    <c:v>SUSAN</c:v>
                  </c:pt>
                  <c:pt idx="3">
                    <c:v>FFT</c:v>
                  </c:pt>
                  <c:pt idx="4">
                    <c:v>LU</c:v>
                  </c:pt>
                  <c:pt idx="5">
                    <c:v>MATRIX_MUL</c:v>
                  </c:pt>
                </c:lvl>
              </c:multiLvlStrCache>
            </c:multiLvl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PB-PREDICT</c:v>
                </c:pt>
              </c:strCache>
            </c:strRef>
          </c:tx>
          <c:cat>
            <c:multiLvlStrRef>
              <c:f>Sheet1!$B$3:$H$4</c:f>
              <c:multiLvlStrCache>
                <c:ptCount val="7"/>
                <c:lvl>
                  <c:pt idx="0">
                    <c:v>SS</c:v>
                  </c:pt>
                  <c:pt idx="1">
                    <c:v>SSS</c:v>
                  </c:pt>
                  <c:pt idx="5">
                    <c:v>512</c:v>
                  </c:pt>
                  <c:pt idx="6">
                    <c:v>256</c:v>
                  </c:pt>
                </c:lvl>
                <c:lvl>
                  <c:pt idx="0">
                    <c:v>HIMENO</c:v>
                  </c:pt>
                  <c:pt idx="2">
                    <c:v>SUSAN</c:v>
                  </c:pt>
                  <c:pt idx="3">
                    <c:v>FFT</c:v>
                  </c:pt>
                  <c:pt idx="4">
                    <c:v>LU</c:v>
                  </c:pt>
                  <c:pt idx="5">
                    <c:v>MATRIX_MUL</c:v>
                  </c:pt>
                </c:lvl>
              </c:multiLvlStrCache>
            </c:multiLvl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1.0943583911173742</c:v>
                </c:pt>
                <c:pt idx="1">
                  <c:v>1.3185662034741292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1.6917487995956533</c:v>
                </c:pt>
              </c:numCache>
            </c:numRef>
          </c:val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PB-IDEAL</c:v>
                </c:pt>
              </c:strCache>
            </c:strRef>
          </c:tx>
          <c:cat>
            <c:multiLvlStrRef>
              <c:f>Sheet1!$B$3:$H$4</c:f>
              <c:multiLvlStrCache>
                <c:ptCount val="7"/>
                <c:lvl>
                  <c:pt idx="0">
                    <c:v>SS</c:v>
                  </c:pt>
                  <c:pt idx="1">
                    <c:v>SSS</c:v>
                  </c:pt>
                  <c:pt idx="5">
                    <c:v>512</c:v>
                  </c:pt>
                  <c:pt idx="6">
                    <c:v>256</c:v>
                  </c:pt>
                </c:lvl>
                <c:lvl>
                  <c:pt idx="0">
                    <c:v>HIMENO</c:v>
                  </c:pt>
                  <c:pt idx="2">
                    <c:v>SUSAN</c:v>
                  </c:pt>
                  <c:pt idx="3">
                    <c:v>FFT</c:v>
                  </c:pt>
                  <c:pt idx="4">
                    <c:v>LU</c:v>
                  </c:pt>
                  <c:pt idx="5">
                    <c:v>MATRIX_MUL</c:v>
                  </c:pt>
                </c:lvl>
              </c:multiLvlStrCache>
            </c:multiLvl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1.0943583911173742</c:v>
                </c:pt>
                <c:pt idx="1">
                  <c:v>1.3917705683895245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1.127161740985825</c:v>
                </c:pt>
                <c:pt idx="6">
                  <c:v>2.0046565948463031</c:v>
                </c:pt>
              </c:numCache>
            </c:numRef>
          </c:val>
        </c:ser>
        <c:axId val="191031168"/>
        <c:axId val="191032704"/>
      </c:barChart>
      <c:catAx>
        <c:axId val="191031168"/>
        <c:scaling>
          <c:orientation val="minMax"/>
        </c:scaling>
        <c:axPos val="b"/>
        <c:tickLblPos val="nextTo"/>
        <c:crossAx val="191032704"/>
        <c:crosses val="autoZero"/>
        <c:auto val="1"/>
        <c:lblAlgn val="ctr"/>
        <c:lblOffset val="100"/>
      </c:catAx>
      <c:valAx>
        <c:axId val="191032704"/>
        <c:scaling>
          <c:orientation val="minMax"/>
          <c:max val="2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ja-JP" dirty="0" smtClean="0"/>
                  <a:t>SpeedUp</a:t>
                </a:r>
                <a:endParaRPr lang="ja-JP" dirty="0"/>
              </a:p>
            </c:rich>
          </c:tx>
          <c:layout/>
        </c:title>
        <c:numFmt formatCode="General" sourceLinked="1"/>
        <c:tickLblPos val="nextTo"/>
        <c:crossAx val="1910311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296405657626297"/>
          <c:y val="3.3716239111609682E-2"/>
          <c:w val="0.52641744434723114"/>
          <c:h val="9.2476862019730668E-2"/>
        </c:manualLayout>
      </c:layout>
    </c:legend>
    <c:plotVisOnly val="1"/>
  </c:chart>
  <c:txPr>
    <a:bodyPr/>
    <a:lstStyle/>
    <a:p>
      <a:pPr>
        <a:defRPr sz="2000"/>
      </a:pPr>
      <a:endParaRPr lang="ja-JP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B88DE-018B-489A-B613-00AD1EEBD569}" type="datetimeFigureOut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69F9B-40B8-45E4-9529-F117C0746533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2B6E8-000B-4B3D-AEC4-ECD2CDF09AB8}" type="datetimeFigureOut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6120-46CC-4EC7-9D99-33BB85D83C3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b="1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92B15-BADA-435C-B0BB-A229120EDED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92B15-BADA-435C-B0BB-A229120EDEDC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1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29BFF-A506-4B8E-A663-993F54F8FA67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baseline="0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92B15-BADA-435C-B0BB-A229120EDEDC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i="1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ja-JP" baseline="0" dirty="0" smtClean="0">
              <a:ea typeface="ＭＳ Ｐゴシック" charset="-128"/>
            </a:endParaRPr>
          </a:p>
          <a:p>
            <a:endParaRPr lang="en-US" altLang="ja-JP" baseline="0" dirty="0" smtClean="0">
              <a:ea typeface="ＭＳ Ｐゴシック" charset="-128"/>
            </a:endParaRPr>
          </a:p>
          <a:p>
            <a:endParaRPr kumimoji="1"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96B4-C1E5-4C78-940F-C26F88EFC827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ja-JP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92B15-BADA-435C-B0BB-A229120EDED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6120-46CC-4EC7-9D99-33BB85D83C3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14C-E417-42D9-AE7B-1B7D57E4F8F4}" type="datetime1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高性能と低消費エネルギー化を目的としたマルチ</a:t>
            </a:r>
            <a:r>
              <a:rPr kumimoji="1" lang="en-US" altLang="ja-JP" dirty="0" smtClean="0"/>
              <a:t>core</a:t>
            </a:r>
            <a:r>
              <a:rPr kumimoji="1" lang="ja-JP" altLang="en-US" dirty="0" smtClean="0"/>
              <a:t>・プロセッサ実行方式の提案と評価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2EA-8946-40AD-B53D-9E05F157624A}" type="datetime1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高性能と低消費エネルギー化を目的としたマルチ</a:t>
            </a:r>
            <a:r>
              <a:rPr kumimoji="1" lang="en-US" altLang="ja-JP" dirty="0" smtClean="0"/>
              <a:t>core</a:t>
            </a:r>
            <a:r>
              <a:rPr kumimoji="1" lang="ja-JP" altLang="en-US" dirty="0" smtClean="0"/>
              <a:t>・プロセッサ実行方式の提案と評価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4BA4-ACBE-446D-B51B-2D2167EE6A35}" type="datetime1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高性能と低消費エネルギー化を目的としたマルチ</a:t>
            </a:r>
            <a:r>
              <a:rPr kumimoji="1" lang="en-US" altLang="ja-JP" dirty="0" smtClean="0"/>
              <a:t>core</a:t>
            </a:r>
            <a:r>
              <a:rPr kumimoji="1" lang="ja-JP" altLang="en-US" dirty="0" smtClean="0"/>
              <a:t>・プロセッサ実行方式の提案と評価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FEE8-0FCB-42C9-8C12-31F5285A8A52}" type="datetime1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高性能と低消費エネルギー化を目的としたマルチ</a:t>
            </a:r>
            <a:r>
              <a:rPr kumimoji="1" lang="en-US" altLang="ja-JP" dirty="0" smtClean="0"/>
              <a:t>core</a:t>
            </a:r>
            <a:r>
              <a:rPr kumimoji="1" lang="ja-JP" altLang="en-US" dirty="0" smtClean="0"/>
              <a:t>・プロセッサ実行方式の提案と評価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337B-9E3E-43C7-9D92-05C57A972838}" type="datetime1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高性能と低消費エネルギー化を目的としたマルチ</a:t>
            </a:r>
            <a:r>
              <a:rPr kumimoji="1" lang="en-US" altLang="ja-JP" dirty="0" smtClean="0"/>
              <a:t>core</a:t>
            </a:r>
            <a:r>
              <a:rPr kumimoji="1" lang="ja-JP" altLang="en-US" dirty="0" smtClean="0"/>
              <a:t>・プロセッサ実行方式の提案と評価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D8B7-D536-4C92-9745-21D83967C0BC}" type="datetime1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高性能と低消費エネルギー化を目的としたマルチ</a:t>
            </a:r>
            <a:r>
              <a:rPr kumimoji="1" lang="en-US" altLang="ja-JP" dirty="0" smtClean="0"/>
              <a:t>core</a:t>
            </a:r>
            <a:r>
              <a:rPr kumimoji="1" lang="ja-JP" altLang="en-US" dirty="0" smtClean="0"/>
              <a:t>・プロセッサ実行方式の提案と評価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432F-4281-4AA6-B14B-02686A4CBF82}" type="datetime1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高性能と低消費エネルギー化を目的としたマルチ</a:t>
            </a:r>
            <a:r>
              <a:rPr kumimoji="1" lang="en-US" altLang="ja-JP" dirty="0" smtClean="0"/>
              <a:t>core</a:t>
            </a:r>
            <a:r>
              <a:rPr kumimoji="1" lang="ja-JP" altLang="en-US" dirty="0" smtClean="0"/>
              <a:t>・プロセッサ実行方式の提案と評価</a:t>
            </a:r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D40C-1477-4465-906D-4A86625F81FE}" type="datetime1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高性能と低消費エネルギー化を目的としたマルチ</a:t>
            </a:r>
            <a:r>
              <a:rPr kumimoji="1" lang="en-US" altLang="ja-JP" dirty="0" smtClean="0"/>
              <a:t>core</a:t>
            </a:r>
            <a:r>
              <a:rPr kumimoji="1" lang="ja-JP" altLang="en-US" dirty="0" smtClean="0"/>
              <a:t>・プロセッサ実行方式の提案と評価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4865-B4AF-4580-912A-1CD18D050A6B}" type="datetime1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高性能と低消費エネルギー化を目的としたマルチ</a:t>
            </a:r>
            <a:r>
              <a:rPr kumimoji="1" lang="en-US" altLang="ja-JP" dirty="0" smtClean="0"/>
              <a:t>core</a:t>
            </a:r>
            <a:r>
              <a:rPr kumimoji="1" lang="ja-JP" altLang="en-US" dirty="0" smtClean="0"/>
              <a:t>・プロセッサ実行方式の提案と評価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E281-DDE3-4539-BF2C-3931166C0B73}" type="datetime1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高性能と低消費エネルギー化を目的としたマルチ</a:t>
            </a:r>
            <a:r>
              <a:rPr kumimoji="1" lang="en-US" altLang="ja-JP" dirty="0" smtClean="0"/>
              <a:t>core</a:t>
            </a:r>
            <a:r>
              <a:rPr kumimoji="1" lang="ja-JP" altLang="en-US" dirty="0" smtClean="0"/>
              <a:t>・プロセッサ実行方式の提案と評価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F7D7-F8BA-4C93-93A3-D5E76E9642F0}" type="datetime1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高性能と低消費エネルギー化を目的としたマルチ</a:t>
            </a:r>
            <a:r>
              <a:rPr kumimoji="1" lang="en-US" altLang="ja-JP" dirty="0" smtClean="0"/>
              <a:t>core</a:t>
            </a:r>
            <a:r>
              <a:rPr kumimoji="1" lang="ja-JP" altLang="en-US" dirty="0" smtClean="0"/>
              <a:t>・プロセッサ実行方式の提案と評価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E520-5C35-4E47-A225-87396AA5DDF4}" type="datetime1">
              <a:rPr kumimoji="1" lang="ja-JP" altLang="en-US" smtClean="0"/>
              <a:pPr/>
              <a:t>2009/9/28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高性能と低消費エネルギー化を目的としたマルチ</a:t>
            </a:r>
            <a:r>
              <a:rPr kumimoji="1" lang="en-US" altLang="ja-JP" dirty="0" smtClean="0"/>
              <a:t>core</a:t>
            </a:r>
            <a:r>
              <a:rPr kumimoji="1" lang="ja-JP" altLang="en-US" dirty="0" smtClean="0"/>
              <a:t>・プロセッサ実行方式の提案と評価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6.bin"/><Relationship Id="rId4" Type="http://schemas.openxmlformats.org/officeDocument/2006/relationships/notesSlide" Target="../notesSlides/notesSlide27.xml"/><Relationship Id="rId9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1428760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Performance Balancing:   </a:t>
            </a:r>
            <a:br>
              <a:rPr lang="en-US" altLang="ja-JP" sz="3600" dirty="0" smtClean="0"/>
            </a:br>
            <a:r>
              <a:rPr lang="en-US" altLang="ja-JP" sz="3600" dirty="0" smtClean="0"/>
              <a:t>Software-based On-chip Memory </a:t>
            </a:r>
            <a:br>
              <a:rPr lang="en-US" altLang="ja-JP" sz="3600" dirty="0" smtClean="0"/>
            </a:br>
            <a:r>
              <a:rPr lang="en-US" altLang="ja-JP" sz="3600" dirty="0" smtClean="0"/>
              <a:t>Management for Effective CMP Executions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28662" y="3929066"/>
            <a:ext cx="7200928" cy="2500330"/>
          </a:xfrm>
        </p:spPr>
        <p:txBody>
          <a:bodyPr>
            <a:normAutofit/>
          </a:bodyPr>
          <a:lstStyle/>
          <a:p>
            <a:r>
              <a:rPr kumimoji="1" lang="en-US" altLang="ja-JP" u="sng" dirty="0" smtClean="0">
                <a:solidFill>
                  <a:schemeClr val="tx1"/>
                </a:solidFill>
              </a:rPr>
              <a:t>Naoto Fukumoto</a:t>
            </a:r>
            <a:r>
              <a:rPr kumimoji="1" lang="en-US" altLang="ja-JP" dirty="0" smtClean="0">
                <a:solidFill>
                  <a:schemeClr val="tx1"/>
                </a:solidFill>
              </a:rPr>
              <a:t>, Kenichi Imazato,</a:t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dirty="0" smtClean="0">
                <a:solidFill>
                  <a:schemeClr val="tx1"/>
                </a:solidFill>
              </a:rPr>
              <a:t>Koji Inoue, and Kazuaki Murakami</a:t>
            </a: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Kyushu University, Japan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1262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Importance of the Number of Helper Cores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71406" y="1500174"/>
            <a:ext cx="4929222" cy="392909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(#of main cores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+</a:t>
            </a:r>
            <a:r>
              <a:rPr lang="ja-JP" altLang="en-US" dirty="0" smtClean="0"/>
              <a:t>　</a:t>
            </a:r>
            <a:r>
              <a:rPr lang="en-US" altLang="ja-JP" dirty="0" smtClean="0"/>
              <a:t>#of helper cores) = constant </a:t>
            </a:r>
            <a:endParaRPr kumimoji="1" lang="en-US" altLang="ja-JP" dirty="0" smtClean="0"/>
          </a:p>
          <a:p>
            <a:r>
              <a:rPr kumimoji="1" lang="en-US" altLang="ja-JP" dirty="0" smtClean="0"/>
              <a:t>Increase #of helper cores</a:t>
            </a:r>
          </a:p>
          <a:p>
            <a:pPr lvl="1"/>
            <a:r>
              <a:rPr lang="en-US" altLang="ja-JP" dirty="0" smtClean="0"/>
              <a:t>Improves memory</a:t>
            </a:r>
            <a:br>
              <a:rPr lang="en-US" altLang="ja-JP" dirty="0" smtClean="0"/>
            </a:br>
            <a:r>
              <a:rPr lang="en-US" altLang="ja-JP" dirty="0" smtClean="0"/>
              <a:t> performance</a:t>
            </a:r>
          </a:p>
          <a:p>
            <a:pPr lvl="1"/>
            <a:r>
              <a:rPr lang="en-US" altLang="ja-JP" dirty="0" smtClean="0"/>
              <a:t>Degrades computation performance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715140" y="6215082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48949" y="5701745"/>
            <a:ext cx="9066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</a:rPr>
              <a:t>Need to find the appropriate number of helper cores</a:t>
            </a:r>
          </a:p>
        </p:txBody>
      </p:sp>
      <p:pic>
        <p:nvPicPr>
          <p:cNvPr id="2498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714488"/>
            <a:ext cx="4143404" cy="360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48157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Changing the Number of Helper Cores According to Application Characteristic</a:t>
            </a:r>
            <a:endParaRPr kumimoji="1" lang="ja-JP" altLang="en-US" sz="32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481762" y="6421461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idx="1"/>
          </p:nvPr>
        </p:nvSpPr>
        <p:spPr>
          <a:xfrm>
            <a:off x="4357686" y="5589621"/>
            <a:ext cx="5357850" cy="9112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2000" dirty="0" smtClean="0"/>
              <a:t>Large Improvement of memory performance</a:t>
            </a:r>
          </a:p>
          <a:p>
            <a:pPr>
              <a:buNone/>
            </a:pPr>
            <a:r>
              <a:rPr lang="en-US" altLang="ja-JP" sz="2000" dirty="0" smtClean="0"/>
              <a:t>Small degradation of computing performance </a:t>
            </a:r>
            <a:endParaRPr kumimoji="1" lang="ja-JP" altLang="en-US" sz="2000" dirty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5135985" y="3643313"/>
            <a:ext cx="3579419" cy="1922499"/>
            <a:chOff x="357158" y="4286256"/>
            <a:chExt cx="3643338" cy="1928826"/>
          </a:xfrm>
        </p:grpSpPr>
        <p:grpSp>
          <p:nvGrpSpPr>
            <p:cNvPr id="62" name="グループ化 66"/>
            <p:cNvGrpSpPr/>
            <p:nvPr/>
          </p:nvGrpSpPr>
          <p:grpSpPr>
            <a:xfrm>
              <a:off x="428597" y="4643448"/>
              <a:ext cx="3500465" cy="1410122"/>
              <a:chOff x="1714480" y="2795606"/>
              <a:chExt cx="3429024" cy="2127266"/>
            </a:xfrm>
          </p:grpSpPr>
          <p:grpSp>
            <p:nvGrpSpPr>
              <p:cNvPr id="70" name="グループ化 17"/>
              <p:cNvGrpSpPr/>
              <p:nvPr/>
            </p:nvGrpSpPr>
            <p:grpSpPr>
              <a:xfrm>
                <a:off x="1797824" y="2795606"/>
                <a:ext cx="760682" cy="1698638"/>
                <a:chOff x="1500166" y="2071678"/>
                <a:chExt cx="714380" cy="1528774"/>
              </a:xfrm>
            </p:grpSpPr>
            <p:sp>
              <p:nvSpPr>
                <p:cNvPr id="99" name="正方形/長方形 98"/>
                <p:cNvSpPr/>
                <p:nvPr/>
              </p:nvSpPr>
              <p:spPr>
                <a:xfrm>
                  <a:off x="1500166" y="2071678"/>
                  <a:ext cx="714380" cy="11430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4"/>
                <p:cNvSpPr/>
                <p:nvPr/>
              </p:nvSpPr>
              <p:spPr>
                <a:xfrm>
                  <a:off x="1571604" y="2143116"/>
                  <a:ext cx="571504" cy="35719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Core</a:t>
                  </a:r>
                  <a:endParaRPr kumimoji="1" lang="ja-JP" altLang="en-US" sz="1600" dirty="0"/>
                </a:p>
              </p:txBody>
            </p:sp>
            <p:sp>
              <p:nvSpPr>
                <p:cNvPr id="101" name="角丸四角形 5"/>
                <p:cNvSpPr/>
                <p:nvPr/>
              </p:nvSpPr>
              <p:spPr>
                <a:xfrm>
                  <a:off x="1571604" y="2714620"/>
                  <a:ext cx="571504" cy="357190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SPM</a:t>
                  </a:r>
                  <a:endParaRPr kumimoji="1" lang="ja-JP" altLang="en-US" sz="1600" dirty="0"/>
                </a:p>
              </p:txBody>
            </p:sp>
            <p:cxnSp>
              <p:nvCxnSpPr>
                <p:cNvPr id="102" name="直線矢印コネクタ 7"/>
                <p:cNvCxnSpPr/>
                <p:nvPr/>
              </p:nvCxnSpPr>
              <p:spPr>
                <a:xfrm rot="5400000" flipH="1" flipV="1">
                  <a:off x="1679555" y="2607463"/>
                  <a:ext cx="213520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矢印コネクタ 9"/>
                <p:cNvCxnSpPr/>
                <p:nvPr/>
              </p:nvCxnSpPr>
              <p:spPr>
                <a:xfrm rot="5400000">
                  <a:off x="1830318" y="2608306"/>
                  <a:ext cx="216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矢印コネクタ 13"/>
                <p:cNvCxnSpPr/>
                <p:nvPr/>
              </p:nvCxnSpPr>
              <p:spPr>
                <a:xfrm rot="5400000" flipH="1" flipV="1">
                  <a:off x="1675189" y="3336528"/>
                  <a:ext cx="52784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矢印コネクタ 104"/>
                <p:cNvCxnSpPr/>
                <p:nvPr/>
              </p:nvCxnSpPr>
              <p:spPr>
                <a:xfrm rot="5400000">
                  <a:off x="1531121" y="3336131"/>
                  <a:ext cx="52864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グループ化 61"/>
              <p:cNvGrpSpPr/>
              <p:nvPr/>
            </p:nvGrpSpPr>
            <p:grpSpPr>
              <a:xfrm>
                <a:off x="2634575" y="2795606"/>
                <a:ext cx="760682" cy="1698638"/>
                <a:chOff x="1500166" y="2071678"/>
                <a:chExt cx="714380" cy="1528774"/>
              </a:xfrm>
            </p:grpSpPr>
            <p:sp>
              <p:nvSpPr>
                <p:cNvPr id="92" name="正方形/長方形 91"/>
                <p:cNvSpPr/>
                <p:nvPr/>
              </p:nvSpPr>
              <p:spPr>
                <a:xfrm>
                  <a:off x="1500166" y="2071678"/>
                  <a:ext cx="714380" cy="11430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/>
                <p:cNvSpPr/>
                <p:nvPr/>
              </p:nvSpPr>
              <p:spPr>
                <a:xfrm>
                  <a:off x="1571604" y="2143116"/>
                  <a:ext cx="571504" cy="35719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Core</a:t>
                  </a:r>
                  <a:endParaRPr kumimoji="1" lang="ja-JP" altLang="en-US" sz="1600" dirty="0"/>
                </a:p>
              </p:txBody>
            </p:sp>
            <p:sp>
              <p:nvSpPr>
                <p:cNvPr id="94" name="角丸四角形 93"/>
                <p:cNvSpPr/>
                <p:nvPr/>
              </p:nvSpPr>
              <p:spPr>
                <a:xfrm>
                  <a:off x="1571604" y="2714620"/>
                  <a:ext cx="571504" cy="357190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SPM</a:t>
                  </a:r>
                  <a:endParaRPr kumimoji="1" lang="ja-JP" altLang="en-US" sz="1600" dirty="0"/>
                </a:p>
              </p:txBody>
            </p:sp>
            <p:cxnSp>
              <p:nvCxnSpPr>
                <p:cNvPr id="95" name="直線矢印コネクタ 94"/>
                <p:cNvCxnSpPr/>
                <p:nvPr/>
              </p:nvCxnSpPr>
              <p:spPr>
                <a:xfrm rot="5400000" flipH="1" flipV="1">
                  <a:off x="1679555" y="2607463"/>
                  <a:ext cx="213520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矢印コネクタ 95"/>
                <p:cNvCxnSpPr/>
                <p:nvPr/>
              </p:nvCxnSpPr>
              <p:spPr>
                <a:xfrm rot="5400000">
                  <a:off x="1830318" y="2608306"/>
                  <a:ext cx="216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矢印コネクタ 96"/>
                <p:cNvCxnSpPr/>
                <p:nvPr/>
              </p:nvCxnSpPr>
              <p:spPr>
                <a:xfrm rot="16200000" flipV="1">
                  <a:off x="1675190" y="3336527"/>
                  <a:ext cx="52784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矢印コネクタ 97"/>
                <p:cNvCxnSpPr/>
                <p:nvPr/>
              </p:nvCxnSpPr>
              <p:spPr>
                <a:xfrm rot="5400000">
                  <a:off x="1531121" y="3336131"/>
                  <a:ext cx="52864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グループ化 69"/>
              <p:cNvGrpSpPr/>
              <p:nvPr/>
            </p:nvGrpSpPr>
            <p:grpSpPr>
              <a:xfrm>
                <a:off x="3471326" y="2795606"/>
                <a:ext cx="760682" cy="1698639"/>
                <a:chOff x="1500166" y="2071678"/>
                <a:chExt cx="714380" cy="1528775"/>
              </a:xfrm>
            </p:grpSpPr>
            <p:sp>
              <p:nvSpPr>
                <p:cNvPr id="85" name="正方形/長方形 84"/>
                <p:cNvSpPr/>
                <p:nvPr/>
              </p:nvSpPr>
              <p:spPr>
                <a:xfrm>
                  <a:off x="1500166" y="2071678"/>
                  <a:ext cx="714380" cy="11430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6" name="正方形/長方形 85"/>
                <p:cNvSpPr/>
                <p:nvPr/>
              </p:nvSpPr>
              <p:spPr>
                <a:xfrm>
                  <a:off x="1571604" y="2143116"/>
                  <a:ext cx="571504" cy="35719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Core</a:t>
                  </a:r>
                  <a:endParaRPr kumimoji="1" lang="ja-JP" altLang="en-US" sz="1600" dirty="0"/>
                </a:p>
              </p:txBody>
            </p:sp>
            <p:sp>
              <p:nvSpPr>
                <p:cNvPr id="87" name="角丸四角形 86"/>
                <p:cNvSpPr/>
                <p:nvPr/>
              </p:nvSpPr>
              <p:spPr>
                <a:xfrm>
                  <a:off x="1571604" y="2714620"/>
                  <a:ext cx="571504" cy="357190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SPM</a:t>
                  </a:r>
                  <a:endParaRPr kumimoji="1" lang="ja-JP" altLang="en-US" sz="1600" dirty="0"/>
                </a:p>
              </p:txBody>
            </p:sp>
            <p:cxnSp>
              <p:nvCxnSpPr>
                <p:cNvPr id="88" name="直線矢印コネクタ 87"/>
                <p:cNvCxnSpPr/>
                <p:nvPr/>
              </p:nvCxnSpPr>
              <p:spPr>
                <a:xfrm rot="5400000" flipH="1" flipV="1">
                  <a:off x="1679555" y="2607463"/>
                  <a:ext cx="213520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矢印コネクタ 88"/>
                <p:cNvCxnSpPr/>
                <p:nvPr/>
              </p:nvCxnSpPr>
              <p:spPr>
                <a:xfrm rot="5400000">
                  <a:off x="1830318" y="2608306"/>
                  <a:ext cx="216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/>
                <p:cNvCxnSpPr/>
                <p:nvPr/>
              </p:nvCxnSpPr>
              <p:spPr>
                <a:xfrm rot="5400000" flipH="1" flipV="1">
                  <a:off x="1675189" y="3336528"/>
                  <a:ext cx="52784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矢印コネクタ 90"/>
                <p:cNvCxnSpPr/>
                <p:nvPr/>
              </p:nvCxnSpPr>
              <p:spPr>
                <a:xfrm rot="16200000" flipH="1">
                  <a:off x="1531328" y="3335924"/>
                  <a:ext cx="528643" cy="4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グループ化 77"/>
              <p:cNvGrpSpPr/>
              <p:nvPr/>
            </p:nvGrpSpPr>
            <p:grpSpPr>
              <a:xfrm>
                <a:off x="4308076" y="2795606"/>
                <a:ext cx="760682" cy="1698638"/>
                <a:chOff x="1500166" y="2071678"/>
                <a:chExt cx="714380" cy="1528774"/>
              </a:xfrm>
            </p:grpSpPr>
            <p:sp>
              <p:nvSpPr>
                <p:cNvPr id="78" name="正方形/長方形 77"/>
                <p:cNvSpPr/>
                <p:nvPr/>
              </p:nvSpPr>
              <p:spPr>
                <a:xfrm>
                  <a:off x="1500166" y="2071678"/>
                  <a:ext cx="714380" cy="114300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9" name="正方形/長方形 78"/>
                <p:cNvSpPr/>
                <p:nvPr/>
              </p:nvSpPr>
              <p:spPr>
                <a:xfrm>
                  <a:off x="1571604" y="2143116"/>
                  <a:ext cx="571504" cy="35719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Core</a:t>
                  </a:r>
                  <a:endParaRPr kumimoji="1" lang="ja-JP" altLang="en-US" sz="1600" dirty="0"/>
                </a:p>
              </p:txBody>
            </p:sp>
            <p:sp>
              <p:nvSpPr>
                <p:cNvPr id="80" name="角丸四角形 79"/>
                <p:cNvSpPr/>
                <p:nvPr/>
              </p:nvSpPr>
              <p:spPr>
                <a:xfrm>
                  <a:off x="1571604" y="2714620"/>
                  <a:ext cx="571504" cy="357190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SPM</a:t>
                  </a:r>
                  <a:endParaRPr kumimoji="1" lang="ja-JP" altLang="en-US" sz="1600" dirty="0"/>
                </a:p>
              </p:txBody>
            </p:sp>
            <p:cxnSp>
              <p:nvCxnSpPr>
                <p:cNvPr id="81" name="直線矢印コネクタ 80"/>
                <p:cNvCxnSpPr/>
                <p:nvPr/>
              </p:nvCxnSpPr>
              <p:spPr>
                <a:xfrm rot="5400000" flipH="1" flipV="1">
                  <a:off x="1679555" y="2607463"/>
                  <a:ext cx="213520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矢印コネクタ 81"/>
                <p:cNvCxnSpPr/>
                <p:nvPr/>
              </p:nvCxnSpPr>
              <p:spPr>
                <a:xfrm rot="5400000">
                  <a:off x="1830318" y="2608306"/>
                  <a:ext cx="216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矢印コネクタ 82"/>
                <p:cNvCxnSpPr/>
                <p:nvPr/>
              </p:nvCxnSpPr>
              <p:spPr>
                <a:xfrm rot="16200000" flipV="1">
                  <a:off x="1675189" y="3336528"/>
                  <a:ext cx="52784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矢印コネクタ 83"/>
                <p:cNvCxnSpPr/>
                <p:nvPr/>
              </p:nvCxnSpPr>
              <p:spPr>
                <a:xfrm rot="5400000">
                  <a:off x="1531121" y="3336131"/>
                  <a:ext cx="52864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正方形/長方形 73"/>
              <p:cNvSpPr/>
              <p:nvPr/>
            </p:nvSpPr>
            <p:spPr>
              <a:xfrm>
                <a:off x="1714480" y="4486306"/>
                <a:ext cx="3429024" cy="436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On-chip interconnect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角丸四角形 64"/>
            <p:cNvSpPr/>
            <p:nvPr/>
          </p:nvSpPr>
          <p:spPr>
            <a:xfrm>
              <a:off x="357158" y="4572008"/>
              <a:ext cx="3643338" cy="1643074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7" name="曲線コネクタ 66"/>
            <p:cNvCxnSpPr/>
            <p:nvPr/>
          </p:nvCxnSpPr>
          <p:spPr>
            <a:xfrm rot="5400000">
              <a:off x="2610308" y="4525894"/>
              <a:ext cx="1588" cy="1708365"/>
            </a:xfrm>
            <a:prstGeom prst="curvedConnector3">
              <a:avLst>
                <a:gd name="adj1" fmla="val 22146858"/>
              </a:avLst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502577" y="4286256"/>
              <a:ext cx="1414818" cy="370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 smtClean="0"/>
                <a:t>3 main cores</a:t>
              </a:r>
              <a:endParaRPr lang="en-US" altLang="ja-JP" dirty="0"/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2498787" y="4286256"/>
              <a:ext cx="1473556" cy="370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 smtClean="0"/>
                <a:t>1 helper core</a:t>
              </a:r>
              <a:endParaRPr lang="en-US" altLang="ja-JP" dirty="0"/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571472" y="3643313"/>
            <a:ext cx="3571900" cy="1922499"/>
            <a:chOff x="357158" y="4214818"/>
            <a:chExt cx="3643338" cy="2000264"/>
          </a:xfrm>
        </p:grpSpPr>
        <p:grpSp>
          <p:nvGrpSpPr>
            <p:cNvPr id="107" name="グループ化 66"/>
            <p:cNvGrpSpPr/>
            <p:nvPr/>
          </p:nvGrpSpPr>
          <p:grpSpPr>
            <a:xfrm>
              <a:off x="428597" y="4643450"/>
              <a:ext cx="3500465" cy="1410122"/>
              <a:chOff x="1714480" y="2795606"/>
              <a:chExt cx="3429024" cy="2127266"/>
            </a:xfrm>
          </p:grpSpPr>
          <p:grpSp>
            <p:nvGrpSpPr>
              <p:cNvPr id="113" name="グループ化 17"/>
              <p:cNvGrpSpPr/>
              <p:nvPr/>
            </p:nvGrpSpPr>
            <p:grpSpPr>
              <a:xfrm>
                <a:off x="1797824" y="2795606"/>
                <a:ext cx="760682" cy="1698638"/>
                <a:chOff x="1500166" y="2071678"/>
                <a:chExt cx="714380" cy="1528774"/>
              </a:xfrm>
            </p:grpSpPr>
            <p:sp>
              <p:nvSpPr>
                <p:cNvPr id="139" name="正方形/長方形 138"/>
                <p:cNvSpPr/>
                <p:nvPr/>
              </p:nvSpPr>
              <p:spPr>
                <a:xfrm>
                  <a:off x="1500166" y="2071678"/>
                  <a:ext cx="714380" cy="11430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0" name="正方形/長方形 4"/>
                <p:cNvSpPr/>
                <p:nvPr/>
              </p:nvSpPr>
              <p:spPr>
                <a:xfrm>
                  <a:off x="1571604" y="2143116"/>
                  <a:ext cx="571504" cy="35719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Core</a:t>
                  </a:r>
                  <a:endParaRPr kumimoji="1" lang="ja-JP" altLang="en-US" sz="1600" dirty="0"/>
                </a:p>
              </p:txBody>
            </p:sp>
            <p:sp>
              <p:nvSpPr>
                <p:cNvPr id="141" name="角丸四角形 5"/>
                <p:cNvSpPr/>
                <p:nvPr/>
              </p:nvSpPr>
              <p:spPr>
                <a:xfrm>
                  <a:off x="1571604" y="2714620"/>
                  <a:ext cx="571504" cy="357190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SPM</a:t>
                  </a:r>
                  <a:endParaRPr kumimoji="1" lang="ja-JP" altLang="en-US" sz="1600" dirty="0"/>
                </a:p>
              </p:txBody>
            </p:sp>
            <p:cxnSp>
              <p:nvCxnSpPr>
                <p:cNvPr id="142" name="直線矢印コネクタ 7"/>
                <p:cNvCxnSpPr/>
                <p:nvPr/>
              </p:nvCxnSpPr>
              <p:spPr>
                <a:xfrm rot="5400000" flipH="1" flipV="1">
                  <a:off x="1679555" y="2607463"/>
                  <a:ext cx="213520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矢印コネクタ 9"/>
                <p:cNvCxnSpPr/>
                <p:nvPr/>
              </p:nvCxnSpPr>
              <p:spPr>
                <a:xfrm rot="5400000">
                  <a:off x="1830318" y="2608306"/>
                  <a:ext cx="216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矢印コネクタ 13"/>
                <p:cNvCxnSpPr/>
                <p:nvPr/>
              </p:nvCxnSpPr>
              <p:spPr>
                <a:xfrm rot="5400000" flipH="1" flipV="1">
                  <a:off x="1675189" y="3336528"/>
                  <a:ext cx="52784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矢印コネクタ 144"/>
                <p:cNvCxnSpPr/>
                <p:nvPr/>
              </p:nvCxnSpPr>
              <p:spPr>
                <a:xfrm rot="5400000">
                  <a:off x="1531121" y="3336131"/>
                  <a:ext cx="52864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61"/>
              <p:cNvGrpSpPr/>
              <p:nvPr/>
            </p:nvGrpSpPr>
            <p:grpSpPr>
              <a:xfrm>
                <a:off x="2634575" y="2795606"/>
                <a:ext cx="760682" cy="1698638"/>
                <a:chOff x="1500166" y="2071678"/>
                <a:chExt cx="714380" cy="1528774"/>
              </a:xfrm>
            </p:grpSpPr>
            <p:sp>
              <p:nvSpPr>
                <p:cNvPr id="132" name="正方形/長方形 131"/>
                <p:cNvSpPr/>
                <p:nvPr/>
              </p:nvSpPr>
              <p:spPr>
                <a:xfrm>
                  <a:off x="1500166" y="2071678"/>
                  <a:ext cx="714380" cy="11430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3" name="正方形/長方形 132"/>
                <p:cNvSpPr/>
                <p:nvPr/>
              </p:nvSpPr>
              <p:spPr>
                <a:xfrm>
                  <a:off x="1571604" y="2143116"/>
                  <a:ext cx="571504" cy="35719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Core</a:t>
                  </a:r>
                  <a:endParaRPr kumimoji="1" lang="ja-JP" altLang="en-US" sz="1600" dirty="0"/>
                </a:p>
              </p:txBody>
            </p:sp>
            <p:sp>
              <p:nvSpPr>
                <p:cNvPr id="134" name="角丸四角形 133"/>
                <p:cNvSpPr/>
                <p:nvPr/>
              </p:nvSpPr>
              <p:spPr>
                <a:xfrm>
                  <a:off x="1571604" y="2714620"/>
                  <a:ext cx="571504" cy="357190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SPM</a:t>
                  </a:r>
                  <a:endParaRPr kumimoji="1" lang="ja-JP" altLang="en-US" sz="1600" dirty="0"/>
                </a:p>
              </p:txBody>
            </p:sp>
            <p:cxnSp>
              <p:nvCxnSpPr>
                <p:cNvPr id="135" name="直線矢印コネクタ 134"/>
                <p:cNvCxnSpPr/>
                <p:nvPr/>
              </p:nvCxnSpPr>
              <p:spPr>
                <a:xfrm rot="5400000" flipH="1" flipV="1">
                  <a:off x="1679555" y="2607463"/>
                  <a:ext cx="213520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矢印コネクタ 135"/>
                <p:cNvCxnSpPr/>
                <p:nvPr/>
              </p:nvCxnSpPr>
              <p:spPr>
                <a:xfrm rot="5400000">
                  <a:off x="1830318" y="2608306"/>
                  <a:ext cx="216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矢印コネクタ 136"/>
                <p:cNvCxnSpPr/>
                <p:nvPr/>
              </p:nvCxnSpPr>
              <p:spPr>
                <a:xfrm rot="16200000" flipV="1">
                  <a:off x="1675190" y="3336527"/>
                  <a:ext cx="52784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矢印コネクタ 137"/>
                <p:cNvCxnSpPr/>
                <p:nvPr/>
              </p:nvCxnSpPr>
              <p:spPr>
                <a:xfrm rot="5400000">
                  <a:off x="1531121" y="3336131"/>
                  <a:ext cx="52864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グループ化 69"/>
              <p:cNvGrpSpPr/>
              <p:nvPr/>
            </p:nvGrpSpPr>
            <p:grpSpPr>
              <a:xfrm>
                <a:off x="3471326" y="2795606"/>
                <a:ext cx="760682" cy="1698639"/>
                <a:chOff x="1500166" y="2071678"/>
                <a:chExt cx="714380" cy="1528775"/>
              </a:xfrm>
            </p:grpSpPr>
            <p:sp>
              <p:nvSpPr>
                <p:cNvPr id="125" name="正方形/長方形 124"/>
                <p:cNvSpPr/>
                <p:nvPr/>
              </p:nvSpPr>
              <p:spPr>
                <a:xfrm>
                  <a:off x="1500166" y="2071678"/>
                  <a:ext cx="714380" cy="11430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6" name="正方形/長方形 125"/>
                <p:cNvSpPr/>
                <p:nvPr/>
              </p:nvSpPr>
              <p:spPr>
                <a:xfrm>
                  <a:off x="1571604" y="2143116"/>
                  <a:ext cx="571504" cy="35719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Core</a:t>
                  </a:r>
                  <a:endParaRPr kumimoji="1" lang="ja-JP" altLang="en-US" sz="1600" dirty="0"/>
                </a:p>
              </p:txBody>
            </p:sp>
            <p:sp>
              <p:nvSpPr>
                <p:cNvPr id="127" name="角丸四角形 126"/>
                <p:cNvSpPr/>
                <p:nvPr/>
              </p:nvSpPr>
              <p:spPr>
                <a:xfrm>
                  <a:off x="1571604" y="2714620"/>
                  <a:ext cx="571504" cy="357190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dirty="0" smtClean="0"/>
                    <a:t>SPM</a:t>
                  </a:r>
                  <a:endParaRPr kumimoji="1" lang="ja-JP" altLang="en-US" sz="1600" dirty="0"/>
                </a:p>
              </p:txBody>
            </p:sp>
            <p:cxnSp>
              <p:nvCxnSpPr>
                <p:cNvPr id="128" name="直線矢印コネクタ 127"/>
                <p:cNvCxnSpPr/>
                <p:nvPr/>
              </p:nvCxnSpPr>
              <p:spPr>
                <a:xfrm rot="5400000" flipH="1" flipV="1">
                  <a:off x="1679555" y="2607463"/>
                  <a:ext cx="213520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矢印コネクタ 128"/>
                <p:cNvCxnSpPr/>
                <p:nvPr/>
              </p:nvCxnSpPr>
              <p:spPr>
                <a:xfrm rot="5400000">
                  <a:off x="1830318" y="2608306"/>
                  <a:ext cx="216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矢印コネクタ 129"/>
                <p:cNvCxnSpPr/>
                <p:nvPr/>
              </p:nvCxnSpPr>
              <p:spPr>
                <a:xfrm rot="5400000" flipH="1" flipV="1">
                  <a:off x="1675189" y="3336528"/>
                  <a:ext cx="52784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矢印コネクタ 130"/>
                <p:cNvCxnSpPr/>
                <p:nvPr/>
              </p:nvCxnSpPr>
              <p:spPr>
                <a:xfrm rot="16200000" flipH="1">
                  <a:off x="1531328" y="3335924"/>
                  <a:ext cx="528643" cy="4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グループ化 77"/>
              <p:cNvGrpSpPr/>
              <p:nvPr/>
            </p:nvGrpSpPr>
            <p:grpSpPr>
              <a:xfrm>
                <a:off x="4308076" y="2795606"/>
                <a:ext cx="760682" cy="1698638"/>
                <a:chOff x="1500166" y="2071678"/>
                <a:chExt cx="714380" cy="1528774"/>
              </a:xfrm>
            </p:grpSpPr>
            <p:sp>
              <p:nvSpPr>
                <p:cNvPr id="118" name="正方形/長方形 117"/>
                <p:cNvSpPr/>
                <p:nvPr/>
              </p:nvSpPr>
              <p:spPr>
                <a:xfrm>
                  <a:off x="1500166" y="2071678"/>
                  <a:ext cx="714380" cy="11430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" name="正方形/長方形 118"/>
                <p:cNvSpPr/>
                <p:nvPr/>
              </p:nvSpPr>
              <p:spPr>
                <a:xfrm>
                  <a:off x="1571604" y="2143116"/>
                  <a:ext cx="571504" cy="35719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 smtClean="0"/>
                    <a:t>Core</a:t>
                  </a:r>
                  <a:endParaRPr kumimoji="1" lang="ja-JP" altLang="en-US" sz="1600" dirty="0"/>
                </a:p>
              </p:txBody>
            </p:sp>
            <p:sp>
              <p:nvSpPr>
                <p:cNvPr id="120" name="角丸四角形 119"/>
                <p:cNvSpPr/>
                <p:nvPr/>
              </p:nvSpPr>
              <p:spPr>
                <a:xfrm>
                  <a:off x="1571604" y="2714620"/>
                  <a:ext cx="571504" cy="357190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dirty="0" smtClean="0"/>
                    <a:t>SPM</a:t>
                  </a:r>
                  <a:endParaRPr kumimoji="1" lang="ja-JP" altLang="en-US" sz="1600" dirty="0"/>
                </a:p>
              </p:txBody>
            </p:sp>
            <p:cxnSp>
              <p:nvCxnSpPr>
                <p:cNvPr id="121" name="直線矢印コネクタ 120"/>
                <p:cNvCxnSpPr/>
                <p:nvPr/>
              </p:nvCxnSpPr>
              <p:spPr>
                <a:xfrm rot="5400000" flipH="1" flipV="1">
                  <a:off x="1679555" y="2607463"/>
                  <a:ext cx="213520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矢印コネクタ 121"/>
                <p:cNvCxnSpPr/>
                <p:nvPr/>
              </p:nvCxnSpPr>
              <p:spPr>
                <a:xfrm rot="5400000">
                  <a:off x="1830318" y="2608306"/>
                  <a:ext cx="216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矢印コネクタ 122"/>
                <p:cNvCxnSpPr/>
                <p:nvPr/>
              </p:nvCxnSpPr>
              <p:spPr>
                <a:xfrm rot="16200000" flipV="1">
                  <a:off x="1675189" y="3336528"/>
                  <a:ext cx="52784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矢印コネクタ 123"/>
                <p:cNvCxnSpPr/>
                <p:nvPr/>
              </p:nvCxnSpPr>
              <p:spPr>
                <a:xfrm rot="5400000">
                  <a:off x="1531121" y="3336131"/>
                  <a:ext cx="52864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正方形/長方形 116"/>
              <p:cNvSpPr/>
              <p:nvPr/>
            </p:nvSpPr>
            <p:spPr>
              <a:xfrm>
                <a:off x="1714480" y="4486306"/>
                <a:ext cx="3429024" cy="436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schemeClr val="tx1"/>
                    </a:solidFill>
                  </a:rPr>
                  <a:t>On-chip interconnect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角丸四角形 107"/>
            <p:cNvSpPr/>
            <p:nvPr/>
          </p:nvSpPr>
          <p:spPr>
            <a:xfrm>
              <a:off x="357158" y="4572008"/>
              <a:ext cx="3643338" cy="1643074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Text Box 18"/>
            <p:cNvSpPr txBox="1">
              <a:spLocks noChangeArrowheads="1"/>
            </p:cNvSpPr>
            <p:nvPr/>
          </p:nvSpPr>
          <p:spPr bwMode="auto">
            <a:xfrm>
              <a:off x="502577" y="4214818"/>
              <a:ext cx="1417796" cy="384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 smtClean="0"/>
                <a:t>4 main cores</a:t>
              </a:r>
              <a:endParaRPr lang="en-US" altLang="ja-JP" dirty="0"/>
            </a:p>
          </p:txBody>
        </p:sp>
      </p:grpSp>
      <p:sp>
        <p:nvSpPr>
          <p:cNvPr id="146" name="コンテンツ プレースホルダ 10"/>
          <p:cNvSpPr txBox="1">
            <a:spLocks/>
          </p:cNvSpPr>
          <p:nvPr/>
        </p:nvSpPr>
        <p:spPr>
          <a:xfrm>
            <a:off x="0" y="5572140"/>
            <a:ext cx="4429124" cy="911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noProof="0" dirty="0" smtClean="0"/>
              <a:t>Performance improvement by </a:t>
            </a:r>
            <a:r>
              <a:rPr lang="en-US" altLang="ja-JP" sz="2000" dirty="0" smtClean="0"/>
              <a:t>executing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dirty="0" smtClean="0"/>
              <a:t>parallelized threads by all cores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7" name="曲線コネクタ 146"/>
          <p:cNvCxnSpPr/>
          <p:nvPr/>
        </p:nvCxnSpPr>
        <p:spPr>
          <a:xfrm rot="5400000">
            <a:off x="7959105" y="4303717"/>
            <a:ext cx="1588" cy="854184"/>
          </a:xfrm>
          <a:prstGeom prst="curvedConnector3">
            <a:avLst>
              <a:gd name="adj1" fmla="val 14395466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曲線コネクタ 149"/>
          <p:cNvCxnSpPr/>
          <p:nvPr/>
        </p:nvCxnSpPr>
        <p:spPr>
          <a:xfrm rot="5400000">
            <a:off x="7104921" y="3449533"/>
            <a:ext cx="1588" cy="2562552"/>
          </a:xfrm>
          <a:prstGeom prst="curvedConnector3">
            <a:avLst>
              <a:gd name="adj1" fmla="val 37095981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-214346" y="1071546"/>
            <a:ext cx="4429156" cy="2904712"/>
            <a:chOff x="357158" y="4071942"/>
            <a:chExt cx="4429156" cy="2904712"/>
          </a:xfrm>
        </p:grpSpPr>
        <p:sp>
          <p:nvSpPr>
            <p:cNvPr id="110" name="テキスト ボックス 109"/>
            <p:cNvSpPr txBox="1"/>
            <p:nvPr/>
          </p:nvSpPr>
          <p:spPr>
            <a:xfrm>
              <a:off x="1285852" y="4071942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Program:   Barnes</a:t>
              </a:r>
              <a:endParaRPr kumimoji="1" lang="ja-JP" altLang="en-US" dirty="0"/>
            </a:p>
          </p:txBody>
        </p:sp>
        <p:graphicFrame>
          <p:nvGraphicFramePr>
            <p:cNvPr id="112" name="グラフ 111"/>
            <p:cNvGraphicFramePr/>
            <p:nvPr/>
          </p:nvGraphicFramePr>
          <p:xfrm>
            <a:off x="357158" y="4233454"/>
            <a:ext cx="42148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8" name="角丸四角形吹き出し 147"/>
            <p:cNvSpPr/>
            <p:nvPr/>
          </p:nvSpPr>
          <p:spPr>
            <a:xfrm>
              <a:off x="3000364" y="5286388"/>
              <a:ext cx="1785950" cy="512208"/>
            </a:xfrm>
            <a:prstGeom prst="wedgeRoundRectCallout">
              <a:avLst>
                <a:gd name="adj1" fmla="val -23613"/>
                <a:gd name="adj2" fmla="val -80058"/>
                <a:gd name="adj3" fmla="val 16667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256KB private memory</a:t>
              </a:r>
              <a:endParaRPr kumimoji="1" lang="ja-JP" altLang="en-US" dirty="0"/>
            </a:p>
          </p:txBody>
        </p:sp>
        <p:sp>
          <p:nvSpPr>
            <p:cNvPr id="149" name="角丸四角形吹き出し 148"/>
            <p:cNvSpPr/>
            <p:nvPr/>
          </p:nvSpPr>
          <p:spPr>
            <a:xfrm>
              <a:off x="1357290" y="4584150"/>
              <a:ext cx="1785950" cy="428628"/>
            </a:xfrm>
            <a:prstGeom prst="wedgeRoundRectCallout">
              <a:avLst>
                <a:gd name="adj1" fmla="val 34505"/>
                <a:gd name="adj2" fmla="val 92976"/>
                <a:gd name="adj3" fmla="val 16667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Ideal</a:t>
              </a:r>
              <a:r>
                <a:rPr kumimoji="1" lang="en-US" altLang="ja-JP" dirty="0" smtClean="0"/>
                <a:t> </a:t>
              </a:r>
              <a:r>
                <a:rPr lang="en-US" altLang="ja-JP" dirty="0" smtClean="0"/>
                <a:t>memory</a:t>
              </a:r>
              <a:endParaRPr kumimoji="1" lang="en-US" altLang="ja-JP" dirty="0" smtClean="0"/>
            </a:p>
          </p:txBody>
        </p:sp>
      </p:grpSp>
      <p:graphicFrame>
        <p:nvGraphicFramePr>
          <p:cNvPr id="152" name="グラフ 151"/>
          <p:cNvGraphicFramePr/>
          <p:nvPr/>
        </p:nvGraphicFramePr>
        <p:xfrm>
          <a:off x="4643438" y="1142984"/>
          <a:ext cx="4071966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3" name="テキスト ボックス 152"/>
          <p:cNvSpPr txBox="1"/>
          <p:nvPr/>
        </p:nvSpPr>
        <p:spPr>
          <a:xfrm>
            <a:off x="5643570" y="105291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Program:   Cholesky</a:t>
            </a:r>
            <a:endParaRPr kumimoji="1" lang="ja-JP" altLang="en-US" dirty="0"/>
          </a:p>
        </p:txBody>
      </p:sp>
      <p:sp>
        <p:nvSpPr>
          <p:cNvPr id="154" name="角丸四角形吹き出し 153"/>
          <p:cNvSpPr/>
          <p:nvPr/>
        </p:nvSpPr>
        <p:spPr>
          <a:xfrm>
            <a:off x="7143768" y="2553108"/>
            <a:ext cx="1785950" cy="571504"/>
          </a:xfrm>
          <a:prstGeom prst="wedgeRoundRectCallout">
            <a:avLst>
              <a:gd name="adj1" fmla="val -22106"/>
              <a:gd name="adj2" fmla="val -75262"/>
              <a:gd name="adj3" fmla="val 16667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256KB private memory</a:t>
            </a:r>
            <a:endParaRPr kumimoji="1" lang="ja-JP" altLang="en-US" dirty="0"/>
          </a:p>
        </p:txBody>
      </p:sp>
      <p:sp>
        <p:nvSpPr>
          <p:cNvPr id="155" name="角丸四角形吹き出し 154"/>
          <p:cNvSpPr/>
          <p:nvPr/>
        </p:nvSpPr>
        <p:spPr>
          <a:xfrm>
            <a:off x="5572132" y="1422242"/>
            <a:ext cx="1071570" cy="500066"/>
          </a:xfrm>
          <a:prstGeom prst="wedgeRoundRectCallout">
            <a:avLst>
              <a:gd name="adj1" fmla="val 27241"/>
              <a:gd name="adj2" fmla="val 75136"/>
              <a:gd name="adj3" fmla="val 16667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Ideal</a:t>
            </a:r>
            <a:r>
              <a:rPr kumimoji="1" lang="en-US" altLang="ja-JP" dirty="0" smtClean="0"/>
              <a:t> </a:t>
            </a:r>
            <a:br>
              <a:rPr kumimoji="1" lang="en-US" altLang="ja-JP" dirty="0" smtClean="0"/>
            </a:br>
            <a:r>
              <a:rPr lang="en-US" altLang="ja-JP" dirty="0" smtClean="0"/>
              <a:t>memory</a:t>
            </a:r>
            <a:endParaRPr kumimoji="1" lang="en-US" altLang="ja-JP" dirty="0" smtClean="0"/>
          </a:p>
        </p:txBody>
      </p:sp>
    </p:spTree>
  </p:cSld>
  <p:clrMapOvr>
    <a:masterClrMapping/>
  </p:clrMapOvr>
  <p:transition advTm="88062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142844" y="142852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Compile Flow</a:t>
            </a:r>
            <a:endParaRPr kumimoji="1" lang="ja-JP" altLang="en-US" dirty="0"/>
          </a:p>
        </p:txBody>
      </p:sp>
      <p:sp>
        <p:nvSpPr>
          <p:cNvPr id="61" name="コンテンツ プレースホルダ 60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292895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Perform pre execution only one time with one main core</a:t>
            </a:r>
            <a:r>
              <a:rPr lang="ja-JP" altLang="en-US" dirty="0" smtClean="0"/>
              <a:t> </a:t>
            </a:r>
            <a:r>
              <a:rPr lang="en-US" altLang="ja-JP" dirty="0" smtClean="0"/>
              <a:t>to obtain profile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Decide data mapping to helper cores’ SPM and estimate the best number of helper cores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Generate the objective source code </a:t>
            </a:r>
            <a:r>
              <a:rPr lang="en-US" altLang="ja-JP" dirty="0" smtClean="0"/>
              <a:t>supporting </a:t>
            </a:r>
            <a:r>
              <a:rPr kumimoji="1" lang="en-US" altLang="ja-JP" dirty="0" smtClean="0"/>
              <a:t>performance balancing</a:t>
            </a:r>
          </a:p>
        </p:txBody>
      </p:sp>
      <p:grpSp>
        <p:nvGrpSpPr>
          <p:cNvPr id="62" name="グループ化 61"/>
          <p:cNvGrpSpPr/>
          <p:nvPr/>
        </p:nvGrpSpPr>
        <p:grpSpPr>
          <a:xfrm>
            <a:off x="857224" y="4071942"/>
            <a:ext cx="1571636" cy="1000134"/>
            <a:chOff x="214282" y="3510507"/>
            <a:chExt cx="1571636" cy="983734"/>
          </a:xfrm>
        </p:grpSpPr>
        <p:sp>
          <p:nvSpPr>
            <p:cNvPr id="8" name="メモ 7"/>
            <p:cNvSpPr/>
            <p:nvPr/>
          </p:nvSpPr>
          <p:spPr>
            <a:xfrm>
              <a:off x="214282" y="3779861"/>
              <a:ext cx="1571636" cy="71438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Original</a:t>
              </a:r>
            </a:p>
            <a:p>
              <a:pPr algn="ctr"/>
              <a:r>
                <a:rPr lang="en-US" altLang="ja-JP" dirty="0" smtClean="0"/>
                <a:t>source code</a:t>
              </a:r>
              <a:endParaRPr kumimoji="1" lang="ja-JP" altLang="en-US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571472" y="3510507"/>
              <a:ext cx="966293" cy="26935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Input</a:t>
              </a:r>
              <a:endParaRPr kumimoji="1" lang="ja-JP" altLang="en-US" dirty="0"/>
            </a:p>
          </p:txBody>
        </p:sp>
      </p:grpSp>
      <p:sp>
        <p:nvSpPr>
          <p:cNvPr id="13" name="右矢印 12"/>
          <p:cNvSpPr/>
          <p:nvPr/>
        </p:nvSpPr>
        <p:spPr>
          <a:xfrm>
            <a:off x="2786050" y="4572008"/>
            <a:ext cx="642942" cy="35719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3857620" y="4286256"/>
            <a:ext cx="1375030" cy="822179"/>
            <a:chOff x="3484890" y="2357430"/>
            <a:chExt cx="1674157" cy="704122"/>
          </a:xfrm>
        </p:grpSpPr>
        <p:sp>
          <p:nvSpPr>
            <p:cNvPr id="17" name="メモ 16"/>
            <p:cNvSpPr/>
            <p:nvPr/>
          </p:nvSpPr>
          <p:spPr>
            <a:xfrm>
              <a:off x="3571871" y="2418610"/>
              <a:ext cx="1587176" cy="642942"/>
            </a:xfrm>
            <a:prstGeom prst="foldedCorner">
              <a:avLst>
                <a:gd name="adj" fmla="val 2720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メモ 15"/>
            <p:cNvSpPr/>
            <p:nvPr/>
          </p:nvSpPr>
          <p:spPr>
            <a:xfrm>
              <a:off x="3484890" y="2357430"/>
              <a:ext cx="1587177" cy="642942"/>
            </a:xfrm>
            <a:prstGeom prst="foldedCorne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P</a:t>
              </a:r>
              <a:r>
                <a:rPr kumimoji="1" lang="en-US" altLang="ja-JP" dirty="0" smtClean="0"/>
                <a:t>rofile</a:t>
              </a:r>
              <a:br>
                <a:rPr kumimoji="1" lang="en-US" altLang="ja-JP" dirty="0" smtClean="0"/>
              </a:br>
              <a:r>
                <a:rPr kumimoji="1" lang="en-US" altLang="ja-JP" dirty="0" smtClean="0"/>
                <a:t>information</a:t>
              </a:r>
              <a:endParaRPr kumimoji="1" lang="ja-JP" altLang="en-US" dirty="0"/>
            </a:p>
          </p:txBody>
        </p:sp>
      </p:grpSp>
      <p:sp>
        <p:nvSpPr>
          <p:cNvPr id="49" name="右矢印 48"/>
          <p:cNvSpPr/>
          <p:nvPr/>
        </p:nvSpPr>
        <p:spPr>
          <a:xfrm>
            <a:off x="5464975" y="4500570"/>
            <a:ext cx="678661" cy="35719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63" name="グループ化 62"/>
          <p:cNvGrpSpPr/>
          <p:nvPr/>
        </p:nvGrpSpPr>
        <p:grpSpPr>
          <a:xfrm>
            <a:off x="6426926" y="3929066"/>
            <a:ext cx="1862315" cy="1357322"/>
            <a:chOff x="7072330" y="3565549"/>
            <a:chExt cx="1928826" cy="1357322"/>
          </a:xfrm>
        </p:grpSpPr>
        <p:sp>
          <p:nvSpPr>
            <p:cNvPr id="11" name="メモ 10"/>
            <p:cNvSpPr/>
            <p:nvPr/>
          </p:nvSpPr>
          <p:spPr>
            <a:xfrm>
              <a:off x="7072330" y="3565549"/>
              <a:ext cx="1928826" cy="642942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342900" indent="-342900" algn="ctr"/>
              <a:r>
                <a:rPr lang="en-US" altLang="ja-JP" sz="2000" dirty="0" smtClean="0"/>
                <a:t>Data mapping</a:t>
              </a:r>
            </a:p>
            <a:p>
              <a:pPr marL="342900" indent="-342900" algn="ctr"/>
              <a:r>
                <a:rPr lang="en-US" altLang="ja-JP" sz="2000" dirty="0" smtClean="0"/>
                <a:t>to SPMs</a:t>
              </a:r>
            </a:p>
          </p:txBody>
        </p:sp>
        <p:sp>
          <p:nvSpPr>
            <p:cNvPr id="50" name="メモ 49"/>
            <p:cNvSpPr/>
            <p:nvPr/>
          </p:nvSpPr>
          <p:spPr>
            <a:xfrm>
              <a:off x="7072331" y="4279929"/>
              <a:ext cx="1917396" cy="642942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342900" indent="-342900" algn="ctr"/>
              <a:r>
                <a:rPr lang="en-US" altLang="ja-JP" sz="2000" dirty="0" smtClean="0"/>
                <a:t>Predicted #of </a:t>
              </a:r>
            </a:p>
            <a:p>
              <a:pPr marL="342900" indent="-342900" algn="ctr"/>
              <a:r>
                <a:rPr kumimoji="1" lang="en-US" altLang="ja-JP" sz="2000" dirty="0" smtClean="0"/>
                <a:t>helper cores</a:t>
              </a:r>
              <a:endParaRPr kumimoji="1" lang="ja-JP" altLang="en-US" sz="2000" dirty="0"/>
            </a:p>
          </p:txBody>
        </p:sp>
      </p:grpSp>
      <p:sp>
        <p:nvSpPr>
          <p:cNvPr id="51" name="曲折矢印 50"/>
          <p:cNvSpPr/>
          <p:nvPr/>
        </p:nvSpPr>
        <p:spPr>
          <a:xfrm rot="10800000">
            <a:off x="1643042" y="5143511"/>
            <a:ext cx="4286280" cy="1357321"/>
          </a:xfrm>
          <a:prstGeom prst="bentArrow">
            <a:avLst>
              <a:gd name="adj1" fmla="val 7426"/>
              <a:gd name="adj2" fmla="val 10941"/>
              <a:gd name="adj3" fmla="val 9580"/>
              <a:gd name="adj4" fmla="val 33791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右矢印 51"/>
          <p:cNvSpPr/>
          <p:nvPr/>
        </p:nvSpPr>
        <p:spPr>
          <a:xfrm rot="5400000">
            <a:off x="7162610" y="5410420"/>
            <a:ext cx="285754" cy="32343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メモ 52"/>
          <p:cNvSpPr/>
          <p:nvPr/>
        </p:nvSpPr>
        <p:spPr>
          <a:xfrm>
            <a:off x="6143636" y="5786454"/>
            <a:ext cx="2286016" cy="85723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</a:t>
            </a:r>
            <a:r>
              <a:rPr kumimoji="1" lang="en-US" altLang="ja-JP" dirty="0" smtClean="0"/>
              <a:t>ource code </a:t>
            </a:r>
            <a:r>
              <a:rPr lang="en-US" altLang="ja-JP" dirty="0" smtClean="0"/>
              <a:t> to support performance balancing</a:t>
            </a:r>
            <a:endParaRPr kumimoji="1" lang="ja-JP" altLang="en-US" dirty="0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36625" y="3929066"/>
            <a:ext cx="111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 smtClean="0"/>
              <a:t>Pre </a:t>
            </a:r>
            <a:br>
              <a:rPr lang="en-US" altLang="ja-JP" b="1" dirty="0" smtClean="0"/>
            </a:br>
            <a:r>
              <a:rPr lang="en-US" altLang="ja-JP" b="1" dirty="0" smtClean="0"/>
              <a:t>execution</a:t>
            </a:r>
            <a:endParaRPr kumimoji="1" lang="ja-JP" altLang="en-US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7818" y="4059800"/>
            <a:ext cx="96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Analysis</a:t>
            </a:r>
            <a:endParaRPr kumimoji="1" lang="ja-JP" altLang="en-US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2910" y="5429264"/>
            <a:ext cx="1785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Source-to-source</a:t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transformation</a:t>
            </a:r>
            <a:endParaRPr kumimoji="1" lang="ja-JP" altLang="en-US" b="1" dirty="0"/>
          </a:p>
        </p:txBody>
      </p:sp>
      <p:sp>
        <p:nvSpPr>
          <p:cNvPr id="26" name="角丸四角形吹き出し 25"/>
          <p:cNvSpPr/>
          <p:nvPr/>
        </p:nvSpPr>
        <p:spPr>
          <a:xfrm>
            <a:off x="1928794" y="5429264"/>
            <a:ext cx="2571768" cy="714380"/>
          </a:xfrm>
          <a:prstGeom prst="wedgeRoundRectCallout">
            <a:avLst>
              <a:gd name="adj1" fmla="val 34849"/>
              <a:gd name="adj2" fmla="val -1043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US" altLang="ja-JP" sz="2000" dirty="0" smtClean="0"/>
              <a:t>Info. of DMA transfer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000" dirty="0" smtClean="0"/>
              <a:t>Info. of Parallelism...</a:t>
            </a:r>
            <a:br>
              <a:rPr lang="en-US" altLang="ja-JP" sz="2000" dirty="0" smtClean="0"/>
            </a:br>
            <a:r>
              <a:rPr lang="en-US" altLang="ja-JP" sz="2000" dirty="0" smtClean="0"/>
              <a:t> </a:t>
            </a:r>
            <a:endParaRPr kumimoji="1" lang="ja-JP" altLang="en-US" sz="2000" dirty="0"/>
          </a:p>
        </p:txBody>
      </p:sp>
    </p:spTree>
  </p:cSld>
  <p:clrMapOvr>
    <a:masterClrMapping/>
  </p:clrMapOvr>
  <p:transition advTm="6920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How to Decide th</a:t>
            </a:r>
            <a:r>
              <a:rPr lang="en-US" altLang="ja-JP" dirty="0" smtClean="0"/>
              <a:t>e Data Mapping to Helper  Cores’ SPM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1500174"/>
            <a:ext cx="9044022" cy="2114551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Objective:  Find th</a:t>
            </a:r>
            <a:r>
              <a:rPr lang="en-US" altLang="ja-JP" sz="2800" dirty="0" smtClean="0"/>
              <a:t>e best data mapping that m</a:t>
            </a:r>
            <a:r>
              <a:rPr kumimoji="1" lang="en-US" altLang="ja-JP" sz="2800" dirty="0" smtClean="0"/>
              <a:t>inimizes #of accesses to main memory  by main cores</a:t>
            </a:r>
          </a:p>
          <a:p>
            <a:r>
              <a:rPr kumimoji="1" lang="en-US" altLang="ja-JP" sz="2800" dirty="0" smtClean="0"/>
              <a:t>Count # of accesses for every address interval</a:t>
            </a:r>
          </a:p>
          <a:p>
            <a:r>
              <a:rPr kumimoji="1" lang="en-US" altLang="ja-JP" sz="2800" dirty="0" smtClean="0"/>
              <a:t>Choose the data in decreasing order of the count</a:t>
            </a:r>
          </a:p>
          <a:p>
            <a:endParaRPr kumimoji="1" lang="ja-JP" altLang="en-US" sz="2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14282" y="4143378"/>
            <a:ext cx="1571636" cy="1000134"/>
            <a:chOff x="214282" y="3510507"/>
            <a:chExt cx="1571636" cy="983734"/>
          </a:xfrm>
        </p:grpSpPr>
        <p:sp>
          <p:nvSpPr>
            <p:cNvPr id="6" name="メモ 5"/>
            <p:cNvSpPr/>
            <p:nvPr/>
          </p:nvSpPr>
          <p:spPr>
            <a:xfrm>
              <a:off x="214282" y="3779861"/>
              <a:ext cx="1571636" cy="71438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original</a:t>
              </a:r>
            </a:p>
            <a:p>
              <a:pPr algn="ctr"/>
              <a:r>
                <a:rPr lang="en-US" altLang="ja-JP" dirty="0" smtClean="0"/>
                <a:t>source code</a:t>
              </a:r>
              <a:endParaRPr kumimoji="1" lang="ja-JP" altLang="en-US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571472" y="3510507"/>
              <a:ext cx="966293" cy="26935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input</a:t>
              </a:r>
              <a:endParaRPr kumimoji="1" lang="ja-JP" altLang="en-US" dirty="0"/>
            </a:p>
          </p:txBody>
        </p:sp>
      </p:grpSp>
      <p:sp>
        <p:nvSpPr>
          <p:cNvPr id="8" name="右矢印 7"/>
          <p:cNvSpPr/>
          <p:nvPr/>
        </p:nvSpPr>
        <p:spPr>
          <a:xfrm>
            <a:off x="2071670" y="4572008"/>
            <a:ext cx="642942" cy="35719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3000364" y="4357694"/>
            <a:ext cx="1375030" cy="822179"/>
            <a:chOff x="3484890" y="2357430"/>
            <a:chExt cx="1674157" cy="704122"/>
          </a:xfrm>
        </p:grpSpPr>
        <p:sp>
          <p:nvSpPr>
            <p:cNvPr id="10" name="メモ 9"/>
            <p:cNvSpPr/>
            <p:nvPr/>
          </p:nvSpPr>
          <p:spPr>
            <a:xfrm>
              <a:off x="3571871" y="2418610"/>
              <a:ext cx="1587176" cy="642942"/>
            </a:xfrm>
            <a:prstGeom prst="foldedCorner">
              <a:avLst>
                <a:gd name="adj" fmla="val 2720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メモ 10"/>
            <p:cNvSpPr/>
            <p:nvPr/>
          </p:nvSpPr>
          <p:spPr>
            <a:xfrm>
              <a:off x="3484890" y="2357430"/>
              <a:ext cx="1587177" cy="642942"/>
            </a:xfrm>
            <a:prstGeom prst="foldedCorne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Profile</a:t>
              </a:r>
              <a:br>
                <a:rPr kumimoji="1" lang="en-US" altLang="ja-JP" dirty="0" smtClean="0"/>
              </a:br>
              <a:r>
                <a:rPr kumimoji="1" lang="en-US" altLang="ja-JP" dirty="0" smtClean="0"/>
                <a:t>information</a:t>
              </a:r>
              <a:endParaRPr kumimoji="1" lang="ja-JP" altLang="en-US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428728" y="3571876"/>
            <a:ext cx="2067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 smtClean="0"/>
              <a:t>Pre execution</a:t>
            </a:r>
          </a:p>
          <a:p>
            <a:pPr algn="ctr"/>
            <a:r>
              <a:rPr kumimoji="1" lang="en-US" altLang="ja-JP" sz="2000" b="1" dirty="0" smtClean="0"/>
              <a:t>with 1 main cores</a:t>
            </a:r>
            <a:endParaRPr kumimoji="1" lang="ja-JP" altLang="en-US" sz="2000" b="1" dirty="0"/>
          </a:p>
        </p:txBody>
      </p:sp>
      <p:sp>
        <p:nvSpPr>
          <p:cNvPr id="13" name="右矢印 12"/>
          <p:cNvSpPr/>
          <p:nvPr/>
        </p:nvSpPr>
        <p:spPr>
          <a:xfrm>
            <a:off x="4929190" y="4572008"/>
            <a:ext cx="642942" cy="35719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92862" y="3721246"/>
            <a:ext cx="1499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 smtClean="0"/>
              <a:t>Count </a:t>
            </a:r>
            <a:br>
              <a:rPr lang="en-US" altLang="ja-JP" sz="2000" b="1" dirty="0" smtClean="0"/>
            </a:br>
            <a:r>
              <a:rPr lang="en-US" altLang="ja-JP" sz="2000" b="1" dirty="0" smtClean="0"/>
              <a:t>#of accesses</a:t>
            </a:r>
            <a:endParaRPr kumimoji="1" lang="ja-JP" altLang="en-US" sz="2000" b="1" dirty="0"/>
          </a:p>
        </p:txBody>
      </p:sp>
      <p:graphicFrame>
        <p:nvGraphicFramePr>
          <p:cNvPr id="15" name="グラフ 14"/>
          <p:cNvGraphicFramePr/>
          <p:nvPr/>
        </p:nvGraphicFramePr>
        <p:xfrm>
          <a:off x="5857884" y="3857628"/>
          <a:ext cx="2428892" cy="171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角丸四角形吹き出し 15"/>
          <p:cNvSpPr/>
          <p:nvPr/>
        </p:nvSpPr>
        <p:spPr>
          <a:xfrm>
            <a:off x="2357422" y="5429264"/>
            <a:ext cx="2000264" cy="714380"/>
          </a:xfrm>
          <a:prstGeom prst="wedgeRoundRectCallout">
            <a:avLst>
              <a:gd name="adj1" fmla="val 28004"/>
              <a:gd name="adj2" fmla="val -1006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2000" dirty="0" smtClean="0"/>
              <a:t>DMA transfer trace</a:t>
            </a:r>
            <a:br>
              <a:rPr lang="en-US" altLang="ja-JP" sz="2000" dirty="0" smtClean="0"/>
            </a:br>
            <a:r>
              <a:rPr lang="en-US" altLang="ja-JP" sz="2000" dirty="0" smtClean="0"/>
              <a:t> </a:t>
            </a:r>
            <a:endParaRPr kumimoji="1" lang="ja-JP" altLang="en-US" sz="2000" dirty="0"/>
          </a:p>
        </p:txBody>
      </p:sp>
      <p:sp>
        <p:nvSpPr>
          <p:cNvPr id="17" name="メモ 16"/>
          <p:cNvSpPr/>
          <p:nvPr/>
        </p:nvSpPr>
        <p:spPr>
          <a:xfrm>
            <a:off x="6572264" y="6000768"/>
            <a:ext cx="1862315" cy="64294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 algn="ctr"/>
            <a:r>
              <a:rPr lang="en-US" altLang="ja-JP" sz="2000" dirty="0" smtClean="0"/>
              <a:t>Data mapping</a:t>
            </a:r>
          </a:p>
          <a:p>
            <a:pPr marL="342900" indent="-342900" algn="ctr"/>
            <a:r>
              <a:rPr lang="en-US" altLang="ja-JP" sz="2000" dirty="0" smtClean="0"/>
              <a:t>to SPMs</a:t>
            </a:r>
          </a:p>
        </p:txBody>
      </p:sp>
      <p:sp>
        <p:nvSpPr>
          <p:cNvPr id="18" name="右矢印 17"/>
          <p:cNvSpPr/>
          <p:nvPr/>
        </p:nvSpPr>
        <p:spPr>
          <a:xfrm rot="5400000">
            <a:off x="7250925" y="5607860"/>
            <a:ext cx="357189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15008" y="5357826"/>
            <a:ext cx="1072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 smtClean="0"/>
              <a:t>Choose</a:t>
            </a:r>
            <a:br>
              <a:rPr lang="en-US" altLang="ja-JP" sz="2000" b="1" dirty="0" smtClean="0"/>
            </a:br>
            <a:r>
              <a:rPr lang="en-US" altLang="ja-JP" sz="2000" b="1" dirty="0" smtClean="0"/>
              <a:t>the data</a:t>
            </a:r>
            <a:endParaRPr kumimoji="1" lang="ja-JP" altLang="en-US" sz="2000" b="1" dirty="0"/>
          </a:p>
        </p:txBody>
      </p:sp>
    </p:spTree>
  </p:cSld>
  <p:clrMapOvr>
    <a:masterClrMapping/>
  </p:clrMapOvr>
  <p:transition advTm="6748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 smtClean="0"/>
              <a:t>How to Predict </a:t>
            </a:r>
            <a:r>
              <a:rPr lang="en-US" altLang="ja-JP" sz="3600" dirty="0" smtClean="0"/>
              <a:t>t</a:t>
            </a:r>
            <a:r>
              <a:rPr kumimoji="1" lang="en-US" altLang="ja-JP" sz="3600" dirty="0" smtClean="0"/>
              <a:t>he Best #of Helper </a:t>
            </a:r>
            <a:r>
              <a:rPr lang="en-US" altLang="ja-JP" sz="3600" dirty="0" smtClean="0"/>
              <a:t>Co</a:t>
            </a:r>
            <a:r>
              <a:rPr kumimoji="1" lang="en-US" altLang="ja-JP" sz="3600" dirty="0" smtClean="0"/>
              <a:t>res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2328866"/>
          </a:xfrm>
        </p:spPr>
        <p:txBody>
          <a:bodyPr>
            <a:normAutofit lnSpcReduction="10000"/>
          </a:bodyPr>
          <a:lstStyle/>
          <a:p>
            <a:r>
              <a:rPr lang="en-US" altLang="ja-JP" sz="3500" dirty="0" smtClean="0"/>
              <a:t>Objective: Find the best #of helper cores that maximizes the total performance</a:t>
            </a:r>
          </a:p>
          <a:p>
            <a:r>
              <a:rPr lang="en-US" altLang="ja-JP" sz="3500" dirty="0" smtClean="0"/>
              <a:t>Predict the performance for all combinations </a:t>
            </a:r>
          </a:p>
          <a:p>
            <a:r>
              <a:rPr lang="en-US" altLang="ja-JP" sz="3500" dirty="0" smtClean="0"/>
              <a:t>Find the best #of helper cores</a:t>
            </a:r>
          </a:p>
        </p:txBody>
      </p:sp>
      <p:grpSp>
        <p:nvGrpSpPr>
          <p:cNvPr id="36" name="グループ化 35"/>
          <p:cNvGrpSpPr/>
          <p:nvPr/>
        </p:nvGrpSpPr>
        <p:grpSpPr>
          <a:xfrm>
            <a:off x="142844" y="4214818"/>
            <a:ext cx="1571636" cy="1000134"/>
            <a:chOff x="214282" y="3510507"/>
            <a:chExt cx="1571636" cy="983734"/>
          </a:xfrm>
        </p:grpSpPr>
        <p:sp>
          <p:nvSpPr>
            <p:cNvPr id="37" name="メモ 36"/>
            <p:cNvSpPr/>
            <p:nvPr/>
          </p:nvSpPr>
          <p:spPr>
            <a:xfrm>
              <a:off x="214282" y="3779861"/>
              <a:ext cx="1571636" cy="71438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original</a:t>
              </a:r>
            </a:p>
            <a:p>
              <a:pPr algn="ctr"/>
              <a:r>
                <a:rPr lang="en-US" altLang="ja-JP" dirty="0" smtClean="0"/>
                <a:t>source code</a:t>
              </a:r>
              <a:endParaRPr kumimoji="1" lang="ja-JP" altLang="en-US" dirty="0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571472" y="3510507"/>
              <a:ext cx="966293" cy="26935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input</a:t>
              </a:r>
              <a:endParaRPr kumimoji="1" lang="ja-JP" altLang="en-US" dirty="0"/>
            </a:p>
          </p:txBody>
        </p:sp>
      </p:grpSp>
      <p:sp>
        <p:nvSpPr>
          <p:cNvPr id="39" name="右矢印 38"/>
          <p:cNvSpPr/>
          <p:nvPr/>
        </p:nvSpPr>
        <p:spPr>
          <a:xfrm>
            <a:off x="2071670" y="4572008"/>
            <a:ext cx="642942" cy="35719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3000364" y="4429132"/>
            <a:ext cx="1375030" cy="822179"/>
            <a:chOff x="3484890" y="2357430"/>
            <a:chExt cx="1674157" cy="704122"/>
          </a:xfrm>
        </p:grpSpPr>
        <p:sp>
          <p:nvSpPr>
            <p:cNvPr id="41" name="メモ 40"/>
            <p:cNvSpPr/>
            <p:nvPr/>
          </p:nvSpPr>
          <p:spPr>
            <a:xfrm>
              <a:off x="3571871" y="2418610"/>
              <a:ext cx="1587176" cy="642942"/>
            </a:xfrm>
            <a:prstGeom prst="foldedCorner">
              <a:avLst>
                <a:gd name="adj" fmla="val 2720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メモ 41"/>
            <p:cNvSpPr/>
            <p:nvPr/>
          </p:nvSpPr>
          <p:spPr>
            <a:xfrm>
              <a:off x="3484890" y="2357430"/>
              <a:ext cx="1587177" cy="642942"/>
            </a:xfrm>
            <a:prstGeom prst="foldedCorne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profile</a:t>
              </a:r>
              <a:br>
                <a:rPr kumimoji="1" lang="en-US" altLang="ja-JP" dirty="0" smtClean="0"/>
              </a:br>
              <a:r>
                <a:rPr kumimoji="1" lang="en-US" altLang="ja-JP" dirty="0" smtClean="0"/>
                <a:t>information</a:t>
              </a:r>
              <a:endParaRPr kumimoji="1" lang="ja-JP" altLang="en-US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1405012" y="3714752"/>
            <a:ext cx="2067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 smtClean="0"/>
              <a:t>Pre execution</a:t>
            </a:r>
          </a:p>
          <a:p>
            <a:pPr algn="ctr"/>
            <a:r>
              <a:rPr kumimoji="1" lang="en-US" altLang="ja-JP" sz="2000" b="1" dirty="0" smtClean="0"/>
              <a:t>with 1 main cores</a:t>
            </a:r>
            <a:endParaRPr kumimoji="1" lang="ja-JP" altLang="en-US" sz="2000" b="1" dirty="0"/>
          </a:p>
        </p:txBody>
      </p:sp>
      <p:graphicFrame>
        <p:nvGraphicFramePr>
          <p:cNvPr id="46" name="グラフ 45"/>
          <p:cNvGraphicFramePr/>
          <p:nvPr/>
        </p:nvGraphicFramePr>
        <p:xfrm>
          <a:off x="5429256" y="3643314"/>
          <a:ext cx="3214678" cy="2243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右矢印 13"/>
          <p:cNvSpPr/>
          <p:nvPr/>
        </p:nvSpPr>
        <p:spPr>
          <a:xfrm>
            <a:off x="4643438" y="4572008"/>
            <a:ext cx="642942" cy="35719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70051" y="3714752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 smtClean="0"/>
              <a:t>Performance </a:t>
            </a:r>
            <a:br>
              <a:rPr lang="en-US" altLang="ja-JP" sz="2000" b="1" dirty="0" smtClean="0"/>
            </a:br>
            <a:r>
              <a:rPr lang="en-US" altLang="ja-JP" sz="2000" b="1" dirty="0" smtClean="0"/>
              <a:t>modeling</a:t>
            </a:r>
            <a:endParaRPr kumimoji="1" lang="ja-JP" altLang="en-US" sz="2000" b="1" dirty="0"/>
          </a:p>
        </p:txBody>
      </p:sp>
      <p:sp>
        <p:nvSpPr>
          <p:cNvPr id="16" name="メモ 15"/>
          <p:cNvSpPr/>
          <p:nvPr/>
        </p:nvSpPr>
        <p:spPr>
          <a:xfrm>
            <a:off x="6435497" y="6000768"/>
            <a:ext cx="2279907" cy="64294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 algn="ctr"/>
            <a:r>
              <a:rPr lang="en-US" altLang="ja-JP" sz="2000" dirty="0" smtClean="0"/>
              <a:t>The predicted #of </a:t>
            </a:r>
          </a:p>
          <a:p>
            <a:pPr marL="342900" indent="-342900" algn="ctr"/>
            <a:r>
              <a:rPr kumimoji="1" lang="en-US" altLang="ja-JP" sz="2000" dirty="0" smtClean="0"/>
              <a:t>helper cores</a:t>
            </a:r>
            <a:endParaRPr kumimoji="1" lang="ja-JP" altLang="en-US" sz="2000" dirty="0"/>
          </a:p>
        </p:txBody>
      </p:sp>
      <p:sp>
        <p:nvSpPr>
          <p:cNvPr id="17" name="右矢印 16"/>
          <p:cNvSpPr/>
          <p:nvPr/>
        </p:nvSpPr>
        <p:spPr>
          <a:xfrm rot="5400000">
            <a:off x="7215206" y="5572140"/>
            <a:ext cx="285752" cy="42862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14876" y="5572140"/>
            <a:ext cx="2087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/>
              <a:t>Find the best # of </a:t>
            </a:r>
            <a:br>
              <a:rPr lang="en-US" altLang="ja-JP" sz="2000" b="1" dirty="0" smtClean="0"/>
            </a:br>
            <a:r>
              <a:rPr lang="en-US" altLang="ja-JP" sz="2000" b="1" dirty="0" smtClean="0"/>
              <a:t>helper cores</a:t>
            </a:r>
            <a:endParaRPr kumimoji="1" lang="ja-JP" altLang="en-US" sz="20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072298" y="3643314"/>
            <a:ext cx="207170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Predicted </a:t>
            </a:r>
            <a:r>
              <a:rPr lang="en-US" altLang="ja-JP" sz="2000" dirty="0" smtClean="0"/>
              <a:t>Relative Exe. Time</a:t>
            </a:r>
            <a:endParaRPr kumimoji="1" lang="ja-JP" altLang="en-US" sz="2000" dirty="0"/>
          </a:p>
        </p:txBody>
      </p:sp>
      <p:sp>
        <p:nvSpPr>
          <p:cNvPr id="20" name="角丸四角形吹き出し 19"/>
          <p:cNvSpPr/>
          <p:nvPr/>
        </p:nvSpPr>
        <p:spPr>
          <a:xfrm>
            <a:off x="2714612" y="5429264"/>
            <a:ext cx="1928826" cy="1285860"/>
          </a:xfrm>
          <a:prstGeom prst="wedgeRoundRectCallout">
            <a:avLst>
              <a:gd name="adj1" fmla="val 20771"/>
              <a:gd name="adj2" fmla="val -744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US" altLang="ja-JP" dirty="0" smtClean="0"/>
              <a:t>Fraction of exe. time parallelized</a:t>
            </a:r>
          </a:p>
          <a:p>
            <a:pPr>
              <a:buFont typeface="Arial" pitchFamily="34" charset="0"/>
              <a:buChar char="•"/>
            </a:pPr>
            <a:r>
              <a:rPr lang="en-US" altLang="ja-JP" dirty="0" smtClean="0"/>
              <a:t>#of on-chip data transfers  … 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ransition advTm="9069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Limitation factor of CMP performance</a:t>
            </a:r>
          </a:p>
          <a:p>
            <a:r>
              <a:rPr lang="en-US" altLang="ja-JP" dirty="0" smtClean="0"/>
              <a:t>Performance balancing for effective CMP executions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Evaluation</a:t>
            </a:r>
          </a:p>
          <a:p>
            <a:r>
              <a:rPr lang="en-US" altLang="ja-JP" dirty="0" smtClean="0"/>
              <a:t>Summary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  <p:transition advTm="842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Experimental setup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500174"/>
            <a:ext cx="8929718" cy="5143536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Hardware platform</a:t>
            </a:r>
          </a:p>
          <a:p>
            <a:pPr lvl="1"/>
            <a:r>
              <a:rPr lang="en-US" altLang="ja-JP" dirty="0" smtClean="0"/>
              <a:t>Cell Broadband Engine </a:t>
            </a:r>
          </a:p>
          <a:p>
            <a:pPr lvl="1"/>
            <a:r>
              <a:rPr lang="en-US" altLang="ja-JP" dirty="0" smtClean="0"/>
              <a:t># of cores: seven</a:t>
            </a:r>
          </a:p>
          <a:p>
            <a:r>
              <a:rPr lang="en-US" altLang="ja-JP" dirty="0" smtClean="0"/>
              <a:t>Benchmark programs</a:t>
            </a:r>
          </a:p>
          <a:p>
            <a:pPr lvl="1"/>
            <a:r>
              <a:rPr lang="en-US" altLang="ja-JP" dirty="0" smtClean="0"/>
              <a:t>Scientific domain: Himeno benchmark, LU (SPLASH-2), </a:t>
            </a:r>
            <a:br>
              <a:rPr lang="en-US" altLang="ja-JP" dirty="0" smtClean="0"/>
            </a:br>
            <a:r>
              <a:rPr lang="en-US" altLang="ja-JP" dirty="0" smtClean="0"/>
              <a:t>FFT (Cell SDK), Matrix multiplication (Cell SDK)</a:t>
            </a:r>
          </a:p>
          <a:p>
            <a:pPr lvl="1"/>
            <a:r>
              <a:rPr lang="en-US" altLang="ja-JP" dirty="0" smtClean="0"/>
              <a:t>Embedded domain: Susan (MiBench)</a:t>
            </a:r>
          </a:p>
          <a:p>
            <a:pPr lvl="1"/>
            <a:r>
              <a:rPr lang="en-US" altLang="ja-JP" dirty="0" smtClean="0"/>
              <a:t>Use the same input data for profiling and evaluation</a:t>
            </a:r>
          </a:p>
          <a:p>
            <a:r>
              <a:rPr lang="en-US" altLang="ja-JP" dirty="0" smtClean="0"/>
              <a:t>Evaluation models</a:t>
            </a:r>
          </a:p>
          <a:p>
            <a:pPr lvl="1"/>
            <a:r>
              <a:rPr lang="en-US" altLang="ja-JP" dirty="0" smtClean="0"/>
              <a:t>CONV:  Conventional approach (execute by 7 cores)</a:t>
            </a:r>
          </a:p>
          <a:p>
            <a:pPr lvl="1"/>
            <a:r>
              <a:rPr lang="en-US" altLang="ja-JP" dirty="0" smtClean="0"/>
              <a:t>PB-PREDICT:  Performance Balancing (PB) with the </a:t>
            </a:r>
            <a:br>
              <a:rPr lang="en-US" altLang="ja-JP" dirty="0" smtClean="0"/>
            </a:br>
            <a:r>
              <a:rPr lang="en-US" altLang="ja-JP" dirty="0" smtClean="0"/>
              <a:t>predicted number of helper cores</a:t>
            </a:r>
          </a:p>
          <a:p>
            <a:pPr lvl="1"/>
            <a:r>
              <a:rPr lang="en-US" altLang="ja-JP" dirty="0" smtClean="0"/>
              <a:t>PB-IDEAL:  Performance Balancing (PB)  with the </a:t>
            </a:r>
            <a:br>
              <a:rPr lang="en-US" altLang="ja-JP" dirty="0" smtClean="0"/>
            </a:br>
            <a:r>
              <a:rPr lang="en-US" altLang="ja-JP" dirty="0" smtClean="0"/>
              <a:t>best number of helper cores</a:t>
            </a:r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  <p:transition advTm="93351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Results of Evaluation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graphicFrame>
        <p:nvGraphicFramePr>
          <p:cNvPr id="5" name="コンテンツ プレースホルダ 3"/>
          <p:cNvGraphicFramePr>
            <a:graphicFrameLocks noGrp="1"/>
          </p:cNvGraphicFramePr>
          <p:nvPr/>
        </p:nvGraphicFramePr>
        <p:xfrm>
          <a:off x="285720" y="1357298"/>
          <a:ext cx="8229600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622640" y="2518942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5:2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8392" y="242886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43042" y="273325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6</a:t>
            </a:r>
            <a:r>
              <a:rPr kumimoji="1" lang="en-US" altLang="ja-JP" sz="1600" b="1" dirty="0" smtClean="0"/>
              <a:t>:1</a:t>
            </a:r>
            <a:endParaRPr kumimoji="1" lang="ja-JP" altLang="en-US" sz="16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57822" y="273325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4210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00496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57950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80226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1862" y="209031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5:2</a:t>
            </a:r>
            <a:endParaRPr kumimoji="1" lang="ja-JP" altLang="en-US" sz="16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58148" y="171448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4:3</a:t>
            </a:r>
            <a:endParaRPr kumimoji="1" lang="ja-JP" altLang="en-US" sz="16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79430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808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80094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44514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43570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28790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43702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949988" y="278605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37548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57290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57422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3571868" y="1857364"/>
            <a:ext cx="1785950" cy="571504"/>
          </a:xfrm>
          <a:prstGeom prst="wedgeRoundRectCallout">
            <a:avLst>
              <a:gd name="adj1" fmla="val -70013"/>
              <a:gd name="adj2" fmla="val 5505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6 main cores and 1 helper core</a:t>
            </a:r>
            <a:endParaRPr kumimoji="1" lang="ja-JP" altLang="en-US" sz="1600" dirty="0"/>
          </a:p>
        </p:txBody>
      </p:sp>
    </p:spTree>
  </p:cSld>
  <p:clrMapOvr>
    <a:masterClrMapping/>
  </p:clrMapOvr>
  <p:transition advTm="47549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Results of Evaluation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aphicFrame>
        <p:nvGraphicFramePr>
          <p:cNvPr id="5" name="コンテンツ プレースホルダ 3"/>
          <p:cNvGraphicFramePr>
            <a:graphicFrameLocks noGrp="1"/>
          </p:cNvGraphicFramePr>
          <p:nvPr/>
        </p:nvGraphicFramePr>
        <p:xfrm>
          <a:off x="285720" y="1357298"/>
          <a:ext cx="8229600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622640" y="2518942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5:2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8392" y="242886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43042" y="273325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6</a:t>
            </a:r>
            <a:r>
              <a:rPr kumimoji="1" lang="en-US" altLang="ja-JP" sz="1600" b="1" dirty="0" smtClean="0"/>
              <a:t>:1</a:t>
            </a:r>
            <a:endParaRPr kumimoji="1" lang="ja-JP" altLang="en-US" sz="16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57822" y="273325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4210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00496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57950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80226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1862" y="209031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5:2</a:t>
            </a:r>
            <a:endParaRPr kumimoji="1" lang="ja-JP" altLang="en-US" sz="16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58148" y="171448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4:3</a:t>
            </a:r>
            <a:endParaRPr kumimoji="1" lang="ja-JP" altLang="en-US" sz="16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79430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808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80094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44514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43570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28790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43702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949988" y="278605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37548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57290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57422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3571868" y="1857364"/>
            <a:ext cx="1785950" cy="571504"/>
          </a:xfrm>
          <a:prstGeom prst="wedgeRoundRectCallout">
            <a:avLst>
              <a:gd name="adj1" fmla="val -70013"/>
              <a:gd name="adj2" fmla="val 5505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6 main cores and 1 helper core</a:t>
            </a:r>
            <a:endParaRPr kumimoji="1" lang="ja-JP" altLang="en-US" sz="1600" dirty="0"/>
          </a:p>
        </p:txBody>
      </p:sp>
      <p:sp>
        <p:nvSpPr>
          <p:cNvPr id="34" name="正方形/長方形 33"/>
          <p:cNvSpPr/>
          <p:nvPr/>
        </p:nvSpPr>
        <p:spPr>
          <a:xfrm>
            <a:off x="1759024" y="3000372"/>
            <a:ext cx="214314" cy="15001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745709" y="2857496"/>
            <a:ext cx="241208" cy="15716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745841" y="3214686"/>
            <a:ext cx="241208" cy="15716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714876" y="3214686"/>
            <a:ext cx="241208" cy="15716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732658" y="3214686"/>
            <a:ext cx="241208" cy="15716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742034" y="3214686"/>
            <a:ext cx="214314" cy="12858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7728719" y="2357430"/>
            <a:ext cx="214314" cy="21431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428728" y="2285991"/>
            <a:ext cx="1857388" cy="228601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357950" y="1714488"/>
            <a:ext cx="2071702" cy="292895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3357554" y="2857495"/>
            <a:ext cx="3000396" cy="178595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58"/>
          <p:cNvGrpSpPr/>
          <p:nvPr/>
        </p:nvGrpSpPr>
        <p:grpSpPr>
          <a:xfrm>
            <a:off x="3143240" y="1785926"/>
            <a:ext cx="4071966" cy="2571768"/>
            <a:chOff x="3143240" y="1785926"/>
            <a:chExt cx="4071966" cy="2571768"/>
          </a:xfrm>
        </p:grpSpPr>
        <p:sp>
          <p:nvSpPr>
            <p:cNvPr id="39" name="角丸四角形吹き出し 38"/>
            <p:cNvSpPr/>
            <p:nvPr/>
          </p:nvSpPr>
          <p:spPr>
            <a:xfrm>
              <a:off x="3143240" y="1785926"/>
              <a:ext cx="4071966" cy="2571768"/>
            </a:xfrm>
            <a:prstGeom prst="wedgeRoundRectCallout">
              <a:avLst>
                <a:gd name="adj1" fmla="val 65452"/>
                <a:gd name="adj2" fmla="val 22239"/>
                <a:gd name="adj3" fmla="val 16667"/>
              </a:avLst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0720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86116" y="2000240"/>
              <a:ext cx="3848100" cy="229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4" name="グループ化 46"/>
            <p:cNvGrpSpPr/>
            <p:nvPr/>
          </p:nvGrpSpPr>
          <p:grpSpPr>
            <a:xfrm>
              <a:off x="4860892" y="2571744"/>
              <a:ext cx="2211438" cy="646331"/>
              <a:chOff x="5000628" y="2571744"/>
              <a:chExt cx="2211438" cy="646331"/>
            </a:xfrm>
          </p:grpSpPr>
          <p:sp>
            <p:nvSpPr>
              <p:cNvPr id="44" name="テキスト ボックス 43"/>
              <p:cNvSpPr txBox="1"/>
              <p:nvPr/>
            </p:nvSpPr>
            <p:spPr>
              <a:xfrm>
                <a:off x="5000628" y="2571744"/>
                <a:ext cx="221143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b="1" dirty="0" smtClean="0"/>
                  <a:t>#of on-chip transfers</a:t>
                </a:r>
              </a:p>
              <a:p>
                <a:pPr algn="ctr"/>
                <a:r>
                  <a:rPr lang="en-US" altLang="ja-JP" b="1" dirty="0" smtClean="0"/>
                  <a:t>#of DMA transfers</a:t>
                </a:r>
                <a:endParaRPr kumimoji="1" lang="ja-JP" altLang="en-US" b="1" dirty="0"/>
              </a:p>
            </p:txBody>
          </p:sp>
          <p:cxnSp>
            <p:nvCxnSpPr>
              <p:cNvPr id="46" name="直線コネクタ 45"/>
              <p:cNvCxnSpPr/>
              <p:nvPr/>
            </p:nvCxnSpPr>
            <p:spPr>
              <a:xfrm>
                <a:off x="5143505" y="2888593"/>
                <a:ext cx="1928825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グループ化 57"/>
          <p:cNvGrpSpPr/>
          <p:nvPr/>
        </p:nvGrpSpPr>
        <p:grpSpPr>
          <a:xfrm>
            <a:off x="357158" y="2000240"/>
            <a:ext cx="4071966" cy="2571768"/>
            <a:chOff x="1142976" y="4286232"/>
            <a:chExt cx="4071966" cy="2571768"/>
          </a:xfrm>
        </p:grpSpPr>
        <p:sp>
          <p:nvSpPr>
            <p:cNvPr id="54" name="角丸四角形吹き出し 53"/>
            <p:cNvSpPr/>
            <p:nvPr/>
          </p:nvSpPr>
          <p:spPr>
            <a:xfrm>
              <a:off x="1142976" y="4286232"/>
              <a:ext cx="4071966" cy="2571768"/>
            </a:xfrm>
            <a:prstGeom prst="wedgeRoundRectCallout">
              <a:avLst>
                <a:gd name="adj1" fmla="val 58517"/>
                <a:gd name="adj2" fmla="val 15442"/>
                <a:gd name="adj3" fmla="val 16667"/>
              </a:avLst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07204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14414" y="4429132"/>
              <a:ext cx="3848100" cy="229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グループ化 54"/>
            <p:cNvGrpSpPr/>
            <p:nvPr/>
          </p:nvGrpSpPr>
          <p:grpSpPr>
            <a:xfrm>
              <a:off x="2571736" y="4854371"/>
              <a:ext cx="2211438" cy="646331"/>
              <a:chOff x="5000628" y="2571744"/>
              <a:chExt cx="2211438" cy="646331"/>
            </a:xfrm>
          </p:grpSpPr>
          <p:sp>
            <p:nvSpPr>
              <p:cNvPr id="56" name="テキスト ボックス 55"/>
              <p:cNvSpPr txBox="1"/>
              <p:nvPr/>
            </p:nvSpPr>
            <p:spPr>
              <a:xfrm>
                <a:off x="5000628" y="2571744"/>
                <a:ext cx="221143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b="1" dirty="0" smtClean="0"/>
                  <a:t>#of on-chip transfers</a:t>
                </a:r>
              </a:p>
              <a:p>
                <a:pPr algn="ctr"/>
                <a:r>
                  <a:rPr lang="en-US" altLang="ja-JP" b="1" dirty="0" smtClean="0"/>
                  <a:t>#of DMA transfers</a:t>
                </a:r>
                <a:endParaRPr kumimoji="1" lang="ja-JP" altLang="en-US" b="1" dirty="0"/>
              </a:p>
            </p:txBody>
          </p:sp>
          <p:cxnSp>
            <p:nvCxnSpPr>
              <p:cNvPr id="57" name="直線コネクタ 56"/>
              <p:cNvCxnSpPr/>
              <p:nvPr/>
            </p:nvCxnSpPr>
            <p:spPr>
              <a:xfrm>
                <a:off x="5143505" y="2888593"/>
                <a:ext cx="1928825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p:transition advTm="1708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Results of Evaluation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graphicFrame>
        <p:nvGraphicFramePr>
          <p:cNvPr id="5" name="コンテンツ プレースホルダ 3"/>
          <p:cNvGraphicFramePr>
            <a:graphicFrameLocks noGrp="1"/>
          </p:cNvGraphicFramePr>
          <p:nvPr/>
        </p:nvGraphicFramePr>
        <p:xfrm>
          <a:off x="285720" y="1357298"/>
          <a:ext cx="8229600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622640" y="2518942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5:2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8392" y="242886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43042" y="273325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6</a:t>
            </a:r>
            <a:r>
              <a:rPr kumimoji="1" lang="en-US" altLang="ja-JP" sz="1600" b="1" dirty="0" smtClean="0"/>
              <a:t>:1</a:t>
            </a:r>
            <a:endParaRPr kumimoji="1" lang="ja-JP" altLang="en-US" sz="16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57822" y="273325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4210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00496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57950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80226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1862" y="209031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5:2</a:t>
            </a:r>
            <a:endParaRPr kumimoji="1" lang="ja-JP" altLang="en-US" sz="16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58148" y="171448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4:3</a:t>
            </a:r>
            <a:endParaRPr kumimoji="1" lang="ja-JP" altLang="en-US" sz="16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79430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808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80094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44514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43570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28790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43702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949988" y="278605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37548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57290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57422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3571868" y="1857364"/>
            <a:ext cx="1785950" cy="571504"/>
          </a:xfrm>
          <a:prstGeom prst="wedgeRoundRectCallout">
            <a:avLst>
              <a:gd name="adj1" fmla="val -70013"/>
              <a:gd name="adj2" fmla="val 5505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6 main cores and 1 helper core</a:t>
            </a:r>
            <a:endParaRPr kumimoji="1" lang="ja-JP" altLang="en-US" sz="1600" dirty="0"/>
          </a:p>
        </p:txBody>
      </p:sp>
      <p:sp>
        <p:nvSpPr>
          <p:cNvPr id="34" name="正方形/長方形 33"/>
          <p:cNvSpPr/>
          <p:nvPr/>
        </p:nvSpPr>
        <p:spPr>
          <a:xfrm>
            <a:off x="1513612" y="3214686"/>
            <a:ext cx="245411" cy="13573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527192" y="3214686"/>
            <a:ext cx="214314" cy="12144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517242" y="3214686"/>
            <a:ext cx="241208" cy="15716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504765" y="3214686"/>
            <a:ext cx="241208" cy="15716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500694" y="3214686"/>
            <a:ext cx="241208" cy="15716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429388" y="3214686"/>
            <a:ext cx="312646" cy="12858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7402626" y="3214686"/>
            <a:ext cx="312646" cy="12858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2571736" y="2428868"/>
            <a:ext cx="785818" cy="6429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7572396" y="1714488"/>
            <a:ext cx="785818" cy="8572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円/楕円 48"/>
          <p:cNvSpPr/>
          <p:nvPr/>
        </p:nvSpPr>
        <p:spPr>
          <a:xfrm>
            <a:off x="6643702" y="2714620"/>
            <a:ext cx="785818" cy="8572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8" name="グループ化 47"/>
          <p:cNvGrpSpPr/>
          <p:nvPr/>
        </p:nvGrpSpPr>
        <p:grpSpPr>
          <a:xfrm>
            <a:off x="3786182" y="2000240"/>
            <a:ext cx="3786214" cy="2571768"/>
            <a:chOff x="3714744" y="2071678"/>
            <a:chExt cx="3786214" cy="2571768"/>
          </a:xfrm>
        </p:grpSpPr>
        <p:sp>
          <p:nvSpPr>
            <p:cNvPr id="39" name="角丸四角形吹き出し 38"/>
            <p:cNvSpPr/>
            <p:nvPr/>
          </p:nvSpPr>
          <p:spPr>
            <a:xfrm>
              <a:off x="3714744" y="2071678"/>
              <a:ext cx="3786214" cy="2571768"/>
            </a:xfrm>
            <a:prstGeom prst="wedgeRoundRectCallout">
              <a:avLst>
                <a:gd name="adj1" fmla="val 58517"/>
                <a:gd name="adj2" fmla="val 15442"/>
                <a:gd name="adj3" fmla="val 16667"/>
              </a:avLst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3857620" y="2143116"/>
              <a:ext cx="3317324" cy="2405060"/>
              <a:chOff x="3857620" y="2357430"/>
              <a:chExt cx="3317324" cy="2405060"/>
            </a:xfrm>
          </p:grpSpPr>
          <p:grpSp>
            <p:nvGrpSpPr>
              <p:cNvPr id="40" name="グループ化 34"/>
              <p:cNvGrpSpPr/>
              <p:nvPr/>
            </p:nvGrpSpPr>
            <p:grpSpPr>
              <a:xfrm>
                <a:off x="3857620" y="2357430"/>
                <a:ext cx="3317324" cy="2405060"/>
                <a:chOff x="4929190" y="4024312"/>
                <a:chExt cx="3317324" cy="2405060"/>
              </a:xfrm>
            </p:grpSpPr>
            <p:pic>
              <p:nvPicPr>
                <p:cNvPr id="41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929190" y="4024312"/>
                  <a:ext cx="3317324" cy="24050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2" name="円/楕円 41"/>
                <p:cNvSpPr/>
                <p:nvPr/>
              </p:nvSpPr>
              <p:spPr>
                <a:xfrm>
                  <a:off x="7072330" y="5066896"/>
                  <a:ext cx="128128" cy="14805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6500826" y="4500570"/>
                  <a:ext cx="10945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/>
                    <a:t>Predicted</a:t>
                  </a:r>
                  <a:endParaRPr kumimoji="1" lang="ja-JP" altLang="en-US" b="1" dirty="0"/>
                </a:p>
              </p:txBody>
            </p:sp>
            <p:cxnSp>
              <p:nvCxnSpPr>
                <p:cNvPr id="44" name="直線矢印コネクタ 43"/>
                <p:cNvCxnSpPr>
                  <a:stCxn id="43" idx="2"/>
                  <a:endCxn id="42" idx="0"/>
                </p:cNvCxnSpPr>
                <p:nvPr/>
              </p:nvCxnSpPr>
              <p:spPr>
                <a:xfrm rot="16200000" flipH="1">
                  <a:off x="6993762" y="4924264"/>
                  <a:ext cx="196994" cy="8827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テキスト ボックス 44"/>
              <p:cNvSpPr txBox="1"/>
              <p:nvPr/>
            </p:nvSpPr>
            <p:spPr>
              <a:xfrm>
                <a:off x="4500562" y="3571876"/>
                <a:ext cx="956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 smtClean="0"/>
                  <a:t>Optimal</a:t>
                </a:r>
                <a:endParaRPr kumimoji="1" lang="ja-JP" altLang="en-US" b="1" dirty="0"/>
              </a:p>
            </p:txBody>
          </p:sp>
          <p:cxnSp>
            <p:nvCxnSpPr>
              <p:cNvPr id="46" name="直線矢印コネクタ 45"/>
              <p:cNvCxnSpPr>
                <a:stCxn id="45" idx="3"/>
              </p:cNvCxnSpPr>
              <p:nvPr/>
            </p:nvCxnSpPr>
            <p:spPr>
              <a:xfrm flipV="1">
                <a:off x="5456978" y="3643314"/>
                <a:ext cx="186592" cy="113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49" grpId="0" animBg="1"/>
      <p:bldP spid="4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Limitation factor of CMP performance</a:t>
            </a:r>
          </a:p>
          <a:p>
            <a:r>
              <a:rPr lang="en-US" altLang="ja-JP" dirty="0" smtClean="0"/>
              <a:t>Performance balancing for effective CMP executions</a:t>
            </a:r>
          </a:p>
          <a:p>
            <a:r>
              <a:rPr lang="en-US" altLang="ja-JP" dirty="0" smtClean="0"/>
              <a:t>Evaluation</a:t>
            </a:r>
          </a:p>
          <a:p>
            <a:r>
              <a:rPr lang="en-US" altLang="ja-JP" dirty="0" smtClean="0"/>
              <a:t>Summary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  <p:transition advTm="3583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Results of Evaluation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graphicFrame>
        <p:nvGraphicFramePr>
          <p:cNvPr id="5" name="コンテンツ プレースホルダ 3"/>
          <p:cNvGraphicFramePr>
            <a:graphicFrameLocks noGrp="1"/>
          </p:cNvGraphicFramePr>
          <p:nvPr/>
        </p:nvGraphicFramePr>
        <p:xfrm>
          <a:off x="285720" y="1357298"/>
          <a:ext cx="8229600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622640" y="2518942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5:2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8392" y="242886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43042" y="273325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6</a:t>
            </a:r>
            <a:r>
              <a:rPr kumimoji="1" lang="en-US" altLang="ja-JP" sz="1600" b="1" dirty="0" smtClean="0"/>
              <a:t>:1</a:t>
            </a:r>
            <a:endParaRPr kumimoji="1" lang="ja-JP" altLang="en-US" sz="16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57822" y="273325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4210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00496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57950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80226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1862" y="209031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5:2</a:t>
            </a:r>
            <a:endParaRPr kumimoji="1" lang="ja-JP" altLang="en-US" sz="16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58148" y="171448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4:3</a:t>
            </a:r>
            <a:endParaRPr kumimoji="1" lang="ja-JP" altLang="en-US" sz="16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79430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808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80094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44514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43570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28790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43702" y="294757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949988" y="278605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6:1</a:t>
            </a:r>
            <a:endParaRPr kumimoji="1" lang="ja-JP" altLang="en-US" sz="16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37548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57290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57422" y="292893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7:0</a:t>
            </a:r>
            <a:endParaRPr kumimoji="1" lang="ja-JP" altLang="en-US" sz="1600" b="1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3571868" y="1857364"/>
            <a:ext cx="1785950" cy="571504"/>
          </a:xfrm>
          <a:prstGeom prst="wedgeRoundRectCallout">
            <a:avLst>
              <a:gd name="adj1" fmla="val -70013"/>
              <a:gd name="adj2" fmla="val 5505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6 main cores and 1 helper core</a:t>
            </a:r>
            <a:endParaRPr kumimoji="1" lang="ja-JP" altLang="en-US" sz="1600" dirty="0"/>
          </a:p>
        </p:txBody>
      </p:sp>
      <p:sp>
        <p:nvSpPr>
          <p:cNvPr id="33" name="正方形/長方形 32"/>
          <p:cNvSpPr/>
          <p:nvPr/>
        </p:nvSpPr>
        <p:spPr>
          <a:xfrm>
            <a:off x="785818" y="5715016"/>
            <a:ext cx="8001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Our technique improves performance to make a good balance between comp. and mem. performance 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3794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Limitation factor of CMP performance</a:t>
            </a:r>
          </a:p>
          <a:p>
            <a:r>
              <a:rPr lang="en-US" altLang="ja-JP" dirty="0" smtClean="0"/>
              <a:t>Performance balancing for effective CMP executions</a:t>
            </a:r>
          </a:p>
          <a:p>
            <a:r>
              <a:rPr lang="en-US" altLang="ja-JP" dirty="0" smtClean="0"/>
              <a:t>Evaluation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Summary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</p:cSld>
  <p:clrMapOvr>
    <a:masterClrMapping/>
  </p:clrMapOvr>
  <p:transition advTm="466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Summary</a:t>
            </a:r>
            <a:r>
              <a:rPr kumimoji="1" lang="en-US" altLang="ja-JP" dirty="0" smtClean="0"/>
              <a:t> and Future Work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2919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i="1" dirty="0" smtClean="0"/>
              <a:t>Performance balancing </a:t>
            </a:r>
            <a:r>
              <a:rPr lang="en-US" altLang="ja-JP" dirty="0" smtClean="0"/>
              <a:t>for effective CMP executions </a:t>
            </a:r>
          </a:p>
          <a:p>
            <a:pPr lvl="1"/>
            <a:r>
              <a:rPr lang="en-US" altLang="ja-JP" dirty="0" smtClean="0"/>
              <a:t>Remedies the memory-wall problem by reducing the bandwidth pressure and #of main memory accesses</a:t>
            </a:r>
          </a:p>
          <a:p>
            <a:pPr lvl="1"/>
            <a:r>
              <a:rPr lang="en-US" altLang="ja-JP" dirty="0" smtClean="0"/>
              <a:t>Achieves an appropriate balance between computation and memory performance  to change #of helper cores </a:t>
            </a:r>
          </a:p>
          <a:p>
            <a:pPr lvl="1"/>
            <a:r>
              <a:rPr lang="en-US" altLang="ja-JP" dirty="0" smtClean="0"/>
              <a:t>Significantly improves performance to improve memory performance at the expense of computing performance</a:t>
            </a:r>
          </a:p>
          <a:p>
            <a:r>
              <a:rPr lang="en-US" altLang="ja-JP" dirty="0" smtClean="0"/>
              <a:t>Future work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More detailed evaluation (e.g. energy consumption, parameter sensitivity)</a:t>
            </a:r>
          </a:p>
          <a:p>
            <a:pPr lvl="1"/>
            <a:r>
              <a:rPr lang="en-US" altLang="ja-JP" dirty="0" smtClean="0"/>
              <a:t>Improving  data mapping of helper cores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</p:cSld>
  <p:clrMapOvr>
    <a:masterClrMapping/>
  </p:clrMapOvr>
  <p:transition advTm="48938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870211"/>
          </a:xfrm>
        </p:spPr>
        <p:txBody>
          <a:bodyPr>
            <a:normAutofit/>
          </a:bodyPr>
          <a:lstStyle/>
          <a:p>
            <a:r>
              <a:rPr lang="en-US" altLang="ja-JP" sz="6000" dirty="0" smtClean="0"/>
              <a:t>Any Questions?</a:t>
            </a:r>
            <a:br>
              <a:rPr lang="en-US" altLang="ja-JP" sz="6000" dirty="0" smtClean="0"/>
            </a:br>
            <a:r>
              <a:rPr lang="en-US" altLang="ja-JP" sz="4000" dirty="0" smtClean="0"/>
              <a:t>~Please speak slowly~</a:t>
            </a:r>
            <a:endParaRPr kumimoji="1" lang="ja-JP" altLang="en-US" sz="4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charset="-128"/>
                <a:ea typeface="+mj-ea"/>
                <a:cs typeface="+mj-cs"/>
              </a:rPr>
              <a:t>Thank you</a:t>
            </a:r>
            <a:endParaRPr kumimoji="1" lang="ja-JP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4914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Back up slides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ransition advTm="624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Effect of </a:t>
            </a:r>
            <a:r>
              <a:rPr kumimoji="1" lang="en-US" altLang="ja-JP" dirty="0" smtClean="0"/>
              <a:t>Helper Cores</a:t>
            </a:r>
            <a:endParaRPr kumimoji="1" lang="ja-JP" altLang="en-US" dirty="0"/>
          </a:p>
        </p:txBody>
      </p:sp>
      <p:graphicFrame>
        <p:nvGraphicFramePr>
          <p:cNvPr id="10" name="グラフ 9"/>
          <p:cNvGraphicFramePr/>
          <p:nvPr/>
        </p:nvGraphicFramePr>
        <p:xfrm>
          <a:off x="857224" y="1643050"/>
          <a:ext cx="6715172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643042" y="4929198"/>
            <a:ext cx="114297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#of helper </a:t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cores</a:t>
            </a:r>
            <a:endParaRPr kumimoji="1" lang="ja-JP" altLang="en-US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43272" y="4942469"/>
            <a:ext cx="114297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#of helper </a:t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cores</a:t>
            </a:r>
            <a:endParaRPr kumimoji="1"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3470" y="4942469"/>
            <a:ext cx="114297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#of helper </a:t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cores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00760" y="4942469"/>
            <a:ext cx="128588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#of helper </a:t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cores</a:t>
            </a:r>
          </a:p>
          <a:p>
            <a:pPr algn="ctr"/>
            <a:endParaRPr kumimoji="1" lang="ja-JP" altLang="en-US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00166" y="550183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HIMENO (SS)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20585" y="551397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FFT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000660" y="5513973"/>
            <a:ext cx="4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LU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29322" y="5513973"/>
            <a:ext cx="1469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MATRIX_MUL</a:t>
            </a:r>
            <a:br>
              <a:rPr lang="en-US" altLang="ja-JP" dirty="0" smtClean="0"/>
            </a:br>
            <a:r>
              <a:rPr lang="en-US" altLang="ja-JP" dirty="0" smtClean="0"/>
              <a:t>(256)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14282" y="6154656"/>
            <a:ext cx="80724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200" dirty="0" smtClean="0">
                <a:solidFill>
                  <a:srgbClr val="FF0000"/>
                </a:solidFill>
              </a:rPr>
              <a:t>Low data size to be used in program execution </a:t>
            </a:r>
            <a:r>
              <a:rPr lang="ja-JP" altLang="en-US" sz="2200" dirty="0" smtClean="0">
                <a:solidFill>
                  <a:srgbClr val="FF0000"/>
                </a:solidFill>
              </a:rPr>
              <a:t>→　</a:t>
            </a:r>
            <a:r>
              <a:rPr lang="en-US" altLang="ja-JP" sz="2200" dirty="0" smtClean="0">
                <a:solidFill>
                  <a:srgbClr val="FF0000"/>
                </a:solidFill>
              </a:rPr>
              <a:t>High hit rate </a:t>
            </a:r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 rot="16200000">
            <a:off x="-873739" y="2761900"/>
            <a:ext cx="2822376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/>
              <a:t>#of on-chip transfers</a:t>
            </a:r>
          </a:p>
          <a:p>
            <a:pPr algn="ctr"/>
            <a:r>
              <a:rPr lang="en-US" altLang="ja-JP" sz="2400" b="1" dirty="0" smtClean="0"/>
              <a:t>#of DMA transfers</a:t>
            </a:r>
            <a:endParaRPr kumimoji="1" lang="ja-JP" altLang="en-US" sz="2400" b="1" dirty="0"/>
          </a:p>
        </p:txBody>
      </p:sp>
      <p:cxnSp>
        <p:nvCxnSpPr>
          <p:cNvPr id="23" name="直線コネクタ 22"/>
          <p:cNvCxnSpPr>
            <a:stCxn id="21" idx="3"/>
            <a:endCxn id="21" idx="1"/>
          </p:cNvCxnSpPr>
          <p:nvPr/>
        </p:nvCxnSpPr>
        <p:spPr>
          <a:xfrm rot="16200000" flipH="1">
            <a:off x="-873739" y="3177399"/>
            <a:ext cx="282237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cxnSp>
        <p:nvCxnSpPr>
          <p:cNvPr id="6" name="直線コネクタ 5"/>
          <p:cNvCxnSpPr>
            <a:stCxn id="5" idx="3"/>
            <a:endCxn id="5" idx="1"/>
          </p:cNvCxnSpPr>
          <p:nvPr/>
        </p:nvCxnSpPr>
        <p:spPr>
          <a:xfrm rot="16200000" flipH="1">
            <a:off x="-924283" y="3482868"/>
            <a:ext cx="282237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タイトル 1"/>
          <p:cNvSpPr txBox="1">
            <a:spLocks/>
          </p:cNvSpPr>
          <p:nvPr/>
        </p:nvSpPr>
        <p:spPr>
          <a:xfrm>
            <a:off x="500034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Effect of Helper Cores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グラフ 7"/>
          <p:cNvGraphicFramePr/>
          <p:nvPr/>
        </p:nvGraphicFramePr>
        <p:xfrm>
          <a:off x="533401" y="2285992"/>
          <a:ext cx="86105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/>
          <p:cNvSpPr txBox="1"/>
          <p:nvPr/>
        </p:nvSpPr>
        <p:spPr>
          <a:xfrm rot="16200000">
            <a:off x="-924283" y="3067369"/>
            <a:ext cx="2822376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/>
              <a:t>#of on-chip transfers</a:t>
            </a:r>
          </a:p>
          <a:p>
            <a:pPr algn="ctr"/>
            <a:r>
              <a:rPr lang="en-US" altLang="ja-JP" sz="2400" b="1" dirty="0" smtClean="0"/>
              <a:t>#of DMA transfers</a:t>
            </a:r>
            <a:endParaRPr kumimoji="1" lang="ja-JP" altLang="en-US" sz="2400" b="1" dirty="0"/>
          </a:p>
        </p:txBody>
      </p:sp>
      <p:cxnSp>
        <p:nvCxnSpPr>
          <p:cNvPr id="10" name="直線コネクタ 9"/>
          <p:cNvCxnSpPr/>
          <p:nvPr/>
        </p:nvCxnSpPr>
        <p:spPr>
          <a:xfrm rot="16200000" flipH="1">
            <a:off x="-911155" y="3446571"/>
            <a:ext cx="282237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37"/>
          <p:cNvGrpSpPr/>
          <p:nvPr/>
        </p:nvGrpSpPr>
        <p:grpSpPr>
          <a:xfrm>
            <a:off x="63500" y="5929313"/>
            <a:ext cx="4703331" cy="797975"/>
            <a:chOff x="706442" y="5929313"/>
            <a:chExt cx="4703331" cy="797975"/>
          </a:xfrm>
        </p:grpSpPr>
        <p:grpSp>
          <p:nvGrpSpPr>
            <p:cNvPr id="3" name="グループ化 32"/>
            <p:cNvGrpSpPr/>
            <p:nvPr/>
          </p:nvGrpSpPr>
          <p:grpSpPr>
            <a:xfrm>
              <a:off x="785786" y="6357956"/>
              <a:ext cx="4357718" cy="369332"/>
              <a:chOff x="785786" y="6357956"/>
              <a:chExt cx="4357718" cy="369332"/>
            </a:xfrm>
          </p:grpSpPr>
          <p:graphicFrame>
            <p:nvGraphicFramePr>
              <p:cNvPr id="28" name="Object 8"/>
              <p:cNvGraphicFramePr>
                <a:graphicFrameLocks noChangeAspect="1"/>
              </p:cNvGraphicFramePr>
              <p:nvPr/>
            </p:nvGraphicFramePr>
            <p:xfrm>
              <a:off x="785786" y="6400823"/>
              <a:ext cx="514350" cy="314325"/>
            </p:xfrm>
            <a:graphic>
              <a:graphicData uri="http://schemas.openxmlformats.org/presentationml/2006/ole">
                <p:oleObj spid="_x0000_s230402" name="数式" r:id="rId5" imgW="279360" imgH="164880" progId="Equation.3">
                  <p:embed/>
                </p:oleObj>
              </a:graphicData>
            </a:graphic>
          </p:graphicFrame>
          <p:sp>
            <p:nvSpPr>
              <p:cNvPr id="31" name="テキスト ボックス 30"/>
              <p:cNvSpPr txBox="1"/>
              <p:nvPr/>
            </p:nvSpPr>
            <p:spPr>
              <a:xfrm>
                <a:off x="1285852" y="6357956"/>
                <a:ext cx="3857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:   Access time of main memory</a:t>
                </a:r>
                <a:endParaRPr kumimoji="1" lang="en-US" altLang="ja-JP" dirty="0" smtClean="0"/>
              </a:p>
            </p:txBody>
          </p:sp>
        </p:grpSp>
        <p:grpSp>
          <p:nvGrpSpPr>
            <p:cNvPr id="4" name="グループ化 31"/>
            <p:cNvGrpSpPr/>
            <p:nvPr/>
          </p:nvGrpSpPr>
          <p:grpSpPr>
            <a:xfrm>
              <a:off x="706442" y="5929313"/>
              <a:ext cx="4703331" cy="434975"/>
              <a:chOff x="749420" y="5929313"/>
              <a:chExt cx="2155693" cy="434975"/>
            </a:xfrm>
          </p:grpSpPr>
          <p:sp>
            <p:nvSpPr>
              <p:cNvPr id="30" name="テキスト ボックス 29"/>
              <p:cNvSpPr txBox="1"/>
              <p:nvPr/>
            </p:nvSpPr>
            <p:spPr>
              <a:xfrm>
                <a:off x="1047725" y="5929328"/>
                <a:ext cx="1857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:  Access time of helper core’s SPM</a:t>
                </a:r>
                <a:endParaRPr kumimoji="1" lang="en-US" altLang="ja-JP" dirty="0" smtClean="0"/>
              </a:p>
            </p:txBody>
          </p:sp>
          <p:graphicFrame>
            <p:nvGraphicFramePr>
              <p:cNvPr id="160776" name="Object 8"/>
              <p:cNvGraphicFramePr>
                <a:graphicFrameLocks noChangeAspect="1"/>
              </p:cNvGraphicFramePr>
              <p:nvPr/>
            </p:nvGraphicFramePr>
            <p:xfrm>
              <a:off x="749420" y="5929313"/>
              <a:ext cx="400182" cy="434975"/>
            </p:xfrm>
            <a:graphic>
              <a:graphicData uri="http://schemas.openxmlformats.org/presentationml/2006/ole">
                <p:oleObj spid="_x0000_s230403" name="数式" r:id="rId6" imgW="419040" imgH="228600" progId="Equation.3">
                  <p:embed/>
                </p:oleObj>
              </a:graphicData>
            </a:graphic>
          </p:graphicFrame>
        </p:grpSp>
      </p:grpSp>
      <p:graphicFrame>
        <p:nvGraphicFramePr>
          <p:cNvPr id="53" name="オブジェクト 52"/>
          <p:cNvGraphicFramePr>
            <a:graphicFrameLocks noChangeAspect="1"/>
          </p:cNvGraphicFramePr>
          <p:nvPr/>
        </p:nvGraphicFramePr>
        <p:xfrm>
          <a:off x="857224" y="2798200"/>
          <a:ext cx="5582433" cy="947136"/>
        </p:xfrm>
        <a:graphic>
          <a:graphicData uri="http://schemas.openxmlformats.org/presentationml/2006/ole">
            <p:oleObj spid="_x0000_s230404" name="数式" r:id="rId7" imgW="1422360" imgH="241200" progId="Equation.3">
              <p:embed/>
            </p:oleObj>
          </a:graphicData>
        </a:graphic>
      </p:graphicFrame>
      <p:sp>
        <p:nvSpPr>
          <p:cNvPr id="54" name="テキスト ボックス 53"/>
          <p:cNvSpPr txBox="1"/>
          <p:nvPr/>
        </p:nvSpPr>
        <p:spPr>
          <a:xfrm>
            <a:off x="571472" y="3639925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Exec. time with </a:t>
            </a:r>
            <a:r>
              <a:rPr lang="en-US" altLang="ja-JP" dirty="0" smtClean="0">
                <a:solidFill>
                  <a:srgbClr val="FF0000"/>
                </a:solidFill>
              </a:rPr>
              <a:t>n main cores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/>
              <a:t>(assume an ideal memory)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929058" y="3798332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DMA transfer time with </a:t>
            </a:r>
            <a:r>
              <a:rPr lang="en-US" altLang="ja-JP" dirty="0" smtClean="0">
                <a:solidFill>
                  <a:srgbClr val="FF0000"/>
                </a:solidFill>
              </a:rPr>
              <a:t>n main core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FF0000"/>
                </a:solidFill>
              </a:rPr>
              <a:t>m helper core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4282" y="235743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Exec. time with </a:t>
            </a:r>
            <a:r>
              <a:rPr lang="en-US" altLang="ja-JP" dirty="0" smtClean="0">
                <a:solidFill>
                  <a:srgbClr val="FF0000"/>
                </a:solidFill>
              </a:rPr>
              <a:t>n main cores </a:t>
            </a:r>
            <a:r>
              <a:rPr lang="en-US" altLang="ja-JP" dirty="0" smtClean="0"/>
              <a:t>and </a:t>
            </a:r>
            <a:r>
              <a:rPr lang="en-US" altLang="ja-JP" dirty="0" smtClean="0">
                <a:solidFill>
                  <a:srgbClr val="FF0000"/>
                </a:solidFill>
              </a:rPr>
              <a:t>m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helper cores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rot="10800000" flipV="1">
            <a:off x="1500166" y="2726762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54" idx="0"/>
          </p:cNvCxnSpPr>
          <p:nvPr/>
        </p:nvCxnSpPr>
        <p:spPr>
          <a:xfrm rot="5400000" flipH="1" flipV="1">
            <a:off x="2722378" y="3147625"/>
            <a:ext cx="55907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rot="16200000" flipV="1">
            <a:off x="5107785" y="3679033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0" name="コンテンツ プレースホルダ 3"/>
          <p:cNvGraphicFramePr>
            <a:graphicFrameLocks noChangeAspect="1"/>
          </p:cNvGraphicFramePr>
          <p:nvPr/>
        </p:nvGraphicFramePr>
        <p:xfrm>
          <a:off x="192088" y="5016500"/>
          <a:ext cx="3889375" cy="503238"/>
        </p:xfrm>
        <a:graphic>
          <a:graphicData uri="http://schemas.openxmlformats.org/presentationml/2006/ole">
            <p:oleObj spid="_x0000_s230405" name="数式" r:id="rId8" imgW="1866600" imgH="241200" progId="Equation.3">
              <p:embed/>
            </p:oleObj>
          </a:graphicData>
        </a:graphic>
      </p:graphicFrame>
      <p:sp>
        <p:nvSpPr>
          <p:cNvPr id="61" name="テキスト ボックス 60"/>
          <p:cNvSpPr txBox="1"/>
          <p:nvPr/>
        </p:nvSpPr>
        <p:spPr>
          <a:xfrm>
            <a:off x="2143108" y="428625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Fraction of Exec. time parallelized</a:t>
            </a:r>
          </a:p>
        </p:txBody>
      </p:sp>
      <p:cxnSp>
        <p:nvCxnSpPr>
          <p:cNvPr id="62" name="直線矢印コネクタ 61"/>
          <p:cNvCxnSpPr/>
          <p:nvPr/>
        </p:nvCxnSpPr>
        <p:spPr>
          <a:xfrm rot="10800000" flipV="1">
            <a:off x="2285984" y="4857760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71406" y="4226960"/>
            <a:ext cx="4071966" cy="1702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09917" y="4214818"/>
            <a:ext cx="176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Exec. time with 1 main core</a:t>
            </a:r>
          </a:p>
        </p:txBody>
      </p:sp>
      <p:cxnSp>
        <p:nvCxnSpPr>
          <p:cNvPr id="65" name="直線矢印コネクタ 64"/>
          <p:cNvCxnSpPr>
            <a:stCxn id="64" idx="2"/>
          </p:cNvCxnSpPr>
          <p:nvPr/>
        </p:nvCxnSpPr>
        <p:spPr>
          <a:xfrm rot="16200000" flipH="1">
            <a:off x="1284637" y="4767305"/>
            <a:ext cx="133665" cy="321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67" idx="0"/>
          </p:cNvCxnSpPr>
          <p:nvPr/>
        </p:nvCxnSpPr>
        <p:spPr>
          <a:xfrm rot="5400000" flipH="1" flipV="1">
            <a:off x="2518199" y="5375646"/>
            <a:ext cx="226452" cy="190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1714480" y="5584280"/>
            <a:ext cx="164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#of main core</a:t>
            </a:r>
            <a:endParaRPr lang="ja-JP" altLang="en-US" dirty="0"/>
          </a:p>
        </p:txBody>
      </p:sp>
      <p:sp>
        <p:nvSpPr>
          <p:cNvPr id="37" name="タイトル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829676" cy="1143000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How to Predict the Best #of Main and Helper Cores</a:t>
            </a:r>
            <a:endParaRPr kumimoji="1" lang="ja-JP" altLang="en-US" sz="3600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357158" y="1214422"/>
            <a:ext cx="8429684" cy="85725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latin typeface="+mj-lt"/>
                <a:ea typeface="+mj-ea"/>
                <a:cs typeface="+mj-cs"/>
              </a:rPr>
              <a:t>Estimating the execution time with all combinations of core allocation 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 profile </a:t>
            </a:r>
            <a:r>
              <a:rPr lang="en-US" altLang="ja-JP" sz="2400" dirty="0" smtClean="0">
                <a:latin typeface="+mj-lt"/>
                <a:ea typeface="+mj-ea"/>
                <a:cs typeface="+mj-cs"/>
              </a:rPr>
              <a:t>information with 1 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core</a:t>
            </a:r>
            <a:r>
              <a:rPr lang="en-US" altLang="ja-JP" sz="2400" dirty="0" smtClean="0">
                <a:latin typeface="+mj-lt"/>
                <a:ea typeface="+mj-ea"/>
                <a:cs typeface="+mj-cs"/>
              </a:rPr>
              <a:t>, 0 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helper core 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3" name="Object 6"/>
          <p:cNvGraphicFramePr>
            <a:graphicFrameLocks noChangeAspect="1"/>
          </p:cNvGraphicFramePr>
          <p:nvPr/>
        </p:nvGraphicFramePr>
        <p:xfrm>
          <a:off x="4643438" y="5000636"/>
          <a:ext cx="4143404" cy="596437"/>
        </p:xfrm>
        <a:graphic>
          <a:graphicData uri="http://schemas.openxmlformats.org/presentationml/2006/ole">
            <p:oleObj spid="_x0000_s230407" name="数式" r:id="rId9" imgW="1676160" imgH="241200" progId="Equation.3">
              <p:embed/>
            </p:oleObj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/>
        </p:nvGraphicFramePr>
        <p:xfrm>
          <a:off x="6500826" y="5857892"/>
          <a:ext cx="2476500" cy="714380"/>
        </p:xfrm>
        <a:graphic>
          <a:graphicData uri="http://schemas.openxmlformats.org/presentationml/2006/ole">
            <p:oleObj spid="_x0000_s230408" name="数式" r:id="rId10" imgW="1384200" imgH="482400" progId="Equation.3">
              <p:embed/>
            </p:oleObj>
          </a:graphicData>
        </a:graphic>
      </p:graphicFrame>
      <p:sp>
        <p:nvSpPr>
          <p:cNvPr id="50" name="テキスト ボックス 49"/>
          <p:cNvSpPr txBox="1"/>
          <p:nvPr/>
        </p:nvSpPr>
        <p:spPr>
          <a:xfrm>
            <a:off x="4786314" y="4643446"/>
            <a:ext cx="35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#of DMA transfers with </a:t>
            </a:r>
            <a:r>
              <a:rPr lang="en-US" altLang="ja-JP" dirty="0" smtClean="0">
                <a:solidFill>
                  <a:srgbClr val="FF0000"/>
                </a:solidFill>
              </a:rPr>
              <a:t>n main core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500826" y="557214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Average DMA time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4357686" y="4226960"/>
            <a:ext cx="4714876" cy="2416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500562" y="5786454"/>
            <a:ext cx="16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Hit rate of helper cores’ SPM with </a:t>
            </a:r>
            <a:r>
              <a:rPr lang="en-US" altLang="ja-JP" sz="1600" dirty="0" smtClean="0">
                <a:solidFill>
                  <a:srgbClr val="FF0000"/>
                </a:solidFill>
              </a:rPr>
              <a:t>m helper core 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9" name="直線矢印コネクタ 68"/>
          <p:cNvCxnSpPr>
            <a:stCxn id="51" idx="0"/>
          </p:cNvCxnSpPr>
          <p:nvPr/>
        </p:nvCxnSpPr>
        <p:spPr>
          <a:xfrm rot="5400000" flipH="1" flipV="1">
            <a:off x="7590255" y="5375686"/>
            <a:ext cx="142876" cy="25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0" name="Object 13"/>
          <p:cNvGraphicFramePr>
            <a:graphicFrameLocks noChangeAspect="1"/>
          </p:cNvGraphicFramePr>
          <p:nvPr/>
        </p:nvGraphicFramePr>
        <p:xfrm>
          <a:off x="4832350" y="4357688"/>
          <a:ext cx="2620963" cy="447675"/>
        </p:xfrm>
        <a:graphic>
          <a:graphicData uri="http://schemas.openxmlformats.org/presentationml/2006/ole">
            <p:oleObj spid="_x0000_s230409" name="数式" r:id="rId11" imgW="1409400" imgH="241200" progId="Equation.3">
              <p:embed/>
            </p:oleObj>
          </a:graphicData>
        </a:graphic>
      </p:graphicFrame>
      <p:cxnSp>
        <p:nvCxnSpPr>
          <p:cNvPr id="71" name="直線矢印コネクタ 70"/>
          <p:cNvCxnSpPr/>
          <p:nvPr/>
        </p:nvCxnSpPr>
        <p:spPr>
          <a:xfrm>
            <a:off x="6357952" y="4929198"/>
            <a:ext cx="214311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V="1">
            <a:off x="6072198" y="6143644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</p:spTree>
    <p:custDataLst>
      <p:tags r:id="rId2"/>
    </p:custDataLst>
  </p:cSld>
  <p:clrMapOvr>
    <a:masterClrMapping/>
  </p:clrMapOvr>
  <p:transition advTm="64553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角丸四角形 158"/>
          <p:cNvSpPr/>
          <p:nvPr/>
        </p:nvSpPr>
        <p:spPr>
          <a:xfrm>
            <a:off x="357158" y="2285992"/>
            <a:ext cx="8072494" cy="292895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Cell/B.E.</a:t>
            </a:r>
            <a:endParaRPr kumimoji="1" lang="ja-JP" altLang="en-US" sz="66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492899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grpSp>
        <p:nvGrpSpPr>
          <p:cNvPr id="3" name="グループ化 128"/>
          <p:cNvGrpSpPr/>
          <p:nvPr/>
        </p:nvGrpSpPr>
        <p:grpSpPr>
          <a:xfrm>
            <a:off x="571472" y="1922475"/>
            <a:ext cx="7682892" cy="3578081"/>
            <a:chOff x="562775" y="1500174"/>
            <a:chExt cx="7215238" cy="3220273"/>
          </a:xfrm>
        </p:grpSpPr>
        <p:grpSp>
          <p:nvGrpSpPr>
            <p:cNvPr id="7" name="グループ化 17"/>
            <p:cNvGrpSpPr/>
            <p:nvPr/>
          </p:nvGrpSpPr>
          <p:grpSpPr>
            <a:xfrm>
              <a:off x="1714480" y="2285992"/>
              <a:ext cx="714380" cy="1528774"/>
              <a:chOff x="1500166" y="2071678"/>
              <a:chExt cx="714380" cy="1528774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1571604" y="214311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core</a:t>
                </a:r>
                <a:endParaRPr kumimoji="1" lang="ja-JP" altLang="en-US" dirty="0"/>
              </a:p>
            </p:txBody>
          </p:sp>
          <p:sp>
            <p:nvSpPr>
              <p:cNvPr id="6" name="角丸四角形 5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LS</a:t>
                </a:r>
                <a:endParaRPr kumimoji="1" lang="ja-JP" altLang="en-US" dirty="0"/>
              </a:p>
            </p:txBody>
          </p:sp>
          <p:cxnSp>
            <p:nvCxnSpPr>
              <p:cNvPr id="8" name="直線矢印コネクタ 7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/>
              <p:nvPr/>
            </p:nvCxnSpPr>
            <p:spPr>
              <a:xfrm rot="5400000" flipH="1" flipV="1">
                <a:off x="1675189" y="3336528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61"/>
            <p:cNvGrpSpPr/>
            <p:nvPr/>
          </p:nvGrpSpPr>
          <p:grpSpPr>
            <a:xfrm>
              <a:off x="2500298" y="2285992"/>
              <a:ext cx="714380" cy="1528774"/>
              <a:chOff x="1500166" y="2071678"/>
              <a:chExt cx="714380" cy="1528774"/>
            </a:xfrm>
          </p:grpSpPr>
          <p:sp>
            <p:nvSpPr>
              <p:cNvPr id="63" name="正方形/長方形 62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1571604" y="214311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core</a:t>
                </a:r>
                <a:endParaRPr kumimoji="1" lang="ja-JP" altLang="en-US" dirty="0"/>
              </a:p>
            </p:txBody>
          </p:sp>
          <p:sp>
            <p:nvSpPr>
              <p:cNvPr id="65" name="角丸四角形 64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LS</a:t>
                </a:r>
                <a:endParaRPr kumimoji="1" lang="ja-JP" altLang="en-US" dirty="0"/>
              </a:p>
            </p:txBody>
          </p:sp>
          <p:cxnSp>
            <p:nvCxnSpPr>
              <p:cNvPr id="66" name="直線矢印コネクタ 65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/>
              <p:cNvCxnSpPr/>
              <p:nvPr/>
            </p:nvCxnSpPr>
            <p:spPr>
              <a:xfrm rot="16200000" flipV="1">
                <a:off x="1675190" y="3336527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69"/>
            <p:cNvGrpSpPr/>
            <p:nvPr/>
          </p:nvGrpSpPr>
          <p:grpSpPr>
            <a:xfrm>
              <a:off x="3286116" y="2285992"/>
              <a:ext cx="714380" cy="1528775"/>
              <a:chOff x="1500166" y="2071678"/>
              <a:chExt cx="714380" cy="1528775"/>
            </a:xfrm>
          </p:grpSpPr>
          <p:sp>
            <p:nvSpPr>
              <p:cNvPr id="71" name="正方形/長方形 70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1571604" y="214311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core</a:t>
                </a:r>
                <a:endParaRPr kumimoji="1" lang="ja-JP" altLang="en-US" dirty="0"/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LS</a:t>
                </a:r>
                <a:endParaRPr kumimoji="1" lang="ja-JP" altLang="en-US" dirty="0"/>
              </a:p>
            </p:txBody>
          </p:sp>
          <p:cxnSp>
            <p:nvCxnSpPr>
              <p:cNvPr id="74" name="直線矢印コネクタ 73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線矢印コネクタ 75"/>
              <p:cNvCxnSpPr/>
              <p:nvPr/>
            </p:nvCxnSpPr>
            <p:spPr>
              <a:xfrm rot="5400000" flipH="1" flipV="1">
                <a:off x="1675189" y="3336528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矢印コネクタ 76"/>
              <p:cNvCxnSpPr/>
              <p:nvPr/>
            </p:nvCxnSpPr>
            <p:spPr>
              <a:xfrm rot="16200000" flipH="1">
                <a:off x="1531328" y="3335924"/>
                <a:ext cx="528643" cy="4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77"/>
            <p:cNvGrpSpPr/>
            <p:nvPr/>
          </p:nvGrpSpPr>
          <p:grpSpPr>
            <a:xfrm>
              <a:off x="4071934" y="2285992"/>
              <a:ext cx="714380" cy="1528774"/>
              <a:chOff x="1500166" y="2071678"/>
              <a:chExt cx="714380" cy="1528774"/>
            </a:xfrm>
          </p:grpSpPr>
          <p:sp>
            <p:nvSpPr>
              <p:cNvPr id="79" name="正方形/長方形 78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1571604" y="214311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core</a:t>
                </a:r>
                <a:endParaRPr kumimoji="1" lang="ja-JP" altLang="en-US" dirty="0"/>
              </a:p>
            </p:txBody>
          </p:sp>
          <p:sp>
            <p:nvSpPr>
              <p:cNvPr id="81" name="角丸四角形 80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LS</a:t>
                </a:r>
                <a:endParaRPr kumimoji="1" lang="ja-JP" altLang="en-US" dirty="0"/>
              </a:p>
            </p:txBody>
          </p:sp>
          <p:cxnSp>
            <p:nvCxnSpPr>
              <p:cNvPr id="82" name="直線矢印コネクタ 81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/>
              <p:cNvCxnSpPr/>
              <p:nvPr/>
            </p:nvCxnSpPr>
            <p:spPr>
              <a:xfrm rot="16200000" flipV="1">
                <a:off x="1675189" y="3336528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85"/>
            <p:cNvGrpSpPr/>
            <p:nvPr/>
          </p:nvGrpSpPr>
          <p:grpSpPr>
            <a:xfrm>
              <a:off x="4857752" y="2285992"/>
              <a:ext cx="714380" cy="1528774"/>
              <a:chOff x="1500166" y="2071678"/>
              <a:chExt cx="714380" cy="1528774"/>
            </a:xfrm>
          </p:grpSpPr>
          <p:sp>
            <p:nvSpPr>
              <p:cNvPr id="87" name="正方形/長方形 86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1571604" y="214311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core</a:t>
                </a:r>
                <a:endParaRPr kumimoji="1" lang="ja-JP" altLang="en-US" dirty="0"/>
              </a:p>
            </p:txBody>
          </p:sp>
          <p:sp>
            <p:nvSpPr>
              <p:cNvPr id="89" name="角丸四角形 88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LS</a:t>
                </a:r>
                <a:endParaRPr kumimoji="1" lang="ja-JP" altLang="en-US" dirty="0"/>
              </a:p>
            </p:txBody>
          </p:sp>
          <p:cxnSp>
            <p:nvCxnSpPr>
              <p:cNvPr id="90" name="直線矢印コネクタ 89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線矢印コネクタ 90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/>
              <p:cNvCxnSpPr/>
              <p:nvPr/>
            </p:nvCxnSpPr>
            <p:spPr>
              <a:xfrm rot="16200000" flipV="1">
                <a:off x="1675190" y="3336527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矢印コネクタ 92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93"/>
            <p:cNvGrpSpPr/>
            <p:nvPr/>
          </p:nvGrpSpPr>
          <p:grpSpPr>
            <a:xfrm>
              <a:off x="5643570" y="2285992"/>
              <a:ext cx="714380" cy="1528774"/>
              <a:chOff x="1500166" y="2071678"/>
              <a:chExt cx="714380" cy="1528774"/>
            </a:xfrm>
          </p:grpSpPr>
          <p:sp>
            <p:nvSpPr>
              <p:cNvPr id="95" name="正方形/長方形 94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>
                <a:off x="1571604" y="214311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core</a:t>
                </a:r>
                <a:endParaRPr kumimoji="1" lang="ja-JP" altLang="en-US" dirty="0"/>
              </a:p>
            </p:txBody>
          </p:sp>
          <p:sp>
            <p:nvSpPr>
              <p:cNvPr id="97" name="角丸四角形 96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LS</a:t>
                </a:r>
                <a:endParaRPr kumimoji="1" lang="ja-JP" altLang="en-US" dirty="0"/>
              </a:p>
            </p:txBody>
          </p:sp>
          <p:cxnSp>
            <p:nvCxnSpPr>
              <p:cNvPr id="98" name="直線矢印コネクタ 97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矢印コネクタ 98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矢印コネクタ 99"/>
              <p:cNvCxnSpPr/>
              <p:nvPr/>
            </p:nvCxnSpPr>
            <p:spPr>
              <a:xfrm rot="5400000" flipH="1" flipV="1">
                <a:off x="1675189" y="3336528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01"/>
            <p:cNvGrpSpPr/>
            <p:nvPr/>
          </p:nvGrpSpPr>
          <p:grpSpPr>
            <a:xfrm>
              <a:off x="6429388" y="2285992"/>
              <a:ext cx="714380" cy="1528774"/>
              <a:chOff x="1500166" y="2071678"/>
              <a:chExt cx="714380" cy="1528774"/>
            </a:xfrm>
          </p:grpSpPr>
          <p:sp>
            <p:nvSpPr>
              <p:cNvPr id="103" name="正方形/長方形 102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4" name="正方形/長方形 103"/>
              <p:cNvSpPr/>
              <p:nvPr/>
            </p:nvSpPr>
            <p:spPr>
              <a:xfrm>
                <a:off x="1571604" y="214311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core</a:t>
                </a:r>
                <a:endParaRPr kumimoji="1" lang="ja-JP" altLang="en-US" dirty="0"/>
              </a:p>
            </p:txBody>
          </p:sp>
          <p:sp>
            <p:nvSpPr>
              <p:cNvPr id="105" name="角丸四角形 104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LS</a:t>
                </a:r>
                <a:endParaRPr kumimoji="1" lang="ja-JP" altLang="en-US" dirty="0"/>
              </a:p>
            </p:txBody>
          </p:sp>
          <p:cxnSp>
            <p:nvCxnSpPr>
              <p:cNvPr id="106" name="直線矢印コネクタ 105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矢印コネクタ 106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矢印コネクタ 107"/>
              <p:cNvCxnSpPr/>
              <p:nvPr/>
            </p:nvCxnSpPr>
            <p:spPr>
              <a:xfrm rot="16200000" flipV="1">
                <a:off x="1675621" y="3336096"/>
                <a:ext cx="527846" cy="8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矢印コネクタ 108"/>
              <p:cNvCxnSpPr/>
              <p:nvPr/>
            </p:nvCxnSpPr>
            <p:spPr>
              <a:xfrm rot="16200000" flipH="1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正方形/長方形 109"/>
            <p:cNvSpPr/>
            <p:nvPr/>
          </p:nvSpPr>
          <p:spPr>
            <a:xfrm>
              <a:off x="562775" y="3807622"/>
              <a:ext cx="7215238" cy="392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On-chip interconnection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グループ化 118"/>
            <p:cNvGrpSpPr/>
            <p:nvPr/>
          </p:nvGrpSpPr>
          <p:grpSpPr>
            <a:xfrm>
              <a:off x="642910" y="1857364"/>
              <a:ext cx="714380" cy="1957401"/>
              <a:chOff x="1857356" y="4500570"/>
              <a:chExt cx="714380" cy="1957401"/>
            </a:xfrm>
          </p:grpSpPr>
          <p:sp>
            <p:nvSpPr>
              <p:cNvPr id="114" name="正方形/長方形 113"/>
              <p:cNvSpPr/>
              <p:nvPr/>
            </p:nvSpPr>
            <p:spPr>
              <a:xfrm>
                <a:off x="1857356" y="4500570"/>
                <a:ext cx="714380" cy="15716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1928794" y="464344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core</a:t>
                </a:r>
                <a:endParaRPr kumimoji="1" lang="ja-JP" altLang="en-US" dirty="0"/>
              </a:p>
            </p:txBody>
          </p:sp>
          <p:sp>
            <p:nvSpPr>
              <p:cNvPr id="112" name="角丸四角形 111"/>
              <p:cNvSpPr/>
              <p:nvPr/>
            </p:nvSpPr>
            <p:spPr>
              <a:xfrm>
                <a:off x="1928794" y="5000636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L1$</a:t>
                </a:r>
                <a:endParaRPr kumimoji="1" lang="ja-JP" altLang="en-US" dirty="0"/>
              </a:p>
            </p:txBody>
          </p:sp>
          <p:sp>
            <p:nvSpPr>
              <p:cNvPr id="113" name="角丸四角形 112"/>
              <p:cNvSpPr/>
              <p:nvPr/>
            </p:nvSpPr>
            <p:spPr>
              <a:xfrm>
                <a:off x="1928794" y="557214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L2$</a:t>
                </a:r>
                <a:endParaRPr kumimoji="1" lang="ja-JP" altLang="en-US" dirty="0"/>
              </a:p>
            </p:txBody>
          </p:sp>
          <p:cxnSp>
            <p:nvCxnSpPr>
              <p:cNvPr id="115" name="直線矢印コネクタ 114"/>
              <p:cNvCxnSpPr/>
              <p:nvPr/>
            </p:nvCxnSpPr>
            <p:spPr>
              <a:xfrm rot="5400000">
                <a:off x="2177984" y="546582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/>
              <p:cNvCxnSpPr/>
              <p:nvPr/>
            </p:nvCxnSpPr>
            <p:spPr>
              <a:xfrm rot="5400000" flipH="1" flipV="1">
                <a:off x="2036745" y="5464189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矢印コネクタ 116"/>
              <p:cNvCxnSpPr/>
              <p:nvPr/>
            </p:nvCxnSpPr>
            <p:spPr>
              <a:xfrm rot="16200000" flipV="1">
                <a:off x="2031984" y="6193650"/>
                <a:ext cx="5286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矢印コネクタ 117"/>
              <p:cNvCxnSpPr/>
              <p:nvPr/>
            </p:nvCxnSpPr>
            <p:spPr>
              <a:xfrm rot="5400000">
                <a:off x="1888313" y="6193651"/>
                <a:ext cx="5286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0" name="テキスト ボックス 119"/>
            <p:cNvSpPr txBox="1"/>
            <p:nvPr/>
          </p:nvSpPr>
          <p:spPr>
            <a:xfrm>
              <a:off x="642910" y="1500174"/>
              <a:ext cx="652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PPE</a:t>
              </a:r>
              <a:endParaRPr kumimoji="1" lang="ja-JP" altLang="en-US" sz="2400" dirty="0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1785918" y="1785926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SPE</a:t>
              </a:r>
              <a:endParaRPr kumimoji="1" lang="ja-JP" altLang="en-US" sz="2400" dirty="0"/>
            </a:p>
          </p:txBody>
        </p:sp>
        <p:cxnSp>
          <p:nvCxnSpPr>
            <p:cNvPr id="123" name="直線矢印コネクタ 122"/>
            <p:cNvCxnSpPr/>
            <p:nvPr/>
          </p:nvCxnSpPr>
          <p:spPr>
            <a:xfrm rot="5400000">
              <a:off x="3659348" y="4457692"/>
              <a:ext cx="515068" cy="7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矢印コネクタ 124"/>
            <p:cNvCxnSpPr/>
            <p:nvPr/>
          </p:nvCxnSpPr>
          <p:spPr>
            <a:xfrm rot="16200000" flipV="1">
              <a:off x="4126925" y="4460488"/>
              <a:ext cx="519917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角丸四角形 127"/>
          <p:cNvSpPr/>
          <p:nvPr/>
        </p:nvSpPr>
        <p:spPr>
          <a:xfrm>
            <a:off x="2714612" y="5494375"/>
            <a:ext cx="3286148" cy="5000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Main memory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角丸四角形吹き出し 121"/>
          <p:cNvSpPr/>
          <p:nvPr/>
        </p:nvSpPr>
        <p:spPr>
          <a:xfrm>
            <a:off x="7500958" y="2786058"/>
            <a:ext cx="1643042" cy="935021"/>
          </a:xfrm>
          <a:prstGeom prst="wedgeRoundRectCallout">
            <a:avLst>
              <a:gd name="adj1" fmla="val -65089"/>
              <a:gd name="adj2" fmla="val 4177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Software managed on-chip memory</a:t>
            </a:r>
            <a:endParaRPr kumimoji="1" lang="ja-JP" altLang="en-US" dirty="0"/>
          </a:p>
        </p:txBody>
      </p:sp>
      <p:sp>
        <p:nvSpPr>
          <p:cNvPr id="126" name="メモ 125"/>
          <p:cNvSpPr/>
          <p:nvPr/>
        </p:nvSpPr>
        <p:spPr>
          <a:xfrm>
            <a:off x="3571868" y="1500174"/>
            <a:ext cx="2286016" cy="714380"/>
          </a:xfrm>
          <a:prstGeom prst="foldedCorner">
            <a:avLst>
              <a:gd name="adj" fmla="val 306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P</a:t>
            </a:r>
            <a:r>
              <a:rPr kumimoji="1" lang="en-US" altLang="ja-JP" sz="2000" dirty="0" smtClean="0"/>
              <a:t>arallelized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program</a:t>
            </a:r>
            <a:endParaRPr kumimoji="1" lang="en-US" altLang="ja-JP" sz="2000" dirty="0" smtClean="0"/>
          </a:p>
        </p:txBody>
      </p:sp>
      <p:cxnSp>
        <p:nvCxnSpPr>
          <p:cNvPr id="132" name="直線矢印コネクタ 131"/>
          <p:cNvCxnSpPr>
            <a:stCxn id="126" idx="2"/>
            <a:endCxn id="121" idx="2"/>
          </p:cNvCxnSpPr>
          <p:nvPr/>
        </p:nvCxnSpPr>
        <p:spPr>
          <a:xfrm rot="5400000">
            <a:off x="3194262" y="1232324"/>
            <a:ext cx="538384" cy="25028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>
            <a:stCxn id="126" idx="2"/>
            <a:endCxn id="63" idx="0"/>
          </p:cNvCxnSpPr>
          <p:nvPr/>
        </p:nvCxnSpPr>
        <p:spPr>
          <a:xfrm rot="5400000">
            <a:off x="3574370" y="1655100"/>
            <a:ext cx="581052" cy="169996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>
            <a:stCxn id="126" idx="2"/>
            <a:endCxn id="71" idx="0"/>
          </p:cNvCxnSpPr>
          <p:nvPr/>
        </p:nvCxnSpPr>
        <p:spPr>
          <a:xfrm rot="5400000">
            <a:off x="3992746" y="2073476"/>
            <a:ext cx="581052" cy="86320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>
            <a:stCxn id="126" idx="2"/>
            <a:endCxn id="80" idx="0"/>
          </p:cNvCxnSpPr>
          <p:nvPr/>
        </p:nvCxnSpPr>
        <p:spPr>
          <a:xfrm rot="5400000">
            <a:off x="4371433" y="2531539"/>
            <a:ext cx="660428" cy="2645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126" idx="2"/>
            <a:endCxn id="87" idx="0"/>
          </p:cNvCxnSpPr>
          <p:nvPr/>
        </p:nvCxnSpPr>
        <p:spPr>
          <a:xfrm rot="16200000" flipH="1">
            <a:off x="4829496" y="2099934"/>
            <a:ext cx="581052" cy="81029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>
            <a:stCxn id="126" idx="2"/>
            <a:endCxn id="95" idx="0"/>
          </p:cNvCxnSpPr>
          <p:nvPr/>
        </p:nvCxnSpPr>
        <p:spPr>
          <a:xfrm rot="16200000" flipH="1">
            <a:off x="5247871" y="1681558"/>
            <a:ext cx="581052" cy="164704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>
            <a:stCxn id="126" idx="2"/>
            <a:endCxn id="103" idx="0"/>
          </p:cNvCxnSpPr>
          <p:nvPr/>
        </p:nvCxnSpPr>
        <p:spPr>
          <a:xfrm rot="16200000" flipH="1">
            <a:off x="5666246" y="1263183"/>
            <a:ext cx="581052" cy="248379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テキスト ボックス 173"/>
          <p:cNvSpPr txBox="1"/>
          <p:nvPr/>
        </p:nvSpPr>
        <p:spPr>
          <a:xfrm>
            <a:off x="7929586" y="18573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chip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4" idx="2"/>
          </p:cNvCxnSpPr>
          <p:nvPr/>
        </p:nvCxnSpPr>
        <p:spPr>
          <a:xfrm rot="5400000">
            <a:off x="8116125" y="2325904"/>
            <a:ext cx="202172" cy="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45973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-24"/>
            <a:ext cx="8858312" cy="114300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Accuracy of Predicting the Best #of Helper Cores</a:t>
            </a:r>
            <a:endParaRPr kumimoji="1" lang="ja-JP" altLang="en-US" sz="3200" dirty="0"/>
          </a:p>
        </p:txBody>
      </p:sp>
      <p:grpSp>
        <p:nvGrpSpPr>
          <p:cNvPr id="3" name="グループ化 32"/>
          <p:cNvGrpSpPr/>
          <p:nvPr/>
        </p:nvGrpSpPr>
        <p:grpSpPr>
          <a:xfrm>
            <a:off x="897486" y="1214422"/>
            <a:ext cx="3317324" cy="2405060"/>
            <a:chOff x="785786" y="1071546"/>
            <a:chExt cx="3317324" cy="2405060"/>
          </a:xfrm>
        </p:grpSpPr>
        <p:pic>
          <p:nvPicPr>
            <p:cNvPr id="202753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1071546"/>
              <a:ext cx="3317324" cy="2405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円/楕円 8"/>
            <p:cNvSpPr/>
            <p:nvPr/>
          </p:nvSpPr>
          <p:spPr>
            <a:xfrm>
              <a:off x="3286116" y="2372178"/>
              <a:ext cx="128128" cy="1480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786050" y="1845222"/>
              <a:ext cx="1094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Predicted</a:t>
              </a:r>
              <a:endParaRPr kumimoji="1" lang="ja-JP" altLang="en-US" b="1" dirty="0"/>
            </a:p>
          </p:txBody>
        </p:sp>
        <p:cxnSp>
          <p:nvCxnSpPr>
            <p:cNvPr id="15" name="直線矢印コネクタ 14"/>
            <p:cNvCxnSpPr>
              <a:stCxn id="13" idx="2"/>
              <a:endCxn id="9" idx="0"/>
            </p:cNvCxnSpPr>
            <p:nvPr/>
          </p:nvCxnSpPr>
          <p:spPr>
            <a:xfrm rot="16200000" flipH="1">
              <a:off x="3262952" y="2284950"/>
              <a:ext cx="157624" cy="16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グループ化 31"/>
          <p:cNvGrpSpPr/>
          <p:nvPr/>
        </p:nvGrpSpPr>
        <p:grpSpPr>
          <a:xfrm>
            <a:off x="4469386" y="1238254"/>
            <a:ext cx="3317324" cy="2405060"/>
            <a:chOff x="5000628" y="1071546"/>
            <a:chExt cx="3317324" cy="2405060"/>
          </a:xfrm>
        </p:grpSpPr>
        <p:pic>
          <p:nvPicPr>
            <p:cNvPr id="2027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628" y="1071546"/>
              <a:ext cx="3317324" cy="2405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円/楕円 9"/>
            <p:cNvSpPr/>
            <p:nvPr/>
          </p:nvSpPr>
          <p:spPr>
            <a:xfrm>
              <a:off x="7858148" y="2285992"/>
              <a:ext cx="128128" cy="1480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143768" y="1643050"/>
              <a:ext cx="1094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Predicted</a:t>
              </a:r>
              <a:endParaRPr kumimoji="1" lang="ja-JP" altLang="en-US" b="1" dirty="0"/>
            </a:p>
          </p:txBody>
        </p:sp>
        <p:cxnSp>
          <p:nvCxnSpPr>
            <p:cNvPr id="18" name="直線矢印コネクタ 17"/>
            <p:cNvCxnSpPr>
              <a:stCxn id="17" idx="2"/>
            </p:cNvCxnSpPr>
            <p:nvPr/>
          </p:nvCxnSpPr>
          <p:spPr>
            <a:xfrm rot="16200000" flipH="1">
              <a:off x="7633832" y="2069616"/>
              <a:ext cx="283348" cy="1688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グループ化 33"/>
          <p:cNvGrpSpPr/>
          <p:nvPr/>
        </p:nvGrpSpPr>
        <p:grpSpPr>
          <a:xfrm>
            <a:off x="897486" y="3643314"/>
            <a:ext cx="3317324" cy="2405060"/>
            <a:chOff x="857224" y="4024312"/>
            <a:chExt cx="3317324" cy="2405060"/>
          </a:xfrm>
        </p:grpSpPr>
        <p:pic>
          <p:nvPicPr>
            <p:cNvPr id="20275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7224" y="4024312"/>
              <a:ext cx="3317324" cy="2405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円/楕円 11"/>
            <p:cNvSpPr/>
            <p:nvPr/>
          </p:nvSpPr>
          <p:spPr>
            <a:xfrm>
              <a:off x="3714744" y="5214950"/>
              <a:ext cx="128128" cy="1480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000364" y="4572008"/>
              <a:ext cx="1102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Predicted</a:t>
              </a:r>
              <a:endParaRPr kumimoji="1" lang="ja-JP" altLang="en-US" b="1" dirty="0"/>
            </a:p>
          </p:txBody>
        </p:sp>
        <p:cxnSp>
          <p:nvCxnSpPr>
            <p:cNvPr id="20" name="直線矢印コネクタ 19"/>
            <p:cNvCxnSpPr>
              <a:stCxn id="19" idx="2"/>
            </p:cNvCxnSpPr>
            <p:nvPr/>
          </p:nvCxnSpPr>
          <p:spPr>
            <a:xfrm rot="16200000" flipH="1">
              <a:off x="3496435" y="4996642"/>
              <a:ext cx="273611" cy="163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グループ化 34"/>
          <p:cNvGrpSpPr/>
          <p:nvPr/>
        </p:nvGrpSpPr>
        <p:grpSpPr>
          <a:xfrm>
            <a:off x="4469386" y="3667146"/>
            <a:ext cx="3317324" cy="2405060"/>
            <a:chOff x="4929190" y="4024312"/>
            <a:chExt cx="3317324" cy="2405060"/>
          </a:xfrm>
        </p:grpSpPr>
        <p:pic>
          <p:nvPicPr>
            <p:cNvPr id="202755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29190" y="4024312"/>
              <a:ext cx="3317324" cy="2405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円/楕円 10"/>
            <p:cNvSpPr/>
            <p:nvPr/>
          </p:nvSpPr>
          <p:spPr>
            <a:xfrm>
              <a:off x="7072330" y="5066896"/>
              <a:ext cx="128128" cy="1480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500826" y="4500570"/>
              <a:ext cx="1094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Predicted</a:t>
              </a:r>
              <a:endParaRPr kumimoji="1" lang="ja-JP" altLang="en-US" b="1" dirty="0"/>
            </a:p>
          </p:txBody>
        </p:sp>
        <p:cxnSp>
          <p:nvCxnSpPr>
            <p:cNvPr id="22" name="直線矢印コネクタ 21"/>
            <p:cNvCxnSpPr>
              <a:stCxn id="21" idx="2"/>
              <a:endCxn id="11" idx="0"/>
            </p:cNvCxnSpPr>
            <p:nvPr/>
          </p:nvCxnSpPr>
          <p:spPr>
            <a:xfrm rot="16200000" flipH="1">
              <a:off x="6993762" y="4924264"/>
              <a:ext cx="196994" cy="882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正方形/長方形 36"/>
          <p:cNvSpPr/>
          <p:nvPr/>
        </p:nvSpPr>
        <p:spPr>
          <a:xfrm>
            <a:off x="357190" y="6191928"/>
            <a:ext cx="8501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Our technique predicts the appropriate #of helper cores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スライド番号プレースホル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00298" y="4929198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Optimal</a:t>
            </a:r>
            <a:endParaRPr kumimoji="1" lang="ja-JP" altLang="en-US" b="1" dirty="0"/>
          </a:p>
        </p:txBody>
      </p:sp>
      <p:cxnSp>
        <p:nvCxnSpPr>
          <p:cNvPr id="30" name="直線矢印コネクタ 29"/>
          <p:cNvCxnSpPr>
            <a:stCxn id="29" idx="3"/>
          </p:cNvCxnSpPr>
          <p:nvPr/>
        </p:nvCxnSpPr>
        <p:spPr>
          <a:xfrm flipV="1">
            <a:off x="3456714" y="5000636"/>
            <a:ext cx="329468" cy="113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071670" y="2571744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Optimal</a:t>
            </a:r>
            <a:endParaRPr kumimoji="1" lang="ja-JP" altLang="en-US" b="1" dirty="0"/>
          </a:p>
        </p:txBody>
      </p:sp>
      <p:cxnSp>
        <p:nvCxnSpPr>
          <p:cNvPr id="39" name="直線矢印コネクタ 38"/>
          <p:cNvCxnSpPr>
            <a:stCxn id="38" idx="3"/>
          </p:cNvCxnSpPr>
          <p:nvPr/>
        </p:nvCxnSpPr>
        <p:spPr>
          <a:xfrm flipV="1">
            <a:off x="3028086" y="2643182"/>
            <a:ext cx="329468" cy="113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72198" y="250030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Optimal</a:t>
            </a:r>
            <a:endParaRPr kumimoji="1" lang="ja-JP" altLang="en-US" b="1" dirty="0"/>
          </a:p>
        </p:txBody>
      </p:sp>
      <p:cxnSp>
        <p:nvCxnSpPr>
          <p:cNvPr id="41" name="直線矢印コネクタ 40"/>
          <p:cNvCxnSpPr>
            <a:stCxn id="40" idx="3"/>
          </p:cNvCxnSpPr>
          <p:nvPr/>
        </p:nvCxnSpPr>
        <p:spPr>
          <a:xfrm flipV="1">
            <a:off x="7028614" y="2571744"/>
            <a:ext cx="329468" cy="113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5143504" y="4857760"/>
            <a:ext cx="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Optimal</a:t>
            </a:r>
            <a:endParaRPr kumimoji="1" lang="ja-JP" altLang="en-US" b="1" dirty="0"/>
          </a:p>
        </p:txBody>
      </p:sp>
      <p:cxnSp>
        <p:nvCxnSpPr>
          <p:cNvPr id="43" name="直線矢印コネクタ 42"/>
          <p:cNvCxnSpPr>
            <a:stCxn id="42" idx="3"/>
          </p:cNvCxnSpPr>
          <p:nvPr/>
        </p:nvCxnSpPr>
        <p:spPr>
          <a:xfrm flipV="1">
            <a:off x="6099920" y="4929198"/>
            <a:ext cx="186592" cy="113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20" y="1457324"/>
            <a:ext cx="8501122" cy="4972072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CMPs (Chip MultiProcessors)</a:t>
            </a:r>
            <a:endParaRPr lang="en-US" altLang="ja-JP" sz="2000" dirty="0" smtClean="0"/>
          </a:p>
          <a:p>
            <a:pPr lvl="1"/>
            <a:r>
              <a:rPr lang="en-US" altLang="ja-JP" sz="2400" dirty="0" smtClean="0"/>
              <a:t>Have several processor cores integrated in a chip</a:t>
            </a:r>
          </a:p>
          <a:p>
            <a:pPr lvl="1"/>
            <a:r>
              <a:rPr lang="en-US" altLang="ja-JP" sz="2400" dirty="0" smtClean="0"/>
              <a:t>Achieve high performance by parallel processing</a:t>
            </a:r>
          </a:p>
          <a:p>
            <a:pPr lvl="1"/>
            <a:r>
              <a:rPr lang="en-US" altLang="ja-JP" sz="2400" dirty="0" smtClean="0"/>
              <a:t>Are widely used from server to embedded systems</a:t>
            </a:r>
            <a:endParaRPr lang="en-US" altLang="ja-JP" sz="2600" dirty="0" smtClean="0"/>
          </a:p>
          <a:p>
            <a:pPr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sz="2000" dirty="0" smtClean="0"/>
          </a:p>
          <a:p>
            <a:pPr lvl="1"/>
            <a:endParaRPr lang="en-US" altLang="ja-JP" sz="24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Chip MultiProcessors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2213" y="3571876"/>
            <a:ext cx="2437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Cell Broadband Engine </a:t>
            </a:r>
            <a:br>
              <a:rPr lang="en-US" altLang="ja-JP" dirty="0" smtClean="0"/>
            </a:br>
            <a:r>
              <a:rPr lang="en-US" altLang="ja-JP" dirty="0" smtClean="0"/>
              <a:t>(Sony/Toshiba/IBM)  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14348" y="6286520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IBM:http://domino.research.ibm.com/comm/research_projects.nsf/pages/multicore.CellBE.html</a:t>
            </a:r>
          </a:p>
        </p:txBody>
      </p:sp>
      <p:grpSp>
        <p:nvGrpSpPr>
          <p:cNvPr id="29" name="グループ化 28"/>
          <p:cNvGrpSpPr/>
          <p:nvPr/>
        </p:nvGrpSpPr>
        <p:grpSpPr>
          <a:xfrm>
            <a:off x="642910" y="4214818"/>
            <a:ext cx="3143272" cy="2000264"/>
            <a:chOff x="4929190" y="4096934"/>
            <a:chExt cx="3571900" cy="2322306"/>
          </a:xfrm>
        </p:grpSpPr>
        <p:pic>
          <p:nvPicPr>
            <p:cNvPr id="12800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9190" y="4096934"/>
              <a:ext cx="3571900" cy="2322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正方形/長方形 17"/>
            <p:cNvSpPr/>
            <p:nvPr/>
          </p:nvSpPr>
          <p:spPr>
            <a:xfrm>
              <a:off x="6143636" y="4143380"/>
              <a:ext cx="428628" cy="107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572264" y="4143380"/>
              <a:ext cx="500066" cy="107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7072330" y="4143380"/>
              <a:ext cx="500066" cy="107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7572396" y="4143380"/>
              <a:ext cx="500066" cy="107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572396" y="5286388"/>
              <a:ext cx="500066" cy="107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7072330" y="5286388"/>
              <a:ext cx="500066" cy="107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572264" y="5286388"/>
              <a:ext cx="500066" cy="107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143636" y="5286388"/>
              <a:ext cx="428628" cy="107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357818" y="5286388"/>
              <a:ext cx="785818" cy="107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5857884" y="3714776"/>
            <a:ext cx="151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 i7 (Intel</a:t>
            </a:r>
            <a:r>
              <a:rPr lang="en-US" altLang="ja-JP" dirty="0" smtClean="0"/>
              <a:t>) </a:t>
            </a:r>
            <a:endParaRPr kumimoji="1" lang="ja-JP" altLang="en-US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4857752" y="4143404"/>
            <a:ext cx="3357586" cy="2071678"/>
            <a:chOff x="571472" y="4000504"/>
            <a:chExt cx="3929090" cy="2426360"/>
          </a:xfrm>
        </p:grpSpPr>
        <p:pic>
          <p:nvPicPr>
            <p:cNvPr id="33" name="Picture 5" descr="Core i7 チップ配置図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1472" y="4000504"/>
              <a:ext cx="3929090" cy="2426360"/>
            </a:xfrm>
            <a:prstGeom prst="rect">
              <a:avLst/>
            </a:prstGeom>
            <a:noFill/>
          </p:spPr>
        </p:pic>
        <p:sp>
          <p:nvSpPr>
            <p:cNvPr id="34" name="正方形/長方形 33"/>
            <p:cNvSpPr/>
            <p:nvPr/>
          </p:nvSpPr>
          <p:spPr>
            <a:xfrm>
              <a:off x="857224" y="4286256"/>
              <a:ext cx="785818" cy="1285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643042" y="4286256"/>
              <a:ext cx="714380" cy="1285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643174" y="4286256"/>
              <a:ext cx="714380" cy="1285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357554" y="4286256"/>
              <a:ext cx="714380" cy="1285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215074" y="6488668"/>
            <a:ext cx="2077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(scale is not correct)</a:t>
            </a:r>
            <a:endParaRPr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4929190" y="621166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 smtClean="0"/>
              <a:t>http://ascii.jp/elem/000/000/124/124281/img.html</a:t>
            </a:r>
            <a:endParaRPr lang="ja-JP" altLang="en-US" sz="1200" dirty="0"/>
          </a:p>
        </p:txBody>
      </p:sp>
    </p:spTree>
  </p:cSld>
  <p:clrMapOvr>
    <a:masterClrMapping/>
  </p:clrMapOvr>
  <p:transition advTm="61137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graphicFrame>
        <p:nvGraphicFramePr>
          <p:cNvPr id="6" name="グラフ 5"/>
          <p:cNvGraphicFramePr/>
          <p:nvPr/>
        </p:nvGraphicFramePr>
        <p:xfrm>
          <a:off x="509590" y="10715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/>
        </p:nvGraphicFramePr>
        <p:xfrm>
          <a:off x="4081458" y="10001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グラフ 7"/>
          <p:cNvGraphicFramePr/>
          <p:nvPr/>
        </p:nvGraphicFramePr>
        <p:xfrm>
          <a:off x="352462" y="38671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グラフ 8"/>
          <p:cNvGraphicFramePr/>
          <p:nvPr/>
        </p:nvGraphicFramePr>
        <p:xfrm>
          <a:off x="3995768" y="3867174"/>
          <a:ext cx="5086350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スライド番号プレースホルダ 10"/>
          <p:cNvSpPr txBox="1">
            <a:spLocks/>
          </p:cNvSpPr>
          <p:nvPr/>
        </p:nvSpPr>
        <p:spPr>
          <a:xfrm>
            <a:off x="67056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8002D-B5B0-4BAC-B1F6-782DDCCE6D9C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タイトル 15"/>
          <p:cNvSpPr txBox="1">
            <a:spLocks/>
          </p:cNvSpPr>
          <p:nvPr/>
        </p:nvSpPr>
        <p:spPr>
          <a:xfrm>
            <a:off x="6096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Estimated Execution Time </a:t>
            </a:r>
            <a:r>
              <a:rPr lang="en-US" altLang="ja-JP" sz="4400" dirty="0" smtClean="0">
                <a:latin typeface="+mj-lt"/>
                <a:ea typeface="+mj-ea"/>
                <a:cs typeface="+mj-cs"/>
              </a:rPr>
              <a:t>vs.</a:t>
            </a:r>
            <a: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Real Execution time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/>
          <p:nvPr/>
        </p:nvGraphicFramePr>
        <p:xfrm>
          <a:off x="357158" y="12954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/>
        </p:nvGraphicFramePr>
        <p:xfrm>
          <a:off x="3857620" y="12954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グラフ 9"/>
          <p:cNvGraphicFramePr/>
          <p:nvPr/>
        </p:nvGraphicFramePr>
        <p:xfrm>
          <a:off x="142876" y="4081488"/>
          <a:ext cx="5086350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グラフ 8"/>
          <p:cNvGraphicFramePr/>
          <p:nvPr/>
        </p:nvGraphicFramePr>
        <p:xfrm>
          <a:off x="3857620" y="40814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Estimated Execution Time and Real Execution time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角丸四角形 158"/>
          <p:cNvSpPr/>
          <p:nvPr/>
        </p:nvSpPr>
        <p:spPr>
          <a:xfrm>
            <a:off x="357158" y="2285992"/>
            <a:ext cx="6715172" cy="292895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Target CMP Model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492899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grpSp>
        <p:nvGrpSpPr>
          <p:cNvPr id="3" name="グループ化 128"/>
          <p:cNvGrpSpPr/>
          <p:nvPr/>
        </p:nvGrpSpPr>
        <p:grpSpPr>
          <a:xfrm>
            <a:off x="642910" y="2795606"/>
            <a:ext cx="6072230" cy="2704950"/>
            <a:chOff x="1569119" y="2285992"/>
            <a:chExt cx="5702616" cy="2434455"/>
          </a:xfrm>
        </p:grpSpPr>
        <p:grpSp>
          <p:nvGrpSpPr>
            <p:cNvPr id="7" name="グループ化 17"/>
            <p:cNvGrpSpPr/>
            <p:nvPr/>
          </p:nvGrpSpPr>
          <p:grpSpPr>
            <a:xfrm>
              <a:off x="1714480" y="2285992"/>
              <a:ext cx="714380" cy="1528774"/>
              <a:chOff x="1500166" y="2071678"/>
              <a:chExt cx="714380" cy="1528774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1571604" y="214311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C</a:t>
                </a:r>
                <a:r>
                  <a:rPr kumimoji="1" lang="en-US" altLang="ja-JP" sz="1600" dirty="0" smtClean="0"/>
                  <a:t>ore</a:t>
                </a:r>
                <a:endParaRPr kumimoji="1" lang="ja-JP" altLang="en-US" sz="1600" dirty="0"/>
              </a:p>
            </p:txBody>
          </p:sp>
          <p:sp>
            <p:nvSpPr>
              <p:cNvPr id="6" name="角丸四角形 5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smtClean="0"/>
                  <a:t>SPM</a:t>
                </a:r>
                <a:endParaRPr kumimoji="1" lang="ja-JP" altLang="en-US" sz="1600" dirty="0"/>
              </a:p>
            </p:txBody>
          </p:sp>
          <p:cxnSp>
            <p:nvCxnSpPr>
              <p:cNvPr id="8" name="直線矢印コネクタ 7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/>
              <p:nvPr/>
            </p:nvCxnSpPr>
            <p:spPr>
              <a:xfrm rot="5400000" flipH="1" flipV="1">
                <a:off x="1675189" y="3336528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61"/>
            <p:cNvGrpSpPr/>
            <p:nvPr/>
          </p:nvGrpSpPr>
          <p:grpSpPr>
            <a:xfrm>
              <a:off x="2500298" y="2285992"/>
              <a:ext cx="714380" cy="1528774"/>
              <a:chOff x="1500166" y="2071678"/>
              <a:chExt cx="714380" cy="1528774"/>
            </a:xfrm>
          </p:grpSpPr>
          <p:sp>
            <p:nvSpPr>
              <p:cNvPr id="63" name="正方形/長方形 62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5" name="角丸四角形 64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SPM</a:t>
                </a:r>
                <a:endParaRPr kumimoji="1" lang="ja-JP" altLang="en-US" sz="1600" dirty="0"/>
              </a:p>
            </p:txBody>
          </p:sp>
          <p:cxnSp>
            <p:nvCxnSpPr>
              <p:cNvPr id="66" name="直線矢印コネクタ 65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/>
              <p:cNvCxnSpPr/>
              <p:nvPr/>
            </p:nvCxnSpPr>
            <p:spPr>
              <a:xfrm rot="16200000" flipV="1">
                <a:off x="1675190" y="3336527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正方形/長方形 77"/>
              <p:cNvSpPr/>
              <p:nvPr/>
            </p:nvSpPr>
            <p:spPr>
              <a:xfrm>
                <a:off x="1575331" y="2127379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Core</a:t>
                </a:r>
                <a:endParaRPr kumimoji="1" lang="ja-JP" altLang="en-US" sz="1600" dirty="0"/>
              </a:p>
            </p:txBody>
          </p:sp>
        </p:grpSp>
        <p:grpSp>
          <p:nvGrpSpPr>
            <p:cNvPr id="11" name="グループ化 69"/>
            <p:cNvGrpSpPr/>
            <p:nvPr/>
          </p:nvGrpSpPr>
          <p:grpSpPr>
            <a:xfrm>
              <a:off x="3286116" y="2285992"/>
              <a:ext cx="714380" cy="1528775"/>
              <a:chOff x="1500166" y="2071678"/>
              <a:chExt cx="714380" cy="1528775"/>
            </a:xfrm>
          </p:grpSpPr>
          <p:sp>
            <p:nvSpPr>
              <p:cNvPr id="71" name="正方形/長方形 70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SPM</a:t>
                </a:r>
                <a:endParaRPr kumimoji="1" lang="ja-JP" altLang="en-US" sz="1600" dirty="0"/>
              </a:p>
            </p:txBody>
          </p:sp>
          <p:cxnSp>
            <p:nvCxnSpPr>
              <p:cNvPr id="74" name="直線矢印コネクタ 73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線矢印コネクタ 75"/>
              <p:cNvCxnSpPr/>
              <p:nvPr/>
            </p:nvCxnSpPr>
            <p:spPr>
              <a:xfrm rot="5400000" flipH="1" flipV="1">
                <a:off x="1675189" y="3336528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矢印コネクタ 76"/>
              <p:cNvCxnSpPr/>
              <p:nvPr/>
            </p:nvCxnSpPr>
            <p:spPr>
              <a:xfrm rot="16200000" flipH="1">
                <a:off x="1531328" y="3335924"/>
                <a:ext cx="528643" cy="4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正方形/長方形 85"/>
              <p:cNvSpPr/>
              <p:nvPr/>
            </p:nvSpPr>
            <p:spPr>
              <a:xfrm>
                <a:off x="1559801" y="2127379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Core</a:t>
                </a:r>
                <a:endParaRPr kumimoji="1" lang="ja-JP" altLang="en-US" sz="1600" dirty="0"/>
              </a:p>
            </p:txBody>
          </p:sp>
        </p:grpSp>
        <p:grpSp>
          <p:nvGrpSpPr>
            <p:cNvPr id="12" name="グループ化 77"/>
            <p:cNvGrpSpPr/>
            <p:nvPr/>
          </p:nvGrpSpPr>
          <p:grpSpPr>
            <a:xfrm>
              <a:off x="4071934" y="2285992"/>
              <a:ext cx="714380" cy="1528774"/>
              <a:chOff x="1500166" y="2071678"/>
              <a:chExt cx="714380" cy="1528774"/>
            </a:xfrm>
          </p:grpSpPr>
          <p:sp>
            <p:nvSpPr>
              <p:cNvPr id="79" name="正方形/長方形 78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1575331" y="2127379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Core</a:t>
                </a:r>
                <a:endParaRPr kumimoji="1" lang="ja-JP" altLang="en-US" sz="1600" dirty="0"/>
              </a:p>
            </p:txBody>
          </p:sp>
          <p:sp>
            <p:nvSpPr>
              <p:cNvPr id="81" name="角丸四角形 80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SPM</a:t>
                </a:r>
                <a:endParaRPr kumimoji="1" lang="ja-JP" altLang="en-US" sz="1600" dirty="0"/>
              </a:p>
            </p:txBody>
          </p:sp>
          <p:cxnSp>
            <p:nvCxnSpPr>
              <p:cNvPr id="82" name="直線矢印コネクタ 81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/>
              <p:cNvCxnSpPr/>
              <p:nvPr/>
            </p:nvCxnSpPr>
            <p:spPr>
              <a:xfrm rot="16200000" flipV="1">
                <a:off x="1675189" y="3336528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85"/>
            <p:cNvGrpSpPr/>
            <p:nvPr/>
          </p:nvGrpSpPr>
          <p:grpSpPr>
            <a:xfrm>
              <a:off x="4857752" y="2285992"/>
              <a:ext cx="714380" cy="1528774"/>
              <a:chOff x="1500166" y="2071678"/>
              <a:chExt cx="714380" cy="1528774"/>
            </a:xfrm>
          </p:grpSpPr>
          <p:sp>
            <p:nvSpPr>
              <p:cNvPr id="87" name="正方形/長方形 86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>
                <a:off x="1575331" y="2127379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Core</a:t>
                </a:r>
                <a:endParaRPr kumimoji="1" lang="ja-JP" altLang="en-US" sz="1600" dirty="0"/>
              </a:p>
            </p:txBody>
          </p:sp>
          <p:sp>
            <p:nvSpPr>
              <p:cNvPr id="89" name="角丸四角形 88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SPM</a:t>
                </a:r>
                <a:endParaRPr kumimoji="1" lang="ja-JP" altLang="en-US" sz="1600" dirty="0"/>
              </a:p>
            </p:txBody>
          </p:sp>
          <p:cxnSp>
            <p:nvCxnSpPr>
              <p:cNvPr id="90" name="直線矢印コネクタ 89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線矢印コネクタ 90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/>
              <p:cNvCxnSpPr/>
              <p:nvPr/>
            </p:nvCxnSpPr>
            <p:spPr>
              <a:xfrm rot="16200000" flipV="1">
                <a:off x="1675190" y="3336527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矢印コネクタ 92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93"/>
            <p:cNvGrpSpPr/>
            <p:nvPr/>
          </p:nvGrpSpPr>
          <p:grpSpPr>
            <a:xfrm>
              <a:off x="5643570" y="2285992"/>
              <a:ext cx="714380" cy="1528774"/>
              <a:chOff x="1500166" y="2071678"/>
              <a:chExt cx="714380" cy="1528774"/>
            </a:xfrm>
          </p:grpSpPr>
          <p:sp>
            <p:nvSpPr>
              <p:cNvPr id="95" name="正方形/長方形 94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1575331" y="2127379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Core</a:t>
                </a:r>
                <a:endParaRPr kumimoji="1" lang="ja-JP" altLang="en-US" sz="1600" dirty="0"/>
              </a:p>
            </p:txBody>
          </p:sp>
          <p:sp>
            <p:nvSpPr>
              <p:cNvPr id="97" name="角丸四角形 96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SPM</a:t>
                </a:r>
                <a:endParaRPr kumimoji="1" lang="ja-JP" altLang="en-US" sz="1600" dirty="0"/>
              </a:p>
            </p:txBody>
          </p:sp>
          <p:cxnSp>
            <p:nvCxnSpPr>
              <p:cNvPr id="98" name="直線矢印コネクタ 97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矢印コネクタ 98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矢印コネクタ 99"/>
              <p:cNvCxnSpPr/>
              <p:nvPr/>
            </p:nvCxnSpPr>
            <p:spPr>
              <a:xfrm rot="5400000" flipH="1" flipV="1">
                <a:off x="1675189" y="3336528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01"/>
            <p:cNvGrpSpPr/>
            <p:nvPr/>
          </p:nvGrpSpPr>
          <p:grpSpPr>
            <a:xfrm>
              <a:off x="6429388" y="2285992"/>
              <a:ext cx="714380" cy="1528774"/>
              <a:chOff x="1500166" y="2071678"/>
              <a:chExt cx="714380" cy="1528774"/>
            </a:xfrm>
          </p:grpSpPr>
          <p:sp>
            <p:nvSpPr>
              <p:cNvPr id="103" name="正方形/長方形 102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>
                <a:off x="1575331" y="2127379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Core</a:t>
                </a:r>
                <a:endParaRPr kumimoji="1" lang="ja-JP" altLang="en-US" sz="1600" dirty="0"/>
              </a:p>
            </p:txBody>
          </p:sp>
          <p:sp>
            <p:nvSpPr>
              <p:cNvPr id="105" name="角丸四角形 104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SPM</a:t>
                </a:r>
                <a:endParaRPr kumimoji="1" lang="ja-JP" altLang="en-US" sz="1600" dirty="0"/>
              </a:p>
            </p:txBody>
          </p:sp>
          <p:cxnSp>
            <p:nvCxnSpPr>
              <p:cNvPr id="106" name="直線矢印コネクタ 105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矢印コネクタ 106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矢印コネクタ 107"/>
              <p:cNvCxnSpPr/>
              <p:nvPr/>
            </p:nvCxnSpPr>
            <p:spPr>
              <a:xfrm rot="16200000" flipV="1">
                <a:off x="1675621" y="3336096"/>
                <a:ext cx="527846" cy="8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矢印コネクタ 108"/>
              <p:cNvCxnSpPr/>
              <p:nvPr/>
            </p:nvCxnSpPr>
            <p:spPr>
              <a:xfrm rot="16200000" flipH="1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正方形/長方形 109"/>
            <p:cNvSpPr/>
            <p:nvPr/>
          </p:nvSpPr>
          <p:spPr>
            <a:xfrm>
              <a:off x="1569119" y="3807622"/>
              <a:ext cx="5702616" cy="392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On-chip interconnect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直線矢印コネクタ 122"/>
            <p:cNvCxnSpPr/>
            <p:nvPr/>
          </p:nvCxnSpPr>
          <p:spPr>
            <a:xfrm rot="5400000">
              <a:off x="4128975" y="4457692"/>
              <a:ext cx="515068" cy="7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矢印コネクタ 124"/>
            <p:cNvCxnSpPr/>
            <p:nvPr/>
          </p:nvCxnSpPr>
          <p:spPr>
            <a:xfrm rot="16200000" flipV="1">
              <a:off x="4462371" y="4460488"/>
              <a:ext cx="519917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角丸四角形 127"/>
          <p:cNvSpPr/>
          <p:nvPr/>
        </p:nvSpPr>
        <p:spPr>
          <a:xfrm>
            <a:off x="2285984" y="5494375"/>
            <a:ext cx="3286148" cy="5000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Main memory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角丸四角形吹き出し 121"/>
          <p:cNvSpPr/>
          <p:nvPr/>
        </p:nvSpPr>
        <p:spPr>
          <a:xfrm>
            <a:off x="6643702" y="3000372"/>
            <a:ext cx="2286016" cy="1071570"/>
          </a:xfrm>
          <a:prstGeom prst="wedgeRoundRectCallout">
            <a:avLst>
              <a:gd name="adj1" fmla="val -60211"/>
              <a:gd name="adj2" fmla="val 2082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ScratchPad Memory: Software managed on-chip memory</a:t>
            </a:r>
            <a:endParaRPr kumimoji="1" lang="ja-JP" altLang="en-US" dirty="0"/>
          </a:p>
        </p:txBody>
      </p:sp>
      <p:sp>
        <p:nvSpPr>
          <p:cNvPr id="126" name="メモ 125"/>
          <p:cNvSpPr/>
          <p:nvPr/>
        </p:nvSpPr>
        <p:spPr>
          <a:xfrm>
            <a:off x="2571736" y="1500174"/>
            <a:ext cx="2286016" cy="714380"/>
          </a:xfrm>
          <a:prstGeom prst="foldedCorner">
            <a:avLst>
              <a:gd name="adj" fmla="val 306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P</a:t>
            </a:r>
            <a:r>
              <a:rPr kumimoji="1" lang="en-US" altLang="ja-JP" sz="2000" dirty="0" smtClean="0"/>
              <a:t>arallel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program</a:t>
            </a:r>
            <a:endParaRPr kumimoji="1" lang="en-US" altLang="ja-JP" sz="2000" dirty="0" smtClean="0"/>
          </a:p>
        </p:txBody>
      </p:sp>
      <p:cxnSp>
        <p:nvCxnSpPr>
          <p:cNvPr id="132" name="直線矢印コネクタ 131"/>
          <p:cNvCxnSpPr>
            <a:stCxn id="126" idx="2"/>
          </p:cNvCxnSpPr>
          <p:nvPr/>
        </p:nvCxnSpPr>
        <p:spPr>
          <a:xfrm rot="5400000">
            <a:off x="2194130" y="1232324"/>
            <a:ext cx="538384" cy="25028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>
            <a:stCxn id="126" idx="2"/>
          </p:cNvCxnSpPr>
          <p:nvPr/>
        </p:nvCxnSpPr>
        <p:spPr>
          <a:xfrm rot="5400000">
            <a:off x="2574238" y="1655100"/>
            <a:ext cx="581052" cy="169996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>
            <a:stCxn id="126" idx="2"/>
          </p:cNvCxnSpPr>
          <p:nvPr/>
        </p:nvCxnSpPr>
        <p:spPr>
          <a:xfrm rot="5400000">
            <a:off x="2992614" y="2073476"/>
            <a:ext cx="581052" cy="86320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>
            <a:stCxn id="126" idx="2"/>
          </p:cNvCxnSpPr>
          <p:nvPr/>
        </p:nvCxnSpPr>
        <p:spPr>
          <a:xfrm rot="5400000">
            <a:off x="3371301" y="2531539"/>
            <a:ext cx="660428" cy="2645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126" idx="2"/>
          </p:cNvCxnSpPr>
          <p:nvPr/>
        </p:nvCxnSpPr>
        <p:spPr>
          <a:xfrm rot="16200000" flipH="1">
            <a:off x="3829364" y="2099934"/>
            <a:ext cx="581052" cy="81029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>
            <a:stCxn id="126" idx="2"/>
          </p:cNvCxnSpPr>
          <p:nvPr/>
        </p:nvCxnSpPr>
        <p:spPr>
          <a:xfrm rot="16200000" flipH="1">
            <a:off x="4247739" y="1681558"/>
            <a:ext cx="581052" cy="164704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>
            <a:stCxn id="126" idx="2"/>
          </p:cNvCxnSpPr>
          <p:nvPr/>
        </p:nvCxnSpPr>
        <p:spPr>
          <a:xfrm rot="16200000" flipH="1">
            <a:off x="4666114" y="1263183"/>
            <a:ext cx="581052" cy="248379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テキスト ボックス 173"/>
          <p:cNvSpPr txBox="1"/>
          <p:nvPr/>
        </p:nvSpPr>
        <p:spPr>
          <a:xfrm>
            <a:off x="7143768" y="185736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Chip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/>
          <p:nvPr/>
        </p:nvCxnSpPr>
        <p:spPr>
          <a:xfrm rot="5400000">
            <a:off x="6979532" y="2176621"/>
            <a:ext cx="202174" cy="30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6210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グラフ 45"/>
          <p:cNvGraphicFramePr/>
          <p:nvPr/>
        </p:nvGraphicFramePr>
        <p:xfrm>
          <a:off x="4786314" y="3447636"/>
          <a:ext cx="4071966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What is Limitation Factor of CMP Performance?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5"/>
            <a:ext cx="8686800" cy="1714511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“Memory Wall Problem” :Total performance is limited by  low memory performance</a:t>
            </a:r>
          </a:p>
          <a:p>
            <a:pPr lvl="1"/>
            <a:r>
              <a:rPr lang="en-US" altLang="ja-JP" dirty="0" smtClean="0"/>
              <a:t>Speed gap between processor and main memory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Will be getting more critical in CMPs</a:t>
            </a: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786446" y="335756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Program:   Cholesky</a:t>
            </a:r>
            <a:endParaRPr kumimoji="1" lang="ja-JP" altLang="en-US" dirty="0"/>
          </a:p>
        </p:txBody>
      </p:sp>
      <p:sp>
        <p:nvSpPr>
          <p:cNvPr id="48" name="角丸四角形吹き出し 47"/>
          <p:cNvSpPr/>
          <p:nvPr/>
        </p:nvSpPr>
        <p:spPr>
          <a:xfrm>
            <a:off x="7286644" y="4857760"/>
            <a:ext cx="1785950" cy="571504"/>
          </a:xfrm>
          <a:prstGeom prst="wedgeRoundRectCallout">
            <a:avLst>
              <a:gd name="adj1" fmla="val -22106"/>
              <a:gd name="adj2" fmla="val -75262"/>
              <a:gd name="adj3" fmla="val 16667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256KB private memory</a:t>
            </a:r>
            <a:endParaRPr kumimoji="1" lang="ja-JP" altLang="en-US" dirty="0"/>
          </a:p>
        </p:txBody>
      </p:sp>
      <p:sp>
        <p:nvSpPr>
          <p:cNvPr id="50" name="角丸四角形吹き出し 49"/>
          <p:cNvSpPr/>
          <p:nvPr/>
        </p:nvSpPr>
        <p:spPr>
          <a:xfrm>
            <a:off x="5715008" y="3726894"/>
            <a:ext cx="1071570" cy="500066"/>
          </a:xfrm>
          <a:prstGeom prst="wedgeRoundRectCallout">
            <a:avLst>
              <a:gd name="adj1" fmla="val 27241"/>
              <a:gd name="adj2" fmla="val 75136"/>
              <a:gd name="adj3" fmla="val 16667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Ideal</a:t>
            </a:r>
            <a:r>
              <a:rPr kumimoji="1" lang="en-US" altLang="ja-JP" dirty="0" smtClean="0"/>
              <a:t> </a:t>
            </a:r>
            <a:br>
              <a:rPr kumimoji="1" lang="en-US" altLang="ja-JP" dirty="0" smtClean="0"/>
            </a:br>
            <a:r>
              <a:rPr lang="en-US" altLang="ja-JP" dirty="0" smtClean="0"/>
              <a:t>memory</a:t>
            </a:r>
            <a:endParaRPr kumimoji="1" lang="en-US" altLang="ja-JP" dirty="0" smtClean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57158" y="3286124"/>
            <a:ext cx="4429156" cy="2904712"/>
            <a:chOff x="357158" y="4071942"/>
            <a:chExt cx="4429156" cy="2904712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1285852" y="4071942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Program:   Barnes</a:t>
              </a:r>
              <a:endParaRPr kumimoji="1" lang="ja-JP" altLang="en-US" dirty="0"/>
            </a:p>
          </p:txBody>
        </p:sp>
        <p:graphicFrame>
          <p:nvGraphicFramePr>
            <p:cNvPr id="45" name="グラフ 44"/>
            <p:cNvGraphicFramePr/>
            <p:nvPr/>
          </p:nvGraphicFramePr>
          <p:xfrm>
            <a:off x="357158" y="4233454"/>
            <a:ext cx="42148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7" name="角丸四角形吹き出し 46"/>
            <p:cNvSpPr/>
            <p:nvPr/>
          </p:nvSpPr>
          <p:spPr>
            <a:xfrm>
              <a:off x="3000364" y="5286388"/>
              <a:ext cx="1785950" cy="512208"/>
            </a:xfrm>
            <a:prstGeom prst="wedgeRoundRectCallout">
              <a:avLst>
                <a:gd name="adj1" fmla="val -23613"/>
                <a:gd name="adj2" fmla="val -80058"/>
                <a:gd name="adj3" fmla="val 16667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256KB private memory</a:t>
              </a:r>
              <a:endParaRPr kumimoji="1" lang="ja-JP" altLang="en-US" dirty="0"/>
            </a:p>
          </p:txBody>
        </p:sp>
        <p:sp>
          <p:nvSpPr>
            <p:cNvPr id="49" name="角丸四角形吹き出し 48"/>
            <p:cNvSpPr/>
            <p:nvPr/>
          </p:nvSpPr>
          <p:spPr>
            <a:xfrm>
              <a:off x="1357290" y="4584150"/>
              <a:ext cx="1785950" cy="428628"/>
            </a:xfrm>
            <a:prstGeom prst="wedgeRoundRectCallout">
              <a:avLst>
                <a:gd name="adj1" fmla="val 34505"/>
                <a:gd name="adj2" fmla="val 92976"/>
                <a:gd name="adj3" fmla="val 16667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Ideal</a:t>
              </a:r>
              <a:r>
                <a:rPr kumimoji="1" lang="en-US" altLang="ja-JP" dirty="0" smtClean="0"/>
                <a:t> </a:t>
              </a:r>
              <a:r>
                <a:rPr lang="en-US" altLang="ja-JP" dirty="0" smtClean="0"/>
                <a:t>memory</a:t>
              </a:r>
              <a:endParaRPr kumimoji="1" lang="en-US" altLang="ja-JP" dirty="0" smtClean="0"/>
            </a:p>
          </p:txBody>
        </p:sp>
      </p:grpSp>
      <p:sp>
        <p:nvSpPr>
          <p:cNvPr id="19" name="スマイル 18"/>
          <p:cNvSpPr/>
          <p:nvPr/>
        </p:nvSpPr>
        <p:spPr>
          <a:xfrm>
            <a:off x="1290826" y="6141385"/>
            <a:ext cx="428628" cy="428628"/>
          </a:xfrm>
          <a:prstGeom prst="smileyF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90892" y="6141385"/>
            <a:ext cx="1892698" cy="43088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ja-JP" sz="2200" dirty="0" smtClean="0"/>
              <a:t>High scalability</a:t>
            </a:r>
            <a:endParaRPr kumimoji="1" lang="ja-JP" altLang="en-US" sz="2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56196" y="5998509"/>
            <a:ext cx="2973522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2200" dirty="0" smtClean="0"/>
              <a:t>Memory  limits</a:t>
            </a:r>
          </a:p>
          <a:p>
            <a:r>
              <a:rPr kumimoji="1" lang="en-US" altLang="ja-JP" sz="2200" dirty="0" smtClean="0"/>
              <a:t>the total performance</a:t>
            </a:r>
            <a:endParaRPr kumimoji="1" lang="ja-JP" altLang="en-US" sz="2200" dirty="0"/>
          </a:p>
        </p:txBody>
      </p:sp>
      <p:sp>
        <p:nvSpPr>
          <p:cNvPr id="22" name="スマイル 21"/>
          <p:cNvSpPr/>
          <p:nvPr/>
        </p:nvSpPr>
        <p:spPr>
          <a:xfrm>
            <a:off x="5429256" y="6143644"/>
            <a:ext cx="428628" cy="428628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スライド番号プレースホル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  <p:transition advTm="17309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Limitation factor of CMP performance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Performance balancing for effective CMP executions</a:t>
            </a:r>
          </a:p>
          <a:p>
            <a:r>
              <a:rPr lang="en-US" altLang="ja-JP" dirty="0" smtClean="0"/>
              <a:t>Evaluation</a:t>
            </a:r>
          </a:p>
          <a:p>
            <a:r>
              <a:rPr lang="en-US" altLang="ja-JP" dirty="0" smtClean="0"/>
              <a:t>Summary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  <p:transition advTm="1092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Motivation of Performance Balancing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-32" y="1571612"/>
            <a:ext cx="5000660" cy="3714776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Conventional execution to exploit all cores is not always effective</a:t>
            </a:r>
          </a:p>
          <a:p>
            <a:pPr lvl="1"/>
            <a:r>
              <a:rPr lang="en-US" altLang="ja-JP" dirty="0" smtClean="0"/>
              <a:t>From 6 to 8 cores, performance is slightly improved</a:t>
            </a:r>
          </a:p>
          <a:p>
            <a:r>
              <a:rPr lang="en-US" altLang="ja-JP" dirty="0" smtClean="0"/>
              <a:t>Improving memory performance may largely improve total performance</a:t>
            </a:r>
          </a:p>
        </p:txBody>
      </p:sp>
      <p:grpSp>
        <p:nvGrpSpPr>
          <p:cNvPr id="58" name="グループ化 57"/>
          <p:cNvGrpSpPr/>
          <p:nvPr/>
        </p:nvGrpSpPr>
        <p:grpSpPr>
          <a:xfrm>
            <a:off x="4643438" y="1928803"/>
            <a:ext cx="4200042" cy="2786082"/>
            <a:chOff x="645400" y="4071942"/>
            <a:chExt cx="4200042" cy="2811045"/>
          </a:xfrm>
        </p:grpSpPr>
        <p:graphicFrame>
          <p:nvGraphicFramePr>
            <p:cNvPr id="66" name="グラフ 65"/>
            <p:cNvGraphicFramePr/>
            <p:nvPr/>
          </p:nvGraphicFramePr>
          <p:xfrm>
            <a:off x="645400" y="4168343"/>
            <a:ext cx="4071966" cy="27146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5" name="テキスト ボックス 64"/>
            <p:cNvSpPr txBox="1"/>
            <p:nvPr/>
          </p:nvSpPr>
          <p:spPr>
            <a:xfrm>
              <a:off x="1717002" y="4071942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Program: Cholesky</a:t>
              </a:r>
              <a:endParaRPr kumimoji="1" lang="ja-JP" altLang="en-US" dirty="0"/>
            </a:p>
          </p:txBody>
        </p:sp>
        <p:sp>
          <p:nvSpPr>
            <p:cNvPr id="72" name="角丸四角形吹き出し 71"/>
            <p:cNvSpPr/>
            <p:nvPr/>
          </p:nvSpPr>
          <p:spPr>
            <a:xfrm>
              <a:off x="2717134" y="5662214"/>
              <a:ext cx="1785950" cy="552868"/>
            </a:xfrm>
            <a:prstGeom prst="wedgeRoundRectCallout">
              <a:avLst>
                <a:gd name="adj1" fmla="val -22106"/>
                <a:gd name="adj2" fmla="val -75262"/>
                <a:gd name="adj3" fmla="val 16667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256KB private memory</a:t>
              </a:r>
              <a:endParaRPr kumimoji="1" lang="ja-JP" altLang="en-US" dirty="0"/>
            </a:p>
          </p:txBody>
        </p:sp>
        <p:sp>
          <p:nvSpPr>
            <p:cNvPr id="73" name="角丸四角形吹き出し 72"/>
            <p:cNvSpPr/>
            <p:nvPr/>
          </p:nvSpPr>
          <p:spPr>
            <a:xfrm>
              <a:off x="1645564" y="4441274"/>
              <a:ext cx="1071570" cy="500066"/>
            </a:xfrm>
            <a:prstGeom prst="wedgeRoundRectCallout">
              <a:avLst>
                <a:gd name="adj1" fmla="val 27241"/>
                <a:gd name="adj2" fmla="val 75136"/>
                <a:gd name="adj3" fmla="val 16667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Ideal</a:t>
              </a:r>
              <a:r>
                <a:rPr kumimoji="1" lang="en-US" altLang="ja-JP" dirty="0" smtClean="0"/>
                <a:t> </a:t>
              </a:r>
              <a:br>
                <a:rPr kumimoji="1" lang="en-US" altLang="ja-JP" dirty="0" smtClean="0"/>
              </a:br>
              <a:r>
                <a:rPr lang="en-US" altLang="ja-JP" dirty="0" smtClean="0"/>
                <a:t>memory</a:t>
              </a:r>
              <a:endParaRPr kumimoji="1" lang="en-US" altLang="ja-JP" dirty="0" smtClean="0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3717234" y="4845618"/>
              <a:ext cx="817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</a:rPr>
                <a:t>Target 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直線矢印コネクタ 58"/>
            <p:cNvCxnSpPr/>
            <p:nvPr/>
          </p:nvCxnSpPr>
          <p:spPr>
            <a:xfrm>
              <a:off x="3702434" y="5509789"/>
              <a:ext cx="66465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乗算記号 60"/>
            <p:cNvSpPr/>
            <p:nvPr/>
          </p:nvSpPr>
          <p:spPr>
            <a:xfrm>
              <a:off x="4416814" y="5382789"/>
              <a:ext cx="428628" cy="357190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上矢印 61"/>
            <p:cNvSpPr/>
            <p:nvPr/>
          </p:nvSpPr>
          <p:spPr>
            <a:xfrm>
              <a:off x="3505053" y="4794352"/>
              <a:ext cx="214314" cy="571504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0" name="正方形/長方形 59"/>
          <p:cNvSpPr/>
          <p:nvPr/>
        </p:nvSpPr>
        <p:spPr>
          <a:xfrm>
            <a:off x="357158" y="5357826"/>
            <a:ext cx="8643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000" dirty="0" smtClean="0">
                <a:solidFill>
                  <a:srgbClr val="FF0000"/>
                </a:solidFill>
              </a:rPr>
              <a:t>Aim to improve total performance, we use the part of cores for memory performance improvement</a:t>
            </a:r>
          </a:p>
        </p:txBody>
      </p:sp>
    </p:spTree>
  </p:cSld>
  <p:clrMapOvr>
    <a:masterClrMapping/>
  </p:clrMapOvr>
  <p:transition advTm="6519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正方形/長方形 90"/>
          <p:cNvSpPr/>
          <p:nvPr/>
        </p:nvSpPr>
        <p:spPr>
          <a:xfrm>
            <a:off x="6759384" y="2928934"/>
            <a:ext cx="762907" cy="839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Performance Balancing</a:t>
            </a:r>
            <a:br>
              <a:rPr lang="en-US" altLang="ja-JP" dirty="0" smtClean="0"/>
            </a:br>
            <a:r>
              <a:rPr lang="en-US" altLang="ja-JP" sz="3600" dirty="0" smtClean="0"/>
              <a:t>~ Suitably Utilize the Processor Cores ~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58" y="1600200"/>
            <a:ext cx="4714908" cy="511494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ja-JP" dirty="0" smtClean="0"/>
              <a:t> Define two kinds of core</a:t>
            </a:r>
          </a:p>
          <a:p>
            <a:r>
              <a:rPr lang="en-US" altLang="ja-JP" dirty="0" smtClean="0"/>
              <a:t>Helper cores</a:t>
            </a:r>
          </a:p>
          <a:p>
            <a:pPr lvl="1"/>
            <a:r>
              <a:rPr lang="en-US" altLang="ja-JP" dirty="0" smtClean="0"/>
              <a:t>Do not execute threads</a:t>
            </a:r>
          </a:p>
          <a:p>
            <a:pPr lvl="1"/>
            <a:r>
              <a:rPr lang="en-US" altLang="ja-JP" dirty="0" smtClean="0"/>
              <a:t>Provide SPMs to main core</a:t>
            </a:r>
          </a:p>
          <a:p>
            <a:pPr lvl="1"/>
            <a:r>
              <a:rPr lang="en-US" altLang="ja-JP" dirty="0" smtClean="0"/>
              <a:t>Hold data for main cores</a:t>
            </a:r>
          </a:p>
          <a:p>
            <a:r>
              <a:rPr lang="en-US" altLang="ja-JP" dirty="0" smtClean="0"/>
              <a:t>Main cores</a:t>
            </a:r>
          </a:p>
          <a:p>
            <a:pPr lvl="1"/>
            <a:r>
              <a:rPr lang="en-US" altLang="ja-JP" dirty="0" smtClean="0"/>
              <a:t>Execute parallelized threads</a:t>
            </a:r>
          </a:p>
          <a:p>
            <a:pPr lvl="1"/>
            <a:r>
              <a:rPr lang="en-US" altLang="ja-JP" dirty="0" smtClean="0"/>
              <a:t>Quickly obtain the data by on-chip data transfer to exploit helper cores’ SPM</a:t>
            </a:r>
          </a:p>
        </p:txBody>
      </p:sp>
      <p:grpSp>
        <p:nvGrpSpPr>
          <p:cNvPr id="4" name="グループ化 66"/>
          <p:cNvGrpSpPr/>
          <p:nvPr/>
        </p:nvGrpSpPr>
        <p:grpSpPr>
          <a:xfrm>
            <a:off x="4999376" y="2927766"/>
            <a:ext cx="3439054" cy="1405496"/>
            <a:chOff x="1714480" y="2795606"/>
            <a:chExt cx="3429024" cy="2127266"/>
          </a:xfrm>
        </p:grpSpPr>
        <p:grpSp>
          <p:nvGrpSpPr>
            <p:cNvPr id="5" name="グループ化 17"/>
            <p:cNvGrpSpPr/>
            <p:nvPr/>
          </p:nvGrpSpPr>
          <p:grpSpPr>
            <a:xfrm>
              <a:off x="1797824" y="2795606"/>
              <a:ext cx="760682" cy="1698638"/>
              <a:chOff x="1500166" y="2071678"/>
              <a:chExt cx="714380" cy="1528774"/>
            </a:xfrm>
          </p:grpSpPr>
          <p:sp>
            <p:nvSpPr>
              <p:cNvPr id="79" name="正方形/長方形 78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0" name="正方形/長方形 4"/>
              <p:cNvSpPr/>
              <p:nvPr/>
            </p:nvSpPr>
            <p:spPr>
              <a:xfrm>
                <a:off x="1571604" y="214311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Core</a:t>
                </a:r>
                <a:endParaRPr kumimoji="1" lang="ja-JP" altLang="en-US" sz="1600" dirty="0"/>
              </a:p>
            </p:txBody>
          </p:sp>
          <p:sp>
            <p:nvSpPr>
              <p:cNvPr id="81" name="角丸四角形 5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SPM</a:t>
                </a:r>
                <a:endParaRPr kumimoji="1" lang="ja-JP" altLang="en-US" sz="1600" dirty="0"/>
              </a:p>
            </p:txBody>
          </p:sp>
          <p:cxnSp>
            <p:nvCxnSpPr>
              <p:cNvPr id="82" name="直線矢印コネクタ 7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9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13"/>
              <p:cNvCxnSpPr/>
              <p:nvPr/>
            </p:nvCxnSpPr>
            <p:spPr>
              <a:xfrm rot="5400000" flipH="1" flipV="1">
                <a:off x="1675189" y="3336528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61"/>
            <p:cNvGrpSpPr/>
            <p:nvPr/>
          </p:nvGrpSpPr>
          <p:grpSpPr>
            <a:xfrm>
              <a:off x="2634575" y="2795606"/>
              <a:ext cx="760682" cy="1698638"/>
              <a:chOff x="1500166" y="2071678"/>
              <a:chExt cx="714380" cy="1528774"/>
            </a:xfrm>
          </p:grpSpPr>
          <p:sp>
            <p:nvSpPr>
              <p:cNvPr id="72" name="正方形/長方形 71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1571604" y="214311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Core</a:t>
                </a:r>
                <a:endParaRPr kumimoji="1" lang="ja-JP" altLang="en-US" sz="1600" dirty="0"/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SPM</a:t>
                </a:r>
                <a:endParaRPr kumimoji="1" lang="ja-JP" altLang="en-US" sz="1600" dirty="0"/>
              </a:p>
            </p:txBody>
          </p:sp>
          <p:cxnSp>
            <p:nvCxnSpPr>
              <p:cNvPr id="75" name="直線矢印コネクタ 74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線矢印コネクタ 75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矢印コネクタ 76"/>
              <p:cNvCxnSpPr/>
              <p:nvPr/>
            </p:nvCxnSpPr>
            <p:spPr>
              <a:xfrm rot="16200000" flipV="1">
                <a:off x="1675190" y="3336527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矢印コネクタ 77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9"/>
            <p:cNvGrpSpPr/>
            <p:nvPr/>
          </p:nvGrpSpPr>
          <p:grpSpPr>
            <a:xfrm>
              <a:off x="3547395" y="2874981"/>
              <a:ext cx="608546" cy="1619263"/>
              <a:chOff x="1571604" y="2143116"/>
              <a:chExt cx="571504" cy="1457337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1571604" y="214311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Core</a:t>
                </a:r>
                <a:endParaRPr kumimoji="1" lang="ja-JP" altLang="en-US" sz="1600" dirty="0"/>
              </a:p>
            </p:txBody>
          </p:sp>
          <p:sp>
            <p:nvSpPr>
              <p:cNvPr id="67" name="角丸四角形 66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smtClean="0"/>
                  <a:t>SPM</a:t>
                </a:r>
                <a:endParaRPr kumimoji="1" lang="ja-JP" altLang="en-US" sz="1600" dirty="0"/>
              </a:p>
            </p:txBody>
          </p:sp>
          <p:cxnSp>
            <p:nvCxnSpPr>
              <p:cNvPr id="68" name="直線矢印コネクタ 67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/>
              <p:cNvCxnSpPr/>
              <p:nvPr/>
            </p:nvCxnSpPr>
            <p:spPr>
              <a:xfrm rot="5400000" flipH="1" flipV="1">
                <a:off x="1675189" y="3336528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/>
              <p:cNvCxnSpPr/>
              <p:nvPr/>
            </p:nvCxnSpPr>
            <p:spPr>
              <a:xfrm rot="16200000" flipH="1">
                <a:off x="1531328" y="3335924"/>
                <a:ext cx="528643" cy="4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7"/>
            <p:cNvGrpSpPr/>
            <p:nvPr/>
          </p:nvGrpSpPr>
          <p:grpSpPr>
            <a:xfrm>
              <a:off x="4308076" y="2795606"/>
              <a:ext cx="760682" cy="1698638"/>
              <a:chOff x="1500166" y="2071678"/>
              <a:chExt cx="714380" cy="1528774"/>
            </a:xfrm>
          </p:grpSpPr>
          <p:sp>
            <p:nvSpPr>
              <p:cNvPr id="58" name="正方形/長方形 57"/>
              <p:cNvSpPr/>
              <p:nvPr/>
            </p:nvSpPr>
            <p:spPr>
              <a:xfrm>
                <a:off x="1500166" y="2071678"/>
                <a:ext cx="714380" cy="1143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1571604" y="2143116"/>
                <a:ext cx="571504" cy="3571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Core</a:t>
                </a:r>
                <a:endParaRPr kumimoji="1" lang="ja-JP" altLang="en-US" sz="1600" dirty="0"/>
              </a:p>
            </p:txBody>
          </p:sp>
          <p:sp>
            <p:nvSpPr>
              <p:cNvPr id="60" name="角丸四角形 59"/>
              <p:cNvSpPr/>
              <p:nvPr/>
            </p:nvSpPr>
            <p:spPr>
              <a:xfrm>
                <a:off x="1571604" y="2714620"/>
                <a:ext cx="571504" cy="35719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 smtClean="0"/>
                  <a:t>SPM</a:t>
                </a:r>
                <a:endParaRPr kumimoji="1" lang="ja-JP" altLang="en-US" sz="1600" dirty="0"/>
              </a:p>
            </p:txBody>
          </p:sp>
          <p:cxnSp>
            <p:nvCxnSpPr>
              <p:cNvPr id="61" name="直線矢印コネクタ 60"/>
              <p:cNvCxnSpPr/>
              <p:nvPr/>
            </p:nvCxnSpPr>
            <p:spPr>
              <a:xfrm rot="5400000" flipH="1" flipV="1">
                <a:off x="1679555" y="2607463"/>
                <a:ext cx="21352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/>
              <p:cNvCxnSpPr/>
              <p:nvPr/>
            </p:nvCxnSpPr>
            <p:spPr>
              <a:xfrm rot="5400000">
                <a:off x="1830318" y="2608306"/>
                <a:ext cx="216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/>
              <p:cNvCxnSpPr/>
              <p:nvPr/>
            </p:nvCxnSpPr>
            <p:spPr>
              <a:xfrm rot="16200000" flipV="1">
                <a:off x="1675189" y="3336528"/>
                <a:ext cx="5278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/>
              <p:cNvCxnSpPr/>
              <p:nvPr/>
            </p:nvCxnSpPr>
            <p:spPr>
              <a:xfrm rot="5400000">
                <a:off x="1531121" y="3336131"/>
                <a:ext cx="528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正方形/長方形 56"/>
            <p:cNvSpPr/>
            <p:nvPr/>
          </p:nvSpPr>
          <p:spPr>
            <a:xfrm>
              <a:off x="1714480" y="4486306"/>
              <a:ext cx="3429024" cy="4365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On-chip interconnect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4929190" y="2856559"/>
            <a:ext cx="3579420" cy="163768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正方形/長方形 87"/>
          <p:cNvSpPr/>
          <p:nvPr/>
        </p:nvSpPr>
        <p:spPr bwMode="auto">
          <a:xfrm>
            <a:off x="5572132" y="4857760"/>
            <a:ext cx="2786082" cy="3381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dirty="0" smtClean="0"/>
              <a:t>            Main memory</a:t>
            </a:r>
            <a:endParaRPr lang="ja-JP" altLang="en-US" dirty="0"/>
          </a:p>
        </p:txBody>
      </p:sp>
      <p:cxnSp>
        <p:nvCxnSpPr>
          <p:cNvPr id="89" name="直線矢印コネクタ 88"/>
          <p:cNvCxnSpPr/>
          <p:nvPr/>
        </p:nvCxnSpPr>
        <p:spPr>
          <a:xfrm rot="16200000" flipH="1">
            <a:off x="6306561" y="4551516"/>
            <a:ext cx="388086" cy="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 rot="5400000" flipH="1" flipV="1">
            <a:off x="6521389" y="4551445"/>
            <a:ext cx="3875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7715272" y="4857760"/>
            <a:ext cx="214314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8072462" y="4857760"/>
            <a:ext cx="214314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3" name="直線矢印コネクタ 102"/>
          <p:cNvCxnSpPr/>
          <p:nvPr/>
        </p:nvCxnSpPr>
        <p:spPr>
          <a:xfrm rot="16200000" flipV="1">
            <a:off x="6947314" y="3982644"/>
            <a:ext cx="1214446" cy="53578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rot="16200000" flipV="1">
            <a:off x="7554536" y="4232677"/>
            <a:ext cx="1214446" cy="3571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221567" y="434555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Load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143504" y="2571744"/>
            <a:ext cx="122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 cores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86578" y="2559602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Helper cores</a:t>
            </a:r>
            <a:endParaRPr kumimoji="1" lang="ja-JP" altLang="en-US" dirty="0"/>
          </a:p>
        </p:txBody>
      </p:sp>
      <p:cxnSp>
        <p:nvCxnSpPr>
          <p:cNvPr id="54" name="曲線コネクタ 53"/>
          <p:cNvCxnSpPr>
            <a:stCxn id="60" idx="2"/>
            <a:endCxn id="72" idx="2"/>
          </p:cNvCxnSpPr>
          <p:nvPr/>
        </p:nvCxnSpPr>
        <p:spPr>
          <a:xfrm rot="5400000">
            <a:off x="7090370" y="2875226"/>
            <a:ext cx="104888" cy="1678396"/>
          </a:xfrm>
          <a:prstGeom prst="curvedConnector3">
            <a:avLst>
              <a:gd name="adj1" fmla="val 317947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曲線コネクタ 64"/>
          <p:cNvCxnSpPr>
            <a:stCxn id="91" idx="2"/>
            <a:endCxn id="79" idx="2"/>
          </p:cNvCxnSpPr>
          <p:nvPr/>
        </p:nvCxnSpPr>
        <p:spPr>
          <a:xfrm rot="5400000" flipH="1">
            <a:off x="6302044" y="2929242"/>
            <a:ext cx="1168" cy="1676420"/>
          </a:xfrm>
          <a:prstGeom prst="curvedConnector3">
            <a:avLst>
              <a:gd name="adj1" fmla="val -19571918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角丸四角形吹き出し 96"/>
          <p:cNvSpPr/>
          <p:nvPr/>
        </p:nvSpPr>
        <p:spPr>
          <a:xfrm>
            <a:off x="8429652" y="2714620"/>
            <a:ext cx="714348" cy="428628"/>
          </a:xfrm>
          <a:prstGeom prst="wedgeRoundRectCallout">
            <a:avLst>
              <a:gd name="adj1" fmla="val -70168"/>
              <a:gd name="adj2" fmla="val 4027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Idle</a:t>
            </a:r>
            <a:endParaRPr kumimoji="1" lang="ja-JP" altLang="en-US" dirty="0"/>
          </a:p>
        </p:txBody>
      </p:sp>
      <p:sp>
        <p:nvSpPr>
          <p:cNvPr id="53" name="スライド番号プレースホル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  <p:transition advTm="4987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571876"/>
            <a:ext cx="4475469" cy="261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-24"/>
            <a:ext cx="8715436" cy="1143000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Example of Advantage from Helper Cores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00628" y="1285860"/>
            <a:ext cx="4071934" cy="528641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If helper cores exist</a:t>
            </a:r>
          </a:p>
          <a:p>
            <a:pPr lvl="1"/>
            <a:r>
              <a:rPr lang="en-US" altLang="ja-JP" dirty="0" smtClean="0"/>
              <a:t>#of main memory accesses = 1</a:t>
            </a:r>
          </a:p>
          <a:p>
            <a:pPr lvl="1"/>
            <a:r>
              <a:rPr lang="en-US" altLang="ja-JP" dirty="0" smtClean="0"/>
              <a:t>#of on-chip data transfers = 2</a:t>
            </a:r>
          </a:p>
          <a:p>
            <a:r>
              <a:rPr lang="en-US" altLang="ja-JP" dirty="0" smtClean="0"/>
              <a:t>Helper cores replace main memory accesses to high-speed on-chip data transfers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5" name="メモ 4"/>
          <p:cNvSpPr/>
          <p:nvPr/>
        </p:nvSpPr>
        <p:spPr>
          <a:xfrm>
            <a:off x="714348" y="1857364"/>
            <a:ext cx="2143140" cy="15001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000" dirty="0" smtClean="0"/>
              <a:t>  func() {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  DMAGET(dataA);</a:t>
            </a:r>
          </a:p>
          <a:p>
            <a:r>
              <a:rPr lang="en-US" altLang="ja-JP" sz="2000" dirty="0" smtClean="0"/>
              <a:t>  DMAGET(dataB);</a:t>
            </a:r>
          </a:p>
          <a:p>
            <a:r>
              <a:rPr lang="en-US" altLang="ja-JP" sz="2000" dirty="0" smtClean="0"/>
              <a:t>  DMAGET(dataC);</a:t>
            </a:r>
          </a:p>
          <a:p>
            <a:r>
              <a:rPr lang="ja-JP" altLang="en-US" sz="2000" dirty="0" smtClean="0"/>
              <a:t>　・・・</a:t>
            </a:r>
            <a:endParaRPr kumimoji="1" lang="ja-JP" altLang="en-US" sz="2000" dirty="0"/>
          </a:p>
        </p:txBody>
      </p:sp>
      <p:sp>
        <p:nvSpPr>
          <p:cNvPr id="41" name="正方形/長方形 40"/>
          <p:cNvSpPr/>
          <p:nvPr/>
        </p:nvSpPr>
        <p:spPr bwMode="auto">
          <a:xfrm>
            <a:off x="857224" y="6000768"/>
            <a:ext cx="3429024" cy="428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 smtClean="0"/>
              <a:t>          Main memory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3143240" y="6000768"/>
            <a:ext cx="285752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A</a:t>
            </a:r>
            <a:endParaRPr kumimoji="1" lang="ja-JP" altLang="en-US" sz="2400" b="1" dirty="0"/>
          </a:p>
        </p:txBody>
      </p:sp>
      <p:sp>
        <p:nvSpPr>
          <p:cNvPr id="45" name="正方形/長方形 44"/>
          <p:cNvSpPr/>
          <p:nvPr/>
        </p:nvSpPr>
        <p:spPr>
          <a:xfrm>
            <a:off x="3857620" y="6000768"/>
            <a:ext cx="285752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C</a:t>
            </a:r>
            <a:endParaRPr kumimoji="1" lang="ja-JP" altLang="en-US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0" y="3357562"/>
            <a:ext cx="122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 </a:t>
            </a:r>
            <a:r>
              <a:rPr lang="en-US" altLang="ja-JP" dirty="0" smtClean="0"/>
              <a:t>core</a:t>
            </a:r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928926" y="3286124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Helper cores</a:t>
            </a:r>
            <a:endParaRPr kumimoji="1" lang="ja-JP" altLang="en-US" dirty="0"/>
          </a:p>
        </p:txBody>
      </p:sp>
      <p:cxnSp>
        <p:nvCxnSpPr>
          <p:cNvPr id="51" name="曲線コネクタ 50"/>
          <p:cNvCxnSpPr/>
          <p:nvPr/>
        </p:nvCxnSpPr>
        <p:spPr>
          <a:xfrm rot="5400000">
            <a:off x="2001168" y="3785254"/>
            <a:ext cx="104888" cy="1678396"/>
          </a:xfrm>
          <a:prstGeom prst="curvedConnector3">
            <a:avLst>
              <a:gd name="adj1" fmla="val 317947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000100" y="142873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Example code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5" idx="2"/>
          </p:cNvCxnSpPr>
          <p:nvPr/>
        </p:nvCxnSpPr>
        <p:spPr>
          <a:xfrm rot="5400000">
            <a:off x="1285852" y="3214686"/>
            <a:ext cx="35719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>
            <a:off x="2857488" y="4286256"/>
            <a:ext cx="214314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A</a:t>
            </a:r>
            <a:endParaRPr kumimoji="1" lang="ja-JP" altLang="en-US" sz="2400" b="1" dirty="0"/>
          </a:p>
        </p:txBody>
      </p:sp>
      <p:sp>
        <p:nvSpPr>
          <p:cNvPr id="90" name="正方形/長方形 89"/>
          <p:cNvSpPr/>
          <p:nvPr/>
        </p:nvSpPr>
        <p:spPr>
          <a:xfrm>
            <a:off x="3857620" y="4286256"/>
            <a:ext cx="285752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C</a:t>
            </a:r>
            <a:endParaRPr kumimoji="1" lang="ja-JP" altLang="en-US" sz="2400" b="1" dirty="0"/>
          </a:p>
        </p:txBody>
      </p:sp>
      <p:sp>
        <p:nvSpPr>
          <p:cNvPr id="91" name="正方形/長方形 90"/>
          <p:cNvSpPr/>
          <p:nvPr/>
        </p:nvSpPr>
        <p:spPr>
          <a:xfrm>
            <a:off x="3500430" y="6000768"/>
            <a:ext cx="285752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/>
              <a:t>B</a:t>
            </a:r>
            <a:endParaRPr kumimoji="1" lang="ja-JP" altLang="en-US" sz="2400" b="1" dirty="0"/>
          </a:p>
        </p:txBody>
      </p:sp>
      <p:cxnSp>
        <p:nvCxnSpPr>
          <p:cNvPr id="100" name="曲線コネクタ 99"/>
          <p:cNvCxnSpPr/>
          <p:nvPr/>
        </p:nvCxnSpPr>
        <p:spPr>
          <a:xfrm rot="5400000">
            <a:off x="2758169" y="3385443"/>
            <a:ext cx="1588" cy="2517594"/>
          </a:xfrm>
          <a:prstGeom prst="curvedConnector3">
            <a:avLst>
              <a:gd name="adj1" fmla="val 14395466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曲線コネクタ 100"/>
          <p:cNvCxnSpPr/>
          <p:nvPr/>
        </p:nvCxnSpPr>
        <p:spPr>
          <a:xfrm rot="16200000" flipV="1">
            <a:off x="1678762" y="4036223"/>
            <a:ext cx="1357322" cy="2571768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42942" y="4286256"/>
            <a:ext cx="28572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A</a:t>
            </a:r>
            <a:endParaRPr kumimoji="1" lang="ja-JP" altLang="en-US" sz="2400" b="1" dirty="0"/>
          </a:p>
        </p:txBody>
      </p:sp>
      <p:sp>
        <p:nvSpPr>
          <p:cNvPr id="28" name="正方形/長方形 27"/>
          <p:cNvSpPr/>
          <p:nvPr/>
        </p:nvSpPr>
        <p:spPr>
          <a:xfrm>
            <a:off x="928662" y="4286256"/>
            <a:ext cx="285752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/>
              <a:t>B</a:t>
            </a:r>
            <a:endParaRPr kumimoji="1" lang="ja-JP" altLang="en-US" sz="2400" b="1" dirty="0"/>
          </a:p>
        </p:txBody>
      </p:sp>
      <p:sp>
        <p:nvSpPr>
          <p:cNvPr id="29" name="正方形/長方形 28"/>
          <p:cNvSpPr/>
          <p:nvPr/>
        </p:nvSpPr>
        <p:spPr>
          <a:xfrm>
            <a:off x="1214414" y="4286256"/>
            <a:ext cx="285752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C</a:t>
            </a:r>
            <a:endParaRPr kumimoji="1" lang="ja-JP" altLang="en-US" sz="2400" b="1" dirty="0"/>
          </a:p>
        </p:txBody>
      </p:sp>
    </p:spTree>
    <p:custDataLst>
      <p:tags r:id="rId1"/>
    </p:custDataLst>
  </p:cSld>
  <p:clrMapOvr>
    <a:masterClrMapping/>
  </p:clrMapOvr>
  <p:transition advTm="609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7" grpId="0"/>
      <p:bldP spid="27" grpId="0" animBg="1"/>
      <p:bldP spid="28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8.2|1.4|1.7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20.3|58.2|0.5|0.6|3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8.6|2.7|31.7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16588</TotalTime>
  <Words>1408</Words>
  <Application>Microsoft Office PowerPoint</Application>
  <PresentationFormat>画面に合わせる (4:3)</PresentationFormat>
  <Paragraphs>507</Paragraphs>
  <Slides>31</Slides>
  <Notes>31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3" baseType="lpstr">
      <vt:lpstr>Office テーマ</vt:lpstr>
      <vt:lpstr>数式</vt:lpstr>
      <vt:lpstr>Performance Balancing:    Software-based On-chip Memory  Management for Effective CMP Executions</vt:lpstr>
      <vt:lpstr>Outline</vt:lpstr>
      <vt:lpstr>Chip MultiProcessors</vt:lpstr>
      <vt:lpstr>Target CMP Model</vt:lpstr>
      <vt:lpstr>What is Limitation Factor of CMP Performance?</vt:lpstr>
      <vt:lpstr>Outline</vt:lpstr>
      <vt:lpstr>Motivation of Performance Balancing </vt:lpstr>
      <vt:lpstr>Performance Balancing ~ Suitably Utilize the Processor Cores ~</vt:lpstr>
      <vt:lpstr>Example of Advantage from Helper Cores</vt:lpstr>
      <vt:lpstr>Importance of the Number of Helper Cores</vt:lpstr>
      <vt:lpstr>Changing the Number of Helper Cores According to Application Characteristic</vt:lpstr>
      <vt:lpstr>Compile Flow</vt:lpstr>
      <vt:lpstr>How to Decide the Data Mapping to Helper  Cores’ SPM</vt:lpstr>
      <vt:lpstr>How to Predict the Best #of Helper Cores</vt:lpstr>
      <vt:lpstr>Outline</vt:lpstr>
      <vt:lpstr>Experimental setup</vt:lpstr>
      <vt:lpstr>Results of Evaluation</vt:lpstr>
      <vt:lpstr>Results of Evaluation</vt:lpstr>
      <vt:lpstr>Results of Evaluation</vt:lpstr>
      <vt:lpstr>Results of Evaluation</vt:lpstr>
      <vt:lpstr>Outline</vt:lpstr>
      <vt:lpstr>Summary and Future Work</vt:lpstr>
      <vt:lpstr>Any Questions? ~Please speak slowly~</vt:lpstr>
      <vt:lpstr>Back up slides</vt:lpstr>
      <vt:lpstr>Effect of Helper Cores</vt:lpstr>
      <vt:lpstr>スライド 26</vt:lpstr>
      <vt:lpstr>How to Predict the Best #of Main and Helper Cores</vt:lpstr>
      <vt:lpstr>Cell/B.E.</vt:lpstr>
      <vt:lpstr>Accuracy of Predicting the Best #of Helper Cores</vt:lpstr>
      <vt:lpstr>スライド 30</vt:lpstr>
      <vt:lpstr>Estimated Execution Time and Real Execution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高性能化と低消費エネルギー化を目的としたマルチコア・プロセッサ 実行方式の提案と評価</dc:title>
  <dc:creator>fukumoto</dc:creator>
  <cp:lastModifiedBy>fukumoto</cp:lastModifiedBy>
  <cp:revision>613</cp:revision>
  <dcterms:created xsi:type="dcterms:W3CDTF">2009-02-17T02:47:39Z</dcterms:created>
  <dcterms:modified xsi:type="dcterms:W3CDTF">2009-09-27T17:40:52Z</dcterms:modified>
</cp:coreProperties>
</file>