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40238363" cy="25606375"/>
  <p:notesSz cx="6735763" cy="9866313"/>
  <p:defaultTextStyle>
    <a:defPPr>
      <a:defRPr lang="ja-JP"/>
    </a:defPPr>
    <a:lvl1pPr marL="0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1pPr>
    <a:lvl2pPr marL="1881241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2pPr>
    <a:lvl3pPr marL="3762482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3pPr>
    <a:lvl4pPr marL="5643723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4pPr>
    <a:lvl5pPr marL="7524963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5pPr>
    <a:lvl6pPr marL="9406204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6pPr>
    <a:lvl7pPr marL="11287445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7pPr>
    <a:lvl8pPr marL="13168686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8pPr>
    <a:lvl9pPr marL="15049927" algn="l" defTabSz="3762482" rtl="0" eaLnBrk="1" latinLnBrk="0" hangingPunct="1">
      <a:defRPr kumimoji="1"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99" autoAdjust="0"/>
  </p:normalViewPr>
  <p:slideViewPr>
    <p:cSldViewPr snapToGrid="0" snapToObjects="1">
      <p:cViewPr>
        <p:scale>
          <a:sx n="30" d="100"/>
          <a:sy n="30" d="100"/>
        </p:scale>
        <p:origin x="-78" y="-162"/>
      </p:cViewPr>
      <p:guideLst>
        <p:guide orient="horz" pos="8065"/>
        <p:guide pos="126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imazato\My%20Documents\document\&#30740;&#31350;&#30330;&#34920;\sotsuron\cache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imazato\My%20Documents\document\&#30740;&#31350;&#30330;&#34920;\sotsuron\cache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imazato\&#12487;&#12473;&#12463;&#12488;&#12483;&#12503;\kekka\Full\mshr\Cholesky_tk29.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>
        <c:manualLayout>
          <c:layoutTarget val="inner"/>
          <c:xMode val="edge"/>
          <c:yMode val="edge"/>
          <c:x val="0.15890507436570492"/>
          <c:y val="6.8453537127767097E-2"/>
          <c:w val="0.81053937007874011"/>
          <c:h val="0.88014584728010103"/>
        </c:manualLayout>
      </c:layout>
      <c:barChart>
        <c:barDir val="col"/>
        <c:grouping val="clustered"/>
        <c:ser>
          <c:idx val="0"/>
          <c:order val="0"/>
          <c:tx>
            <c:strRef>
              <c:f>Sheet1!$W$131</c:f>
              <c:strCache>
                <c:ptCount val="1"/>
                <c:pt idx="0">
                  <c:v>PB-GS</c:v>
                </c:pt>
              </c:strCache>
            </c:strRef>
          </c:tx>
          <c:cat>
            <c:strRef>
              <c:f>Sheet1!$X$130:$AC$130</c:f>
              <c:strCache>
                <c:ptCount val="6"/>
                <c:pt idx="0">
                  <c:v>Cholesky</c:v>
                </c:pt>
                <c:pt idx="1">
                  <c:v>FMM</c:v>
                </c:pt>
                <c:pt idx="2">
                  <c:v>LU</c:v>
                </c:pt>
                <c:pt idx="3">
                  <c:v>Ocean</c:v>
                </c:pt>
                <c:pt idx="4">
                  <c:v>Radix</c:v>
                </c:pt>
                <c:pt idx="5">
                  <c:v>Raytrace</c:v>
                </c:pt>
              </c:strCache>
            </c:strRef>
          </c:cat>
          <c:val>
            <c:numRef>
              <c:f>Sheet1!$X$131:$AC$131</c:f>
              <c:numCache>
                <c:formatCode>General</c:formatCode>
                <c:ptCount val="6"/>
                <c:pt idx="0">
                  <c:v>0.31327365983981798</c:v>
                </c:pt>
                <c:pt idx="1">
                  <c:v>2.3571834200117551E-2</c:v>
                </c:pt>
                <c:pt idx="2">
                  <c:v>-0.10472841774493249</c:v>
                </c:pt>
                <c:pt idx="3">
                  <c:v>0.39747148741360627</c:v>
                </c:pt>
                <c:pt idx="4">
                  <c:v>0.59897286490897261</c:v>
                </c:pt>
                <c:pt idx="5">
                  <c:v>0.27974779293511093</c:v>
                </c:pt>
              </c:numCache>
            </c:numRef>
          </c:val>
        </c:ser>
        <c:ser>
          <c:idx val="1"/>
          <c:order val="1"/>
          <c:tx>
            <c:strRef>
              <c:f>Sheet1!$W$132</c:f>
              <c:strCache>
                <c:ptCount val="1"/>
                <c:pt idx="0">
                  <c:v>PB-LS</c:v>
                </c:pt>
              </c:strCache>
            </c:strRef>
          </c:tx>
          <c:cat>
            <c:strRef>
              <c:f>Sheet1!$X$130:$AC$130</c:f>
              <c:strCache>
                <c:ptCount val="6"/>
                <c:pt idx="0">
                  <c:v>Cholesky</c:v>
                </c:pt>
                <c:pt idx="1">
                  <c:v>FMM</c:v>
                </c:pt>
                <c:pt idx="2">
                  <c:v>LU</c:v>
                </c:pt>
                <c:pt idx="3">
                  <c:v>Ocean</c:v>
                </c:pt>
                <c:pt idx="4">
                  <c:v>Radix</c:v>
                </c:pt>
                <c:pt idx="5">
                  <c:v>Raytrace</c:v>
                </c:pt>
              </c:strCache>
            </c:strRef>
          </c:cat>
          <c:val>
            <c:numRef>
              <c:f>Sheet1!$X$132:$AC$132</c:f>
              <c:numCache>
                <c:formatCode>General</c:formatCode>
                <c:ptCount val="6"/>
                <c:pt idx="0">
                  <c:v>0.64295238794246756</c:v>
                </c:pt>
                <c:pt idx="1">
                  <c:v>0.10761930997704505</c:v>
                </c:pt>
                <c:pt idx="2">
                  <c:v>0.27215054270961131</c:v>
                </c:pt>
                <c:pt idx="3">
                  <c:v>0.62402541110223164</c:v>
                </c:pt>
                <c:pt idx="4">
                  <c:v>0.65037938648349392</c:v>
                </c:pt>
                <c:pt idx="5">
                  <c:v>0.32885117648307532</c:v>
                </c:pt>
              </c:numCache>
            </c:numRef>
          </c:val>
        </c:ser>
        <c:axId val="90215552"/>
        <c:axId val="90217088"/>
      </c:barChart>
      <c:catAx>
        <c:axId val="90215552"/>
        <c:scaling>
          <c:orientation val="minMax"/>
        </c:scaling>
        <c:axPos val="b"/>
        <c:tickLblPos val="nextTo"/>
        <c:crossAx val="90217088"/>
        <c:crosses val="autoZero"/>
        <c:auto val="1"/>
        <c:lblAlgn val="ctr"/>
        <c:lblOffset val="100"/>
      </c:catAx>
      <c:valAx>
        <c:axId val="902170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Reduction</a:t>
                </a:r>
                <a:r>
                  <a:rPr lang="en-US" baseline="0" dirty="0" smtClean="0"/>
                  <a:t> rate of L2 cache miss rate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02155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249337261619626"/>
          <c:y val="3.4060728011440951E-2"/>
          <c:w val="0.32445778652668539"/>
          <c:h val="8.3717191601050067E-2"/>
        </c:manualLayout>
      </c:layout>
      <c:spPr>
        <a:solidFill>
          <a:schemeClr val="bg1"/>
        </a:solidFill>
        <a:ln>
          <a:solidFill>
            <a:schemeClr val="tx1"/>
          </a:solidFill>
        </a:ln>
      </c:spPr>
    </c:legend>
    <c:plotVisOnly val="1"/>
  </c:chart>
  <c:txPr>
    <a:bodyPr/>
    <a:lstStyle/>
    <a:p>
      <a:pPr>
        <a:defRPr sz="2800"/>
      </a:pPr>
      <a:endParaRPr lang="ja-JP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/>
      <c:barChart>
        <c:barDir val="col"/>
        <c:grouping val="clustered"/>
        <c:ser>
          <c:idx val="0"/>
          <c:order val="0"/>
          <c:tx>
            <c:strRef>
              <c:f>Sheet1!$O$4</c:f>
              <c:strCache>
                <c:ptCount val="1"/>
                <c:pt idx="0">
                  <c:v>BASE</c:v>
                </c:pt>
              </c:strCache>
            </c:strRef>
          </c:tx>
          <c:cat>
            <c:strRef>
              <c:f>Sheet1!$P$3:$U$3</c:f>
              <c:strCache>
                <c:ptCount val="6"/>
                <c:pt idx="0">
                  <c:v>Cholesky</c:v>
                </c:pt>
                <c:pt idx="1">
                  <c:v>FMM</c:v>
                </c:pt>
                <c:pt idx="2">
                  <c:v>LU</c:v>
                </c:pt>
                <c:pt idx="3">
                  <c:v>Ocean</c:v>
                </c:pt>
                <c:pt idx="4">
                  <c:v>Radix</c:v>
                </c:pt>
                <c:pt idx="5">
                  <c:v>Raytrace</c:v>
                </c:pt>
              </c:strCache>
            </c:strRef>
          </c:cat>
          <c:val>
            <c:numRef>
              <c:f>Sheet1!$P$4:$U$4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Sheet1!$O$5</c:f>
              <c:strCache>
                <c:ptCount val="1"/>
                <c:pt idx="0">
                  <c:v>PB-GS</c:v>
                </c:pt>
              </c:strCache>
            </c:strRef>
          </c:tx>
          <c:cat>
            <c:strRef>
              <c:f>Sheet1!$P$3:$U$3</c:f>
              <c:strCache>
                <c:ptCount val="6"/>
                <c:pt idx="0">
                  <c:v>Cholesky</c:v>
                </c:pt>
                <c:pt idx="1">
                  <c:v>FMM</c:v>
                </c:pt>
                <c:pt idx="2">
                  <c:v>LU</c:v>
                </c:pt>
                <c:pt idx="3">
                  <c:v>Ocean</c:v>
                </c:pt>
                <c:pt idx="4">
                  <c:v>Radix</c:v>
                </c:pt>
                <c:pt idx="5">
                  <c:v>Raytrace</c:v>
                </c:pt>
              </c:strCache>
            </c:strRef>
          </c:cat>
          <c:val>
            <c:numRef>
              <c:f>Sheet1!$P$5:$U$5</c:f>
              <c:numCache>
                <c:formatCode>General</c:formatCode>
                <c:ptCount val="6"/>
                <c:pt idx="0">
                  <c:v>1.3299744969999934</c:v>
                </c:pt>
                <c:pt idx="1">
                  <c:v>0.9348518920000034</c:v>
                </c:pt>
                <c:pt idx="2">
                  <c:v>0.94157924299999995</c:v>
                </c:pt>
                <c:pt idx="3">
                  <c:v>0.80886359899999949</c:v>
                </c:pt>
                <c:pt idx="4">
                  <c:v>0.79374308599999999</c:v>
                </c:pt>
                <c:pt idx="5">
                  <c:v>1.0421181859999999</c:v>
                </c:pt>
              </c:numCache>
            </c:numRef>
          </c:val>
        </c:ser>
        <c:ser>
          <c:idx val="2"/>
          <c:order val="2"/>
          <c:tx>
            <c:strRef>
              <c:f>Sheet1!$O$6</c:f>
              <c:strCache>
                <c:ptCount val="1"/>
                <c:pt idx="0">
                  <c:v>PB-LS</c:v>
                </c:pt>
              </c:strCache>
            </c:strRef>
          </c:tx>
          <c:cat>
            <c:strRef>
              <c:f>Sheet1!$P$3:$U$3</c:f>
              <c:strCache>
                <c:ptCount val="6"/>
                <c:pt idx="0">
                  <c:v>Cholesky</c:v>
                </c:pt>
                <c:pt idx="1">
                  <c:v>FMM</c:v>
                </c:pt>
                <c:pt idx="2">
                  <c:v>LU</c:v>
                </c:pt>
                <c:pt idx="3">
                  <c:v>Ocean</c:v>
                </c:pt>
                <c:pt idx="4">
                  <c:v>Radix</c:v>
                </c:pt>
                <c:pt idx="5">
                  <c:v>Raytrace</c:v>
                </c:pt>
              </c:strCache>
            </c:strRef>
          </c:cat>
          <c:val>
            <c:numRef>
              <c:f>Sheet1!$P$6:$U$6</c:f>
              <c:numCache>
                <c:formatCode>General</c:formatCode>
                <c:ptCount val="6"/>
                <c:pt idx="0">
                  <c:v>1.466647609</c:v>
                </c:pt>
                <c:pt idx="1">
                  <c:v>0.96350329099999998</c:v>
                </c:pt>
                <c:pt idx="2">
                  <c:v>0.98200387899999997</c:v>
                </c:pt>
                <c:pt idx="3">
                  <c:v>1.2558213469999902</c:v>
                </c:pt>
                <c:pt idx="4">
                  <c:v>0.82560733600000291</c:v>
                </c:pt>
                <c:pt idx="5">
                  <c:v>1.060244118</c:v>
                </c:pt>
              </c:numCache>
            </c:numRef>
          </c:val>
        </c:ser>
        <c:axId val="90497024"/>
        <c:axId val="90498560"/>
      </c:barChart>
      <c:catAx>
        <c:axId val="90497024"/>
        <c:scaling>
          <c:orientation val="minMax"/>
        </c:scaling>
        <c:axPos val="b"/>
        <c:tickLblPos val="nextTo"/>
        <c:crossAx val="90498560"/>
        <c:crosses val="autoZero"/>
        <c:auto val="1"/>
        <c:lblAlgn val="ctr"/>
        <c:lblOffset val="100"/>
      </c:catAx>
      <c:valAx>
        <c:axId val="904985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</a:t>
                </a:r>
                <a:endParaRPr lang="ja-JP"/>
              </a:p>
            </c:rich>
          </c:tx>
          <c:layout/>
        </c:title>
        <c:numFmt formatCode="General" sourceLinked="1"/>
        <c:tickLblPos val="nextTo"/>
        <c:crossAx val="904970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1068092437356837"/>
          <c:y val="5.6840444262670715E-2"/>
          <c:w val="0.45063143188000615"/>
          <c:h val="7.4954910964154339E-2"/>
        </c:manualLayout>
      </c:layout>
      <c:spPr>
        <a:solidFill>
          <a:prstClr val="white"/>
        </a:solidFill>
        <a:ln>
          <a:solidFill>
            <a:prstClr val="black"/>
          </a:solidFill>
        </a:ln>
      </c:spPr>
    </c:legend>
    <c:plotVisOnly val="1"/>
  </c:chart>
  <c:txPr>
    <a:bodyPr/>
    <a:lstStyle/>
    <a:p>
      <a:pPr>
        <a:defRPr sz="2800"/>
      </a:pPr>
      <a:endParaRPr lang="ja-JP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>
        <c:manualLayout>
          <c:layoutTarget val="inner"/>
          <c:xMode val="edge"/>
          <c:yMode val="edge"/>
          <c:x val="0.21093398127587651"/>
          <c:y val="7.0123757750095522E-2"/>
          <c:w val="0.71394702215097672"/>
          <c:h val="0.66046171473147963"/>
        </c:manualLayout>
      </c:layout>
      <c:scatterChart>
        <c:scatterStyle val="lineMarker"/>
        <c:ser>
          <c:idx val="0"/>
          <c:order val="0"/>
          <c:tx>
            <c:strRef>
              <c:f>'lstride_pd8(l1miss)'!$B$86</c:f>
              <c:strCache>
                <c:ptCount val="1"/>
                <c:pt idx="0">
                  <c:v>L2-1MB</c:v>
                </c:pt>
              </c:strCache>
            </c:strRef>
          </c:tx>
          <c:spPr>
            <a:ln w="63500"/>
          </c:spPr>
          <c:marker>
            <c:spPr>
              <a:ln w="25400"/>
            </c:spPr>
          </c:marker>
          <c:xVal>
            <c:numRef>
              <c:f>'lstride_pd8(l1miss)'!$A$87:$A$94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'lstride_pd8(l1miss)'!$B$87:$B$94</c:f>
              <c:numCache>
                <c:formatCode>General</c:formatCode>
                <c:ptCount val="8"/>
                <c:pt idx="0">
                  <c:v>1</c:v>
                </c:pt>
                <c:pt idx="1">
                  <c:v>1.5010546565385399</c:v>
                </c:pt>
                <c:pt idx="2">
                  <c:v>1.6769986491143318</c:v>
                </c:pt>
                <c:pt idx="3">
                  <c:v>1.8482271731230175</c:v>
                </c:pt>
                <c:pt idx="4">
                  <c:v>1.9279742240421918</c:v>
                </c:pt>
                <c:pt idx="5">
                  <c:v>1.9692183909860321</c:v>
                </c:pt>
                <c:pt idx="6">
                  <c:v>2.0132432844923689</c:v>
                </c:pt>
                <c:pt idx="7">
                  <c:v>2.1054288367998826</c:v>
                </c:pt>
              </c:numCache>
            </c:numRef>
          </c:yVal>
        </c:ser>
        <c:ser>
          <c:idx val="6"/>
          <c:order val="1"/>
          <c:tx>
            <c:strRef>
              <c:f>'lstride_pd8(l1miss)'!$H$86</c:f>
              <c:strCache>
                <c:ptCount val="1"/>
                <c:pt idx="0">
                  <c:v>L2-Perfect</c:v>
                </c:pt>
              </c:strCache>
            </c:strRef>
          </c:tx>
          <c:spPr>
            <a:ln w="63500">
              <a:solidFill>
                <a:schemeClr val="accent3"/>
              </a:solidFill>
            </a:ln>
          </c:spPr>
          <c:marker>
            <c:symbol val="triangle"/>
            <c:size val="7"/>
            <c:spPr>
              <a:solidFill>
                <a:srgbClr val="9BBB59"/>
              </a:solidFill>
              <a:ln w="63500">
                <a:solidFill>
                  <a:srgbClr val="9BBB59"/>
                </a:solidFill>
              </a:ln>
            </c:spPr>
          </c:marker>
          <c:xVal>
            <c:numRef>
              <c:f>'lstride_pd8(l1miss)'!$A$87:$A$94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'lstride_pd8(l1miss)'!$H$87:$H$94</c:f>
              <c:numCache>
                <c:formatCode>General</c:formatCode>
                <c:ptCount val="8"/>
                <c:pt idx="0">
                  <c:v>1.335236129111574</c:v>
                </c:pt>
                <c:pt idx="1">
                  <c:v>2.2312742642562342</c:v>
                </c:pt>
                <c:pt idx="2">
                  <c:v>2.6230395071560642</c:v>
                </c:pt>
                <c:pt idx="3">
                  <c:v>3.1205514211502132</c:v>
                </c:pt>
                <c:pt idx="4">
                  <c:v>3.2970527049594542</c:v>
                </c:pt>
                <c:pt idx="5">
                  <c:v>3.4949287578265449</c:v>
                </c:pt>
                <c:pt idx="6">
                  <c:v>3.6098075153346976</c:v>
                </c:pt>
                <c:pt idx="7">
                  <c:v>3.8414660663782567</c:v>
                </c:pt>
              </c:numCache>
            </c:numRef>
          </c:yVal>
        </c:ser>
        <c:axId val="72107520"/>
        <c:axId val="72130560"/>
      </c:scatterChart>
      <c:valAx>
        <c:axId val="72107520"/>
        <c:scaling>
          <c:orientation val="minMax"/>
          <c:max val="8.9"/>
          <c:min val="0"/>
        </c:scaling>
        <c:axPos val="b"/>
        <c:title>
          <c:tx>
            <c:rich>
              <a:bodyPr/>
              <a:lstStyle/>
              <a:p>
                <a:pPr>
                  <a:defRPr sz="3200"/>
                </a:pPr>
                <a:r>
                  <a:rPr lang="en-US" altLang="ja-JP" sz="3200" dirty="0" smtClean="0"/>
                  <a:t>Number</a:t>
                </a:r>
                <a:r>
                  <a:rPr lang="en-US" altLang="ja-JP" sz="3200" baseline="0" dirty="0" smtClean="0"/>
                  <a:t> of Cores</a:t>
                </a:r>
                <a:endParaRPr lang="ja-JP" sz="3200" dirty="0"/>
              </a:p>
            </c:rich>
          </c:tx>
          <c:layout>
            <c:manualLayout>
              <c:xMode val="edge"/>
              <c:yMode val="edge"/>
              <c:x val="0.38443472830007624"/>
              <c:y val="0.8555215371765129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3200"/>
            </a:pPr>
            <a:endParaRPr lang="ja-JP"/>
          </a:p>
        </c:txPr>
        <c:crossAx val="72130560"/>
        <c:crosses val="autoZero"/>
        <c:crossBetween val="midCat"/>
        <c:majorUnit val="1"/>
      </c:valAx>
      <c:valAx>
        <c:axId val="7213056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altLang="ja-JP" sz="3200" dirty="0" smtClean="0"/>
                  <a:t>Speedup</a:t>
                </a:r>
                <a:endParaRPr lang="ja-JP" sz="32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3200"/>
            </a:pPr>
            <a:endParaRPr lang="ja-JP"/>
          </a:p>
        </c:txPr>
        <c:crossAx val="72107520"/>
        <c:crosses val="autoZero"/>
        <c:crossBetween val="midCat"/>
      </c:valAx>
    </c:plotArea>
    <c:plotVisOnly val="1"/>
    <c:dispBlanksAs val="span"/>
  </c:chart>
  <c:spPr>
    <a:solidFill>
      <a:schemeClr val="bg1"/>
    </a:solidFill>
    <a:ln w="38100">
      <a:noFill/>
    </a:ln>
  </c:spPr>
  <c:txPr>
    <a:bodyPr/>
    <a:lstStyle/>
    <a:p>
      <a:pPr>
        <a:defRPr sz="1800"/>
      </a:pPr>
      <a:endParaRPr lang="ja-JP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2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CAC71-91E2-402F-A101-8EA63649E5F1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39775"/>
            <a:ext cx="58118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638A0-7D92-4952-AF1A-65386299803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638A0-7D92-4952-AF1A-65386299803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017877" y="7954575"/>
            <a:ext cx="34202609" cy="5488774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35755" y="14510279"/>
            <a:ext cx="28166854" cy="65438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7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8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28378543" y="3829103"/>
            <a:ext cx="39840169" cy="8157883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851047" y="3829103"/>
            <a:ext cx="118856859" cy="8157883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78553" y="16454469"/>
            <a:ext cx="34202609" cy="5085711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178553" y="10853076"/>
            <a:ext cx="34202609" cy="5601393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24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48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72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96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620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74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86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99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851047" y="22310740"/>
            <a:ext cx="79345022" cy="6309719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8866706" y="22310740"/>
            <a:ext cx="79352006" cy="6309719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11918" y="1025442"/>
            <a:ext cx="36214527" cy="426772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011918" y="5731799"/>
            <a:ext cx="17778932" cy="238874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241" indent="0">
              <a:buNone/>
              <a:defRPr sz="8200" b="1"/>
            </a:lvl2pPr>
            <a:lvl3pPr marL="3762482" indent="0">
              <a:buNone/>
              <a:defRPr sz="7400" b="1"/>
            </a:lvl3pPr>
            <a:lvl4pPr marL="5643723" indent="0">
              <a:buNone/>
              <a:defRPr sz="6600" b="1"/>
            </a:lvl4pPr>
            <a:lvl5pPr marL="7524963" indent="0">
              <a:buNone/>
              <a:defRPr sz="6600" b="1"/>
            </a:lvl5pPr>
            <a:lvl6pPr marL="9406204" indent="0">
              <a:buNone/>
              <a:defRPr sz="6600" b="1"/>
            </a:lvl6pPr>
            <a:lvl7pPr marL="11287445" indent="0">
              <a:buNone/>
              <a:defRPr sz="6600" b="1"/>
            </a:lvl7pPr>
            <a:lvl8pPr marL="13168686" indent="0">
              <a:buNone/>
              <a:defRPr sz="6600" b="1"/>
            </a:lvl8pPr>
            <a:lvl9pPr marL="15049927" indent="0">
              <a:buNone/>
              <a:defRPr sz="6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011918" y="8120540"/>
            <a:ext cx="17778932" cy="14753305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440532" y="5731799"/>
            <a:ext cx="17785915" cy="238874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241" indent="0">
              <a:buNone/>
              <a:defRPr sz="8200" b="1"/>
            </a:lvl2pPr>
            <a:lvl3pPr marL="3762482" indent="0">
              <a:buNone/>
              <a:defRPr sz="7400" b="1"/>
            </a:lvl3pPr>
            <a:lvl4pPr marL="5643723" indent="0">
              <a:buNone/>
              <a:defRPr sz="6600" b="1"/>
            </a:lvl4pPr>
            <a:lvl5pPr marL="7524963" indent="0">
              <a:buNone/>
              <a:defRPr sz="6600" b="1"/>
            </a:lvl5pPr>
            <a:lvl6pPr marL="9406204" indent="0">
              <a:buNone/>
              <a:defRPr sz="6600" b="1"/>
            </a:lvl6pPr>
            <a:lvl7pPr marL="11287445" indent="0">
              <a:buNone/>
              <a:defRPr sz="6600" b="1"/>
            </a:lvl7pPr>
            <a:lvl8pPr marL="13168686" indent="0">
              <a:buNone/>
              <a:defRPr sz="6600" b="1"/>
            </a:lvl8pPr>
            <a:lvl9pPr marL="15049927" indent="0">
              <a:buNone/>
              <a:defRPr sz="6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0440532" y="8120540"/>
            <a:ext cx="17785915" cy="14753305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11920" y="1019513"/>
            <a:ext cx="13238144" cy="4338858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732082" y="1019515"/>
            <a:ext cx="22494363" cy="2185433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11920" y="5358373"/>
            <a:ext cx="13238144" cy="17515474"/>
          </a:xfrm>
        </p:spPr>
        <p:txBody>
          <a:bodyPr/>
          <a:lstStyle>
            <a:lvl1pPr marL="0" indent="0">
              <a:buNone/>
              <a:defRPr sz="5800"/>
            </a:lvl1pPr>
            <a:lvl2pPr marL="1881241" indent="0">
              <a:buNone/>
              <a:defRPr sz="4900"/>
            </a:lvl2pPr>
            <a:lvl3pPr marL="3762482" indent="0">
              <a:buNone/>
              <a:defRPr sz="4100"/>
            </a:lvl3pPr>
            <a:lvl4pPr marL="5643723" indent="0">
              <a:buNone/>
              <a:defRPr sz="3700"/>
            </a:lvl4pPr>
            <a:lvl5pPr marL="7524963" indent="0">
              <a:buNone/>
              <a:defRPr sz="3700"/>
            </a:lvl5pPr>
            <a:lvl6pPr marL="9406204" indent="0">
              <a:buNone/>
              <a:defRPr sz="3700"/>
            </a:lvl6pPr>
            <a:lvl7pPr marL="11287445" indent="0">
              <a:buNone/>
              <a:defRPr sz="3700"/>
            </a:lvl7pPr>
            <a:lvl8pPr marL="13168686" indent="0">
              <a:buNone/>
              <a:defRPr sz="3700"/>
            </a:lvl8pPr>
            <a:lvl9pPr marL="15049927" indent="0">
              <a:buNone/>
              <a:defRPr sz="3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87001" y="17924463"/>
            <a:ext cx="24143018" cy="2116084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7887001" y="2287977"/>
            <a:ext cx="24143018" cy="15363825"/>
          </a:xfrm>
        </p:spPr>
        <p:txBody>
          <a:bodyPr/>
          <a:lstStyle>
            <a:lvl1pPr marL="0" indent="0">
              <a:buNone/>
              <a:defRPr sz="13200"/>
            </a:lvl1pPr>
            <a:lvl2pPr marL="1881241" indent="0">
              <a:buNone/>
              <a:defRPr sz="11500"/>
            </a:lvl2pPr>
            <a:lvl3pPr marL="3762482" indent="0">
              <a:buNone/>
              <a:defRPr sz="9900"/>
            </a:lvl3pPr>
            <a:lvl4pPr marL="5643723" indent="0">
              <a:buNone/>
              <a:defRPr sz="8200"/>
            </a:lvl4pPr>
            <a:lvl5pPr marL="7524963" indent="0">
              <a:buNone/>
              <a:defRPr sz="8200"/>
            </a:lvl5pPr>
            <a:lvl6pPr marL="9406204" indent="0">
              <a:buNone/>
              <a:defRPr sz="8200"/>
            </a:lvl6pPr>
            <a:lvl7pPr marL="11287445" indent="0">
              <a:buNone/>
              <a:defRPr sz="8200"/>
            </a:lvl7pPr>
            <a:lvl8pPr marL="13168686" indent="0">
              <a:buNone/>
              <a:defRPr sz="8200"/>
            </a:lvl8pPr>
            <a:lvl9pPr marL="15049927" indent="0">
              <a:buNone/>
              <a:defRPr sz="8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7887001" y="20040547"/>
            <a:ext cx="24143018" cy="3005191"/>
          </a:xfrm>
        </p:spPr>
        <p:txBody>
          <a:bodyPr/>
          <a:lstStyle>
            <a:lvl1pPr marL="0" indent="0">
              <a:buNone/>
              <a:defRPr sz="5800"/>
            </a:lvl1pPr>
            <a:lvl2pPr marL="1881241" indent="0">
              <a:buNone/>
              <a:defRPr sz="4900"/>
            </a:lvl2pPr>
            <a:lvl3pPr marL="3762482" indent="0">
              <a:buNone/>
              <a:defRPr sz="4100"/>
            </a:lvl3pPr>
            <a:lvl4pPr marL="5643723" indent="0">
              <a:buNone/>
              <a:defRPr sz="3700"/>
            </a:lvl4pPr>
            <a:lvl5pPr marL="7524963" indent="0">
              <a:buNone/>
              <a:defRPr sz="3700"/>
            </a:lvl5pPr>
            <a:lvl6pPr marL="9406204" indent="0">
              <a:buNone/>
              <a:defRPr sz="3700"/>
            </a:lvl6pPr>
            <a:lvl7pPr marL="11287445" indent="0">
              <a:buNone/>
              <a:defRPr sz="3700"/>
            </a:lvl7pPr>
            <a:lvl8pPr marL="13168686" indent="0">
              <a:buNone/>
              <a:defRPr sz="3700"/>
            </a:lvl8pPr>
            <a:lvl9pPr marL="15049927" indent="0">
              <a:buNone/>
              <a:defRPr sz="3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011918" y="1025442"/>
            <a:ext cx="36214527" cy="4267729"/>
          </a:xfrm>
          <a:prstGeom prst="rect">
            <a:avLst/>
          </a:prstGeom>
        </p:spPr>
        <p:txBody>
          <a:bodyPr vert="horz" lIns="376248" tIns="188124" rIns="376248" bIns="188124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011918" y="5974823"/>
            <a:ext cx="36214527" cy="16899024"/>
          </a:xfrm>
          <a:prstGeom prst="rect">
            <a:avLst/>
          </a:prstGeom>
        </p:spPr>
        <p:txBody>
          <a:bodyPr vert="horz" lIns="376248" tIns="188124" rIns="376248" bIns="1881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011918" y="23733318"/>
            <a:ext cx="9388951" cy="1363302"/>
          </a:xfrm>
          <a:prstGeom prst="rect">
            <a:avLst/>
          </a:prstGeom>
        </p:spPr>
        <p:txBody>
          <a:bodyPr vert="horz" lIns="376248" tIns="188124" rIns="376248" bIns="1881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4DEE-4F39-405B-A371-59400BAD5A6B}" type="datetimeFigureOut">
              <a:rPr kumimoji="1" lang="ja-JP" altLang="en-US" smtClean="0"/>
              <a:pPr/>
              <a:t>2008/2/27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3748108" y="23733318"/>
            <a:ext cx="12742148" cy="1363302"/>
          </a:xfrm>
          <a:prstGeom prst="rect">
            <a:avLst/>
          </a:prstGeom>
        </p:spPr>
        <p:txBody>
          <a:bodyPr vert="horz" lIns="376248" tIns="188124" rIns="376248" bIns="1881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8837494" y="23733318"/>
            <a:ext cx="9388951" cy="1363302"/>
          </a:xfrm>
          <a:prstGeom prst="rect">
            <a:avLst/>
          </a:prstGeom>
        </p:spPr>
        <p:txBody>
          <a:bodyPr vert="horz" lIns="376248" tIns="188124" rIns="376248" bIns="1881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676E-113D-4E2D-8C4A-D00E875690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482" rtl="0" eaLnBrk="1" latinLnBrk="0" hangingPunct="1">
        <a:spcBef>
          <a:spcPct val="0"/>
        </a:spcBef>
        <a:buNone/>
        <a:defRPr kumimoji="1"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931" indent="-1410931" algn="l" defTabSz="3762482" rtl="0" eaLnBrk="1" latinLnBrk="0" hangingPunct="1">
        <a:spcBef>
          <a:spcPct val="20000"/>
        </a:spcBef>
        <a:buFont typeface="Arial" pitchFamily="34" charset="0"/>
        <a:buChar char="•"/>
        <a:defRPr kumimoji="1"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7016" indent="-1175776" algn="l" defTabSz="3762482" rtl="0" eaLnBrk="1" latinLnBrk="0" hangingPunct="1">
        <a:spcBef>
          <a:spcPct val="20000"/>
        </a:spcBef>
        <a:buFont typeface="Arial" pitchFamily="34" charset="0"/>
        <a:buChar char="–"/>
        <a:defRPr kumimoji="1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102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kumimoji="1"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343" indent="-940620" algn="l" defTabSz="3762482" rtl="0" eaLnBrk="1" latinLnBrk="0" hangingPunct="1">
        <a:spcBef>
          <a:spcPct val="20000"/>
        </a:spcBef>
        <a:buFont typeface="Arial" pitchFamily="34" charset="0"/>
        <a:buChar char="–"/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5584" indent="-940620" algn="l" defTabSz="3762482" rtl="0" eaLnBrk="1" latinLnBrk="0" hangingPunct="1">
        <a:spcBef>
          <a:spcPct val="20000"/>
        </a:spcBef>
        <a:buFont typeface="Arial" pitchFamily="34" charset="0"/>
        <a:buChar char="»"/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6825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8065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9306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90547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241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482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723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963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6204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7445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8686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9927" algn="l" defTabSz="3762482" rtl="0" eaLnBrk="1" latinLnBrk="0" hangingPunct="1">
        <a:defRPr kumimoji="1"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3.bin"/><Relationship Id="rId34" Type="http://schemas.openxmlformats.org/officeDocument/2006/relationships/oleObject" Target="../embeddings/oleObject26.bin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7.bin"/><Relationship Id="rId33" Type="http://schemas.openxmlformats.org/officeDocument/2006/relationships/oleObject" Target="../embeddings/oleObject25.bin"/><Relationship Id="rId38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1.vml"/><Relationship Id="rId6" Type="http://schemas.openxmlformats.org/officeDocument/2006/relationships/chart" Target="../charts/chart3.xml"/><Relationship Id="rId11" Type="http://schemas.openxmlformats.org/officeDocument/2006/relationships/oleObject" Target="../embeddings/oleObject3.bin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4.bin"/><Relationship Id="rId37" Type="http://schemas.openxmlformats.org/officeDocument/2006/relationships/oleObject" Target="../embeddings/oleObject29.bin"/><Relationship Id="rId5" Type="http://schemas.openxmlformats.org/officeDocument/2006/relationships/chart" Target="../charts/chart2.xml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5.bin"/><Relationship Id="rId28" Type="http://schemas.openxmlformats.org/officeDocument/2006/relationships/oleObject" Target="../embeddings/oleObject20.bin"/><Relationship Id="rId36" Type="http://schemas.openxmlformats.org/officeDocument/2006/relationships/oleObject" Target="../embeddings/oleObject28.bin"/><Relationship Id="rId10" Type="http://schemas.openxmlformats.org/officeDocument/2006/relationships/oleObject" Target="../embeddings/oleObject2.bin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23.bin"/><Relationship Id="rId4" Type="http://schemas.openxmlformats.org/officeDocument/2006/relationships/chart" Target="../charts/chart1.xml"/><Relationship Id="rId9" Type="http://schemas.openxmlformats.org/officeDocument/2006/relationships/oleObject" Target="../embeddings/oleObject1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9.bin"/><Relationship Id="rId30" Type="http://schemas.openxmlformats.org/officeDocument/2006/relationships/oleObject" Target="../embeddings/oleObject22.bin"/><Relationship Id="rId35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グラフ 99"/>
          <p:cNvGraphicFramePr/>
          <p:nvPr/>
        </p:nvGraphicFramePr>
        <p:xfrm>
          <a:off x="29721719" y="15556067"/>
          <a:ext cx="10160495" cy="675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1" name="グラフ 100"/>
          <p:cNvGraphicFramePr/>
          <p:nvPr/>
        </p:nvGraphicFramePr>
        <p:xfrm>
          <a:off x="20165984" y="15412810"/>
          <a:ext cx="9525889" cy="689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9" name="グラフ 78"/>
          <p:cNvGraphicFramePr/>
          <p:nvPr/>
        </p:nvGraphicFramePr>
        <p:xfrm>
          <a:off x="9974985" y="4873569"/>
          <a:ext cx="9501254" cy="714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0" name="テキスト ボックス 79"/>
          <p:cNvSpPr txBox="1"/>
          <p:nvPr/>
        </p:nvSpPr>
        <p:spPr>
          <a:xfrm>
            <a:off x="16690157" y="6516643"/>
            <a:ext cx="327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Our approach!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9047611" y="723102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6.9%</a:t>
            </a:r>
            <a:endParaRPr kumimoji="1" lang="ja-JP" altLang="en-US" sz="3600" dirty="0"/>
          </a:p>
        </p:txBody>
      </p:sp>
      <p:cxnSp>
        <p:nvCxnSpPr>
          <p:cNvPr id="82" name="直線コネクタ 81"/>
          <p:cNvCxnSpPr/>
          <p:nvPr/>
        </p:nvCxnSpPr>
        <p:spPr>
          <a:xfrm>
            <a:off x="16547281" y="8043919"/>
            <a:ext cx="278608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18118917" y="7873965"/>
            <a:ext cx="121444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rot="5400000">
            <a:off x="18726934" y="7623138"/>
            <a:ext cx="500066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rot="5400000" flipH="1" flipV="1">
            <a:off x="18731696" y="8332756"/>
            <a:ext cx="500066" cy="9524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rot="16200000" flipH="1">
            <a:off x="15890006" y="7388231"/>
            <a:ext cx="1314551" cy="1"/>
          </a:xfrm>
          <a:prstGeom prst="straightConnector1">
            <a:avLst/>
          </a:prstGeom>
          <a:ln w="508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12189563" y="5445073"/>
            <a:ext cx="3286148" cy="1143008"/>
          </a:xfrm>
          <a:prstGeom prst="wedgeRectCallout">
            <a:avLst>
              <a:gd name="adj1" fmla="val 31663"/>
              <a:gd name="adj2" fmla="val 8121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Perfect L2 cache</a:t>
            </a:r>
          </a:p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(hit rate 100% 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8" name="四角形吹き出し 87"/>
          <p:cNvSpPr/>
          <p:nvPr/>
        </p:nvSpPr>
        <p:spPr>
          <a:xfrm>
            <a:off x="14046957" y="8658204"/>
            <a:ext cx="3214703" cy="571504"/>
          </a:xfrm>
          <a:prstGeom prst="wedgeRectCallout">
            <a:avLst>
              <a:gd name="adj1" fmla="val -23296"/>
              <a:gd name="adj2" fmla="val -12570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1MB L2 cache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404141" y="4587817"/>
            <a:ext cx="1851789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Cholesky</a:t>
            </a:r>
            <a:endParaRPr kumimoji="1" lang="ja-JP" altLang="en-US" sz="3600" dirty="0"/>
          </a:p>
        </p:txBody>
      </p:sp>
      <p:sp>
        <p:nvSpPr>
          <p:cNvPr id="99" name="四角形吹き出し 98"/>
          <p:cNvSpPr/>
          <p:nvPr/>
        </p:nvSpPr>
        <p:spPr>
          <a:xfrm>
            <a:off x="23006015" y="16645537"/>
            <a:ext cx="1857388" cy="1071570"/>
          </a:xfrm>
          <a:prstGeom prst="wedgeRectCallout">
            <a:avLst>
              <a:gd name="adj1" fmla="val -72616"/>
              <a:gd name="adj2" fmla="val -446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47% speedup </a:t>
            </a:r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23779299" y="22307831"/>
            <a:ext cx="13326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BASE: All cores are used to execute the application-threads.</a:t>
            </a:r>
          </a:p>
          <a:p>
            <a:r>
              <a:rPr lang="en-US" altLang="ja-JP" sz="3600" dirty="0" smtClean="0"/>
              <a:t>PB-GS(PB-LS) : </a:t>
            </a:r>
            <a:r>
              <a:rPr lang="en-US" altLang="ja-JP" sz="3600" dirty="0" smtClean="0"/>
              <a:t>The </a:t>
            </a:r>
            <a:r>
              <a:rPr lang="en-US" altLang="ja-JP" sz="3600" dirty="0" smtClean="0"/>
              <a:t>model supporting performance balancing, and </a:t>
            </a:r>
          </a:p>
          <a:p>
            <a:r>
              <a:rPr lang="en-US" altLang="ja-JP" sz="3600" dirty="0" smtClean="0"/>
              <a:t>                           executes global(local) stride </a:t>
            </a:r>
            <a:r>
              <a:rPr lang="en-US" altLang="ja-JP" sz="3600" dirty="0" err="1" smtClean="0"/>
              <a:t>prefetch</a:t>
            </a:r>
            <a:r>
              <a:rPr lang="en-US" altLang="ja-JP" sz="3600" dirty="0" smtClean="0"/>
              <a:t> as helper threads.</a:t>
            </a:r>
            <a:endParaRPr lang="ja-JP" altLang="en-US" sz="3600" dirty="0" smtClean="0"/>
          </a:p>
        </p:txBody>
      </p:sp>
      <p:pic>
        <p:nvPicPr>
          <p:cNvPr id="188" name="図 187" descr="rth.b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9833972" y="15661484"/>
            <a:ext cx="523728" cy="665050"/>
          </a:xfrm>
          <a:prstGeom prst="rect">
            <a:avLst/>
          </a:prstGeom>
        </p:spPr>
      </p:pic>
      <p:grpSp>
        <p:nvGrpSpPr>
          <p:cNvPr id="3" name="グループ化 210"/>
          <p:cNvGrpSpPr/>
          <p:nvPr/>
        </p:nvGrpSpPr>
        <p:grpSpPr>
          <a:xfrm>
            <a:off x="473731" y="11539611"/>
            <a:ext cx="9651444" cy="6581988"/>
            <a:chOff x="2142097" y="15747046"/>
            <a:chExt cx="10393863" cy="7843279"/>
          </a:xfrm>
        </p:grpSpPr>
        <p:sp>
          <p:nvSpPr>
            <p:cNvPr id="212" name="正方形/長方形 211"/>
            <p:cNvSpPr/>
            <p:nvPr/>
          </p:nvSpPr>
          <p:spPr>
            <a:xfrm>
              <a:off x="8346667" y="17905793"/>
              <a:ext cx="2503598" cy="3229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2359802" y="17905793"/>
              <a:ext cx="5660309" cy="32291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cxnSp>
          <p:nvCxnSpPr>
            <p:cNvPr id="214" name="直線コネクタ 213"/>
            <p:cNvCxnSpPr/>
            <p:nvPr/>
          </p:nvCxnSpPr>
          <p:spPr>
            <a:xfrm rot="5400000">
              <a:off x="6698646" y="21080186"/>
              <a:ext cx="551887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/>
            <p:nvPr/>
          </p:nvCxnSpPr>
          <p:spPr>
            <a:xfrm rot="10800000" flipV="1">
              <a:off x="4122554" y="20797665"/>
              <a:ext cx="5927025" cy="143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テキスト ボックス 215"/>
            <p:cNvSpPr txBox="1"/>
            <p:nvPr/>
          </p:nvSpPr>
          <p:spPr>
            <a:xfrm>
              <a:off x="2911429" y="21089995"/>
              <a:ext cx="2224007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3600" dirty="0" smtClean="0"/>
                <a:t>shared bus</a:t>
              </a:r>
              <a:endParaRPr kumimoji="1" lang="ja-JP" altLang="en-US" sz="3600" dirty="0"/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5884049" y="18228709"/>
              <a:ext cx="1424972" cy="11073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altLang="ja-JP" sz="4000" dirty="0" smtClean="0">
                  <a:solidFill>
                    <a:schemeClr val="tx1"/>
                  </a:solidFill>
                </a:rPr>
                <a:t>core1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5884049" y="19336032"/>
              <a:ext cx="712940" cy="58610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L1D$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6596536" y="19336032"/>
              <a:ext cx="712486" cy="58610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L1I$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0" name="正方形/長方形 239"/>
            <p:cNvSpPr/>
            <p:nvPr/>
          </p:nvSpPr>
          <p:spPr>
            <a:xfrm>
              <a:off x="5081104" y="19358916"/>
              <a:ext cx="802945" cy="56607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chemeClr val="tx1"/>
                  </a:solidFill>
                </a:rPr>
                <a:t>MSB</a:t>
              </a:r>
            </a:p>
          </p:txBody>
        </p:sp>
        <p:cxnSp>
          <p:nvCxnSpPr>
            <p:cNvPr id="241" name="直線コネクタ 240"/>
            <p:cNvCxnSpPr/>
            <p:nvPr/>
          </p:nvCxnSpPr>
          <p:spPr>
            <a:xfrm rot="5400000">
              <a:off x="6405037" y="20568642"/>
              <a:ext cx="484374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コネクタ 241"/>
            <p:cNvCxnSpPr/>
            <p:nvPr/>
          </p:nvCxnSpPr>
          <p:spPr>
            <a:xfrm>
              <a:off x="6210606" y="20327665"/>
              <a:ext cx="761965" cy="35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/>
            <p:cNvCxnSpPr/>
            <p:nvPr/>
          </p:nvCxnSpPr>
          <p:spPr>
            <a:xfrm rot="5400000">
              <a:off x="6011386" y="20124372"/>
              <a:ext cx="357190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/>
            <p:cNvCxnSpPr/>
            <p:nvPr/>
          </p:nvCxnSpPr>
          <p:spPr>
            <a:xfrm rot="5400000">
              <a:off x="6797204" y="20124372"/>
              <a:ext cx="357190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/>
            <p:cNvCxnSpPr/>
            <p:nvPr/>
          </p:nvCxnSpPr>
          <p:spPr>
            <a:xfrm rot="5400000">
              <a:off x="5367839" y="20124977"/>
              <a:ext cx="357190" cy="121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コネクタ 245"/>
            <p:cNvCxnSpPr/>
            <p:nvPr/>
          </p:nvCxnSpPr>
          <p:spPr>
            <a:xfrm>
              <a:off x="5557493" y="20327665"/>
              <a:ext cx="653113" cy="358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正方形/長方形 246"/>
            <p:cNvSpPr/>
            <p:nvPr/>
          </p:nvSpPr>
          <p:spPr>
            <a:xfrm>
              <a:off x="3380451" y="18228709"/>
              <a:ext cx="1424972" cy="11073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altLang="ja-JP" sz="4000" dirty="0" smtClean="0">
                  <a:solidFill>
                    <a:schemeClr val="tx1"/>
                  </a:solidFill>
                </a:rPr>
                <a:t>core0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48" name="正方形/長方形 247"/>
            <p:cNvSpPr/>
            <p:nvPr/>
          </p:nvSpPr>
          <p:spPr>
            <a:xfrm>
              <a:off x="3380451" y="19336032"/>
              <a:ext cx="712940" cy="58610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L1D$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9" name="正方形/長方形 248"/>
            <p:cNvSpPr/>
            <p:nvPr/>
          </p:nvSpPr>
          <p:spPr>
            <a:xfrm>
              <a:off x="4092937" y="19336032"/>
              <a:ext cx="712486" cy="58610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L1I$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3" name="正方形/長方形 252"/>
            <p:cNvSpPr/>
            <p:nvPr/>
          </p:nvSpPr>
          <p:spPr>
            <a:xfrm>
              <a:off x="2577506" y="19358916"/>
              <a:ext cx="802945" cy="56607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chemeClr val="tx1"/>
                  </a:solidFill>
                </a:rPr>
                <a:t>MSB</a:t>
              </a:r>
            </a:p>
          </p:txBody>
        </p:sp>
        <p:cxnSp>
          <p:nvCxnSpPr>
            <p:cNvPr id="256" name="直線コネクタ 255"/>
            <p:cNvCxnSpPr/>
            <p:nvPr/>
          </p:nvCxnSpPr>
          <p:spPr>
            <a:xfrm rot="5400000">
              <a:off x="3901438" y="20568642"/>
              <a:ext cx="484374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/>
            <p:cNvCxnSpPr/>
            <p:nvPr/>
          </p:nvCxnSpPr>
          <p:spPr>
            <a:xfrm>
              <a:off x="3707007" y="20327665"/>
              <a:ext cx="761965" cy="35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/>
            <p:cNvCxnSpPr/>
            <p:nvPr/>
          </p:nvCxnSpPr>
          <p:spPr>
            <a:xfrm rot="5400000">
              <a:off x="3511056" y="20124372"/>
              <a:ext cx="357190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/>
            <p:cNvCxnSpPr/>
            <p:nvPr/>
          </p:nvCxnSpPr>
          <p:spPr>
            <a:xfrm rot="5400000">
              <a:off x="4296874" y="20124372"/>
              <a:ext cx="357190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/>
            <p:cNvCxnSpPr/>
            <p:nvPr/>
          </p:nvCxnSpPr>
          <p:spPr>
            <a:xfrm rot="5400000">
              <a:off x="2867509" y="20124977"/>
              <a:ext cx="357190" cy="121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/>
            <p:cNvCxnSpPr/>
            <p:nvPr/>
          </p:nvCxnSpPr>
          <p:spPr>
            <a:xfrm>
              <a:off x="3053895" y="20327665"/>
              <a:ext cx="653113" cy="358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正方形/長方形 271"/>
            <p:cNvSpPr/>
            <p:nvPr/>
          </p:nvSpPr>
          <p:spPr>
            <a:xfrm>
              <a:off x="9258464" y="18228709"/>
              <a:ext cx="1424972" cy="11073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altLang="ja-JP" sz="4000" dirty="0" err="1" smtClean="0">
                  <a:solidFill>
                    <a:schemeClr val="tx1"/>
                  </a:solidFill>
                </a:rPr>
                <a:t>coreN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73" name="正方形/長方形 272"/>
            <p:cNvSpPr/>
            <p:nvPr/>
          </p:nvSpPr>
          <p:spPr>
            <a:xfrm>
              <a:off x="9258464" y="19336032"/>
              <a:ext cx="712940" cy="58610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L1D$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4" name="正方形/長方形 273"/>
            <p:cNvSpPr/>
            <p:nvPr/>
          </p:nvSpPr>
          <p:spPr>
            <a:xfrm>
              <a:off x="9970951" y="19336032"/>
              <a:ext cx="712486" cy="58610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L1I$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5" name="正方形/長方形 274"/>
            <p:cNvSpPr/>
            <p:nvPr/>
          </p:nvSpPr>
          <p:spPr>
            <a:xfrm>
              <a:off x="8455519" y="19358916"/>
              <a:ext cx="802945" cy="56607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chemeClr val="tx1"/>
                  </a:solidFill>
                </a:rPr>
                <a:t>MSB</a:t>
              </a:r>
            </a:p>
          </p:txBody>
        </p:sp>
        <p:cxnSp>
          <p:nvCxnSpPr>
            <p:cNvPr id="276" name="直線コネクタ 275"/>
            <p:cNvCxnSpPr/>
            <p:nvPr/>
          </p:nvCxnSpPr>
          <p:spPr>
            <a:xfrm rot="5400000">
              <a:off x="9779452" y="20568642"/>
              <a:ext cx="484374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/>
            <p:nvPr/>
          </p:nvCxnSpPr>
          <p:spPr>
            <a:xfrm>
              <a:off x="9585021" y="20327665"/>
              <a:ext cx="761965" cy="35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/>
            <p:nvPr/>
          </p:nvCxnSpPr>
          <p:spPr>
            <a:xfrm rot="5400000">
              <a:off x="9368972" y="20124372"/>
              <a:ext cx="357190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/>
            <p:cNvCxnSpPr/>
            <p:nvPr/>
          </p:nvCxnSpPr>
          <p:spPr>
            <a:xfrm rot="5400000">
              <a:off x="10154790" y="20124372"/>
              <a:ext cx="357190" cy="2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/>
            <p:cNvCxnSpPr/>
            <p:nvPr/>
          </p:nvCxnSpPr>
          <p:spPr>
            <a:xfrm rot="5400000">
              <a:off x="8725425" y="20124977"/>
              <a:ext cx="357190" cy="121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/>
            <p:cNvCxnSpPr/>
            <p:nvPr/>
          </p:nvCxnSpPr>
          <p:spPr>
            <a:xfrm>
              <a:off x="8931908" y="20327665"/>
              <a:ext cx="653113" cy="358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角丸四角形吹き出し 281"/>
            <p:cNvSpPr/>
            <p:nvPr/>
          </p:nvSpPr>
          <p:spPr>
            <a:xfrm>
              <a:off x="2441024" y="16660839"/>
              <a:ext cx="2238387" cy="1453123"/>
            </a:xfrm>
            <a:prstGeom prst="wedgeRoundRectCallout">
              <a:avLst>
                <a:gd name="adj1" fmla="val 25923"/>
                <a:gd name="adj2" fmla="val 76028"/>
                <a:gd name="adj3" fmla="val 1666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ja-JP" sz="3200" dirty="0" smtClean="0"/>
                <a:t>execute an </a:t>
              </a:r>
              <a:r>
                <a:rPr lang="en-US" altLang="ja-JP" sz="3200" dirty="0" smtClean="0"/>
                <a:t>application</a:t>
              </a:r>
              <a:r>
                <a:rPr kumimoji="1" lang="en-US" altLang="ja-JP" sz="3200" dirty="0" smtClean="0"/>
                <a:t> thread</a:t>
              </a:r>
              <a:endParaRPr kumimoji="1" lang="ja-JP" altLang="en-US" sz="3200" dirty="0"/>
            </a:p>
          </p:txBody>
        </p:sp>
        <p:sp>
          <p:nvSpPr>
            <p:cNvPr id="283" name="角丸四角形吹き出し 282"/>
            <p:cNvSpPr/>
            <p:nvPr/>
          </p:nvSpPr>
          <p:spPr>
            <a:xfrm>
              <a:off x="10523710" y="16614128"/>
              <a:ext cx="1841701" cy="1370597"/>
            </a:xfrm>
            <a:prstGeom prst="wedgeRoundRectCallout">
              <a:avLst>
                <a:gd name="adj1" fmla="val -57812"/>
                <a:gd name="adj2" fmla="val 76446"/>
                <a:gd name="adj3" fmla="val 1666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ja-JP" sz="3200" dirty="0" smtClean="0"/>
                <a:t>execute a helper thread</a:t>
              </a:r>
              <a:endParaRPr kumimoji="1" lang="ja-JP" altLang="en-US" sz="3200" dirty="0"/>
            </a:p>
          </p:txBody>
        </p:sp>
        <p:sp>
          <p:nvSpPr>
            <p:cNvPr id="284" name="テキスト ボックス 283"/>
            <p:cNvSpPr txBox="1"/>
            <p:nvPr/>
          </p:nvSpPr>
          <p:spPr>
            <a:xfrm>
              <a:off x="7403217" y="18089599"/>
              <a:ext cx="550151" cy="707886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 smtClean="0"/>
                <a:t>…</a:t>
              </a:r>
              <a:endParaRPr lang="ja-JP" altLang="en-US" sz="4000" b="1" dirty="0" smtClean="0"/>
            </a:p>
          </p:txBody>
        </p:sp>
        <p:sp>
          <p:nvSpPr>
            <p:cNvPr id="285" name="テキスト ボックス 284"/>
            <p:cNvSpPr txBox="1"/>
            <p:nvPr/>
          </p:nvSpPr>
          <p:spPr>
            <a:xfrm>
              <a:off x="4825954" y="17232343"/>
              <a:ext cx="29917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000" dirty="0" smtClean="0"/>
                <a:t>computing cores</a:t>
              </a:r>
              <a:endParaRPr kumimoji="1" lang="ja-JP" altLang="en-US" sz="3000" dirty="0"/>
            </a:p>
          </p:txBody>
        </p:sp>
        <p:sp>
          <p:nvSpPr>
            <p:cNvPr id="286" name="テキスト ボックス 285"/>
            <p:cNvSpPr txBox="1"/>
            <p:nvPr/>
          </p:nvSpPr>
          <p:spPr>
            <a:xfrm>
              <a:off x="8211016" y="17232343"/>
              <a:ext cx="22753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000" dirty="0" smtClean="0"/>
                <a:t>helper cores</a:t>
              </a:r>
              <a:endParaRPr kumimoji="1" lang="ja-JP" altLang="en-US" sz="3000" dirty="0"/>
            </a:p>
          </p:txBody>
        </p:sp>
        <p:cxnSp>
          <p:nvCxnSpPr>
            <p:cNvPr id="287" name="直線コネクタ 286"/>
            <p:cNvCxnSpPr/>
            <p:nvPr/>
          </p:nvCxnSpPr>
          <p:spPr>
            <a:xfrm rot="5400000">
              <a:off x="5673043" y="18571595"/>
              <a:ext cx="5005201" cy="2420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テキスト ボックス 287"/>
            <p:cNvSpPr txBox="1"/>
            <p:nvPr/>
          </p:nvSpPr>
          <p:spPr>
            <a:xfrm>
              <a:off x="8474787" y="18089599"/>
              <a:ext cx="550151" cy="707886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 smtClean="0"/>
                <a:t>…</a:t>
              </a:r>
              <a:endParaRPr lang="ja-JP" altLang="en-US" sz="4000" b="1" dirty="0" smtClean="0"/>
            </a:p>
          </p:txBody>
        </p:sp>
        <p:sp>
          <p:nvSpPr>
            <p:cNvPr id="289" name="テキスト ボックス 288"/>
            <p:cNvSpPr txBox="1"/>
            <p:nvPr/>
          </p:nvSpPr>
          <p:spPr>
            <a:xfrm>
              <a:off x="8511460" y="15747046"/>
              <a:ext cx="40245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/>
                <a:t>c</a:t>
              </a:r>
              <a:r>
                <a:rPr kumimoji="1" lang="en-US" altLang="ja-JP" sz="4000" dirty="0" smtClean="0"/>
                <a:t>ompute intensive</a:t>
              </a:r>
              <a:endParaRPr kumimoji="1" lang="ja-JP" altLang="en-US" sz="4000" dirty="0"/>
            </a:p>
          </p:txBody>
        </p:sp>
        <p:sp>
          <p:nvSpPr>
            <p:cNvPr id="290" name="テキスト ボックス 289"/>
            <p:cNvSpPr txBox="1"/>
            <p:nvPr/>
          </p:nvSpPr>
          <p:spPr>
            <a:xfrm>
              <a:off x="3688441" y="15747047"/>
              <a:ext cx="4264928" cy="84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memory intensive</a:t>
              </a:r>
            </a:p>
          </p:txBody>
        </p:sp>
        <p:cxnSp>
          <p:nvCxnSpPr>
            <p:cNvPr id="291" name="直線矢印コネクタ 290"/>
            <p:cNvCxnSpPr/>
            <p:nvPr/>
          </p:nvCxnSpPr>
          <p:spPr>
            <a:xfrm rot="10800000">
              <a:off x="7275084" y="16664428"/>
              <a:ext cx="745027" cy="358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矢印コネクタ 291"/>
            <p:cNvCxnSpPr/>
            <p:nvPr/>
          </p:nvCxnSpPr>
          <p:spPr>
            <a:xfrm>
              <a:off x="8288607" y="16660839"/>
              <a:ext cx="677297" cy="358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正方形/長方形 292"/>
            <p:cNvSpPr/>
            <p:nvPr/>
          </p:nvSpPr>
          <p:spPr>
            <a:xfrm>
              <a:off x="5388585" y="21357848"/>
              <a:ext cx="3155297" cy="7396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</a:rPr>
                <a:t>L2 shared cache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94" name="直線コネクタ 293"/>
            <p:cNvCxnSpPr/>
            <p:nvPr/>
          </p:nvCxnSpPr>
          <p:spPr>
            <a:xfrm rot="5400000">
              <a:off x="6660199" y="22472629"/>
              <a:ext cx="710345" cy="35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正方形/長方形 294"/>
            <p:cNvSpPr/>
            <p:nvPr/>
          </p:nvSpPr>
          <p:spPr>
            <a:xfrm>
              <a:off x="5409074" y="22850673"/>
              <a:ext cx="3155297" cy="7396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</a:rPr>
                <a:t>main memory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96" name="テキスト ボックス 295"/>
            <p:cNvSpPr txBox="1"/>
            <p:nvPr/>
          </p:nvSpPr>
          <p:spPr>
            <a:xfrm>
              <a:off x="9416120" y="21632394"/>
              <a:ext cx="1832108" cy="646330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smtClean="0"/>
                <a:t>on-chip</a:t>
              </a:r>
              <a:endParaRPr kumimoji="1" lang="ja-JP" altLang="en-US" sz="3600" dirty="0"/>
            </a:p>
          </p:txBody>
        </p:sp>
        <p:sp>
          <p:nvSpPr>
            <p:cNvPr id="297" name="テキスト ボックス 296"/>
            <p:cNvSpPr txBox="1"/>
            <p:nvPr/>
          </p:nvSpPr>
          <p:spPr>
            <a:xfrm>
              <a:off x="9416120" y="22527508"/>
              <a:ext cx="183210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smtClean="0"/>
                <a:t>off-chip</a:t>
              </a:r>
              <a:endParaRPr kumimoji="1" lang="ja-JP" altLang="en-US" sz="3600" dirty="0"/>
            </a:p>
          </p:txBody>
        </p:sp>
        <p:cxnSp>
          <p:nvCxnSpPr>
            <p:cNvPr id="298" name="直線コネクタ 297"/>
            <p:cNvCxnSpPr/>
            <p:nvPr/>
          </p:nvCxnSpPr>
          <p:spPr>
            <a:xfrm>
              <a:off x="2142097" y="22467301"/>
              <a:ext cx="9143576" cy="2564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180"/>
          <p:cNvGrpSpPr/>
          <p:nvPr/>
        </p:nvGrpSpPr>
        <p:grpSpPr>
          <a:xfrm>
            <a:off x="29977618" y="4517958"/>
            <a:ext cx="10148528" cy="7893100"/>
            <a:chOff x="29977625" y="5516511"/>
            <a:chExt cx="10148528" cy="7893100"/>
          </a:xfrm>
        </p:grpSpPr>
        <p:pic>
          <p:nvPicPr>
            <p:cNvPr id="90" name="図 89" descr="testB.bmp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836722" y="6088016"/>
              <a:ext cx="7667614" cy="4988292"/>
            </a:xfrm>
            <a:prstGeom prst="rect">
              <a:avLst/>
            </a:prstGeom>
          </p:spPr>
        </p:pic>
        <p:graphicFrame>
          <p:nvGraphicFramePr>
            <p:cNvPr id="142" name="Object 22"/>
            <p:cNvGraphicFramePr>
              <a:graphicFrameLocks noChangeAspect="1"/>
            </p:cNvGraphicFramePr>
            <p:nvPr/>
          </p:nvGraphicFramePr>
          <p:xfrm>
            <a:off x="32146964" y="11807833"/>
            <a:ext cx="551335" cy="464576"/>
          </p:xfrm>
          <a:graphic>
            <a:graphicData uri="http://schemas.openxmlformats.org/presentationml/2006/ole">
              <p:oleObj spid="_x0000_s35842" name="数式" r:id="rId9" imgW="164880" imgH="139680" progId="Equation.3">
                <p:embed/>
              </p:oleObj>
            </a:graphicData>
          </a:graphic>
        </p:graphicFrame>
        <p:graphicFrame>
          <p:nvGraphicFramePr>
            <p:cNvPr id="143" name="Object 23"/>
            <p:cNvGraphicFramePr>
              <a:graphicFrameLocks noChangeAspect="1"/>
            </p:cNvGraphicFramePr>
            <p:nvPr/>
          </p:nvGraphicFramePr>
          <p:xfrm>
            <a:off x="39050251" y="11160112"/>
            <a:ext cx="616537" cy="791032"/>
          </p:xfrm>
          <a:graphic>
            <a:graphicData uri="http://schemas.openxmlformats.org/presentationml/2006/ole">
              <p:oleObj spid="_x0000_s35843" name="数式" r:id="rId10" imgW="177480" imgH="228600" progId="Equation.3">
                <p:embed/>
              </p:oleObj>
            </a:graphicData>
          </a:graphic>
        </p:graphicFrame>
        <p:sp>
          <p:nvSpPr>
            <p:cNvPr id="144" name="テキスト ボックス 143"/>
            <p:cNvSpPr txBox="1"/>
            <p:nvPr/>
          </p:nvSpPr>
          <p:spPr>
            <a:xfrm rot="360000">
              <a:off x="30231767" y="11400814"/>
              <a:ext cx="4839017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/>
                <a:t>The number of helper-cores</a:t>
              </a:r>
              <a:endParaRPr kumimoji="1" lang="ja-JP" altLang="en-US" sz="3200" dirty="0"/>
            </a:p>
          </p:txBody>
        </p:sp>
        <p:graphicFrame>
          <p:nvGraphicFramePr>
            <p:cNvPr id="157" name="Object 15"/>
            <p:cNvGraphicFramePr>
              <a:graphicFrameLocks noChangeAspect="1"/>
            </p:cNvGraphicFramePr>
            <p:nvPr/>
          </p:nvGraphicFramePr>
          <p:xfrm>
            <a:off x="34971319" y="11185268"/>
            <a:ext cx="380994" cy="537695"/>
          </p:xfrm>
          <a:graphic>
            <a:graphicData uri="http://schemas.openxmlformats.org/presentationml/2006/ole">
              <p:oleObj spid="_x0000_s35844" name="数式" r:id="rId11" imgW="126720" imgH="177480" progId="Equation.3">
                <p:embed/>
              </p:oleObj>
            </a:graphicData>
          </a:graphic>
        </p:graphicFrame>
        <p:graphicFrame>
          <p:nvGraphicFramePr>
            <p:cNvPr id="159" name="Object 2"/>
            <p:cNvGraphicFramePr>
              <a:graphicFrameLocks noChangeAspect="1"/>
            </p:cNvGraphicFramePr>
            <p:nvPr/>
          </p:nvGraphicFramePr>
          <p:xfrm>
            <a:off x="30050905" y="6795646"/>
            <a:ext cx="728190" cy="537694"/>
          </p:xfrm>
          <a:graphic>
            <a:graphicData uri="http://schemas.openxmlformats.org/presentationml/2006/ole">
              <p:oleObj spid="_x0000_s35845" name="数式" r:id="rId12" imgW="241200" imgH="177480" progId="Equation.3">
                <p:embed/>
              </p:oleObj>
            </a:graphicData>
          </a:graphic>
        </p:graphicFrame>
        <p:graphicFrame>
          <p:nvGraphicFramePr>
            <p:cNvPr id="160" name="Object 3"/>
            <p:cNvGraphicFramePr>
              <a:graphicFrameLocks noChangeAspect="1"/>
            </p:cNvGraphicFramePr>
            <p:nvPr/>
          </p:nvGraphicFramePr>
          <p:xfrm>
            <a:off x="30065563" y="7531637"/>
            <a:ext cx="728188" cy="537694"/>
          </p:xfrm>
          <a:graphic>
            <a:graphicData uri="http://schemas.openxmlformats.org/presentationml/2006/ole">
              <p:oleObj spid="_x0000_s35846" name="数式" r:id="rId13" imgW="241200" imgH="177480" progId="Equation.3">
                <p:embed/>
              </p:oleObj>
            </a:graphicData>
          </a:graphic>
        </p:graphicFrame>
        <p:graphicFrame>
          <p:nvGraphicFramePr>
            <p:cNvPr id="161" name="Object 4"/>
            <p:cNvGraphicFramePr>
              <a:graphicFrameLocks noChangeAspect="1"/>
            </p:cNvGraphicFramePr>
            <p:nvPr/>
          </p:nvGraphicFramePr>
          <p:xfrm>
            <a:off x="30094874" y="8223666"/>
            <a:ext cx="651378" cy="537695"/>
          </p:xfrm>
          <a:graphic>
            <a:graphicData uri="http://schemas.openxmlformats.org/presentationml/2006/ole">
              <p:oleObj spid="_x0000_s35847" name="数式" r:id="rId14" imgW="215640" imgH="177480" progId="Equation.3">
                <p:embed/>
              </p:oleObj>
            </a:graphicData>
          </a:graphic>
        </p:graphicFrame>
        <p:graphicFrame>
          <p:nvGraphicFramePr>
            <p:cNvPr id="162" name="Object 5"/>
            <p:cNvGraphicFramePr>
              <a:graphicFrameLocks noChangeAspect="1"/>
            </p:cNvGraphicFramePr>
            <p:nvPr/>
          </p:nvGraphicFramePr>
          <p:xfrm>
            <a:off x="30124185" y="8945004"/>
            <a:ext cx="651376" cy="537692"/>
          </p:xfrm>
          <a:graphic>
            <a:graphicData uri="http://schemas.openxmlformats.org/presentationml/2006/ole">
              <p:oleObj spid="_x0000_s35848" name="数式" r:id="rId15" imgW="215640" imgH="177480" progId="Equation.3">
                <p:embed/>
              </p:oleObj>
            </a:graphicData>
          </a:graphic>
        </p:graphicFrame>
        <p:graphicFrame>
          <p:nvGraphicFramePr>
            <p:cNvPr id="163" name="Object 6"/>
            <p:cNvGraphicFramePr>
              <a:graphicFrameLocks noChangeAspect="1"/>
            </p:cNvGraphicFramePr>
            <p:nvPr/>
          </p:nvGraphicFramePr>
          <p:xfrm>
            <a:off x="30065563" y="9637024"/>
            <a:ext cx="688245" cy="537694"/>
          </p:xfrm>
          <a:graphic>
            <a:graphicData uri="http://schemas.openxmlformats.org/presentationml/2006/ole">
              <p:oleObj spid="_x0000_s35849" name="数式" r:id="rId16" imgW="228600" imgH="177480" progId="Equation.3">
                <p:embed/>
              </p:oleObj>
            </a:graphicData>
          </a:graphic>
        </p:graphicFrame>
        <p:graphicFrame>
          <p:nvGraphicFramePr>
            <p:cNvPr id="164" name="Object 7"/>
            <p:cNvGraphicFramePr>
              <a:graphicFrameLocks noChangeAspect="1"/>
            </p:cNvGraphicFramePr>
            <p:nvPr/>
          </p:nvGraphicFramePr>
          <p:xfrm>
            <a:off x="30335318" y="10299741"/>
            <a:ext cx="384069" cy="537697"/>
          </p:xfrm>
          <a:graphic>
            <a:graphicData uri="http://schemas.openxmlformats.org/presentationml/2006/ole">
              <p:oleObj spid="_x0000_s35850" name="数式" r:id="rId17" imgW="126720" imgH="177480" progId="Equation.3">
                <p:embed/>
              </p:oleObj>
            </a:graphicData>
          </a:graphic>
        </p:graphicFrame>
        <p:graphicFrame>
          <p:nvGraphicFramePr>
            <p:cNvPr id="165" name="Object 8"/>
            <p:cNvGraphicFramePr>
              <a:graphicFrameLocks noChangeAspect="1"/>
            </p:cNvGraphicFramePr>
            <p:nvPr/>
          </p:nvGraphicFramePr>
          <p:xfrm>
            <a:off x="30637362" y="10707354"/>
            <a:ext cx="384069" cy="537697"/>
          </p:xfrm>
          <a:graphic>
            <a:graphicData uri="http://schemas.openxmlformats.org/presentationml/2006/ole">
              <p:oleObj spid="_x0000_s35851" name="数式" r:id="rId18" imgW="126720" imgH="177480" progId="Equation.3">
                <p:embed/>
              </p:oleObj>
            </a:graphicData>
          </a:graphic>
        </p:graphicFrame>
        <p:graphicFrame>
          <p:nvGraphicFramePr>
            <p:cNvPr id="166" name="Object 9"/>
            <p:cNvGraphicFramePr>
              <a:graphicFrameLocks noChangeAspect="1"/>
            </p:cNvGraphicFramePr>
            <p:nvPr/>
          </p:nvGraphicFramePr>
          <p:xfrm>
            <a:off x="31358695" y="10827573"/>
            <a:ext cx="384069" cy="537697"/>
          </p:xfrm>
          <a:graphic>
            <a:graphicData uri="http://schemas.openxmlformats.org/presentationml/2006/ole">
              <p:oleObj spid="_x0000_s35852" name="数式" r:id="rId19" imgW="126720" imgH="177480" progId="Equation.3">
                <p:embed/>
              </p:oleObj>
            </a:graphicData>
          </a:graphic>
        </p:graphicFrame>
        <p:graphicFrame>
          <p:nvGraphicFramePr>
            <p:cNvPr id="167" name="Object 10"/>
            <p:cNvGraphicFramePr>
              <a:graphicFrameLocks noChangeAspect="1"/>
            </p:cNvGraphicFramePr>
            <p:nvPr/>
          </p:nvGraphicFramePr>
          <p:xfrm>
            <a:off x="32050720" y="10889177"/>
            <a:ext cx="344124" cy="537697"/>
          </p:xfrm>
          <a:graphic>
            <a:graphicData uri="http://schemas.openxmlformats.org/presentationml/2006/ole">
              <p:oleObj spid="_x0000_s35853" name="数式" r:id="rId20" imgW="114120" imgH="177480" progId="Equation.3">
                <p:embed/>
              </p:oleObj>
            </a:graphicData>
          </a:graphic>
        </p:graphicFrame>
        <p:graphicFrame>
          <p:nvGraphicFramePr>
            <p:cNvPr id="168" name="Object 11"/>
            <p:cNvGraphicFramePr>
              <a:graphicFrameLocks noChangeAspect="1"/>
            </p:cNvGraphicFramePr>
            <p:nvPr/>
          </p:nvGraphicFramePr>
          <p:xfrm>
            <a:off x="32666486" y="10969977"/>
            <a:ext cx="384067" cy="497753"/>
          </p:xfrm>
          <a:graphic>
            <a:graphicData uri="http://schemas.openxmlformats.org/presentationml/2006/ole">
              <p:oleObj spid="_x0000_s35854" name="数式" r:id="rId21" imgW="126720" imgH="164880" progId="Equation.3">
                <p:embed/>
              </p:oleObj>
            </a:graphicData>
          </a:graphic>
        </p:graphicFrame>
        <p:graphicFrame>
          <p:nvGraphicFramePr>
            <p:cNvPr id="169" name="Object 12"/>
            <p:cNvGraphicFramePr>
              <a:graphicFrameLocks noChangeAspect="1"/>
            </p:cNvGraphicFramePr>
            <p:nvPr/>
          </p:nvGraphicFramePr>
          <p:xfrm>
            <a:off x="33282254" y="11035732"/>
            <a:ext cx="344124" cy="537697"/>
          </p:xfrm>
          <a:graphic>
            <a:graphicData uri="http://schemas.openxmlformats.org/presentationml/2006/ole">
              <p:oleObj spid="_x0000_s35855" name="数式" r:id="rId22" imgW="114120" imgH="177480" progId="Equation.3">
                <p:embed/>
              </p:oleObj>
            </a:graphicData>
          </a:graphic>
        </p:graphicFrame>
        <p:graphicFrame>
          <p:nvGraphicFramePr>
            <p:cNvPr id="170" name="Object 13"/>
            <p:cNvGraphicFramePr>
              <a:graphicFrameLocks noChangeAspect="1"/>
            </p:cNvGraphicFramePr>
            <p:nvPr/>
          </p:nvGraphicFramePr>
          <p:xfrm>
            <a:off x="33883363" y="11060887"/>
            <a:ext cx="380994" cy="497752"/>
          </p:xfrm>
          <a:graphic>
            <a:graphicData uri="http://schemas.openxmlformats.org/presentationml/2006/ole">
              <p:oleObj spid="_x0000_s35856" name="数式" r:id="rId23" imgW="126720" imgH="164880" progId="Equation.3">
                <p:embed/>
              </p:oleObj>
            </a:graphicData>
          </a:graphic>
        </p:graphicFrame>
        <p:graphicFrame>
          <p:nvGraphicFramePr>
            <p:cNvPr id="171" name="Object 14"/>
            <p:cNvGraphicFramePr>
              <a:graphicFrameLocks noChangeAspect="1"/>
            </p:cNvGraphicFramePr>
            <p:nvPr/>
          </p:nvGraphicFramePr>
          <p:xfrm>
            <a:off x="34487452" y="11137145"/>
            <a:ext cx="267310" cy="497750"/>
          </p:xfrm>
          <a:graphic>
            <a:graphicData uri="http://schemas.openxmlformats.org/presentationml/2006/ole">
              <p:oleObj spid="_x0000_s35857" name="数式" r:id="rId24" imgW="88560" imgH="164880" progId="Equation.3">
                <p:embed/>
              </p:oleObj>
            </a:graphicData>
          </a:graphic>
        </p:graphicFrame>
        <p:graphicFrame>
          <p:nvGraphicFramePr>
            <p:cNvPr id="172" name="Object 16"/>
            <p:cNvGraphicFramePr>
              <a:graphicFrameLocks noChangeAspect="1"/>
            </p:cNvGraphicFramePr>
            <p:nvPr/>
          </p:nvGraphicFramePr>
          <p:xfrm>
            <a:off x="35513809" y="11141300"/>
            <a:ext cx="648305" cy="537695"/>
          </p:xfrm>
          <a:graphic>
            <a:graphicData uri="http://schemas.openxmlformats.org/presentationml/2006/ole">
              <p:oleObj spid="_x0000_s35858" name="数式" r:id="rId25" imgW="215640" imgH="177480" progId="Equation.3">
                <p:embed/>
              </p:oleObj>
            </a:graphicData>
          </a:graphic>
        </p:graphicFrame>
        <p:graphicFrame>
          <p:nvGraphicFramePr>
            <p:cNvPr id="173" name="Object 17"/>
            <p:cNvGraphicFramePr>
              <a:graphicFrameLocks noChangeAspect="1"/>
            </p:cNvGraphicFramePr>
            <p:nvPr/>
          </p:nvGraphicFramePr>
          <p:xfrm>
            <a:off x="36217509" y="10962456"/>
            <a:ext cx="685173" cy="537697"/>
          </p:xfrm>
          <a:graphic>
            <a:graphicData uri="http://schemas.openxmlformats.org/presentationml/2006/ole">
              <p:oleObj spid="_x0000_s35859" name="数式" r:id="rId26" imgW="228600" imgH="177480" progId="Equation.3">
                <p:embed/>
              </p:oleObj>
            </a:graphicData>
          </a:graphic>
        </p:graphicFrame>
        <p:graphicFrame>
          <p:nvGraphicFramePr>
            <p:cNvPr id="174" name="Object 18"/>
            <p:cNvGraphicFramePr>
              <a:graphicFrameLocks noChangeAspect="1"/>
            </p:cNvGraphicFramePr>
            <p:nvPr/>
          </p:nvGraphicFramePr>
          <p:xfrm>
            <a:off x="36924187" y="10827573"/>
            <a:ext cx="722046" cy="537697"/>
          </p:xfrm>
          <a:graphic>
            <a:graphicData uri="http://schemas.openxmlformats.org/presentationml/2006/ole">
              <p:oleObj spid="_x0000_s35860" name="数式" r:id="rId27" imgW="241200" imgH="177480" progId="Equation.3">
                <p:embed/>
              </p:oleObj>
            </a:graphicData>
          </a:graphic>
        </p:graphicFrame>
        <p:graphicFrame>
          <p:nvGraphicFramePr>
            <p:cNvPr id="175" name="Object 19"/>
            <p:cNvGraphicFramePr>
              <a:graphicFrameLocks noChangeAspect="1"/>
            </p:cNvGraphicFramePr>
            <p:nvPr/>
          </p:nvGraphicFramePr>
          <p:xfrm>
            <a:off x="37645520" y="10707354"/>
            <a:ext cx="722046" cy="537695"/>
          </p:xfrm>
          <a:graphic>
            <a:graphicData uri="http://schemas.openxmlformats.org/presentationml/2006/ole">
              <p:oleObj spid="_x0000_s35861" name="数式" r:id="rId28" imgW="241200" imgH="177480" progId="Equation.3">
                <p:embed/>
              </p:oleObj>
            </a:graphicData>
          </a:graphic>
        </p:graphicFrame>
        <p:graphicFrame>
          <p:nvGraphicFramePr>
            <p:cNvPr id="176" name="Object 20"/>
            <p:cNvGraphicFramePr>
              <a:graphicFrameLocks noChangeAspect="1"/>
            </p:cNvGraphicFramePr>
            <p:nvPr/>
          </p:nvGraphicFramePr>
          <p:xfrm>
            <a:off x="38275943" y="10601786"/>
            <a:ext cx="722046" cy="537695"/>
          </p:xfrm>
          <a:graphic>
            <a:graphicData uri="http://schemas.openxmlformats.org/presentationml/2006/ole">
              <p:oleObj spid="_x0000_s35862" name="数式" r:id="rId29" imgW="241200" imgH="177480" progId="Equation.3">
                <p:embed/>
              </p:oleObj>
            </a:graphicData>
          </a:graphic>
        </p:graphicFrame>
        <p:graphicFrame>
          <p:nvGraphicFramePr>
            <p:cNvPr id="178" name="Object 24"/>
            <p:cNvGraphicFramePr>
              <a:graphicFrameLocks noChangeAspect="1"/>
            </p:cNvGraphicFramePr>
            <p:nvPr/>
          </p:nvGraphicFramePr>
          <p:xfrm>
            <a:off x="30050904" y="5958651"/>
            <a:ext cx="2569927" cy="736696"/>
          </p:xfrm>
          <a:graphic>
            <a:graphicData uri="http://schemas.openxmlformats.org/presentationml/2006/ole">
              <p:oleObj spid="_x0000_s35864" name="数式" r:id="rId30" imgW="838080" imgH="241200" progId="Equation.3">
                <p:embed/>
              </p:oleObj>
            </a:graphicData>
          </a:graphic>
        </p:graphicFrame>
        <p:sp>
          <p:nvSpPr>
            <p:cNvPr id="179" name="テキスト ボックス 178"/>
            <p:cNvSpPr txBox="1"/>
            <p:nvPr/>
          </p:nvSpPr>
          <p:spPr>
            <a:xfrm>
              <a:off x="29977625" y="5516511"/>
              <a:ext cx="43039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/>
                <a:t>R</a:t>
              </a:r>
              <a:r>
                <a:rPr kumimoji="1" lang="en-US" altLang="ja-JP" sz="3200" dirty="0" smtClean="0"/>
                <a:t>elative execution </a:t>
              </a:r>
              <a:r>
                <a:rPr lang="en-US" altLang="ja-JP" sz="3200" dirty="0" smtClean="0"/>
                <a:t>cycles</a:t>
              </a:r>
              <a:endParaRPr kumimoji="1" lang="ja-JP" altLang="en-US" sz="3200" dirty="0"/>
            </a:p>
          </p:txBody>
        </p:sp>
        <p:grpSp>
          <p:nvGrpSpPr>
            <p:cNvPr id="5" name="グループ化 56"/>
            <p:cNvGrpSpPr/>
            <p:nvPr/>
          </p:nvGrpSpPr>
          <p:grpSpPr>
            <a:xfrm>
              <a:off x="34662237" y="6078596"/>
              <a:ext cx="3842099" cy="1257636"/>
              <a:chOff x="3357554" y="2714620"/>
              <a:chExt cx="1964198" cy="642942"/>
            </a:xfrm>
          </p:grpSpPr>
          <p:sp>
            <p:nvSpPr>
              <p:cNvPr id="152" name="正方形/長方形 151"/>
              <p:cNvSpPr/>
              <p:nvPr/>
            </p:nvSpPr>
            <p:spPr>
              <a:xfrm>
                <a:off x="3357554" y="2714620"/>
                <a:ext cx="1964198" cy="6429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テキスト ボックス 152"/>
              <p:cNvSpPr txBox="1"/>
              <p:nvPr/>
            </p:nvSpPr>
            <p:spPr>
              <a:xfrm>
                <a:off x="3857620" y="3000372"/>
                <a:ext cx="1409481" cy="330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600" dirty="0" smtClean="0"/>
                  <a:t>Conventional </a:t>
                </a:r>
                <a:endParaRPr kumimoji="1" lang="ja-JP" altLang="en-US" sz="3600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3857620" y="2714620"/>
                <a:ext cx="927318" cy="330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600" dirty="0" smtClean="0"/>
                  <a:t>Proposal</a:t>
                </a:r>
                <a:endParaRPr kumimoji="1" lang="ja-JP" altLang="en-US" sz="3600" dirty="0"/>
              </a:p>
            </p:txBody>
          </p:sp>
          <p:cxnSp>
            <p:nvCxnSpPr>
              <p:cNvPr id="155" name="直線コネクタ 154"/>
              <p:cNvCxnSpPr/>
              <p:nvPr/>
            </p:nvCxnSpPr>
            <p:spPr>
              <a:xfrm>
                <a:off x="3428992" y="2928934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3428992" y="3214686"/>
                <a:ext cx="428628" cy="158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テキスト ボックス 146"/>
            <p:cNvSpPr txBox="1"/>
            <p:nvPr/>
          </p:nvSpPr>
          <p:spPr>
            <a:xfrm rot="20880000">
              <a:off x="35768521" y="11277764"/>
              <a:ext cx="330654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/>
                <a:t>Reduction rate of</a:t>
              </a:r>
            </a:p>
            <a:p>
              <a:r>
                <a:rPr lang="en-US" altLang="ja-JP" sz="3200" dirty="0" smtClean="0"/>
                <a:t> L2 cache miss rate</a:t>
              </a:r>
              <a:endParaRPr kumimoji="1" lang="ja-JP" altLang="en-US" sz="3200" dirty="0"/>
            </a:p>
          </p:txBody>
        </p:sp>
        <p:cxnSp>
          <p:nvCxnSpPr>
            <p:cNvPr id="148" name="直線矢印コネクタ 147"/>
            <p:cNvCxnSpPr/>
            <p:nvPr/>
          </p:nvCxnSpPr>
          <p:spPr>
            <a:xfrm rot="5400000" flipH="1" flipV="1">
              <a:off x="37129256" y="8291374"/>
              <a:ext cx="558950" cy="310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37642460" y="7584825"/>
              <a:ext cx="2316661" cy="5847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dirty="0" smtClean="0"/>
                <a:t>Speed-Down</a:t>
              </a:r>
              <a:endParaRPr kumimoji="1" lang="ja-JP" altLang="en-US" sz="3200" dirty="0"/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37519988" y="9442213"/>
              <a:ext cx="2146800" cy="5847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 smtClean="0"/>
                <a:t>Speed-Up!</a:t>
              </a: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rot="5400000" flipH="1" flipV="1">
              <a:off x="37057816" y="10005885"/>
              <a:ext cx="558950" cy="310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/>
            <p:cNvSpPr txBox="1"/>
            <p:nvPr/>
          </p:nvSpPr>
          <p:spPr>
            <a:xfrm>
              <a:off x="30066155" y="12731749"/>
              <a:ext cx="10059998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3600" dirty="0" smtClean="0"/>
                <a:t>Performance analysis of </a:t>
              </a:r>
              <a:r>
                <a:rPr lang="en-US" altLang="ja-JP" sz="3600" dirty="0" err="1" smtClean="0"/>
                <a:t>Cholesky</a:t>
              </a:r>
              <a:r>
                <a:rPr lang="en-US" altLang="ja-JP" sz="3600" dirty="0" smtClean="0"/>
                <a:t> (   =0.73,      =0.45)</a:t>
              </a:r>
              <a:endParaRPr kumimoji="1" lang="ja-JP" altLang="en-US" sz="3600" dirty="0"/>
            </a:p>
          </p:txBody>
        </p:sp>
        <p:graphicFrame>
          <p:nvGraphicFramePr>
            <p:cNvPr id="177" name="Object 21"/>
            <p:cNvGraphicFramePr>
              <a:graphicFrameLocks noChangeAspect="1"/>
            </p:cNvGraphicFramePr>
            <p:nvPr/>
          </p:nvGraphicFramePr>
          <p:xfrm>
            <a:off x="38970944" y="10387676"/>
            <a:ext cx="380993" cy="537692"/>
          </p:xfrm>
          <a:graphic>
            <a:graphicData uri="http://schemas.openxmlformats.org/presentationml/2006/ole">
              <p:oleObj spid="_x0000_s35863" name="数式" r:id="rId31" imgW="126720" imgH="177480" progId="Equation.3">
                <p:embed/>
              </p:oleObj>
            </a:graphicData>
          </a:graphic>
        </p:graphicFrame>
        <p:graphicFrame>
          <p:nvGraphicFramePr>
            <p:cNvPr id="180" name="オブジェクト 179"/>
            <p:cNvGraphicFramePr>
              <a:graphicFrameLocks noChangeAspect="1"/>
            </p:cNvGraphicFramePr>
            <p:nvPr/>
          </p:nvGraphicFramePr>
          <p:xfrm>
            <a:off x="36478483" y="12731749"/>
            <a:ext cx="500066" cy="666755"/>
          </p:xfrm>
          <a:graphic>
            <a:graphicData uri="http://schemas.openxmlformats.org/presentationml/2006/ole">
              <p:oleObj spid="_x0000_s35866" name="数式" r:id="rId32" imgW="152280" imgH="203040" progId="Equation.3">
                <p:embed/>
              </p:oleObj>
            </a:graphicData>
          </a:graphic>
        </p:graphicFrame>
        <p:graphicFrame>
          <p:nvGraphicFramePr>
            <p:cNvPr id="1075" name="Object 51"/>
            <p:cNvGraphicFramePr>
              <a:graphicFrameLocks noChangeAspect="1"/>
            </p:cNvGraphicFramePr>
            <p:nvPr/>
          </p:nvGraphicFramePr>
          <p:xfrm>
            <a:off x="38050119" y="12660311"/>
            <a:ext cx="666750" cy="749300"/>
          </p:xfrm>
          <a:graphic>
            <a:graphicData uri="http://schemas.openxmlformats.org/presentationml/2006/ole">
              <p:oleObj spid="_x0000_s35867" name="数式" r:id="rId33" imgW="203040" imgH="228600" progId="Equation.3">
                <p:embed/>
              </p:oleObj>
            </a:graphicData>
          </a:graphic>
        </p:graphicFrame>
      </p:grpSp>
      <p:sp>
        <p:nvSpPr>
          <p:cNvPr id="182" name="テキスト ボックス 181"/>
          <p:cNvSpPr txBox="1"/>
          <p:nvPr/>
        </p:nvSpPr>
        <p:spPr>
          <a:xfrm>
            <a:off x="592060" y="9519530"/>
            <a:ext cx="1030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If the effect of the software </a:t>
            </a:r>
            <a:r>
              <a:rPr lang="en-US" altLang="ja-JP" sz="3600" dirty="0" err="1" smtClean="0"/>
              <a:t>prefetching</a:t>
            </a:r>
            <a:r>
              <a:rPr lang="en-US" altLang="ja-JP" sz="3600" dirty="0" smtClean="0"/>
              <a:t> is larger than  </a:t>
            </a:r>
          </a:p>
          <a:p>
            <a:r>
              <a:rPr lang="en-US" altLang="ja-JP" sz="3600" dirty="0" smtClean="0"/>
              <a:t>the negative impact of the TLP throttling, </a:t>
            </a:r>
          </a:p>
          <a:p>
            <a:r>
              <a:rPr lang="en-US" altLang="ja-JP" sz="3600" dirty="0" smtClean="0"/>
              <a:t>we can improve the CMP performance.</a:t>
            </a:r>
            <a:endParaRPr kumimoji="1" lang="ja-JP" altLang="en-US" sz="3600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784072" y="207791"/>
            <a:ext cx="22406356" cy="230832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7200" b="1" dirty="0" smtClean="0"/>
              <a:t>  Performance </a:t>
            </a:r>
            <a:r>
              <a:rPr lang="en-US" altLang="ja-JP" sz="7200" b="1" dirty="0"/>
              <a:t>Balancing: </a:t>
            </a:r>
            <a:r>
              <a:rPr lang="en-US" altLang="ja-JP" sz="7200" b="1" dirty="0" smtClean="0"/>
              <a:t/>
            </a:r>
            <a:br>
              <a:rPr lang="en-US" altLang="ja-JP" sz="7200" b="1" dirty="0" smtClean="0"/>
            </a:br>
            <a:r>
              <a:rPr lang="en-US" altLang="ja-JP" sz="7200" b="1" dirty="0" smtClean="0"/>
              <a:t>  An </a:t>
            </a:r>
            <a:r>
              <a:rPr lang="en-US" altLang="ja-JP" sz="7200" b="1" dirty="0"/>
              <a:t>Adaptive Helper-Thread Execution for Many-Core Era</a:t>
            </a:r>
            <a:endParaRPr kumimoji="1" lang="ja-JP" altLang="en-US" sz="7200" b="1" dirty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26792523" y="207791"/>
            <a:ext cx="11246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44725" indent="-2244725"/>
            <a:r>
              <a:rPr lang="en-US" altLang="ja-JP" sz="4800" dirty="0" smtClean="0"/>
              <a:t>Authors: Kenichi </a:t>
            </a:r>
            <a:r>
              <a:rPr lang="en-US" altLang="ja-JP" sz="4800" dirty="0" err="1" smtClean="0"/>
              <a:t>Imazato</a:t>
            </a:r>
            <a:r>
              <a:rPr lang="en-US" altLang="ja-JP" sz="4800" dirty="0" smtClean="0"/>
              <a:t>, Naoto Fukumoto, </a:t>
            </a:r>
            <a:br>
              <a:rPr lang="en-US" altLang="ja-JP" sz="4800" dirty="0" smtClean="0"/>
            </a:br>
            <a:r>
              <a:rPr lang="en-US" altLang="ja-JP" sz="4800" dirty="0" smtClean="0"/>
              <a:t>Koji Inoue, Kazuaki Murakami</a:t>
            </a:r>
          </a:p>
          <a:p>
            <a:r>
              <a:rPr lang="en-US" altLang="ja-JP" sz="4800" dirty="0" smtClean="0"/>
              <a:t>(Kyushu University) </a:t>
            </a:r>
          </a:p>
        </p:txBody>
      </p:sp>
      <p:sp>
        <p:nvSpPr>
          <p:cNvPr id="186" name="コンテンツ プレースホルダ 185"/>
          <p:cNvSpPr>
            <a:spLocks noGrp="1"/>
          </p:cNvSpPr>
          <p:nvPr>
            <p:ph idx="1"/>
          </p:nvPr>
        </p:nvSpPr>
        <p:spPr>
          <a:xfrm>
            <a:off x="205496" y="4373502"/>
            <a:ext cx="10690347" cy="5147375"/>
          </a:xfrm>
        </p:spPr>
        <p:txBody>
          <a:bodyPr>
            <a:normAutofit fontScale="92500" lnSpcReduction="20000"/>
          </a:bodyPr>
          <a:lstStyle/>
          <a:p>
            <a:pPr marL="536575" indent="-536575"/>
            <a:r>
              <a:rPr lang="en-US" altLang="ja-JP" sz="3900" dirty="0" smtClean="0"/>
              <a:t>Conventional approach</a:t>
            </a:r>
            <a:r>
              <a:rPr lang="ja-JP" altLang="en-US" sz="3900" dirty="0" smtClean="0"/>
              <a:t>： </a:t>
            </a:r>
            <a:r>
              <a:rPr lang="en-US" altLang="ja-JP" sz="3900" dirty="0" smtClean="0"/>
              <a:t>All cores execute a parallel program</a:t>
            </a:r>
          </a:p>
          <a:p>
            <a:pPr marL="1354138" lvl="1" indent="-536575"/>
            <a:r>
              <a:rPr lang="en-US" altLang="ja-JP" sz="3500" dirty="0" smtClean="0"/>
              <a:t>P</a:t>
            </a:r>
            <a:r>
              <a:rPr lang="en-US" altLang="ja-JP" sz="3500" dirty="0" smtClean="0"/>
              <a:t>erformance </a:t>
            </a:r>
            <a:r>
              <a:rPr lang="en-US" altLang="ja-JP" sz="3500" dirty="0" smtClean="0"/>
              <a:t>improvement is </a:t>
            </a:r>
            <a:r>
              <a:rPr lang="en-US" altLang="ja-JP" sz="3500" b="1" i="1" dirty="0" smtClean="0"/>
              <a:t>very small </a:t>
            </a:r>
            <a:r>
              <a:rPr lang="en-US" altLang="ja-JP" sz="3500" dirty="0" smtClean="0"/>
              <a:t>even if we increase the number of cores from 6</a:t>
            </a:r>
            <a:r>
              <a:rPr lang="ja-JP" altLang="en-US" sz="3500" dirty="0" smtClean="0"/>
              <a:t> </a:t>
            </a:r>
            <a:r>
              <a:rPr lang="en-US" altLang="ja-JP" sz="3500" dirty="0" smtClean="0"/>
              <a:t>to 8.</a:t>
            </a:r>
          </a:p>
          <a:p>
            <a:pPr marL="536575" indent="-536575"/>
            <a:r>
              <a:rPr lang="en-US" altLang="ja-JP" sz="3900" dirty="0" smtClean="0"/>
              <a:t>Our approach</a:t>
            </a:r>
            <a:r>
              <a:rPr lang="ja-JP" altLang="en-US" sz="3900" dirty="0" smtClean="0"/>
              <a:t>： </a:t>
            </a:r>
            <a:r>
              <a:rPr lang="en-US" altLang="ja-JP" sz="3900" dirty="0" smtClean="0"/>
              <a:t>Core management  considering  the balance of  processor-memory performance (</a:t>
            </a:r>
            <a:r>
              <a:rPr lang="en-US" altLang="ja-JP" sz="3900" b="1" i="1" dirty="0" smtClean="0"/>
              <a:t>Performance Balancing</a:t>
            </a:r>
            <a:r>
              <a:rPr lang="en-US" altLang="ja-JP" sz="3900" dirty="0" smtClean="0"/>
              <a:t>).</a:t>
            </a:r>
          </a:p>
          <a:p>
            <a:pPr marL="1354138" lvl="1" indent="-536575"/>
            <a:r>
              <a:rPr lang="en-US" altLang="ja-JP" sz="3500" dirty="0" smtClean="0"/>
              <a:t>Some cores are used to improve the memory performance</a:t>
            </a:r>
          </a:p>
          <a:p>
            <a:pPr marL="2230438" lvl="2" indent="-536575"/>
            <a:r>
              <a:rPr lang="en-US" altLang="ja-JP" sz="3000" dirty="0" smtClean="0"/>
              <a:t>E</a:t>
            </a:r>
            <a:r>
              <a:rPr lang="en-US" altLang="ja-JP" sz="3000" dirty="0" smtClean="0"/>
              <a:t>xecute </a:t>
            </a:r>
            <a:r>
              <a:rPr lang="en-US" altLang="ja-JP" sz="3000" dirty="0" smtClean="0"/>
              <a:t>helper-threads for </a:t>
            </a:r>
            <a:r>
              <a:rPr lang="en-US" altLang="ja-JP" sz="3000" dirty="0" err="1" smtClean="0"/>
              <a:t>prefetching</a:t>
            </a:r>
            <a:endParaRPr lang="en-US" altLang="ja-JP" sz="3000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73731" y="3587686"/>
            <a:ext cx="18573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/>
              <a:t>Goal</a:t>
            </a:r>
            <a:r>
              <a:rPr lang="ja-JP" altLang="en-US" sz="4400" dirty="0" smtClean="0"/>
              <a:t>： </a:t>
            </a:r>
            <a:r>
              <a:rPr lang="en-US" altLang="ja-JP" sz="4400" dirty="0" smtClean="0"/>
              <a:t>High-Performance parallel processing on a chip multiprocessor</a:t>
            </a:r>
            <a:endParaRPr kumimoji="1" lang="en-US" altLang="ja-JP" sz="4400" dirty="0" smtClean="0"/>
          </a:p>
        </p:txBody>
      </p:sp>
      <p:sp>
        <p:nvSpPr>
          <p:cNvPr id="187" name="コンテンツ プレースホルダ 2"/>
          <p:cNvSpPr txBox="1">
            <a:spLocks/>
          </p:cNvSpPr>
          <p:nvPr/>
        </p:nvSpPr>
        <p:spPr>
          <a:xfrm>
            <a:off x="402293" y="19589797"/>
            <a:ext cx="19288260" cy="5786478"/>
          </a:xfrm>
          <a:prstGeom prst="rect">
            <a:avLst/>
          </a:prstGeom>
        </p:spPr>
        <p:txBody>
          <a:bodyPr vert="horz" lIns="376248" tIns="188124" rIns="376248" bIns="188124" rtlCol="0">
            <a:normAutofit/>
          </a:bodyPr>
          <a:lstStyle/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dirty="0" smtClean="0"/>
              <a:t>For </a:t>
            </a:r>
            <a:r>
              <a:rPr lang="en-US" altLang="ja-JP" sz="3600" dirty="0" err="1" smtClean="0"/>
              <a:t>prefetching</a:t>
            </a:r>
            <a:r>
              <a:rPr lang="en-US" altLang="ja-JP" sz="3600" dirty="0" smtClean="0"/>
              <a:t>, </a:t>
            </a:r>
            <a:r>
              <a:rPr lang="en-US" altLang="ja-JP" sz="3600" dirty="0" smtClean="0"/>
              <a:t>h</a:t>
            </a:r>
            <a:r>
              <a:rPr kumimoji="1" lang="en-US" altLang="ja-JP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elper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cores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the information </a:t>
            </a:r>
            <a:r>
              <a:rPr lang="en-US" altLang="ja-JP" sz="3600" dirty="0" smtClean="0"/>
              <a:t>for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 misses caused by computing cores.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 Status 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 (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MSB): 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Records 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information for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 misses caused by computing cores.</a:t>
            </a:r>
          </a:p>
          <a:p>
            <a:pPr marL="1162050" marR="0" lvl="1" indent="-457200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entry consists of a core-ID, a PC value, and an associated miss address. </a:t>
            </a:r>
          </a:p>
          <a:p>
            <a:pPr marL="1162050" lvl="1" indent="-4572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ja-JP" sz="3200" dirty="0" smtClean="0"/>
              <a:t>Each core has an MSB.  </a:t>
            </a:r>
            <a:r>
              <a:rPr lang="ja-JP" altLang="en-US" sz="3200" dirty="0" smtClean="0"/>
              <a:t>→ </a:t>
            </a:r>
            <a:r>
              <a:rPr lang="en-US" altLang="ja-JP" sz="3200" dirty="0" smtClean="0"/>
              <a:t>Helper-threads can be executed on any core. 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cache-miss information  can be obtained by snooping the coherence traffic.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dirty="0" smtClean="0"/>
              <a:t>By referring MSB, 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helper-thread emulates hardware </a:t>
            </a:r>
            <a:r>
              <a:rPr kumimoji="1" lang="en-US" altLang="ja-JP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prefetchers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2" name="コンテンツ プレースホルダ 2"/>
          <p:cNvSpPr txBox="1">
            <a:spLocks/>
          </p:cNvSpPr>
          <p:nvPr/>
        </p:nvSpPr>
        <p:spPr>
          <a:xfrm>
            <a:off x="9906351" y="12650126"/>
            <a:ext cx="10388730" cy="5121962"/>
          </a:xfrm>
          <a:prstGeom prst="rect">
            <a:avLst/>
          </a:prstGeom>
        </p:spPr>
        <p:txBody>
          <a:bodyPr vert="horz" lIns="376248" tIns="188124" rIns="376248" bIns="188124" rtlCol="0">
            <a:normAutofit/>
          </a:bodyPr>
          <a:lstStyle/>
          <a:p>
            <a:pPr marL="541338" marR="0" lvl="0" indent="-541338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3600" dirty="0" smtClean="0"/>
              <a:t>Helper cores work for computing cores.</a:t>
            </a:r>
          </a:p>
          <a:p>
            <a:pPr marL="541338" marR="0" lvl="0" indent="-541338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exploiting profile information, compiler can statically optimize the number of helper cores.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1338" marR="0" lvl="0" indent="-541338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monitoring the processor and memory performance, the OS determines the number of helper-cores and the type of prefetchers.</a:t>
            </a:r>
          </a:p>
          <a:p>
            <a:pPr marL="1530350" marR="0" lvl="1" indent="-447675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memory performance is quite low, OS increases the number of helper-cores.</a:t>
            </a:r>
            <a:endParaRPr kumimoji="1" lang="ja-JP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37624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3" name="下矢印 192"/>
          <p:cNvSpPr/>
          <p:nvPr/>
        </p:nvSpPr>
        <p:spPr>
          <a:xfrm>
            <a:off x="4617135" y="20589929"/>
            <a:ext cx="2000264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6974589" y="20661367"/>
            <a:ext cx="3295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Introduce </a:t>
            </a:r>
            <a:r>
              <a:rPr kumimoji="1" lang="en-US" altLang="ja-JP" sz="4000" b="1" i="1" dirty="0" smtClean="0"/>
              <a:t>MSB</a:t>
            </a:r>
            <a:endParaRPr kumimoji="1" lang="ja-JP" altLang="en-US" sz="4000" b="1" i="1" dirty="0"/>
          </a:p>
        </p:txBody>
      </p:sp>
      <p:sp>
        <p:nvSpPr>
          <p:cNvPr id="201" name="角丸四角形 200"/>
          <p:cNvSpPr/>
          <p:nvPr/>
        </p:nvSpPr>
        <p:spPr>
          <a:xfrm>
            <a:off x="205497" y="3200400"/>
            <a:ext cx="19911095" cy="15253854"/>
          </a:xfrm>
          <a:prstGeom prst="roundRect">
            <a:avLst>
              <a:gd name="adj" fmla="val 3743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348368" y="2732008"/>
            <a:ext cx="319690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1. Concept</a:t>
            </a:r>
            <a:endParaRPr kumimoji="1" lang="ja-JP" altLang="en-US" sz="5400" dirty="0"/>
          </a:p>
        </p:txBody>
      </p:sp>
      <p:sp>
        <p:nvSpPr>
          <p:cNvPr id="202" name="角丸四角形 201"/>
          <p:cNvSpPr/>
          <p:nvPr/>
        </p:nvSpPr>
        <p:spPr>
          <a:xfrm>
            <a:off x="169627" y="19188888"/>
            <a:ext cx="19911095" cy="6012211"/>
          </a:xfrm>
          <a:prstGeom prst="roundRect">
            <a:avLst>
              <a:gd name="adj" fmla="val 9033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60013" y="18661103"/>
            <a:ext cx="689996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2. Architectural Support</a:t>
            </a:r>
            <a:endParaRPr kumimoji="1" lang="ja-JP" altLang="en-US" sz="5400" dirty="0"/>
          </a:p>
        </p:txBody>
      </p:sp>
      <p:sp>
        <p:nvSpPr>
          <p:cNvPr id="205" name="角丸四角形 204"/>
          <p:cNvSpPr/>
          <p:nvPr/>
        </p:nvSpPr>
        <p:spPr>
          <a:xfrm>
            <a:off x="20213273" y="3200399"/>
            <a:ext cx="19911095" cy="9449727"/>
          </a:xfrm>
          <a:prstGeom prst="roundRect">
            <a:avLst>
              <a:gd name="adj" fmla="val 6333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1299026" y="2738735"/>
            <a:ext cx="313098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3. Analysis</a:t>
            </a:r>
            <a:endParaRPr kumimoji="1" lang="ja-JP" altLang="en-US" sz="5400" dirty="0"/>
          </a:p>
        </p:txBody>
      </p:sp>
      <p:sp>
        <p:nvSpPr>
          <p:cNvPr id="206" name="角丸四角形 205"/>
          <p:cNvSpPr/>
          <p:nvPr/>
        </p:nvSpPr>
        <p:spPr>
          <a:xfrm>
            <a:off x="20258903" y="13166759"/>
            <a:ext cx="19911095" cy="12034340"/>
          </a:xfrm>
          <a:prstGeom prst="roundRect">
            <a:avLst>
              <a:gd name="adj" fmla="val 5064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1230929" y="12705094"/>
            <a:ext cx="716895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5400" dirty="0" smtClean="0"/>
              <a:t>4. Preliminary Evaluation</a:t>
            </a:r>
            <a:endParaRPr kumimoji="1" lang="ja-JP" altLang="en-US" sz="5400" dirty="0"/>
          </a:p>
        </p:txBody>
      </p:sp>
      <p:grpSp>
        <p:nvGrpSpPr>
          <p:cNvPr id="184" name="グループ化 216"/>
          <p:cNvGrpSpPr>
            <a:grpSpLocks noChangeAspect="1"/>
          </p:cNvGrpSpPr>
          <p:nvPr/>
        </p:nvGrpSpPr>
        <p:grpSpPr>
          <a:xfrm>
            <a:off x="20295081" y="4618378"/>
            <a:ext cx="9712154" cy="4264334"/>
            <a:chOff x="1000100" y="2092092"/>
            <a:chExt cx="7768128" cy="3410763"/>
          </a:xfrm>
        </p:grpSpPr>
        <p:graphicFrame>
          <p:nvGraphicFramePr>
            <p:cNvPr id="185" name="Object 2"/>
            <p:cNvGraphicFramePr>
              <a:graphicFrameLocks noChangeAspect="1"/>
            </p:cNvGraphicFramePr>
            <p:nvPr/>
          </p:nvGraphicFramePr>
          <p:xfrm>
            <a:off x="1000100" y="2714620"/>
            <a:ext cx="6581768" cy="1884047"/>
          </p:xfrm>
          <a:graphic>
            <a:graphicData uri="http://schemas.openxmlformats.org/presentationml/2006/ole">
              <p:oleObj spid="_x0000_s35868" name="数式" r:id="rId34" imgW="2666880" imgH="761760" progId="Equation.3">
                <p:embed/>
              </p:oleObj>
            </a:graphicData>
          </a:graphic>
        </p:graphicFrame>
        <p:sp>
          <p:nvSpPr>
            <p:cNvPr id="191" name="円/楕円 190"/>
            <p:cNvSpPr/>
            <p:nvPr/>
          </p:nvSpPr>
          <p:spPr>
            <a:xfrm>
              <a:off x="3781788" y="4143380"/>
              <a:ext cx="500066" cy="5000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7" name="直線コネクタ 196"/>
            <p:cNvCxnSpPr>
              <a:stCxn id="191" idx="3"/>
              <a:endCxn id="198" idx="0"/>
            </p:cNvCxnSpPr>
            <p:nvPr/>
          </p:nvCxnSpPr>
          <p:spPr>
            <a:xfrm rot="5400000">
              <a:off x="3137573" y="4022646"/>
              <a:ext cx="169881" cy="12650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テキスト ボックス 197"/>
            <p:cNvSpPr txBox="1"/>
            <p:nvPr/>
          </p:nvSpPr>
          <p:spPr>
            <a:xfrm>
              <a:off x="1000100" y="4740095"/>
              <a:ext cx="3179808" cy="36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The number of cores on a chip</a:t>
              </a:r>
              <a:endParaRPr kumimoji="1" lang="ja-JP" altLang="en-US" sz="2400" dirty="0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2853094" y="2928934"/>
              <a:ext cx="428628" cy="57150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4138978" y="3286124"/>
              <a:ext cx="428628" cy="4286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5281986" y="3429000"/>
              <a:ext cx="500066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7" name="円/楕円 206"/>
            <p:cNvSpPr/>
            <p:nvPr/>
          </p:nvSpPr>
          <p:spPr>
            <a:xfrm>
              <a:off x="5924928" y="3429000"/>
              <a:ext cx="500066" cy="5000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円/楕円 207"/>
            <p:cNvSpPr/>
            <p:nvPr/>
          </p:nvSpPr>
          <p:spPr>
            <a:xfrm>
              <a:off x="6710746" y="3357562"/>
              <a:ext cx="1000132" cy="5374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9" name="直線コネクタ 208"/>
            <p:cNvCxnSpPr>
              <a:stCxn id="210" idx="2"/>
              <a:endCxn id="199" idx="0"/>
            </p:cNvCxnSpPr>
            <p:nvPr/>
          </p:nvCxnSpPr>
          <p:spPr>
            <a:xfrm rot="5400000">
              <a:off x="3077588" y="2451169"/>
              <a:ext cx="467586" cy="4879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/>
            <p:cNvSpPr txBox="1"/>
            <p:nvPr/>
          </p:nvSpPr>
          <p:spPr>
            <a:xfrm>
              <a:off x="1000100" y="2092092"/>
              <a:ext cx="5110503" cy="36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The fraction of operations that can be parallelized</a:t>
              </a:r>
              <a:endParaRPr kumimoji="1" lang="ja-JP" altLang="en-US" sz="2400" dirty="0"/>
            </a:p>
          </p:txBody>
        </p:sp>
        <p:cxnSp>
          <p:nvCxnSpPr>
            <p:cNvPr id="211" name="直線コネクタ 210"/>
            <p:cNvCxnSpPr>
              <a:stCxn id="217" idx="2"/>
              <a:endCxn id="200" idx="0"/>
            </p:cNvCxnSpPr>
            <p:nvPr/>
          </p:nvCxnSpPr>
          <p:spPr>
            <a:xfrm rot="5400000">
              <a:off x="4372390" y="2829655"/>
              <a:ext cx="437372" cy="4755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テキスト ボックス 216"/>
            <p:cNvSpPr txBox="1"/>
            <p:nvPr/>
          </p:nvSpPr>
          <p:spPr>
            <a:xfrm>
              <a:off x="3368451" y="2479496"/>
              <a:ext cx="2920816" cy="36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The number of helper</a:t>
              </a:r>
              <a:r>
                <a:rPr lang="ja-JP" altLang="en-US" sz="2400" dirty="0" smtClean="0"/>
                <a:t> </a:t>
              </a:r>
              <a:r>
                <a:rPr lang="en-US" altLang="ja-JP" sz="2400" dirty="0" smtClean="0"/>
                <a:t>cores</a:t>
              </a:r>
              <a:endParaRPr kumimoji="1" lang="ja-JP" altLang="en-US" sz="2400" dirty="0"/>
            </a:p>
          </p:txBody>
        </p:sp>
        <p:cxnSp>
          <p:nvCxnSpPr>
            <p:cNvPr id="250" name="直線コネクタ 249"/>
            <p:cNvCxnSpPr>
              <a:stCxn id="204" idx="4"/>
              <a:endCxn id="251" idx="0"/>
            </p:cNvCxnSpPr>
            <p:nvPr/>
          </p:nvCxnSpPr>
          <p:spPr>
            <a:xfrm rot="5400000">
              <a:off x="4779710" y="4381289"/>
              <a:ext cx="1204533" cy="3000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テキスト ボックス 250"/>
            <p:cNvSpPr txBox="1"/>
            <p:nvPr/>
          </p:nvSpPr>
          <p:spPr>
            <a:xfrm>
              <a:off x="2142874" y="5133599"/>
              <a:ext cx="6178115" cy="36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Reduction rate of L2 cache misses achieved by helper cores</a:t>
              </a:r>
              <a:endParaRPr kumimoji="1" lang="ja-JP" altLang="en-US" sz="2400" dirty="0"/>
            </a:p>
          </p:txBody>
        </p:sp>
        <p:cxnSp>
          <p:nvCxnSpPr>
            <p:cNvPr id="252" name="直線コネクタ 251"/>
            <p:cNvCxnSpPr>
              <a:stCxn id="207" idx="4"/>
              <a:endCxn id="254" idx="0"/>
            </p:cNvCxnSpPr>
            <p:nvPr/>
          </p:nvCxnSpPr>
          <p:spPr>
            <a:xfrm rot="16200000" flipH="1">
              <a:off x="6356560" y="3747467"/>
              <a:ext cx="161115" cy="5243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テキスト ボックス 253"/>
            <p:cNvSpPr txBox="1"/>
            <p:nvPr/>
          </p:nvSpPr>
          <p:spPr>
            <a:xfrm>
              <a:off x="4654007" y="4090181"/>
              <a:ext cx="4090533" cy="96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The fraction of main-memory access time when all cores are used to execute the application threads.</a:t>
              </a:r>
            </a:p>
          </p:txBody>
        </p:sp>
        <p:cxnSp>
          <p:nvCxnSpPr>
            <p:cNvPr id="255" name="直線コネクタ 254"/>
            <p:cNvCxnSpPr>
              <a:stCxn id="258" idx="2"/>
              <a:endCxn id="208" idx="0"/>
            </p:cNvCxnSpPr>
            <p:nvPr/>
          </p:nvCxnSpPr>
          <p:spPr>
            <a:xfrm rot="5400000">
              <a:off x="7224301" y="3099255"/>
              <a:ext cx="244817" cy="2717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6196987" y="2448085"/>
              <a:ext cx="2571241" cy="664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Execution cycles on </a:t>
              </a:r>
            </a:p>
            <a:p>
              <a:pPr algn="ctr"/>
              <a:r>
                <a:rPr lang="en-US" altLang="ja-JP" sz="2400" dirty="0" smtClean="0"/>
                <a:t>N-core execution</a:t>
              </a:r>
              <a:endParaRPr kumimoji="1" lang="ja-JP" altLang="en-US" sz="2400" dirty="0"/>
            </a:p>
          </p:txBody>
        </p:sp>
      </p:grpSp>
      <p:sp>
        <p:nvSpPr>
          <p:cNvPr id="259" name="テキスト ボックス 258"/>
          <p:cNvSpPr txBox="1"/>
          <p:nvPr/>
        </p:nvSpPr>
        <p:spPr>
          <a:xfrm>
            <a:off x="20574184" y="9256256"/>
            <a:ext cx="96360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ja-JP" altLang="en-US" sz="4000" dirty="0" smtClean="0"/>
              <a:t>  　 ↓ </a:t>
            </a:r>
            <a:r>
              <a:rPr lang="en-US" altLang="ja-JP" sz="4000" dirty="0" smtClean="0"/>
              <a:t>,       </a:t>
            </a:r>
            <a:r>
              <a:rPr lang="ja-JP" altLang="en-US" sz="4000" dirty="0" smtClean="0"/>
              <a:t>↑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  </a:t>
            </a:r>
            <a:r>
              <a:rPr lang="ja-JP" altLang="en-US" sz="4000" dirty="0" smtClean="0"/>
              <a:t>⇒ </a:t>
            </a:r>
            <a:r>
              <a:rPr lang="en-US" altLang="ja-JP" sz="4000" dirty="0" smtClean="0"/>
              <a:t>Benchmark </a:t>
            </a:r>
            <a:r>
              <a:rPr lang="en-US" altLang="ja-JP" sz="4000" dirty="0" smtClean="0"/>
              <a:t>programs are more beneficial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4000" dirty="0" smtClean="0"/>
              <a:t>       </a:t>
            </a:r>
            <a:r>
              <a:rPr lang="ja-JP" altLang="en-US" sz="4000" dirty="0" smtClean="0"/>
              <a:t>↓ </a:t>
            </a:r>
            <a:r>
              <a:rPr lang="en-US" altLang="ja-JP" sz="4000" dirty="0" smtClean="0"/>
              <a:t>,       </a:t>
            </a:r>
            <a:r>
              <a:rPr lang="ja-JP" altLang="en-US" sz="4000" dirty="0" smtClean="0"/>
              <a:t>↑</a:t>
            </a:r>
            <a:r>
              <a:rPr lang="en-US" altLang="ja-JP" sz="4000" dirty="0" smtClean="0"/>
              <a:t> </a:t>
            </a:r>
            <a:br>
              <a:rPr lang="en-US" altLang="ja-JP" sz="4000" dirty="0" smtClean="0"/>
            </a:br>
            <a:r>
              <a:rPr lang="en-US" altLang="ja-JP" sz="4000" dirty="0" smtClean="0"/>
              <a:t>  </a:t>
            </a:r>
            <a:r>
              <a:rPr lang="ja-JP" altLang="en-US" sz="4000" dirty="0" smtClean="0"/>
              <a:t>⇒</a:t>
            </a:r>
            <a:r>
              <a:rPr lang="en-US" altLang="ja-JP" sz="4000" dirty="0" smtClean="0"/>
              <a:t> </a:t>
            </a:r>
            <a:r>
              <a:rPr lang="en-US" altLang="ja-JP" sz="4000" dirty="0" smtClean="0"/>
              <a:t>Our </a:t>
            </a:r>
            <a:r>
              <a:rPr lang="en-US" altLang="ja-JP" sz="4000" dirty="0" smtClean="0"/>
              <a:t>approach is more effective  </a:t>
            </a: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20693489" y="3655338"/>
            <a:ext cx="1134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Execution  time in clock cycles on an N-core CMP</a:t>
            </a:r>
            <a:endParaRPr kumimoji="1" lang="ja-JP" altLang="en-US" sz="4400" dirty="0"/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20761913" y="13674283"/>
            <a:ext cx="18104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Assumption: Execution threads is fixed in whole program execution</a:t>
            </a:r>
            <a:br>
              <a:rPr lang="en-US" altLang="ja-JP" sz="3600" dirty="0" smtClean="0"/>
            </a:br>
            <a:r>
              <a:rPr lang="en-US" altLang="ja-JP" sz="3600" dirty="0" smtClean="0"/>
              <a:t>                           The best numbers of helper-cores are given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Simulation Parameters: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8 in-order cores, 1MB L2 cache, 300 clock cycles Main Memory latency</a:t>
            </a:r>
            <a:endParaRPr lang="ja-JP" altLang="en-US" sz="3600" dirty="0" smtClean="0"/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22113574" y="24291575"/>
            <a:ext cx="15728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Our approach improves performance by up to 47% (</a:t>
            </a:r>
            <a:r>
              <a:rPr lang="en-US" altLang="ja-JP" sz="4800" dirty="0" err="1" smtClean="0"/>
              <a:t>Cholesky</a:t>
            </a:r>
            <a:r>
              <a:rPr lang="en-US" altLang="ja-JP" sz="4800" dirty="0" smtClean="0"/>
              <a:t>).</a:t>
            </a:r>
            <a:endParaRPr kumimoji="1" lang="ja-JP" altLang="en-US" sz="4800" dirty="0"/>
          </a:p>
        </p:txBody>
      </p:sp>
      <p:graphicFrame>
        <p:nvGraphicFramePr>
          <p:cNvPr id="267" name="オブジェクト 266"/>
          <p:cNvGraphicFramePr>
            <a:graphicFrameLocks noChangeAspect="1"/>
          </p:cNvGraphicFramePr>
          <p:nvPr/>
        </p:nvGraphicFramePr>
        <p:xfrm>
          <a:off x="20949435" y="9196596"/>
          <a:ext cx="562987" cy="750650"/>
        </p:xfrm>
        <a:graphic>
          <a:graphicData uri="http://schemas.openxmlformats.org/presentationml/2006/ole">
            <p:oleObj spid="_x0000_s35869" name="数式" r:id="rId35" imgW="152280" imgH="203040" progId="Equation.3">
              <p:embed/>
            </p:oleObj>
          </a:graphicData>
        </a:graphic>
      </p:graphicFrame>
      <p:graphicFrame>
        <p:nvGraphicFramePr>
          <p:cNvPr id="35870" name="Object 30"/>
          <p:cNvGraphicFramePr>
            <a:graphicFrameLocks noChangeAspect="1"/>
          </p:cNvGraphicFramePr>
          <p:nvPr/>
        </p:nvGraphicFramePr>
        <p:xfrm>
          <a:off x="22291621" y="9229708"/>
          <a:ext cx="714394" cy="802843"/>
        </p:xfrm>
        <a:graphic>
          <a:graphicData uri="http://schemas.openxmlformats.org/presentationml/2006/ole">
            <p:oleObj spid="_x0000_s35870" name="数式" r:id="rId36" imgW="203040" imgH="228600" progId="Equation.3">
              <p:embed/>
            </p:oleObj>
          </a:graphicData>
        </a:graphic>
      </p:graphicFrame>
      <p:graphicFrame>
        <p:nvGraphicFramePr>
          <p:cNvPr id="35871" name="Object 31"/>
          <p:cNvGraphicFramePr>
            <a:graphicFrameLocks noChangeAspect="1"/>
          </p:cNvGraphicFramePr>
          <p:nvPr/>
        </p:nvGraphicFramePr>
        <p:xfrm>
          <a:off x="20960260" y="10574876"/>
          <a:ext cx="665898" cy="564353"/>
        </p:xfrm>
        <a:graphic>
          <a:graphicData uri="http://schemas.openxmlformats.org/presentationml/2006/ole">
            <p:oleObj spid="_x0000_s35871" name="数式" r:id="rId37" imgW="164880" imgH="139680" progId="Equation.3">
              <p:embed/>
            </p:oleObj>
          </a:graphicData>
        </a:graphic>
      </p:graphicFrame>
      <p:graphicFrame>
        <p:nvGraphicFramePr>
          <p:cNvPr id="35872" name="Object 32"/>
          <p:cNvGraphicFramePr>
            <a:graphicFrameLocks noChangeAspect="1"/>
          </p:cNvGraphicFramePr>
          <p:nvPr/>
        </p:nvGraphicFramePr>
        <p:xfrm>
          <a:off x="22448497" y="10339102"/>
          <a:ext cx="699197" cy="899239"/>
        </p:xfrm>
        <a:graphic>
          <a:graphicData uri="http://schemas.openxmlformats.org/presentationml/2006/ole">
            <p:oleObj spid="_x0000_s35872" name="数式" r:id="rId38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2828</TotalTime>
  <Words>486</Words>
  <Application>Microsoft Office PowerPoint</Application>
  <PresentationFormat>ユーザー設定</PresentationFormat>
  <Paragraphs>91</Paragraphs>
  <Slides>1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Office テーマ</vt:lpstr>
      <vt:lpstr>数式</vt:lpstr>
      <vt:lpstr>スライド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ASPLOS POSTER</dc:title>
  <dc:creator>hoge</dc:creator>
  <cp:lastModifiedBy>hoge</cp:lastModifiedBy>
  <cp:revision>246</cp:revision>
  <dcterms:created xsi:type="dcterms:W3CDTF">2008-02-21T09:42:20Z</dcterms:created>
  <dcterms:modified xsi:type="dcterms:W3CDTF">2008-02-27T14:00:14Z</dcterms:modified>
</cp:coreProperties>
</file>