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81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B7CD-F444-4A3F-B304-6846D836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Autofit/>
          </a:bodyPr>
          <a:lstStyle/>
          <a:p>
            <a:r>
              <a:rPr lang="en" sz="4800" dirty="0"/>
              <a:t>Robust MIL based Feature Template Learning for Object Tracking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CD3C-31EA-4088-AD73-52E63D9D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422135"/>
          </a:xfrm>
        </p:spPr>
        <p:txBody>
          <a:bodyPr>
            <a:normAutofit/>
          </a:bodyPr>
          <a:lstStyle/>
          <a:p>
            <a:r>
              <a:rPr lang="en-IN" sz="3200" dirty="0" err="1"/>
              <a:t>Shivam</a:t>
            </a:r>
            <a:r>
              <a:rPr lang="en-IN" sz="3200" dirty="0"/>
              <a:t> Agrawal (20172074)</a:t>
            </a:r>
          </a:p>
          <a:p>
            <a:r>
              <a:rPr lang="en-IN" sz="3200" dirty="0" err="1"/>
              <a:t>Kshitij</a:t>
            </a:r>
            <a:r>
              <a:rPr lang="en-IN" sz="3200" dirty="0"/>
              <a:t> Nagar (20172046)</a:t>
            </a:r>
          </a:p>
          <a:p>
            <a:r>
              <a:rPr lang="en-IN" sz="3200" dirty="0"/>
              <a:t>Sagar Thakur (20172103)</a:t>
            </a:r>
          </a:p>
          <a:p>
            <a:r>
              <a:rPr lang="en-IN" sz="3200" dirty="0" err="1"/>
              <a:t>Vachaspathi</a:t>
            </a:r>
            <a:r>
              <a:rPr lang="en-IN" sz="3200" dirty="0"/>
              <a:t> Ramakrishnan (20172011)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206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AD2-AB70-44FD-833C-04A86934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Probabilistic contaminated feature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0A0E-AB0B-48E1-8E1B-9EFA020D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901462"/>
            <a:ext cx="9784080" cy="3316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prior distribution for each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/>
              <a:t> is deﬁned as: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 ∝ exp(−λ φ(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))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800" dirty="0"/>
              <a:t>where φ(·) is a sparsity function and λ is a constant. Here we use L1 penalty as the sparsity function,</a:t>
            </a:r>
          </a:p>
          <a:p>
            <a:pPr marL="0" indent="0">
              <a:buNone/>
            </a:pPr>
            <a:r>
              <a:rPr lang="en-US" sz="2800" dirty="0"/>
              <a:t> i.e.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φ(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)=||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382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C5F0-9FF8-427D-9FA3-22B611E7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Probabilistic contaminated feature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2C9C-E903-4497-A265-53C8A5AE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532185"/>
            <a:ext cx="9784080" cy="415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By taking the logarithm of the joint distribution with respect to Y , D, and X, i.e. P (Y, D, </a:t>
            </a:r>
            <a:r>
              <a:rPr lang="en-IN" sz="2800" dirty="0" err="1"/>
              <a:t>X|b</a:t>
            </a:r>
            <a:r>
              <a:rPr lang="en-IN" sz="2800" dirty="0"/>
              <a:t>) = P (Y |D, X; b)P (D|; b)P (X|; b), then the maximum a posteriori (MAP) estimation turns out to be:</a:t>
            </a:r>
          </a:p>
          <a:p>
            <a:pPr marL="0" indent="0" algn="ctr">
              <a:buNone/>
            </a:pPr>
            <a:endParaRPr lang="en-IN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min(D,X) b||Y − DX|| </a:t>
            </a:r>
            <a:r>
              <a:rPr lang="en-IN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</a:t>
            </a:r>
            <a:r>
              <a:rPr lang="el-GR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λ||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X||</a:t>
            </a:r>
            <a:r>
              <a:rPr lang="en-IN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IN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s.t.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||</a:t>
            </a:r>
            <a:r>
              <a:rPr lang="en-IN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D.,j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||</a:t>
            </a:r>
            <a:r>
              <a:rPr lang="en-IN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 ≤ c, j = 1,...,n</a:t>
            </a:r>
          </a:p>
        </p:txBody>
      </p:sp>
    </p:spTree>
    <p:extLst>
      <p:ext uri="{BB962C8B-B14F-4D97-AF65-F5344CB8AC3E}">
        <p14:creationId xmlns:p14="http://schemas.microsoft.com/office/powerpoint/2010/main" val="29874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31F7-FA8E-4877-ABD4-390E6B02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Label Ambiguity via bag-level based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7B6B-8C23-43B8-98D9-A513F7C1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Feature templates are learnt using the collection of weakly-labeled samples based on a probabilistic multiple instance learning (MIL) strategy.</a:t>
            </a:r>
          </a:p>
          <a:p>
            <a:pPr fontAlgn="base"/>
            <a:r>
              <a:rPr lang="en-US" sz="2800" dirty="0"/>
              <a:t>Only the label information for collection of samples called bag are available.</a:t>
            </a:r>
          </a:p>
          <a:p>
            <a:pPr fontAlgn="base"/>
            <a:r>
              <a:rPr lang="en-US" sz="2800" dirty="0"/>
              <a:t>A bag is positive if at least one of its samples is positive otherwise the bag is negative</a:t>
            </a:r>
          </a:p>
          <a:p>
            <a:pPr fontAlgn="base"/>
            <a:r>
              <a:rPr lang="en-US" sz="2800" dirty="0"/>
              <a:t>For the j-</a:t>
            </a:r>
            <a:r>
              <a:rPr lang="en-US" sz="2800" dirty="0" err="1"/>
              <a:t>th</a:t>
            </a:r>
            <a:r>
              <a:rPr lang="en-US" sz="2800" dirty="0"/>
              <a:t> sample in the </a:t>
            </a:r>
            <a:r>
              <a:rPr lang="en-US" sz="2800" dirty="0" err="1"/>
              <a:t>i-th</a:t>
            </a:r>
            <a:r>
              <a:rPr lang="en-US" sz="2800" dirty="0"/>
              <a:t> sample bag the </a:t>
            </a:r>
            <a:r>
              <a:rPr lang="en-US" sz="2800" dirty="0" err="1"/>
              <a:t>probablility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ij</a:t>
            </a:r>
            <a:r>
              <a:rPr lang="en-US" sz="2800" dirty="0"/>
              <a:t> can be given by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(b/2)</a:t>
            </a:r>
            <a:r>
              <a:rPr lang="en-US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(d)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exp(−b||</a:t>
            </a: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y</a:t>
            </a:r>
            <a:r>
              <a:rPr lang="en-US" sz="2800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ij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−</a:t>
            </a: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Dx</a:t>
            </a:r>
            <a:r>
              <a:rPr lang="en-US" sz="2800" baseline="-25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ij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||</a:t>
            </a:r>
            <a:r>
              <a:rPr lang="en-US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08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6D91-5536-4342-BD1C-04F94980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Label Ambiguity via bag-level based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098A-7A46-48D0-B0DD-D543C6D8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30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Therefore the probability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 bag belonging to the foreground (target) can be defined as P</a:t>
            </a:r>
            <a:r>
              <a:rPr lang="en-US" baseline="-25000" dirty="0"/>
              <a:t>i</a:t>
            </a:r>
            <a:r>
              <a:rPr lang="en-US" dirty="0"/>
              <a:t> = max</a:t>
            </a:r>
            <a:r>
              <a:rPr lang="en-US" baseline="-25000" dirty="0"/>
              <a:t>(j)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endParaRPr lang="en-US" dirty="0"/>
          </a:p>
          <a:p>
            <a:pPr fontAlgn="base"/>
            <a:r>
              <a:rPr lang="en-US" dirty="0"/>
              <a:t>The likelihood at the bag level can be given as follows: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Since the samples from small neighborhood are partially overlapped, they are specially correlated.</a:t>
            </a:r>
          </a:p>
          <a:p>
            <a:r>
              <a:rPr lang="en-US" dirty="0"/>
              <a:t>So it makes sense to use a generalized mean for </a:t>
            </a:r>
            <a:r>
              <a:rPr lang="en-US" dirty="0" err="1"/>
              <a:t>max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ij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3076" name="Picture 4" descr="https://lh4.googleusercontent.com/uGuZcoiOQo18lieuu3MdD71VCiKrJaYC7MSUtlAOZ3w-4QPJ4wOxufYTNn868I7m7sBAtnhOQR59_vke_0O8RHW9BxUlvO6Ne_oYQdvkr8lr57gmCMduV1rC0lt1yijzuaRn">
            <a:extLst>
              <a:ext uri="{FF2B5EF4-FFF2-40B4-BE49-F238E27FC236}">
                <a16:creationId xmlns:a16="http://schemas.microsoft.com/office/drawing/2014/main" id="{FE06A755-5912-47B7-B0E6-F26E2B78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34" y="3381375"/>
            <a:ext cx="74866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7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C2FF-0B3C-466B-8A5E-C5BDCA41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Label Ambiguity via bag-level based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38BA-81CC-4F2E-8116-449CBF10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Generalized mean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the same prior distribution on the feature templates and sparse coefficients by taking the logarithm of L, the bag-level-based MAP estimation of the feature template and sparse coefficients can be obtained by the following:</a:t>
            </a:r>
            <a:endParaRPr lang="en-IN" sz="2400" dirty="0"/>
          </a:p>
        </p:txBody>
      </p:sp>
      <p:pic>
        <p:nvPicPr>
          <p:cNvPr id="4098" name="Picture 2" descr="https://lh6.googleusercontent.com/0UP4bO3AkoO7_40Hp7f4Y9oe0B-pKkE5IU2v7u_YTwbdr8liZcMRsuADuGFsFFIS0rwh_YLGjSZFbzAcKfNu8sYWvIAWGfUvBS7R3W53FTFuCyI3FRP1Pv2iXvs3GIU3SOFXTnTfYjQ">
            <a:extLst>
              <a:ext uri="{FF2B5EF4-FFF2-40B4-BE49-F238E27FC236}">
                <a16:creationId xmlns:a16="http://schemas.microsoft.com/office/drawing/2014/main" id="{CF9FFD9C-8663-4A83-931A-19BCD8C2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13" y="2619413"/>
            <a:ext cx="48196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B97-2827-46B3-A5A3-86A6A5F4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Resolving Label Ambiguity via bag-level based MAP</a:t>
            </a:r>
            <a:endParaRPr lang="en-IN" dirty="0"/>
          </a:p>
        </p:txBody>
      </p:sp>
      <p:pic>
        <p:nvPicPr>
          <p:cNvPr id="5122" name="Picture 2" descr="https://lh4.googleusercontent.com/FRUMzvC1IEV2tAl64clwq9BVCEqPL3E2f31kPO1537OGYY9CH2SxCfLgDOKN2GZCAO8M9nm2AChIDZnA8bRzQSdOQdDv9cnB98j288L7GCCMQpJlwRwGweJqzbD3ll1sjFEDmwul0_c">
            <a:extLst>
              <a:ext uri="{FF2B5EF4-FFF2-40B4-BE49-F238E27FC236}">
                <a16:creationId xmlns:a16="http://schemas.microsoft.com/office/drawing/2014/main" id="{D476AE74-C3C2-4CE0-9744-472D08C97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44" y="2143125"/>
            <a:ext cx="78581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1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526C-DFC4-4858-A35A-0E7AF47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7227-CCDE-47D6-A852-997907ED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6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82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045-1A43-45F6-92D5-6E3A98E8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50D4-77B8-4694-9C58-1AB55961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Thus we have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 descr="https://lh3.googleusercontent.com/BWECf6fVJAR6mfU5SFpAhacKU5MZXVgX5d7Z-UoVOCAfEPzeVDQPw_P6qnyFbI-Fg6iG8m0zk-SiQBUbKwqrEiFlzQeg1Y-vcb1pie2fQ48XmHY3_Hapas5i51mWTO45TqFvnM6ikvM">
            <a:extLst>
              <a:ext uri="{FF2B5EF4-FFF2-40B4-BE49-F238E27FC236}">
                <a16:creationId xmlns:a16="http://schemas.microsoft.com/office/drawing/2014/main" id="{017CC162-5CC4-4C19-BB0A-6FD50DE5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0" y="2078281"/>
            <a:ext cx="8088923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6.googleusercontent.com/zn-7Lka2HNQrED5hqk6PR6dIjfkEGKhJL8yro61ZftcoZbJr0_uWOqWpmPjuznaggyNybnd24uMZbVTpe_l_gfdkIEOsoz0GmvmKFfZohrH0f68WW1Zeeh3d-dPPKrMzWe211zrmobQ">
            <a:extLst>
              <a:ext uri="{FF2B5EF4-FFF2-40B4-BE49-F238E27FC236}">
                <a16:creationId xmlns:a16="http://schemas.microsoft.com/office/drawing/2014/main" id="{6D9F6B3D-47F1-472D-BB65-963491EC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0" y="3805784"/>
            <a:ext cx="3807069" cy="5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4.googleusercontent.com/cPSdNrxeWc2SjKMYAeDCdBqpAzehbcGp7YoSOJdzmdxi1D35mg_59RNd7sdt--EPmN-NPABVIRJTu4qZkd7up4ngAxmHkqSrnJQjcu7pCJpxeFg3SXA63uMC2ATzGMLsadO_tKHqONY">
            <a:extLst>
              <a:ext uri="{FF2B5EF4-FFF2-40B4-BE49-F238E27FC236}">
                <a16:creationId xmlns:a16="http://schemas.microsoft.com/office/drawing/2014/main" id="{7826E0EF-B404-4F20-BAE3-7F692A86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0" y="5129890"/>
            <a:ext cx="5408897" cy="79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2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8CD-04BB-4945-9086-EE19E423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smoothened function as</a:t>
            </a:r>
            <a:endParaRPr lang="en-IN" dirty="0"/>
          </a:p>
        </p:txBody>
      </p:sp>
      <p:pic>
        <p:nvPicPr>
          <p:cNvPr id="7170" name="Picture 2" descr="https://lh3.googleusercontent.com/BDZRF_rZxAbSjhtaZB86Irsa_OUwwXpjsYrBDfB8z00kSckVwduf0VxR0jtpklvpU0gdRXqr6IOsH6CtypS8P2Kno6TGv5B-Vl5tZ7z_a8Hw-f-vjE67zD6Pjq5U72IOa5SpYBKlmmI">
            <a:extLst>
              <a:ext uri="{FF2B5EF4-FFF2-40B4-BE49-F238E27FC236}">
                <a16:creationId xmlns:a16="http://schemas.microsoft.com/office/drawing/2014/main" id="{1EFA5263-48C8-4785-B3B7-C2E3052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01" y="3019279"/>
            <a:ext cx="8581072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3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FF6E-4D21-4BBE-827B-AA5D9B6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Finding value of ‘s’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6EC5-D254-4D11-BCF7-77A95EF2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taking derivative of the </a:t>
            </a:r>
            <a:r>
              <a:rPr lang="en-US" sz="2800" dirty="0" err="1"/>
              <a:t>smothened</a:t>
            </a:r>
            <a:r>
              <a:rPr lang="en-US" sz="2800" dirty="0"/>
              <a:t> function and setting it to zero, we get</a:t>
            </a:r>
          </a:p>
        </p:txBody>
      </p:sp>
      <p:pic>
        <p:nvPicPr>
          <p:cNvPr id="8194" name="Picture 2" descr="https://lh4.googleusercontent.com/GcX6TeICm1sCFDjZdC5oY55kqFpfX4PrkM5imminqbplek_uFqJOX3ZY5Uyw1wcI5AbF5w6hQ73YUkQj8_bD6YrZLQGeWJWYu6q4c49TveqWgYpPupyVi6qAU5hPrdWCW1NSrdJ6lKk">
            <a:extLst>
              <a:ext uri="{FF2B5EF4-FFF2-40B4-BE49-F238E27FC236}">
                <a16:creationId xmlns:a16="http://schemas.microsoft.com/office/drawing/2014/main" id="{CF9613FC-4353-4350-AE7F-0EB85624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790" y="3824653"/>
            <a:ext cx="5742338" cy="15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3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9045-894D-4D40-87D0-CF0F2AD4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PROBLEM STATEMENT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BA14-B392-4228-B88E-53650B36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508"/>
            <a:ext cx="9784080" cy="3991706"/>
          </a:xfrm>
        </p:spPr>
        <p:txBody>
          <a:bodyPr>
            <a:normAutofit/>
          </a:bodyPr>
          <a:lstStyle/>
          <a:p>
            <a:r>
              <a:rPr lang="en-US" sz="2800" dirty="0"/>
              <a:t>Because of appearance variations, online trackers requires updating of the tracking model.</a:t>
            </a:r>
          </a:p>
          <a:p>
            <a:r>
              <a:rPr lang="en-US" sz="2800" dirty="0"/>
              <a:t>This often leads to tracking drift problem.</a:t>
            </a:r>
          </a:p>
          <a:p>
            <a:pPr lvl="1"/>
            <a:r>
              <a:rPr lang="en-US" sz="2400" dirty="0"/>
              <a:t>Contaminated samples, and</a:t>
            </a:r>
          </a:p>
          <a:p>
            <a:pPr lvl="1"/>
            <a:r>
              <a:rPr lang="en-US" sz="2400" dirty="0"/>
              <a:t>Misaligned samples caused by tracking inaccuracy.</a:t>
            </a:r>
          </a:p>
        </p:txBody>
      </p:sp>
    </p:spTree>
    <p:extLst>
      <p:ext uri="{BB962C8B-B14F-4D97-AF65-F5344CB8AC3E}">
        <p14:creationId xmlns:p14="http://schemas.microsoft.com/office/powerpoint/2010/main" val="176145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AEE6-4CDE-4C87-B1C2-5D0F594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Final smoothed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7EAC-C0BC-47BD-94E8-A94D5DD1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https://lh4.googleusercontent.com/7DtV-xzyRi7qkKoqOkv7hYCp_Rkc3Q1KeBe-GzZvWi38wzrvRvKmLZIrrviLWQluOQIvBamAC8_2UnVdOQfndOXqlzAO4-eS-o6VbfhLO4hI7xNp4qvNZtSbla4-NsO6F6IrXgwmlJs">
            <a:extLst>
              <a:ext uri="{FF2B5EF4-FFF2-40B4-BE49-F238E27FC236}">
                <a16:creationId xmlns:a16="http://schemas.microsoft.com/office/drawing/2014/main" id="{C89A5FDA-89A3-449B-BB0E-8A09AC73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65" y="2409092"/>
            <a:ext cx="3288911" cy="11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5.googleusercontent.com/wgmmwhais5U5W9-NSR9jOTLO_FKy9l48SgbDXcLrJmNzG4py3eRJBorCdtbfVROw_f0IYV2Xcx0s8l-C3iaIDlWXx2hLZvF7_jUL0ymInYMPj1m00al4Z3QbcXa8a_LDSvcqKBG99RQ">
            <a:extLst>
              <a:ext uri="{FF2B5EF4-FFF2-40B4-BE49-F238E27FC236}">
                <a16:creationId xmlns:a16="http://schemas.microsoft.com/office/drawing/2014/main" id="{DCCE2D08-FEE1-461E-91A4-50AE9A85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0" y="3574073"/>
            <a:ext cx="6288609" cy="1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2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5005-5EF5-4B1B-BB47-78F7FD86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Finding gradient w.r.t D</a:t>
            </a:r>
            <a:r>
              <a:rPr lang="en-IN" sz="4800" baseline="-25000" dirty="0"/>
              <a:t>k</a:t>
            </a:r>
            <a:endParaRPr lang="en-IN" sz="4800" dirty="0"/>
          </a:p>
        </p:txBody>
      </p:sp>
      <p:pic>
        <p:nvPicPr>
          <p:cNvPr id="10242" name="Picture 2" descr="https://lh4.googleusercontent.com/OmdcnMcx9MaourvX3PPup8C0EixhGyAKqJ9T-TKyICssFlR25sC3t5fNaQt_gWT-i05dCcSwCeMdKBcrHQoVmOfbmzdbTPwT-aN60zo9Noqs3VKO0lxflu224B3o8l_swbWdjsj1nJs">
            <a:extLst>
              <a:ext uri="{FF2B5EF4-FFF2-40B4-BE49-F238E27FC236}">
                <a16:creationId xmlns:a16="http://schemas.microsoft.com/office/drawing/2014/main" id="{859D18A9-88D2-4C9A-AD69-B0E8DE51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3007079"/>
            <a:ext cx="2643410" cy="17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3.googleusercontent.com/PwqCKIOaNblcgUpFwaGah2zm5F4AWHFRPYQotYU3pKHrL41vMvbSWY79FllcrUUpnbFdZAZCh8FTdcYAqvnsbFa0t8dfY0Z-xw-ldGXHJoS_1b-CpyKNdwBt6hCPVvbb661iFhAGsWM">
            <a:extLst>
              <a:ext uri="{FF2B5EF4-FFF2-40B4-BE49-F238E27FC236}">
                <a16:creationId xmlns:a16="http://schemas.microsoft.com/office/drawing/2014/main" id="{4D68F9FB-A3D5-4FD7-8958-64DBE996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29" y="3007079"/>
            <a:ext cx="7319902" cy="17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4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B6CC-D5A4-4BA6-BD1B-99F161B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Finding gradient w.r.t </a:t>
            </a:r>
            <a:r>
              <a:rPr lang="en-IN" sz="4400" dirty="0" err="1"/>
              <a:t>x</a:t>
            </a:r>
            <a:r>
              <a:rPr lang="en-IN" sz="4400" baseline="30000" dirty="0" err="1"/>
              <a:t>i,j</a:t>
            </a:r>
            <a:endParaRPr lang="en-IN" sz="4400" dirty="0"/>
          </a:p>
        </p:txBody>
      </p:sp>
      <p:pic>
        <p:nvPicPr>
          <p:cNvPr id="11266" name="Picture 2" descr="https://lh3.googleusercontent.com/odm3_bOUuYX9YHpzoruvKLSOIWNUEJck6VokpmL1oMLnvhE-NF8tjxPaoaGCRrj0RFEHeB1GNRrEu8bEA_JdueNQWErhvHbiaGrWcdeZWe-nL5nnhIzaPjSxSm_KPZoJifzidXryYQs">
            <a:extLst>
              <a:ext uri="{FF2B5EF4-FFF2-40B4-BE49-F238E27FC236}">
                <a16:creationId xmlns:a16="http://schemas.microsoft.com/office/drawing/2014/main" id="{03FCD978-95A3-4F54-8D1F-7A01F4AD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27" y="2835153"/>
            <a:ext cx="2289296" cy="20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GT2WxFdIEscIiCHDlG2jpFl-w_0RMRQNuwHf1PuJRt1aaQvYJUFDbBvdStLwEmllcBXYTiXX2E6uCCdCeJEvMAVV4jf-SwSHoqhzF5xZ_m6ulwYylrtLeteFwnpGiTOpEPUwEBADky8">
            <a:extLst>
              <a:ext uri="{FF2B5EF4-FFF2-40B4-BE49-F238E27FC236}">
                <a16:creationId xmlns:a16="http://schemas.microsoft.com/office/drawing/2014/main" id="{3F551F00-53F0-40E6-8273-A84A9E86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3" y="2835153"/>
            <a:ext cx="6066692" cy="20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0EDC-5F96-4102-9543-10D6B91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for online object tracking</a:t>
            </a:r>
            <a:endParaRPr lang="en-IN" dirty="0"/>
          </a:p>
        </p:txBody>
      </p:sp>
      <p:pic>
        <p:nvPicPr>
          <p:cNvPr id="12290" name="Picture 2" descr="https://lh5.googleusercontent.com/Fqx-tHp-WG6KKNrjKGHCJ7wnjpTJEbt9TN5kdQWPgUUaNJAn8bO12PV4aBEquCRpBdIFuGb-N6bkjG5wUxv_7MEphEp9ypNVR04xcHbt7AI716-NuJMW2mjROw8vEH1Sx8IHHoPfigs">
            <a:extLst>
              <a:ext uri="{FF2B5EF4-FFF2-40B4-BE49-F238E27FC236}">
                <a16:creationId xmlns:a16="http://schemas.microsoft.com/office/drawing/2014/main" id="{A2F24E6A-09D1-4B75-B91C-0B54775C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76" y="2162907"/>
            <a:ext cx="10228399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5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99EA-64DA-42CB-8434-FCBDADB0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HOG FEATURES </a:t>
            </a:r>
            <a:endParaRPr lang="en-IN" sz="5400" dirty="0"/>
          </a:p>
        </p:txBody>
      </p:sp>
      <p:pic>
        <p:nvPicPr>
          <p:cNvPr id="13314" name="Picture 2" descr="https://lh6.googleusercontent.com/agVwAKNOom1--1-eFysZZVseO3PQ0vv-hXnnX7vv8RM6YRZPZFVE7L1HOfSgvhkF_bT7GApxS1zyyKgykBNyRS9zOOfQ7ftnWPfHGvH1GVM_EPpvxZLuqZCcX7fzMAaKAqn19bjDIpA">
            <a:extLst>
              <a:ext uri="{FF2B5EF4-FFF2-40B4-BE49-F238E27FC236}">
                <a16:creationId xmlns:a16="http://schemas.microsoft.com/office/drawing/2014/main" id="{22DF9E1F-C82F-4508-99EA-7D33D51C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24" y="2055934"/>
            <a:ext cx="8912470" cy="445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873A-3A43-4017-8920-01F8EABA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PROPOSED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3AD6-9245-468A-93EC-1BBF6481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proposed feature template learning framework is capable of: </a:t>
            </a:r>
          </a:p>
          <a:p>
            <a:r>
              <a:rPr lang="en-US" sz="2800" dirty="0"/>
              <a:t>Adaptively learning uncontaminated feature templates by separating out contaminated samples, and</a:t>
            </a:r>
          </a:p>
          <a:p>
            <a:r>
              <a:rPr lang="en-US" sz="2800" dirty="0"/>
              <a:t>Resolving label ambiguities caused by misaligned samples via MIL. 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60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133D-5392-4CEF-96A9-29A12462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PREVIOUS WORK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A53B-C6BD-4FD8-B8D0-BE40697C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Sparsity-based trackers</a:t>
            </a:r>
          </a:p>
          <a:p>
            <a:pPr marL="0" indent="0" algn="just">
              <a:buNone/>
            </a:pPr>
            <a:r>
              <a:rPr lang="en-US" sz="2800" dirty="0"/>
              <a:t>Models the outliers in the corrupted target’s samples caused by occlusion or noise. 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Advantage</a:t>
            </a:r>
          </a:p>
          <a:p>
            <a:pPr marL="0" indent="0" algn="just">
              <a:buNone/>
            </a:pPr>
            <a:r>
              <a:rPr lang="en-US" sz="2800" dirty="0"/>
              <a:t>Detect and prevent contaminated samples which increases robustness to tracker.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pPr marL="0" indent="0" algn="just">
              <a:buNone/>
            </a:pPr>
            <a:r>
              <a:rPr lang="en-US" sz="2800" dirty="0"/>
              <a:t>Do not explicitly handle the misaligned samples. </a:t>
            </a:r>
          </a:p>
          <a:p>
            <a:pPr marL="0" indent="0" algn="just">
              <a:buNone/>
            </a:pPr>
            <a:r>
              <a:rPr lang="en-US" sz="2800" dirty="0"/>
              <a:t>Most existing tracking algorithms which aim to reduce tracking drift are not effective in handling either or both scenarios.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1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A3E6-78BA-423D-964C-103EF51B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PREVIOUS WORK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A8BB-9DC8-4573-A2E2-4016473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Weakly/semi-supervised learning-based methods</a:t>
            </a:r>
          </a:p>
          <a:p>
            <a:pPr marL="0" indent="0">
              <a:buNone/>
            </a:pPr>
            <a:r>
              <a:rPr lang="en-US" sz="2800" dirty="0"/>
              <a:t>Aim to resolve the label ambiguities caused by misaligned samples.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800" dirty="0"/>
              <a:t>More likely to update with contaminated samples and thereby deteriorates the discriminability.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82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201C-529F-4240-AA5E-F103949F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ADVANTAGE OF PROPOSED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72D2-B6CF-4289-B931-CACCC728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Integrates robustness of sparse representation &amp; the flexibility of multiple instance learning into model updating process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2800" dirty="0"/>
              <a:t>Enables tracker to separate out corrupted samples &amp; resolve label ambiguity.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0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2714-2C9D-4E0F-9588-728D6E55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6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Robust MIL-based Feature Template Learning</a:t>
            </a:r>
          </a:p>
        </p:txBody>
      </p:sp>
    </p:spTree>
    <p:extLst>
      <p:ext uri="{BB962C8B-B14F-4D97-AF65-F5344CB8AC3E}">
        <p14:creationId xmlns:p14="http://schemas.microsoft.com/office/powerpoint/2010/main" val="13094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1F73-65DF-42A6-91EE-72CDAD9D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Probabilistic contaminated feature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6FA5-71D8-49B4-A6A1-C7725B9E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Objective of the learning model is to adaptively learn the uncontaminated feature templates for sparse representation of the tracked object while explicitly modeling the contaminated features.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 = DX + E 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=&gt; E = Y-DX</a:t>
            </a:r>
          </a:p>
          <a:p>
            <a:pPr marL="0" indent="0">
              <a:buNone/>
            </a:pPr>
            <a:r>
              <a:rPr lang="en-US" dirty="0"/>
              <a:t>Y = [ y</a:t>
            </a:r>
            <a:r>
              <a:rPr lang="en-US" sz="2000" baseline="-25000" dirty="0"/>
              <a:t>1</a:t>
            </a:r>
            <a:r>
              <a:rPr lang="en-US" dirty="0"/>
              <a:t>,...,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] ∈ </a:t>
            </a:r>
            <a:r>
              <a:rPr lang="en-US" dirty="0" err="1"/>
              <a:t>R</a:t>
            </a:r>
            <a:r>
              <a:rPr lang="en-US" baseline="30000" dirty="0" err="1"/>
              <a:t>d×n</a:t>
            </a:r>
            <a:r>
              <a:rPr lang="en-US" dirty="0"/>
              <a:t> denote the target samples.</a:t>
            </a:r>
          </a:p>
          <a:p>
            <a:pPr marL="0" indent="0">
              <a:buNone/>
            </a:pPr>
            <a:r>
              <a:rPr lang="en-US" dirty="0"/>
              <a:t>D =[D</a:t>
            </a:r>
            <a:r>
              <a:rPr lang="en-US" sz="2000" dirty="0"/>
              <a:t>1</a:t>
            </a:r>
            <a:r>
              <a:rPr lang="en-US" dirty="0"/>
              <a:t>,...,</a:t>
            </a:r>
            <a:r>
              <a:rPr lang="en-US" dirty="0" err="1"/>
              <a:t>D</a:t>
            </a:r>
            <a:r>
              <a:rPr lang="en-US" baseline="-25000" dirty="0" err="1"/>
              <a:t>p</a:t>
            </a:r>
            <a:r>
              <a:rPr lang="en-US" dirty="0"/>
              <a:t>] = [(D</a:t>
            </a:r>
            <a:r>
              <a:rPr lang="en-US" sz="2000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,...,(D</a:t>
            </a:r>
            <a:r>
              <a:rPr lang="en-US" sz="2000" baseline="-25000" dirty="0"/>
              <a:t>d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]</a:t>
            </a:r>
            <a:r>
              <a:rPr lang="en-US" baseline="30000" dirty="0"/>
              <a:t>T</a:t>
            </a:r>
            <a:r>
              <a:rPr lang="en-US" dirty="0"/>
              <a:t> ∈ </a:t>
            </a:r>
            <a:r>
              <a:rPr lang="en-US" dirty="0" err="1"/>
              <a:t>R</a:t>
            </a:r>
            <a:r>
              <a:rPr lang="en-US" baseline="30000" dirty="0" err="1"/>
              <a:t>d×p</a:t>
            </a:r>
            <a:r>
              <a:rPr lang="en-US" dirty="0"/>
              <a:t> are the set of templates.</a:t>
            </a:r>
          </a:p>
          <a:p>
            <a:pPr marL="0" indent="0">
              <a:buNone/>
            </a:pPr>
            <a:r>
              <a:rPr lang="en-US" dirty="0"/>
              <a:t>X = [X</a:t>
            </a:r>
            <a:r>
              <a:rPr lang="en-US" sz="2000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 is the sparse coefﬁcient matrix of target samples.</a:t>
            </a:r>
          </a:p>
          <a:p>
            <a:pPr marL="0" indent="0">
              <a:buNone/>
            </a:pPr>
            <a:r>
              <a:rPr lang="en-US" dirty="0"/>
              <a:t>E = [E</a:t>
            </a:r>
            <a:r>
              <a:rPr lang="en-US" sz="2000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] are the separated contaminated features.</a:t>
            </a:r>
          </a:p>
        </p:txBody>
      </p:sp>
    </p:spTree>
    <p:extLst>
      <p:ext uri="{BB962C8B-B14F-4D97-AF65-F5344CB8AC3E}">
        <p14:creationId xmlns:p14="http://schemas.microsoft.com/office/powerpoint/2010/main" val="21490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D047-E39C-4DA1-8707-7CAACB63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Probabilistic contaminated feature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E246-4168-4F5A-8C9D-2BB2A377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To explicitly model the uncertainty existing in the outliers for contaminated samples, we incorporate the probabilistic constraint that each element in E is independent and subjected to a zero-mean Laplace distribution with variance 1/b</a:t>
            </a:r>
            <a:r>
              <a:rPr lang="en-IN" sz="2800" baseline="30000" dirty="0"/>
              <a:t>2</a:t>
            </a:r>
            <a:r>
              <a:rPr lang="en-IN" sz="2800" dirty="0"/>
              <a:t>, i.e.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P(E|·;b) = (b/2)</a:t>
            </a:r>
            <a:r>
              <a:rPr lang="en-IN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2800" baseline="30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nd</a:t>
            </a:r>
            <a:r>
              <a:rPr lang="en-IN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exp(−b||E||</a:t>
            </a:r>
            <a:r>
              <a:rPr lang="en-IN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), </a:t>
            </a:r>
          </a:p>
          <a:p>
            <a:pPr marL="0" indent="0">
              <a:buNone/>
            </a:pPr>
            <a:r>
              <a:rPr lang="en-IN" sz="2800" dirty="0"/>
              <a:t>which implies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P(Y | </a:t>
            </a:r>
            <a:r>
              <a:rPr lang="en-IN" sz="2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D,X;b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 = (b/2)</a:t>
            </a:r>
            <a:r>
              <a:rPr lang="en-IN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2800" baseline="30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nd</a:t>
            </a:r>
            <a:r>
              <a:rPr lang="en-IN" sz="2800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 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exp(−b||Y −DX||</a:t>
            </a:r>
            <a:r>
              <a:rPr lang="en-IN" sz="2800" baseline="-25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https://lh6.googleusercontent.com/Jd83Dl82_4RRFTsPeJWSGvZDc-gUKJDw-guH_ErP1c1I2h1eFxBugiMJ5kXqlMwqvxlh418HH4Gq5UnOUOa6uFSN0ZthKacLNGN3sSSrS0MLM7sF2to4dFc6v1t3YfZwgxaMqdbJNYM">
            <a:extLst>
              <a:ext uri="{FF2B5EF4-FFF2-40B4-BE49-F238E27FC236}">
                <a16:creationId xmlns:a16="http://schemas.microsoft.com/office/drawing/2014/main" id="{872EA3AD-0E13-4931-ACE9-71A50F1E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30" y="3588689"/>
            <a:ext cx="44196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614</TotalTime>
  <Words>879</Words>
  <Application>Microsoft Office PowerPoint</Application>
  <PresentationFormat>Widescreen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</vt:lpstr>
      <vt:lpstr>Banded</vt:lpstr>
      <vt:lpstr>Robust MIL based Feature Template Learning for Object Tracking</vt:lpstr>
      <vt:lpstr>PROBLEM STATEMENT</vt:lpstr>
      <vt:lpstr>PROPOSED MODEL</vt:lpstr>
      <vt:lpstr>PREVIOUS WORK</vt:lpstr>
      <vt:lpstr>PREVIOUS WORK</vt:lpstr>
      <vt:lpstr>ADVANTAGE OF PROPOSED MODEL</vt:lpstr>
      <vt:lpstr>PowerPoint Presentation</vt:lpstr>
      <vt:lpstr>Probabilistic contaminated feature modelling</vt:lpstr>
      <vt:lpstr>Probabilistic contaminated feature modelling</vt:lpstr>
      <vt:lpstr>Probabilistic contaminated feature modelling</vt:lpstr>
      <vt:lpstr>Probabilistic contaminated feature modelling</vt:lpstr>
      <vt:lpstr>Resolving Label Ambiguity via bag-level based MAP</vt:lpstr>
      <vt:lpstr>Resolving Label Ambiguity via bag-level based MAP</vt:lpstr>
      <vt:lpstr>Resolving Label Ambiguity via bag-level based MAP</vt:lpstr>
      <vt:lpstr>Resolving Label Ambiguity via bag-level based MAP</vt:lpstr>
      <vt:lpstr>PowerPoint Presentation</vt:lpstr>
      <vt:lpstr>Smoothing</vt:lpstr>
      <vt:lpstr>We get smoothened function as</vt:lpstr>
      <vt:lpstr>Finding value of ‘s’</vt:lpstr>
      <vt:lpstr>Final smoothed function</vt:lpstr>
      <vt:lpstr>Finding gradient w.r.t Dk</vt:lpstr>
      <vt:lpstr>Finding gradient w.r.t xi,j</vt:lpstr>
      <vt:lpstr>Flowchart for online object tracking</vt:lpstr>
      <vt:lpstr>HOG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MIL based Feature Template Learning for Object Tracking</dc:title>
  <dc:creator>KshitijAveg</dc:creator>
  <cp:lastModifiedBy>KshitijAveg</cp:lastModifiedBy>
  <cp:revision>28</cp:revision>
  <dcterms:created xsi:type="dcterms:W3CDTF">2018-04-30T13:47:27Z</dcterms:created>
  <dcterms:modified xsi:type="dcterms:W3CDTF">2018-05-01T10:06:25Z</dcterms:modified>
</cp:coreProperties>
</file>