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61" r:id="rId2"/>
    <p:sldId id="367" r:id="rId3"/>
    <p:sldId id="368" r:id="rId4"/>
    <p:sldId id="370" r:id="rId5"/>
    <p:sldId id="3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4726" autoAdjust="0"/>
  </p:normalViewPr>
  <p:slideViewPr>
    <p:cSldViewPr>
      <p:cViewPr varScale="1">
        <p:scale>
          <a:sx n="117" d="100"/>
          <a:sy n="117" d="100"/>
        </p:scale>
        <p:origin x="520" y="16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10/5/22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10/5/22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2414180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194455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10/5/22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10/5/22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10/5/22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10/5/22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10/5/22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10/5/22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10/5/22</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10/5/22</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10/5/22</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hackster.io/Arnov_Sharma_makes/uvc-box-a-diy-uv-sterilizer-f09b8f" TargetMode="External"/><Relationship Id="rId2" Type="http://schemas.openxmlformats.org/officeDocument/2006/relationships/hyperlink" Target="https://www.ncbi.nlm.nih.gov/pmc/articles/PMC6627448/" TargetMode="External"/><Relationship Id="rId1" Type="http://schemas.openxmlformats.org/officeDocument/2006/relationships/slideLayout" Target="../slideLayouts/slideLayout2.xml"/><Relationship Id="rId4" Type="http://schemas.openxmlformats.org/officeDocument/2006/relationships/hyperlink" Target="https://www.hackster.io/roboticsbangladesh/helmet-sterilization-box-74e029"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digikey.com/en/products/detail/quelighting-corp/QLSP04RBU/15848714" TargetMode="External"/><Relationship Id="rId2" Type="http://schemas.openxmlformats.org/officeDocument/2006/relationships/hyperlink" Target="https://www.adafruit.com/product/301" TargetMode="External"/><Relationship Id="rId1" Type="http://schemas.openxmlformats.org/officeDocument/2006/relationships/slideLayout" Target="../slideLayouts/slideLayout2.xml"/><Relationship Id="rId4" Type="http://schemas.openxmlformats.org/officeDocument/2006/relationships/hyperlink" Target="https://www.sparkfun.com/products/1873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Blue Light Disinfection System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09/25/22</a:t>
            </a:r>
          </a:p>
          <a:p>
            <a:r>
              <a:rPr lang="en-US" dirty="0" err="1"/>
              <a:t>Ariadna</a:t>
            </a:r>
            <a:r>
              <a:rPr lang="en-US" dirty="0"/>
              <a:t> Gomez</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a:xfrm>
            <a:off x="381000" y="1295399"/>
            <a:ext cx="11544300" cy="4914901"/>
          </a:xfrm>
        </p:spPr>
        <p:txBody>
          <a:bodyPr>
            <a:normAutofit fontScale="92500" lnSpcReduction="10000"/>
          </a:bodyPr>
          <a:lstStyle/>
          <a:p>
            <a:r>
              <a:rPr lang="en-US" dirty="0"/>
              <a:t>What is being proposed: a blue light-based disinfection system </a:t>
            </a:r>
          </a:p>
          <a:p>
            <a:pPr lvl="1"/>
            <a:r>
              <a:rPr lang="en-US" dirty="0"/>
              <a:t>This blue light sanitation system would ideally consist of a 3D printed box, inside of which the endoscope would be placed. Blue LED lights would be distributed all along the inner lining of the box so that the outer surface of the endoscope can be irradiated with blue light. The purpose of blue light (405 nm) is to eliminate the biofilm that forms along the length of the endoscope as a result of colonoscopy procedures, for instance. This project is based on information gathered through studies which have analyzed the effect of blue light on the reduction of certain types of biofilm and have confirmed it could be a meaningful innovation since blue light has achieved the reduction of biofilm in certain instances. The blue light disinfection system would not start until the lid of the box is closed to protect the user’s eyes, can be turned on or off using a button, and has a </a:t>
            </a:r>
            <a:r>
              <a:rPr lang="en-US"/>
              <a:t>countdown timer.</a:t>
            </a:r>
            <a:endParaRPr lang="en-US" dirty="0"/>
          </a:p>
          <a:p>
            <a:pPr lvl="2"/>
            <a:r>
              <a:rPr lang="en-US" dirty="0"/>
              <a:t>An alternative or additional idea to the one proposed above would be to: do a saline wash of the biopsy channel before blue light sterilization, and culture that wash solution. Then, irradiate the length of the biopsy channel with blue light for a period of time, do another saline wash of the scope and culture that wash. Use a camera to detect changes in the cultures over time and compare the growth between each condition. </a:t>
            </a:r>
          </a:p>
          <a:p>
            <a:pPr lvl="2"/>
            <a:r>
              <a:rPr lang="en-US" dirty="0">
                <a:hlinkClick r:id="rId2"/>
              </a:rPr>
              <a:t>https://www.ncbi.nlm.nih.gov/pmc/articles/PMC6627448/</a:t>
            </a:r>
            <a:r>
              <a:rPr lang="en-US" dirty="0"/>
              <a:t> (Section 6 is the basis for these ideas)</a:t>
            </a:r>
          </a:p>
          <a:p>
            <a:pPr lvl="1"/>
            <a:r>
              <a:rPr lang="en-US" dirty="0">
                <a:hlinkClick r:id="rId3"/>
              </a:rPr>
              <a:t>https://www.hackster.io/Arnov_Sharma_makes/uvc-box-a-diy-uv-sterilizer-f09b8f</a:t>
            </a:r>
            <a:r>
              <a:rPr lang="en-US" dirty="0"/>
              <a:t> </a:t>
            </a:r>
          </a:p>
          <a:p>
            <a:pPr lvl="1"/>
            <a:r>
              <a:rPr lang="en-US" dirty="0">
                <a:hlinkClick r:id="rId4"/>
              </a:rPr>
              <a:t>https://www.hackster.io/roboticsbangladesh/helmet-sterilization-box-74e029</a:t>
            </a:r>
            <a:r>
              <a:rPr lang="en-US" dirty="0"/>
              <a:t> </a:t>
            </a:r>
          </a:p>
          <a:p>
            <a:r>
              <a:rPr lang="en-US" dirty="0"/>
              <a:t>Currently, there are no projects like this one on </a:t>
            </a:r>
            <a:r>
              <a:rPr lang="en-US" dirty="0" err="1"/>
              <a:t>Hackster.io</a:t>
            </a:r>
            <a:r>
              <a:rPr lang="en-US" dirty="0"/>
              <a:t>; there are UVC sterilizer projects which accomplish the same goal, but do not use the </a:t>
            </a:r>
            <a:r>
              <a:rPr lang="en-US" dirty="0" err="1"/>
              <a:t>PocketBeagle</a:t>
            </a:r>
            <a:r>
              <a:rPr lang="en-US" dirty="0"/>
              <a:t>/blue LEDs/or a camera to accomplish and determine whether sterilization was effective.</a:t>
            </a:r>
          </a:p>
        </p:txBody>
      </p:sp>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System Block Diagram</a:t>
            </a:r>
          </a:p>
        </p:txBody>
      </p:sp>
      <p:sp>
        <p:nvSpPr>
          <p:cNvPr id="5" name="Rounded Rectangle 4">
            <a:extLst>
              <a:ext uri="{FF2B5EF4-FFF2-40B4-BE49-F238E27FC236}">
                <a16:creationId xmlns:a16="http://schemas.microsoft.com/office/drawing/2014/main" id="{1ADE59A4-43A7-21C1-518D-5D565234F063}"/>
              </a:ext>
            </a:extLst>
          </p:cNvPr>
          <p:cNvSpPr/>
          <p:nvPr/>
        </p:nvSpPr>
        <p:spPr>
          <a:xfrm>
            <a:off x="4991100" y="1295400"/>
            <a:ext cx="2400300" cy="48387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92968FE-62F0-6A73-53D8-85E201B1C4DB}"/>
              </a:ext>
            </a:extLst>
          </p:cNvPr>
          <p:cNvSpPr txBox="1"/>
          <p:nvPr/>
        </p:nvSpPr>
        <p:spPr>
          <a:xfrm>
            <a:off x="5181600" y="1345168"/>
            <a:ext cx="2057400" cy="369332"/>
          </a:xfrm>
          <a:prstGeom prst="rect">
            <a:avLst/>
          </a:prstGeom>
          <a:noFill/>
        </p:spPr>
        <p:txBody>
          <a:bodyPr wrap="square" rtlCol="0">
            <a:spAutoFit/>
          </a:bodyPr>
          <a:lstStyle/>
          <a:p>
            <a:r>
              <a:rPr lang="en-US" b="1" dirty="0"/>
              <a:t>OSD335x-SM </a:t>
            </a:r>
            <a:r>
              <a:rPr lang="en-US" b="1" dirty="0" err="1"/>
              <a:t>SiP</a:t>
            </a:r>
            <a:endParaRPr lang="en-US" b="1" dirty="0"/>
          </a:p>
        </p:txBody>
      </p:sp>
      <p:sp>
        <p:nvSpPr>
          <p:cNvPr id="8" name="TextBox 7">
            <a:extLst>
              <a:ext uri="{FF2B5EF4-FFF2-40B4-BE49-F238E27FC236}">
                <a16:creationId xmlns:a16="http://schemas.microsoft.com/office/drawing/2014/main" id="{351751ED-591C-FD49-5AA7-16895487A417}"/>
              </a:ext>
            </a:extLst>
          </p:cNvPr>
          <p:cNvSpPr txBox="1"/>
          <p:nvPr/>
        </p:nvSpPr>
        <p:spPr>
          <a:xfrm>
            <a:off x="5867400" y="2286000"/>
            <a:ext cx="1524000" cy="646331"/>
          </a:xfrm>
          <a:prstGeom prst="rect">
            <a:avLst/>
          </a:prstGeom>
          <a:noFill/>
        </p:spPr>
        <p:txBody>
          <a:bodyPr wrap="square" rtlCol="0">
            <a:spAutoFit/>
          </a:bodyPr>
          <a:lstStyle/>
          <a:p>
            <a:r>
              <a:rPr lang="en-US" dirty="0"/>
              <a:t>P1_14 &amp; P2_23 - 3.3V</a:t>
            </a:r>
          </a:p>
        </p:txBody>
      </p:sp>
      <p:sp>
        <p:nvSpPr>
          <p:cNvPr id="9" name="Rounded Rectangle 8">
            <a:extLst>
              <a:ext uri="{FF2B5EF4-FFF2-40B4-BE49-F238E27FC236}">
                <a16:creationId xmlns:a16="http://schemas.microsoft.com/office/drawing/2014/main" id="{1CD52AD4-73D8-9C61-9E46-4B6E6B07D4FA}"/>
              </a:ext>
            </a:extLst>
          </p:cNvPr>
          <p:cNvSpPr/>
          <p:nvPr/>
        </p:nvSpPr>
        <p:spPr>
          <a:xfrm>
            <a:off x="8877300" y="2312697"/>
            <a:ext cx="1447800" cy="6096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76E5161-34D3-A85F-218C-7DBBAD9238A0}"/>
              </a:ext>
            </a:extLst>
          </p:cNvPr>
          <p:cNvSpPr txBox="1"/>
          <p:nvPr/>
        </p:nvSpPr>
        <p:spPr>
          <a:xfrm>
            <a:off x="8915400" y="2426997"/>
            <a:ext cx="1409700" cy="369332"/>
          </a:xfrm>
          <a:prstGeom prst="rect">
            <a:avLst/>
          </a:prstGeom>
          <a:noFill/>
        </p:spPr>
        <p:txBody>
          <a:bodyPr wrap="square" rtlCol="0">
            <a:spAutoFit/>
          </a:bodyPr>
          <a:lstStyle/>
          <a:p>
            <a:r>
              <a:rPr lang="en-US" dirty="0"/>
              <a:t>LED 1 - 50</a:t>
            </a:r>
          </a:p>
        </p:txBody>
      </p:sp>
      <p:cxnSp>
        <p:nvCxnSpPr>
          <p:cNvPr id="16" name="Straight Connector 15">
            <a:extLst>
              <a:ext uri="{FF2B5EF4-FFF2-40B4-BE49-F238E27FC236}">
                <a16:creationId xmlns:a16="http://schemas.microsoft.com/office/drawing/2014/main" id="{9BFFD4DD-FBF1-27AA-2870-F79F6758ACC2}"/>
              </a:ext>
            </a:extLst>
          </p:cNvPr>
          <p:cNvCxnSpPr>
            <a:cxnSpLocks/>
            <a:stCxn id="8" idx="3"/>
          </p:cNvCxnSpPr>
          <p:nvPr/>
        </p:nvCxnSpPr>
        <p:spPr>
          <a:xfrm>
            <a:off x="7391400" y="2609166"/>
            <a:ext cx="15240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CCF882D-4623-D5A1-AEE7-F55A05BC6DFE}"/>
              </a:ext>
            </a:extLst>
          </p:cNvPr>
          <p:cNvCxnSpPr>
            <a:cxnSpLocks/>
          </p:cNvCxnSpPr>
          <p:nvPr/>
        </p:nvCxnSpPr>
        <p:spPr>
          <a:xfrm>
            <a:off x="3924300" y="2095500"/>
            <a:ext cx="10668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8355337-280E-7295-0400-11A7500E589B}"/>
              </a:ext>
            </a:extLst>
          </p:cNvPr>
          <p:cNvSpPr txBox="1"/>
          <p:nvPr/>
        </p:nvSpPr>
        <p:spPr>
          <a:xfrm>
            <a:off x="4991100" y="1916668"/>
            <a:ext cx="1143000" cy="369332"/>
          </a:xfrm>
          <a:prstGeom prst="rect">
            <a:avLst/>
          </a:prstGeom>
          <a:noFill/>
        </p:spPr>
        <p:txBody>
          <a:bodyPr wrap="square" rtlCol="0">
            <a:spAutoFit/>
          </a:bodyPr>
          <a:lstStyle/>
          <a:p>
            <a:r>
              <a:rPr lang="en-US" dirty="0"/>
              <a:t>USB Port</a:t>
            </a:r>
          </a:p>
        </p:txBody>
      </p:sp>
      <p:sp>
        <p:nvSpPr>
          <p:cNvPr id="27" name="Rounded Rectangle 26">
            <a:extLst>
              <a:ext uri="{FF2B5EF4-FFF2-40B4-BE49-F238E27FC236}">
                <a16:creationId xmlns:a16="http://schemas.microsoft.com/office/drawing/2014/main" id="{75414C71-F949-C417-AB6B-82217B6C482D}"/>
              </a:ext>
            </a:extLst>
          </p:cNvPr>
          <p:cNvSpPr/>
          <p:nvPr/>
        </p:nvSpPr>
        <p:spPr>
          <a:xfrm>
            <a:off x="2667000" y="1790700"/>
            <a:ext cx="1257300" cy="6096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0A4BA44-E841-40E4-5F13-E46797528758}"/>
              </a:ext>
            </a:extLst>
          </p:cNvPr>
          <p:cNvSpPr txBox="1"/>
          <p:nvPr/>
        </p:nvSpPr>
        <p:spPr>
          <a:xfrm>
            <a:off x="2705100" y="1905000"/>
            <a:ext cx="1219200" cy="369332"/>
          </a:xfrm>
          <a:prstGeom prst="rect">
            <a:avLst/>
          </a:prstGeom>
          <a:noFill/>
        </p:spPr>
        <p:txBody>
          <a:bodyPr wrap="square" rtlCol="0">
            <a:spAutoFit/>
          </a:bodyPr>
          <a:lstStyle/>
          <a:p>
            <a:r>
              <a:rPr lang="en-US" dirty="0"/>
              <a:t>USB Hub</a:t>
            </a:r>
          </a:p>
        </p:txBody>
      </p:sp>
      <p:sp>
        <p:nvSpPr>
          <p:cNvPr id="30" name="Rounded Rectangle 29">
            <a:extLst>
              <a:ext uri="{FF2B5EF4-FFF2-40B4-BE49-F238E27FC236}">
                <a16:creationId xmlns:a16="http://schemas.microsoft.com/office/drawing/2014/main" id="{15C08015-0ED6-1F9E-0793-818103E92BE5}"/>
              </a:ext>
            </a:extLst>
          </p:cNvPr>
          <p:cNvSpPr/>
          <p:nvPr/>
        </p:nvSpPr>
        <p:spPr>
          <a:xfrm>
            <a:off x="342900" y="1790700"/>
            <a:ext cx="1638300" cy="6096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C04B9A2F-6307-D319-F510-5AF1930D3A99}"/>
              </a:ext>
            </a:extLst>
          </p:cNvPr>
          <p:cNvSpPr txBox="1"/>
          <p:nvPr/>
        </p:nvSpPr>
        <p:spPr>
          <a:xfrm>
            <a:off x="381000" y="1905000"/>
            <a:ext cx="1638300" cy="369332"/>
          </a:xfrm>
          <a:prstGeom prst="rect">
            <a:avLst/>
          </a:prstGeom>
          <a:noFill/>
        </p:spPr>
        <p:txBody>
          <a:bodyPr wrap="square" rtlCol="0">
            <a:spAutoFit/>
          </a:bodyPr>
          <a:lstStyle/>
          <a:p>
            <a:r>
              <a:rPr lang="en-US" dirty="0"/>
              <a:t>USB Camera</a:t>
            </a:r>
          </a:p>
        </p:txBody>
      </p:sp>
      <p:cxnSp>
        <p:nvCxnSpPr>
          <p:cNvPr id="32" name="Straight Connector 31">
            <a:extLst>
              <a:ext uri="{FF2B5EF4-FFF2-40B4-BE49-F238E27FC236}">
                <a16:creationId xmlns:a16="http://schemas.microsoft.com/office/drawing/2014/main" id="{352D6112-1862-4623-9B48-D46C3B8307EE}"/>
              </a:ext>
            </a:extLst>
          </p:cNvPr>
          <p:cNvCxnSpPr>
            <a:cxnSpLocks/>
            <a:endCxn id="27" idx="1"/>
          </p:cNvCxnSpPr>
          <p:nvPr/>
        </p:nvCxnSpPr>
        <p:spPr>
          <a:xfrm>
            <a:off x="1981200" y="2095500"/>
            <a:ext cx="6858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785987A3-0DF3-265D-5222-24734AA1E11D}"/>
              </a:ext>
            </a:extLst>
          </p:cNvPr>
          <p:cNvSpPr/>
          <p:nvPr/>
        </p:nvSpPr>
        <p:spPr>
          <a:xfrm>
            <a:off x="800100" y="4474073"/>
            <a:ext cx="2672443" cy="114996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A6EA55C-8BAA-A4A4-E11D-76DCAD1911BA}"/>
              </a:ext>
            </a:extLst>
          </p:cNvPr>
          <p:cNvSpPr txBox="1"/>
          <p:nvPr/>
        </p:nvSpPr>
        <p:spPr>
          <a:xfrm>
            <a:off x="4991100" y="4686300"/>
            <a:ext cx="1257300" cy="369332"/>
          </a:xfrm>
          <a:prstGeom prst="rect">
            <a:avLst/>
          </a:prstGeom>
          <a:noFill/>
        </p:spPr>
        <p:txBody>
          <a:bodyPr wrap="square" rtlCol="0">
            <a:spAutoFit/>
          </a:bodyPr>
          <a:lstStyle/>
          <a:p>
            <a:r>
              <a:rPr lang="en-US" dirty="0"/>
              <a:t>I2C1_SCL</a:t>
            </a:r>
          </a:p>
        </p:txBody>
      </p:sp>
      <p:sp>
        <p:nvSpPr>
          <p:cNvPr id="23" name="TextBox 22">
            <a:extLst>
              <a:ext uri="{FF2B5EF4-FFF2-40B4-BE49-F238E27FC236}">
                <a16:creationId xmlns:a16="http://schemas.microsoft.com/office/drawing/2014/main" id="{D86B323E-2004-DB4B-AD5D-C9739AC76610}"/>
              </a:ext>
            </a:extLst>
          </p:cNvPr>
          <p:cNvSpPr txBox="1"/>
          <p:nvPr/>
        </p:nvSpPr>
        <p:spPr>
          <a:xfrm>
            <a:off x="4991100" y="5065931"/>
            <a:ext cx="1295400" cy="369332"/>
          </a:xfrm>
          <a:prstGeom prst="rect">
            <a:avLst/>
          </a:prstGeom>
          <a:noFill/>
        </p:spPr>
        <p:txBody>
          <a:bodyPr wrap="square" rtlCol="0">
            <a:spAutoFit/>
          </a:bodyPr>
          <a:lstStyle/>
          <a:p>
            <a:r>
              <a:rPr lang="en-US" dirty="0"/>
              <a:t>I2C1_SDA</a:t>
            </a:r>
          </a:p>
        </p:txBody>
      </p:sp>
      <p:sp>
        <p:nvSpPr>
          <p:cNvPr id="26" name="TextBox 25">
            <a:extLst>
              <a:ext uri="{FF2B5EF4-FFF2-40B4-BE49-F238E27FC236}">
                <a16:creationId xmlns:a16="http://schemas.microsoft.com/office/drawing/2014/main" id="{2744525E-663B-F258-861E-1788CBF6455A}"/>
              </a:ext>
            </a:extLst>
          </p:cNvPr>
          <p:cNvSpPr txBox="1"/>
          <p:nvPr/>
        </p:nvSpPr>
        <p:spPr>
          <a:xfrm>
            <a:off x="2857500" y="4684573"/>
            <a:ext cx="647700" cy="369332"/>
          </a:xfrm>
          <a:prstGeom prst="rect">
            <a:avLst/>
          </a:prstGeom>
          <a:noFill/>
        </p:spPr>
        <p:txBody>
          <a:bodyPr wrap="square" rtlCol="0">
            <a:spAutoFit/>
          </a:bodyPr>
          <a:lstStyle/>
          <a:p>
            <a:r>
              <a:rPr lang="en-US" dirty="0"/>
              <a:t>SCL</a:t>
            </a:r>
          </a:p>
        </p:txBody>
      </p:sp>
      <p:sp>
        <p:nvSpPr>
          <p:cNvPr id="29" name="TextBox 28">
            <a:extLst>
              <a:ext uri="{FF2B5EF4-FFF2-40B4-BE49-F238E27FC236}">
                <a16:creationId xmlns:a16="http://schemas.microsoft.com/office/drawing/2014/main" id="{16B532F9-4218-234E-44A0-FBF1D5F21F53}"/>
              </a:ext>
            </a:extLst>
          </p:cNvPr>
          <p:cNvSpPr txBox="1"/>
          <p:nvPr/>
        </p:nvSpPr>
        <p:spPr>
          <a:xfrm>
            <a:off x="2859616" y="5064204"/>
            <a:ext cx="683683" cy="369332"/>
          </a:xfrm>
          <a:prstGeom prst="rect">
            <a:avLst/>
          </a:prstGeom>
          <a:noFill/>
        </p:spPr>
        <p:txBody>
          <a:bodyPr wrap="square" rtlCol="0">
            <a:spAutoFit/>
          </a:bodyPr>
          <a:lstStyle/>
          <a:p>
            <a:r>
              <a:rPr lang="en-US" dirty="0"/>
              <a:t>SDA</a:t>
            </a:r>
          </a:p>
        </p:txBody>
      </p:sp>
      <p:sp>
        <p:nvSpPr>
          <p:cNvPr id="33" name="TextBox 32">
            <a:extLst>
              <a:ext uri="{FF2B5EF4-FFF2-40B4-BE49-F238E27FC236}">
                <a16:creationId xmlns:a16="http://schemas.microsoft.com/office/drawing/2014/main" id="{63309B88-A272-E374-463A-AAD50B369C9C}"/>
              </a:ext>
            </a:extLst>
          </p:cNvPr>
          <p:cNvSpPr txBox="1"/>
          <p:nvPr/>
        </p:nvSpPr>
        <p:spPr>
          <a:xfrm>
            <a:off x="800100" y="4454604"/>
            <a:ext cx="685800" cy="369332"/>
          </a:xfrm>
          <a:prstGeom prst="rect">
            <a:avLst/>
          </a:prstGeom>
          <a:noFill/>
        </p:spPr>
        <p:txBody>
          <a:bodyPr wrap="square" rtlCol="0">
            <a:spAutoFit/>
          </a:bodyPr>
          <a:lstStyle/>
          <a:p>
            <a:r>
              <a:rPr lang="en-US" dirty="0"/>
              <a:t>VCC</a:t>
            </a:r>
          </a:p>
        </p:txBody>
      </p:sp>
      <p:sp>
        <p:nvSpPr>
          <p:cNvPr id="34" name="TextBox 33">
            <a:extLst>
              <a:ext uri="{FF2B5EF4-FFF2-40B4-BE49-F238E27FC236}">
                <a16:creationId xmlns:a16="http://schemas.microsoft.com/office/drawing/2014/main" id="{DD3BBF2E-C3FD-9A7C-9A57-C4A0EBD78E88}"/>
              </a:ext>
            </a:extLst>
          </p:cNvPr>
          <p:cNvSpPr txBox="1"/>
          <p:nvPr/>
        </p:nvSpPr>
        <p:spPr>
          <a:xfrm>
            <a:off x="800100" y="5319236"/>
            <a:ext cx="723900" cy="369332"/>
          </a:xfrm>
          <a:prstGeom prst="rect">
            <a:avLst/>
          </a:prstGeom>
          <a:noFill/>
        </p:spPr>
        <p:txBody>
          <a:bodyPr wrap="square" rtlCol="0">
            <a:spAutoFit/>
          </a:bodyPr>
          <a:lstStyle/>
          <a:p>
            <a:r>
              <a:rPr lang="en-US" dirty="0"/>
              <a:t>GND</a:t>
            </a:r>
          </a:p>
        </p:txBody>
      </p:sp>
      <p:sp>
        <p:nvSpPr>
          <p:cNvPr id="35" name="TextBox 34">
            <a:extLst>
              <a:ext uri="{FF2B5EF4-FFF2-40B4-BE49-F238E27FC236}">
                <a16:creationId xmlns:a16="http://schemas.microsoft.com/office/drawing/2014/main" id="{B16B9E28-93A7-ADFF-D455-3B5DF7C89BD3}"/>
              </a:ext>
            </a:extLst>
          </p:cNvPr>
          <p:cNvSpPr txBox="1"/>
          <p:nvPr/>
        </p:nvSpPr>
        <p:spPr>
          <a:xfrm>
            <a:off x="1371600" y="4873704"/>
            <a:ext cx="1409700" cy="369332"/>
          </a:xfrm>
          <a:prstGeom prst="rect">
            <a:avLst/>
          </a:prstGeom>
          <a:noFill/>
        </p:spPr>
        <p:txBody>
          <a:bodyPr wrap="square" rtlCol="0">
            <a:spAutoFit/>
          </a:bodyPr>
          <a:lstStyle/>
          <a:p>
            <a:r>
              <a:rPr lang="en-US" dirty="0"/>
              <a:t>Hex Display</a:t>
            </a:r>
          </a:p>
        </p:txBody>
      </p:sp>
      <p:sp>
        <p:nvSpPr>
          <p:cNvPr id="36" name="TextBox 35">
            <a:extLst>
              <a:ext uri="{FF2B5EF4-FFF2-40B4-BE49-F238E27FC236}">
                <a16:creationId xmlns:a16="http://schemas.microsoft.com/office/drawing/2014/main" id="{DD66DBEA-3960-BD77-9D54-0AA5C01899B4}"/>
              </a:ext>
            </a:extLst>
          </p:cNvPr>
          <p:cNvSpPr txBox="1"/>
          <p:nvPr/>
        </p:nvSpPr>
        <p:spPr>
          <a:xfrm>
            <a:off x="6324600" y="4012168"/>
            <a:ext cx="1143000" cy="369332"/>
          </a:xfrm>
          <a:prstGeom prst="rect">
            <a:avLst/>
          </a:prstGeom>
          <a:noFill/>
        </p:spPr>
        <p:txBody>
          <a:bodyPr wrap="square" rtlCol="0">
            <a:spAutoFit/>
          </a:bodyPr>
          <a:lstStyle/>
          <a:p>
            <a:r>
              <a:rPr lang="en-US" dirty="0"/>
              <a:t>GPIO 59</a:t>
            </a:r>
          </a:p>
        </p:txBody>
      </p:sp>
      <p:sp>
        <p:nvSpPr>
          <p:cNvPr id="39" name="Rounded Rectangle 38">
            <a:extLst>
              <a:ext uri="{FF2B5EF4-FFF2-40B4-BE49-F238E27FC236}">
                <a16:creationId xmlns:a16="http://schemas.microsoft.com/office/drawing/2014/main" id="{ABD0D1A9-F3D1-6C62-9401-2565D9E25A0E}"/>
              </a:ext>
            </a:extLst>
          </p:cNvPr>
          <p:cNvSpPr/>
          <p:nvPr/>
        </p:nvSpPr>
        <p:spPr>
          <a:xfrm>
            <a:off x="8877300" y="3897868"/>
            <a:ext cx="952500" cy="6096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128F8BE3-CA4E-10DD-8842-47CA4C3D527C}"/>
              </a:ext>
            </a:extLst>
          </p:cNvPr>
          <p:cNvSpPr txBox="1"/>
          <p:nvPr/>
        </p:nvSpPr>
        <p:spPr>
          <a:xfrm>
            <a:off x="8915400" y="4012168"/>
            <a:ext cx="952500" cy="369332"/>
          </a:xfrm>
          <a:prstGeom prst="rect">
            <a:avLst/>
          </a:prstGeom>
          <a:noFill/>
        </p:spPr>
        <p:txBody>
          <a:bodyPr wrap="square" rtlCol="0">
            <a:spAutoFit/>
          </a:bodyPr>
          <a:lstStyle/>
          <a:p>
            <a:r>
              <a:rPr lang="en-US" dirty="0"/>
              <a:t>Button</a:t>
            </a:r>
          </a:p>
        </p:txBody>
      </p:sp>
      <p:cxnSp>
        <p:nvCxnSpPr>
          <p:cNvPr id="41" name="Straight Connector 40">
            <a:extLst>
              <a:ext uri="{FF2B5EF4-FFF2-40B4-BE49-F238E27FC236}">
                <a16:creationId xmlns:a16="http://schemas.microsoft.com/office/drawing/2014/main" id="{AE60AD6A-CB32-8042-1379-601DD26E43E6}"/>
              </a:ext>
            </a:extLst>
          </p:cNvPr>
          <p:cNvCxnSpPr>
            <a:cxnSpLocks/>
          </p:cNvCxnSpPr>
          <p:nvPr/>
        </p:nvCxnSpPr>
        <p:spPr>
          <a:xfrm>
            <a:off x="7391400" y="4194337"/>
            <a:ext cx="15240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2F46BB-16E0-8232-7912-6117181091B4}"/>
              </a:ext>
            </a:extLst>
          </p:cNvPr>
          <p:cNvCxnSpPr>
            <a:cxnSpLocks/>
          </p:cNvCxnSpPr>
          <p:nvPr/>
        </p:nvCxnSpPr>
        <p:spPr>
          <a:xfrm>
            <a:off x="3467100" y="4873704"/>
            <a:ext cx="15240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8714E0-2EE7-1AB8-F336-DA9711F28107}"/>
              </a:ext>
            </a:extLst>
          </p:cNvPr>
          <p:cNvCxnSpPr>
            <a:cxnSpLocks/>
          </p:cNvCxnSpPr>
          <p:nvPr/>
        </p:nvCxnSpPr>
        <p:spPr>
          <a:xfrm>
            <a:off x="3467100" y="5243036"/>
            <a:ext cx="15240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6BA1496-2510-7C4D-8228-02AF665AB298}"/>
              </a:ext>
            </a:extLst>
          </p:cNvPr>
          <p:cNvCxnSpPr>
            <a:cxnSpLocks/>
            <a:stCxn id="33" idx="0"/>
          </p:cNvCxnSpPr>
          <p:nvPr/>
        </p:nvCxnSpPr>
        <p:spPr>
          <a:xfrm flipV="1">
            <a:off x="1143000" y="3516868"/>
            <a:ext cx="0" cy="937736"/>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D548C54-1922-B812-615A-F7FA44837985}"/>
              </a:ext>
            </a:extLst>
          </p:cNvPr>
          <p:cNvCxnSpPr>
            <a:cxnSpLocks/>
          </p:cNvCxnSpPr>
          <p:nvPr/>
        </p:nvCxnSpPr>
        <p:spPr>
          <a:xfrm flipV="1">
            <a:off x="1162050" y="5650468"/>
            <a:ext cx="0" cy="35456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8CA9BB1-9B68-FA02-F2AC-59002EA4027F}"/>
              </a:ext>
            </a:extLst>
          </p:cNvPr>
          <p:cNvCxnSpPr/>
          <p:nvPr/>
        </p:nvCxnSpPr>
        <p:spPr>
          <a:xfrm>
            <a:off x="914400" y="6005036"/>
            <a:ext cx="4953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EBE6DC8-1F06-0BA7-BFE2-B823E0AABEB8}"/>
              </a:ext>
            </a:extLst>
          </p:cNvPr>
          <p:cNvCxnSpPr/>
          <p:nvPr/>
        </p:nvCxnSpPr>
        <p:spPr>
          <a:xfrm>
            <a:off x="1028700" y="6096000"/>
            <a:ext cx="2667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3436FDD-719B-19DA-059A-D632A4D0EEDA}"/>
              </a:ext>
            </a:extLst>
          </p:cNvPr>
          <p:cNvCxnSpPr/>
          <p:nvPr/>
        </p:nvCxnSpPr>
        <p:spPr>
          <a:xfrm>
            <a:off x="1181100" y="6210300"/>
            <a:ext cx="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B735024-7572-BC89-327C-CD82BA146A21}"/>
              </a:ext>
            </a:extLst>
          </p:cNvPr>
          <p:cNvCxnSpPr/>
          <p:nvPr/>
        </p:nvCxnSpPr>
        <p:spPr>
          <a:xfrm>
            <a:off x="1104900" y="6210300"/>
            <a:ext cx="1143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BBC7987-650D-20A2-6F86-991272F9D881}"/>
              </a:ext>
            </a:extLst>
          </p:cNvPr>
          <p:cNvCxnSpPr>
            <a:cxnSpLocks/>
          </p:cNvCxnSpPr>
          <p:nvPr/>
        </p:nvCxnSpPr>
        <p:spPr>
          <a:xfrm flipV="1">
            <a:off x="9334500" y="4507468"/>
            <a:ext cx="0" cy="35456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AE6E55D-EA5A-31A4-A360-B8703CE0537F}"/>
              </a:ext>
            </a:extLst>
          </p:cNvPr>
          <p:cNvCxnSpPr/>
          <p:nvPr/>
        </p:nvCxnSpPr>
        <p:spPr>
          <a:xfrm>
            <a:off x="9086850" y="4862036"/>
            <a:ext cx="4953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90997FF-DF6B-E755-0B22-C7AC2D474739}"/>
              </a:ext>
            </a:extLst>
          </p:cNvPr>
          <p:cNvCxnSpPr/>
          <p:nvPr/>
        </p:nvCxnSpPr>
        <p:spPr>
          <a:xfrm>
            <a:off x="9201150" y="4953000"/>
            <a:ext cx="2667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351B476-E75F-B3C8-E369-D1BF6702A0D7}"/>
              </a:ext>
            </a:extLst>
          </p:cNvPr>
          <p:cNvCxnSpPr/>
          <p:nvPr/>
        </p:nvCxnSpPr>
        <p:spPr>
          <a:xfrm>
            <a:off x="9353550" y="5067300"/>
            <a:ext cx="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ADBF3A2-1047-084B-D5AF-D6CACA7FC843}"/>
              </a:ext>
            </a:extLst>
          </p:cNvPr>
          <p:cNvCxnSpPr/>
          <p:nvPr/>
        </p:nvCxnSpPr>
        <p:spPr>
          <a:xfrm>
            <a:off x="9277350" y="5067300"/>
            <a:ext cx="1143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64" name="Frame 63">
            <a:extLst>
              <a:ext uri="{FF2B5EF4-FFF2-40B4-BE49-F238E27FC236}">
                <a16:creationId xmlns:a16="http://schemas.microsoft.com/office/drawing/2014/main" id="{9A8835AC-1056-A02D-FC92-FE79BE5C861D}"/>
              </a:ext>
            </a:extLst>
          </p:cNvPr>
          <p:cNvSpPr/>
          <p:nvPr/>
        </p:nvSpPr>
        <p:spPr>
          <a:xfrm>
            <a:off x="7943850" y="3485489"/>
            <a:ext cx="190500" cy="419100"/>
          </a:xfrm>
          <a:prstGeom prst="fram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6" name="Straight Connector 65">
            <a:extLst>
              <a:ext uri="{FF2B5EF4-FFF2-40B4-BE49-F238E27FC236}">
                <a16:creationId xmlns:a16="http://schemas.microsoft.com/office/drawing/2014/main" id="{6C54C3BA-BE4A-8E0C-CFEB-C6A425C41728}"/>
              </a:ext>
            </a:extLst>
          </p:cNvPr>
          <p:cNvCxnSpPr/>
          <p:nvPr/>
        </p:nvCxnSpPr>
        <p:spPr>
          <a:xfrm>
            <a:off x="8039100" y="3897868"/>
            <a:ext cx="0" cy="296469"/>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06F0DB2-D7E4-6371-631B-917BEB906851}"/>
              </a:ext>
            </a:extLst>
          </p:cNvPr>
          <p:cNvCxnSpPr/>
          <p:nvPr/>
        </p:nvCxnSpPr>
        <p:spPr>
          <a:xfrm>
            <a:off x="8039100" y="3220399"/>
            <a:ext cx="0" cy="296469"/>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E221F58-8E25-4A50-DC5B-D108F7E5097D}"/>
              </a:ext>
            </a:extLst>
          </p:cNvPr>
          <p:cNvCxnSpPr>
            <a:cxnSpLocks/>
          </p:cNvCxnSpPr>
          <p:nvPr/>
        </p:nvCxnSpPr>
        <p:spPr>
          <a:xfrm>
            <a:off x="7848600" y="3220399"/>
            <a:ext cx="3810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1" name="Frame 70">
            <a:extLst>
              <a:ext uri="{FF2B5EF4-FFF2-40B4-BE49-F238E27FC236}">
                <a16:creationId xmlns:a16="http://schemas.microsoft.com/office/drawing/2014/main" id="{2FAB0775-370D-3C2A-5314-B6B01E3BFFD6}"/>
              </a:ext>
            </a:extLst>
          </p:cNvPr>
          <p:cNvSpPr/>
          <p:nvPr/>
        </p:nvSpPr>
        <p:spPr>
          <a:xfrm>
            <a:off x="4552951" y="3745756"/>
            <a:ext cx="190500" cy="419100"/>
          </a:xfrm>
          <a:prstGeom prst="fram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2" name="Straight Connector 71">
            <a:extLst>
              <a:ext uri="{FF2B5EF4-FFF2-40B4-BE49-F238E27FC236}">
                <a16:creationId xmlns:a16="http://schemas.microsoft.com/office/drawing/2014/main" id="{338FD328-5517-5297-0397-BFC3BE038011}"/>
              </a:ext>
            </a:extLst>
          </p:cNvPr>
          <p:cNvCxnSpPr>
            <a:cxnSpLocks/>
          </p:cNvCxnSpPr>
          <p:nvPr/>
        </p:nvCxnSpPr>
        <p:spPr>
          <a:xfrm>
            <a:off x="4648201" y="4158135"/>
            <a:ext cx="0" cy="1084901"/>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A99BCD9-A0CB-FD21-6F2F-2659D7E3CF80}"/>
              </a:ext>
            </a:extLst>
          </p:cNvPr>
          <p:cNvCxnSpPr>
            <a:cxnSpLocks/>
          </p:cNvCxnSpPr>
          <p:nvPr/>
        </p:nvCxnSpPr>
        <p:spPr>
          <a:xfrm>
            <a:off x="4648201" y="3480666"/>
            <a:ext cx="0" cy="296469"/>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9564150-2E0F-9F39-C307-D0BC46DCF956}"/>
              </a:ext>
            </a:extLst>
          </p:cNvPr>
          <p:cNvCxnSpPr>
            <a:cxnSpLocks/>
          </p:cNvCxnSpPr>
          <p:nvPr/>
        </p:nvCxnSpPr>
        <p:spPr>
          <a:xfrm>
            <a:off x="4457701" y="3480666"/>
            <a:ext cx="3810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10BBECEF-8C68-6E4C-DE6F-D4ADAA645B2E}"/>
              </a:ext>
            </a:extLst>
          </p:cNvPr>
          <p:cNvSpPr/>
          <p:nvPr/>
        </p:nvSpPr>
        <p:spPr>
          <a:xfrm>
            <a:off x="3943350" y="3748852"/>
            <a:ext cx="190500" cy="419100"/>
          </a:xfrm>
          <a:prstGeom prst="fram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6" name="Straight Connector 75">
            <a:extLst>
              <a:ext uri="{FF2B5EF4-FFF2-40B4-BE49-F238E27FC236}">
                <a16:creationId xmlns:a16="http://schemas.microsoft.com/office/drawing/2014/main" id="{1ABEA9ED-631B-20EC-6279-A42F6D9355F4}"/>
              </a:ext>
            </a:extLst>
          </p:cNvPr>
          <p:cNvCxnSpPr>
            <a:cxnSpLocks/>
          </p:cNvCxnSpPr>
          <p:nvPr/>
        </p:nvCxnSpPr>
        <p:spPr>
          <a:xfrm>
            <a:off x="4038600" y="4161231"/>
            <a:ext cx="0" cy="710793"/>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D7FBB60-E8B3-5682-3CFF-F8E1DD18D928}"/>
              </a:ext>
            </a:extLst>
          </p:cNvPr>
          <p:cNvCxnSpPr>
            <a:cxnSpLocks/>
          </p:cNvCxnSpPr>
          <p:nvPr/>
        </p:nvCxnSpPr>
        <p:spPr>
          <a:xfrm>
            <a:off x="4038600" y="3483762"/>
            <a:ext cx="0" cy="296469"/>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AF75812-80BC-61C2-BC2E-083E9A819B76}"/>
              </a:ext>
            </a:extLst>
          </p:cNvPr>
          <p:cNvCxnSpPr>
            <a:cxnSpLocks/>
          </p:cNvCxnSpPr>
          <p:nvPr/>
        </p:nvCxnSpPr>
        <p:spPr>
          <a:xfrm>
            <a:off x="3848100" y="3483762"/>
            <a:ext cx="3810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A1FC18C-F3A7-F6E7-07D8-F5D4767E0F83}"/>
              </a:ext>
            </a:extLst>
          </p:cNvPr>
          <p:cNvCxnSpPr>
            <a:cxnSpLocks/>
          </p:cNvCxnSpPr>
          <p:nvPr/>
        </p:nvCxnSpPr>
        <p:spPr>
          <a:xfrm>
            <a:off x="952500" y="3516868"/>
            <a:ext cx="3810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C8345878-BBDE-FC92-4DC4-B2CDA9A49440}"/>
              </a:ext>
            </a:extLst>
          </p:cNvPr>
          <p:cNvSpPr txBox="1"/>
          <p:nvPr/>
        </p:nvSpPr>
        <p:spPr>
          <a:xfrm>
            <a:off x="8229600" y="3505200"/>
            <a:ext cx="428322" cy="369332"/>
          </a:xfrm>
          <a:prstGeom prst="rect">
            <a:avLst/>
          </a:prstGeom>
          <a:noFill/>
        </p:spPr>
        <p:txBody>
          <a:bodyPr wrap="none" rtlCol="0">
            <a:spAutoFit/>
          </a:bodyPr>
          <a:lstStyle/>
          <a:p>
            <a:r>
              <a:rPr lang="en-US" dirty="0"/>
              <a:t>1k</a:t>
            </a:r>
          </a:p>
        </p:txBody>
      </p:sp>
      <p:sp>
        <p:nvSpPr>
          <p:cNvPr id="91" name="TextBox 90">
            <a:extLst>
              <a:ext uri="{FF2B5EF4-FFF2-40B4-BE49-F238E27FC236}">
                <a16:creationId xmlns:a16="http://schemas.microsoft.com/office/drawing/2014/main" id="{0DA36655-1D01-3CC0-E5FB-9B5757E3F021}"/>
              </a:ext>
            </a:extLst>
          </p:cNvPr>
          <p:cNvSpPr txBox="1"/>
          <p:nvPr/>
        </p:nvSpPr>
        <p:spPr>
          <a:xfrm>
            <a:off x="7734298" y="2872517"/>
            <a:ext cx="659155" cy="369332"/>
          </a:xfrm>
          <a:prstGeom prst="rect">
            <a:avLst/>
          </a:prstGeom>
          <a:noFill/>
        </p:spPr>
        <p:txBody>
          <a:bodyPr wrap="none" rtlCol="0">
            <a:spAutoFit/>
          </a:bodyPr>
          <a:lstStyle/>
          <a:p>
            <a:r>
              <a:rPr lang="en-US" dirty="0"/>
              <a:t>3.3V</a:t>
            </a:r>
          </a:p>
        </p:txBody>
      </p:sp>
      <p:sp>
        <p:nvSpPr>
          <p:cNvPr id="92" name="TextBox 91">
            <a:extLst>
              <a:ext uri="{FF2B5EF4-FFF2-40B4-BE49-F238E27FC236}">
                <a16:creationId xmlns:a16="http://schemas.microsoft.com/office/drawing/2014/main" id="{CD3D6800-652F-107E-E241-5D076133DF2F}"/>
              </a:ext>
            </a:extLst>
          </p:cNvPr>
          <p:cNvSpPr txBox="1"/>
          <p:nvPr/>
        </p:nvSpPr>
        <p:spPr>
          <a:xfrm>
            <a:off x="4331945" y="3112533"/>
            <a:ext cx="659155" cy="369332"/>
          </a:xfrm>
          <a:prstGeom prst="rect">
            <a:avLst/>
          </a:prstGeom>
          <a:noFill/>
        </p:spPr>
        <p:txBody>
          <a:bodyPr wrap="none" rtlCol="0">
            <a:spAutoFit/>
          </a:bodyPr>
          <a:lstStyle/>
          <a:p>
            <a:r>
              <a:rPr lang="en-US" dirty="0"/>
              <a:t>3.3V</a:t>
            </a:r>
          </a:p>
        </p:txBody>
      </p:sp>
      <p:sp>
        <p:nvSpPr>
          <p:cNvPr id="93" name="TextBox 92">
            <a:extLst>
              <a:ext uri="{FF2B5EF4-FFF2-40B4-BE49-F238E27FC236}">
                <a16:creationId xmlns:a16="http://schemas.microsoft.com/office/drawing/2014/main" id="{3E92FE30-EE1F-85C1-F4BB-6D8239C5F539}"/>
              </a:ext>
            </a:extLst>
          </p:cNvPr>
          <p:cNvSpPr txBox="1"/>
          <p:nvPr/>
        </p:nvSpPr>
        <p:spPr>
          <a:xfrm>
            <a:off x="3715318" y="3131991"/>
            <a:ext cx="659155" cy="369332"/>
          </a:xfrm>
          <a:prstGeom prst="rect">
            <a:avLst/>
          </a:prstGeom>
          <a:noFill/>
        </p:spPr>
        <p:txBody>
          <a:bodyPr wrap="none" rtlCol="0">
            <a:spAutoFit/>
          </a:bodyPr>
          <a:lstStyle/>
          <a:p>
            <a:r>
              <a:rPr lang="en-US" dirty="0"/>
              <a:t>3.3V</a:t>
            </a:r>
          </a:p>
        </p:txBody>
      </p:sp>
      <p:sp>
        <p:nvSpPr>
          <p:cNvPr id="94" name="TextBox 93">
            <a:extLst>
              <a:ext uri="{FF2B5EF4-FFF2-40B4-BE49-F238E27FC236}">
                <a16:creationId xmlns:a16="http://schemas.microsoft.com/office/drawing/2014/main" id="{0C61C692-47D0-5F4B-01A9-92881950281E}"/>
              </a:ext>
            </a:extLst>
          </p:cNvPr>
          <p:cNvSpPr txBox="1"/>
          <p:nvPr/>
        </p:nvSpPr>
        <p:spPr>
          <a:xfrm>
            <a:off x="832472" y="3189536"/>
            <a:ext cx="659155" cy="369332"/>
          </a:xfrm>
          <a:prstGeom prst="rect">
            <a:avLst/>
          </a:prstGeom>
          <a:noFill/>
        </p:spPr>
        <p:txBody>
          <a:bodyPr wrap="none" rtlCol="0">
            <a:spAutoFit/>
          </a:bodyPr>
          <a:lstStyle/>
          <a:p>
            <a:r>
              <a:rPr lang="en-US" dirty="0"/>
              <a:t>3.3V</a:t>
            </a:r>
          </a:p>
        </p:txBody>
      </p:sp>
      <p:sp>
        <p:nvSpPr>
          <p:cNvPr id="95" name="TextBox 94">
            <a:extLst>
              <a:ext uri="{FF2B5EF4-FFF2-40B4-BE49-F238E27FC236}">
                <a16:creationId xmlns:a16="http://schemas.microsoft.com/office/drawing/2014/main" id="{D0FD23D1-60D3-06E7-7C1D-73EF8928F8E8}"/>
              </a:ext>
            </a:extLst>
          </p:cNvPr>
          <p:cNvSpPr txBox="1"/>
          <p:nvPr/>
        </p:nvSpPr>
        <p:spPr>
          <a:xfrm>
            <a:off x="3249954" y="3797975"/>
            <a:ext cx="620683" cy="369332"/>
          </a:xfrm>
          <a:prstGeom prst="rect">
            <a:avLst/>
          </a:prstGeom>
          <a:noFill/>
        </p:spPr>
        <p:txBody>
          <a:bodyPr wrap="none" rtlCol="0">
            <a:spAutoFit/>
          </a:bodyPr>
          <a:lstStyle/>
          <a:p>
            <a:r>
              <a:rPr lang="en-US" dirty="0"/>
              <a:t>2.2k</a:t>
            </a:r>
          </a:p>
        </p:txBody>
      </p: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sp>
        <p:nvSpPr>
          <p:cNvPr id="5" name="Rounded Rectangle 4">
            <a:extLst>
              <a:ext uri="{FF2B5EF4-FFF2-40B4-BE49-F238E27FC236}">
                <a16:creationId xmlns:a16="http://schemas.microsoft.com/office/drawing/2014/main" id="{ED5199E1-64AA-E689-CC13-52247B41EE42}"/>
              </a:ext>
            </a:extLst>
          </p:cNvPr>
          <p:cNvSpPr/>
          <p:nvPr/>
        </p:nvSpPr>
        <p:spPr>
          <a:xfrm>
            <a:off x="5057775" y="1257300"/>
            <a:ext cx="2400300" cy="47244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A9C2AF2-9829-C387-298D-947D79DAA900}"/>
              </a:ext>
            </a:extLst>
          </p:cNvPr>
          <p:cNvSpPr txBox="1"/>
          <p:nvPr/>
        </p:nvSpPr>
        <p:spPr>
          <a:xfrm>
            <a:off x="5219700" y="1257300"/>
            <a:ext cx="2057400" cy="369332"/>
          </a:xfrm>
          <a:prstGeom prst="rect">
            <a:avLst/>
          </a:prstGeom>
          <a:noFill/>
        </p:spPr>
        <p:txBody>
          <a:bodyPr wrap="square" rtlCol="0">
            <a:spAutoFit/>
          </a:bodyPr>
          <a:lstStyle/>
          <a:p>
            <a:r>
              <a:rPr lang="en-US" b="1" dirty="0"/>
              <a:t>OSD335x-SM </a:t>
            </a:r>
            <a:r>
              <a:rPr lang="en-US" b="1" dirty="0" err="1"/>
              <a:t>SiP</a:t>
            </a:r>
            <a:endParaRPr lang="en-US" b="1" dirty="0"/>
          </a:p>
        </p:txBody>
      </p:sp>
      <p:sp>
        <p:nvSpPr>
          <p:cNvPr id="7" name="TextBox 6">
            <a:extLst>
              <a:ext uri="{FF2B5EF4-FFF2-40B4-BE49-F238E27FC236}">
                <a16:creationId xmlns:a16="http://schemas.microsoft.com/office/drawing/2014/main" id="{C641905F-2F43-AB48-9D80-CDE5CD06EBD3}"/>
              </a:ext>
            </a:extLst>
          </p:cNvPr>
          <p:cNvSpPr txBox="1"/>
          <p:nvPr/>
        </p:nvSpPr>
        <p:spPr>
          <a:xfrm>
            <a:off x="6276975" y="2242066"/>
            <a:ext cx="1181100" cy="369332"/>
          </a:xfrm>
          <a:prstGeom prst="rect">
            <a:avLst/>
          </a:prstGeom>
          <a:noFill/>
        </p:spPr>
        <p:txBody>
          <a:bodyPr wrap="square" rtlCol="0">
            <a:spAutoFit/>
          </a:bodyPr>
          <a:lstStyle/>
          <a:p>
            <a:r>
              <a:rPr lang="en-US" dirty="0"/>
              <a:t>SYS 3.3V</a:t>
            </a:r>
          </a:p>
        </p:txBody>
      </p:sp>
      <p:sp>
        <p:nvSpPr>
          <p:cNvPr id="8" name="Rounded Rectangle 7">
            <a:extLst>
              <a:ext uri="{FF2B5EF4-FFF2-40B4-BE49-F238E27FC236}">
                <a16:creationId xmlns:a16="http://schemas.microsoft.com/office/drawing/2014/main" id="{DB4DAFD5-A7D7-9C29-B221-63C5FC4B1D10}"/>
              </a:ext>
            </a:extLst>
          </p:cNvPr>
          <p:cNvSpPr/>
          <p:nvPr/>
        </p:nvSpPr>
        <p:spPr>
          <a:xfrm>
            <a:off x="8949813" y="2095500"/>
            <a:ext cx="2327787" cy="92331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C6A0E09-B8DC-FA48-3386-94A54B85D3D9}"/>
              </a:ext>
            </a:extLst>
          </p:cNvPr>
          <p:cNvSpPr txBox="1"/>
          <p:nvPr/>
        </p:nvSpPr>
        <p:spPr>
          <a:xfrm>
            <a:off x="8947662" y="2109130"/>
            <a:ext cx="2324099" cy="923330"/>
          </a:xfrm>
          <a:prstGeom prst="rect">
            <a:avLst/>
          </a:prstGeom>
          <a:noFill/>
        </p:spPr>
        <p:txBody>
          <a:bodyPr wrap="square" rtlCol="0">
            <a:spAutoFit/>
          </a:bodyPr>
          <a:lstStyle/>
          <a:p>
            <a:r>
              <a:rPr lang="en-US" dirty="0"/>
              <a:t>LEDs 1 – 50 (each @ 20mA, up to 500 mA)</a:t>
            </a:r>
          </a:p>
        </p:txBody>
      </p:sp>
      <p:cxnSp>
        <p:nvCxnSpPr>
          <p:cNvPr id="10" name="Straight Connector 9">
            <a:extLst>
              <a:ext uri="{FF2B5EF4-FFF2-40B4-BE49-F238E27FC236}">
                <a16:creationId xmlns:a16="http://schemas.microsoft.com/office/drawing/2014/main" id="{4928945D-7544-F6B4-E465-3E1C5A92E261}"/>
              </a:ext>
            </a:extLst>
          </p:cNvPr>
          <p:cNvCxnSpPr>
            <a:cxnSpLocks/>
            <a:stCxn id="7" idx="3"/>
          </p:cNvCxnSpPr>
          <p:nvPr/>
        </p:nvCxnSpPr>
        <p:spPr>
          <a:xfrm>
            <a:off x="7458075" y="2426732"/>
            <a:ext cx="14859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CA0B4ED-0E72-138F-FC8A-8899E96F7CF7}"/>
              </a:ext>
            </a:extLst>
          </p:cNvPr>
          <p:cNvSpPr txBox="1"/>
          <p:nvPr/>
        </p:nvSpPr>
        <p:spPr>
          <a:xfrm>
            <a:off x="4300503" y="1688068"/>
            <a:ext cx="466794" cy="369332"/>
          </a:xfrm>
          <a:prstGeom prst="rect">
            <a:avLst/>
          </a:prstGeom>
          <a:noFill/>
        </p:spPr>
        <p:txBody>
          <a:bodyPr wrap="none" rtlCol="0">
            <a:spAutoFit/>
          </a:bodyPr>
          <a:lstStyle/>
          <a:p>
            <a:r>
              <a:rPr lang="en-US" dirty="0"/>
              <a:t>5V</a:t>
            </a:r>
          </a:p>
        </p:txBody>
      </p:sp>
      <p:sp>
        <p:nvSpPr>
          <p:cNvPr id="17" name="TextBox 16">
            <a:extLst>
              <a:ext uri="{FF2B5EF4-FFF2-40B4-BE49-F238E27FC236}">
                <a16:creationId xmlns:a16="http://schemas.microsoft.com/office/drawing/2014/main" id="{99277EA8-6126-84B2-B795-85783409C894}"/>
              </a:ext>
            </a:extLst>
          </p:cNvPr>
          <p:cNvSpPr txBox="1"/>
          <p:nvPr/>
        </p:nvSpPr>
        <p:spPr>
          <a:xfrm>
            <a:off x="2150926" y="1714500"/>
            <a:ext cx="466794" cy="369332"/>
          </a:xfrm>
          <a:prstGeom prst="rect">
            <a:avLst/>
          </a:prstGeom>
          <a:noFill/>
        </p:spPr>
        <p:txBody>
          <a:bodyPr wrap="none" rtlCol="0">
            <a:spAutoFit/>
          </a:bodyPr>
          <a:lstStyle/>
          <a:p>
            <a:r>
              <a:rPr lang="en-US" dirty="0"/>
              <a:t>5V</a:t>
            </a:r>
          </a:p>
        </p:txBody>
      </p:sp>
      <p:sp>
        <p:nvSpPr>
          <p:cNvPr id="24" name="TextBox 23">
            <a:extLst>
              <a:ext uri="{FF2B5EF4-FFF2-40B4-BE49-F238E27FC236}">
                <a16:creationId xmlns:a16="http://schemas.microsoft.com/office/drawing/2014/main" id="{DB15D2C3-2F06-77EC-A626-4F2FD2D89A08}"/>
              </a:ext>
            </a:extLst>
          </p:cNvPr>
          <p:cNvSpPr txBox="1"/>
          <p:nvPr/>
        </p:nvSpPr>
        <p:spPr>
          <a:xfrm>
            <a:off x="7855052" y="2057400"/>
            <a:ext cx="838200" cy="369332"/>
          </a:xfrm>
          <a:prstGeom prst="rect">
            <a:avLst/>
          </a:prstGeom>
          <a:noFill/>
        </p:spPr>
        <p:txBody>
          <a:bodyPr wrap="square" rtlCol="0">
            <a:spAutoFit/>
          </a:bodyPr>
          <a:lstStyle/>
          <a:p>
            <a:r>
              <a:rPr lang="en-US" dirty="0"/>
              <a:t>3.3 V</a:t>
            </a:r>
          </a:p>
        </p:txBody>
      </p:sp>
      <p:cxnSp>
        <p:nvCxnSpPr>
          <p:cNvPr id="3" name="Straight Connector 2">
            <a:extLst>
              <a:ext uri="{FF2B5EF4-FFF2-40B4-BE49-F238E27FC236}">
                <a16:creationId xmlns:a16="http://schemas.microsoft.com/office/drawing/2014/main" id="{E52C93C2-19F9-A43B-C40E-612889DBD508}"/>
              </a:ext>
            </a:extLst>
          </p:cNvPr>
          <p:cNvCxnSpPr>
            <a:cxnSpLocks/>
          </p:cNvCxnSpPr>
          <p:nvPr/>
        </p:nvCxnSpPr>
        <p:spPr>
          <a:xfrm>
            <a:off x="4000500" y="2019300"/>
            <a:ext cx="10668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3F08B37-DA8F-E715-F22E-6C5F262E1173}"/>
              </a:ext>
            </a:extLst>
          </p:cNvPr>
          <p:cNvSpPr txBox="1"/>
          <p:nvPr/>
        </p:nvSpPr>
        <p:spPr>
          <a:xfrm>
            <a:off x="5067300" y="1840468"/>
            <a:ext cx="1143000" cy="369332"/>
          </a:xfrm>
          <a:prstGeom prst="rect">
            <a:avLst/>
          </a:prstGeom>
          <a:noFill/>
        </p:spPr>
        <p:txBody>
          <a:bodyPr wrap="square" rtlCol="0">
            <a:spAutoFit/>
          </a:bodyPr>
          <a:lstStyle/>
          <a:p>
            <a:r>
              <a:rPr lang="en-US" dirty="0"/>
              <a:t>USB Port</a:t>
            </a:r>
          </a:p>
        </p:txBody>
      </p:sp>
      <p:sp>
        <p:nvSpPr>
          <p:cNvPr id="11" name="Rounded Rectangle 10">
            <a:extLst>
              <a:ext uri="{FF2B5EF4-FFF2-40B4-BE49-F238E27FC236}">
                <a16:creationId xmlns:a16="http://schemas.microsoft.com/office/drawing/2014/main" id="{75677C85-0492-606F-B870-66EDE30BF88C}"/>
              </a:ext>
            </a:extLst>
          </p:cNvPr>
          <p:cNvSpPr/>
          <p:nvPr/>
        </p:nvSpPr>
        <p:spPr>
          <a:xfrm>
            <a:off x="2743200" y="1714500"/>
            <a:ext cx="1257300" cy="6096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7A3DD7B-1085-A490-7AFD-1FDEE96B1BAE}"/>
              </a:ext>
            </a:extLst>
          </p:cNvPr>
          <p:cNvSpPr txBox="1"/>
          <p:nvPr/>
        </p:nvSpPr>
        <p:spPr>
          <a:xfrm>
            <a:off x="2781300" y="1828800"/>
            <a:ext cx="1219200" cy="369332"/>
          </a:xfrm>
          <a:prstGeom prst="rect">
            <a:avLst/>
          </a:prstGeom>
          <a:noFill/>
        </p:spPr>
        <p:txBody>
          <a:bodyPr wrap="square" rtlCol="0">
            <a:spAutoFit/>
          </a:bodyPr>
          <a:lstStyle/>
          <a:p>
            <a:r>
              <a:rPr lang="en-US" dirty="0"/>
              <a:t>USB Hub</a:t>
            </a:r>
          </a:p>
        </p:txBody>
      </p:sp>
      <p:sp>
        <p:nvSpPr>
          <p:cNvPr id="22" name="Rounded Rectangle 21">
            <a:extLst>
              <a:ext uri="{FF2B5EF4-FFF2-40B4-BE49-F238E27FC236}">
                <a16:creationId xmlns:a16="http://schemas.microsoft.com/office/drawing/2014/main" id="{07F6AA5A-4B10-7CFB-5132-7A30E1515810}"/>
              </a:ext>
            </a:extLst>
          </p:cNvPr>
          <p:cNvSpPr/>
          <p:nvPr/>
        </p:nvSpPr>
        <p:spPr>
          <a:xfrm>
            <a:off x="419100" y="1714500"/>
            <a:ext cx="1638300" cy="6096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D31A560C-5665-0D17-3B47-23A6EC927C73}"/>
              </a:ext>
            </a:extLst>
          </p:cNvPr>
          <p:cNvSpPr txBox="1"/>
          <p:nvPr/>
        </p:nvSpPr>
        <p:spPr>
          <a:xfrm>
            <a:off x="457200" y="1828800"/>
            <a:ext cx="1638300" cy="369332"/>
          </a:xfrm>
          <a:prstGeom prst="rect">
            <a:avLst/>
          </a:prstGeom>
          <a:noFill/>
        </p:spPr>
        <p:txBody>
          <a:bodyPr wrap="square" rtlCol="0">
            <a:spAutoFit/>
          </a:bodyPr>
          <a:lstStyle/>
          <a:p>
            <a:r>
              <a:rPr lang="en-US" dirty="0"/>
              <a:t>USB Camera</a:t>
            </a:r>
          </a:p>
        </p:txBody>
      </p:sp>
      <p:cxnSp>
        <p:nvCxnSpPr>
          <p:cNvPr id="25" name="Straight Connector 24">
            <a:extLst>
              <a:ext uri="{FF2B5EF4-FFF2-40B4-BE49-F238E27FC236}">
                <a16:creationId xmlns:a16="http://schemas.microsoft.com/office/drawing/2014/main" id="{C2033D79-89D5-A289-A1C2-A475DC96E5D6}"/>
              </a:ext>
            </a:extLst>
          </p:cNvPr>
          <p:cNvCxnSpPr>
            <a:cxnSpLocks/>
            <a:endCxn id="11" idx="1"/>
          </p:cNvCxnSpPr>
          <p:nvPr/>
        </p:nvCxnSpPr>
        <p:spPr>
          <a:xfrm>
            <a:off x="2057400" y="2019300"/>
            <a:ext cx="6858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30871A81-77A9-5BCC-19B6-D3D4E11AEDA4}"/>
              </a:ext>
            </a:extLst>
          </p:cNvPr>
          <p:cNvSpPr/>
          <p:nvPr/>
        </p:nvSpPr>
        <p:spPr>
          <a:xfrm>
            <a:off x="838200" y="4474073"/>
            <a:ext cx="2672443" cy="114996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9FEB8F1-A5D4-65CC-9176-D2DF82496AAD}"/>
              </a:ext>
            </a:extLst>
          </p:cNvPr>
          <p:cNvSpPr txBox="1"/>
          <p:nvPr/>
        </p:nvSpPr>
        <p:spPr>
          <a:xfrm>
            <a:off x="5029200" y="4686300"/>
            <a:ext cx="1257300" cy="369332"/>
          </a:xfrm>
          <a:prstGeom prst="rect">
            <a:avLst/>
          </a:prstGeom>
          <a:noFill/>
        </p:spPr>
        <p:txBody>
          <a:bodyPr wrap="square" rtlCol="0">
            <a:spAutoFit/>
          </a:bodyPr>
          <a:lstStyle/>
          <a:p>
            <a:r>
              <a:rPr lang="en-US" dirty="0"/>
              <a:t>I2C1_SCL</a:t>
            </a:r>
          </a:p>
        </p:txBody>
      </p:sp>
      <p:sp>
        <p:nvSpPr>
          <p:cNvPr id="57" name="TextBox 56">
            <a:extLst>
              <a:ext uri="{FF2B5EF4-FFF2-40B4-BE49-F238E27FC236}">
                <a16:creationId xmlns:a16="http://schemas.microsoft.com/office/drawing/2014/main" id="{9BE10BA6-D23E-B241-C007-40B811718886}"/>
              </a:ext>
            </a:extLst>
          </p:cNvPr>
          <p:cNvSpPr txBox="1"/>
          <p:nvPr/>
        </p:nvSpPr>
        <p:spPr>
          <a:xfrm>
            <a:off x="5029200" y="5065931"/>
            <a:ext cx="1295400" cy="369332"/>
          </a:xfrm>
          <a:prstGeom prst="rect">
            <a:avLst/>
          </a:prstGeom>
          <a:noFill/>
        </p:spPr>
        <p:txBody>
          <a:bodyPr wrap="square" rtlCol="0">
            <a:spAutoFit/>
          </a:bodyPr>
          <a:lstStyle/>
          <a:p>
            <a:r>
              <a:rPr lang="en-US" dirty="0"/>
              <a:t>I2C1_SDA</a:t>
            </a:r>
          </a:p>
        </p:txBody>
      </p:sp>
      <p:sp>
        <p:nvSpPr>
          <p:cNvPr id="58" name="TextBox 57">
            <a:extLst>
              <a:ext uri="{FF2B5EF4-FFF2-40B4-BE49-F238E27FC236}">
                <a16:creationId xmlns:a16="http://schemas.microsoft.com/office/drawing/2014/main" id="{8E4AEACA-9653-61F4-E211-044D77C2E0F6}"/>
              </a:ext>
            </a:extLst>
          </p:cNvPr>
          <p:cNvSpPr txBox="1"/>
          <p:nvPr/>
        </p:nvSpPr>
        <p:spPr>
          <a:xfrm>
            <a:off x="2895600" y="4684573"/>
            <a:ext cx="647700" cy="369332"/>
          </a:xfrm>
          <a:prstGeom prst="rect">
            <a:avLst/>
          </a:prstGeom>
          <a:noFill/>
        </p:spPr>
        <p:txBody>
          <a:bodyPr wrap="square" rtlCol="0">
            <a:spAutoFit/>
          </a:bodyPr>
          <a:lstStyle/>
          <a:p>
            <a:r>
              <a:rPr lang="en-US" dirty="0"/>
              <a:t>SCL</a:t>
            </a:r>
          </a:p>
        </p:txBody>
      </p:sp>
      <p:sp>
        <p:nvSpPr>
          <p:cNvPr id="59" name="TextBox 58">
            <a:extLst>
              <a:ext uri="{FF2B5EF4-FFF2-40B4-BE49-F238E27FC236}">
                <a16:creationId xmlns:a16="http://schemas.microsoft.com/office/drawing/2014/main" id="{33A8E0A8-2994-4A57-1058-99AFB49CE141}"/>
              </a:ext>
            </a:extLst>
          </p:cNvPr>
          <p:cNvSpPr txBox="1"/>
          <p:nvPr/>
        </p:nvSpPr>
        <p:spPr>
          <a:xfrm>
            <a:off x="2897716" y="5064204"/>
            <a:ext cx="683683" cy="369332"/>
          </a:xfrm>
          <a:prstGeom prst="rect">
            <a:avLst/>
          </a:prstGeom>
          <a:noFill/>
        </p:spPr>
        <p:txBody>
          <a:bodyPr wrap="square" rtlCol="0">
            <a:spAutoFit/>
          </a:bodyPr>
          <a:lstStyle/>
          <a:p>
            <a:r>
              <a:rPr lang="en-US" dirty="0"/>
              <a:t>SDA</a:t>
            </a:r>
          </a:p>
        </p:txBody>
      </p:sp>
      <p:sp>
        <p:nvSpPr>
          <p:cNvPr id="60" name="TextBox 59">
            <a:extLst>
              <a:ext uri="{FF2B5EF4-FFF2-40B4-BE49-F238E27FC236}">
                <a16:creationId xmlns:a16="http://schemas.microsoft.com/office/drawing/2014/main" id="{5AB87E94-7CA0-DBB0-33CE-608D80C42CB4}"/>
              </a:ext>
            </a:extLst>
          </p:cNvPr>
          <p:cNvSpPr txBox="1"/>
          <p:nvPr/>
        </p:nvSpPr>
        <p:spPr>
          <a:xfrm>
            <a:off x="838200" y="4454604"/>
            <a:ext cx="685800" cy="369332"/>
          </a:xfrm>
          <a:prstGeom prst="rect">
            <a:avLst/>
          </a:prstGeom>
          <a:noFill/>
        </p:spPr>
        <p:txBody>
          <a:bodyPr wrap="square" rtlCol="0">
            <a:spAutoFit/>
          </a:bodyPr>
          <a:lstStyle/>
          <a:p>
            <a:r>
              <a:rPr lang="en-US" dirty="0"/>
              <a:t>VCC</a:t>
            </a:r>
          </a:p>
        </p:txBody>
      </p:sp>
      <p:sp>
        <p:nvSpPr>
          <p:cNvPr id="61" name="TextBox 60">
            <a:extLst>
              <a:ext uri="{FF2B5EF4-FFF2-40B4-BE49-F238E27FC236}">
                <a16:creationId xmlns:a16="http://schemas.microsoft.com/office/drawing/2014/main" id="{3BF41A82-A93E-6383-18B5-4A52D4170F15}"/>
              </a:ext>
            </a:extLst>
          </p:cNvPr>
          <p:cNvSpPr txBox="1"/>
          <p:nvPr/>
        </p:nvSpPr>
        <p:spPr>
          <a:xfrm>
            <a:off x="838200" y="5319236"/>
            <a:ext cx="723900" cy="369332"/>
          </a:xfrm>
          <a:prstGeom prst="rect">
            <a:avLst/>
          </a:prstGeom>
          <a:noFill/>
        </p:spPr>
        <p:txBody>
          <a:bodyPr wrap="square" rtlCol="0">
            <a:spAutoFit/>
          </a:bodyPr>
          <a:lstStyle/>
          <a:p>
            <a:r>
              <a:rPr lang="en-US" dirty="0"/>
              <a:t>GND</a:t>
            </a:r>
          </a:p>
        </p:txBody>
      </p:sp>
      <p:sp>
        <p:nvSpPr>
          <p:cNvPr id="62" name="TextBox 61">
            <a:extLst>
              <a:ext uri="{FF2B5EF4-FFF2-40B4-BE49-F238E27FC236}">
                <a16:creationId xmlns:a16="http://schemas.microsoft.com/office/drawing/2014/main" id="{3CC7C046-C555-D2B1-B61B-8056B2A38A0C}"/>
              </a:ext>
            </a:extLst>
          </p:cNvPr>
          <p:cNvSpPr txBox="1"/>
          <p:nvPr/>
        </p:nvSpPr>
        <p:spPr>
          <a:xfrm>
            <a:off x="1409700" y="4873704"/>
            <a:ext cx="1409700" cy="369332"/>
          </a:xfrm>
          <a:prstGeom prst="rect">
            <a:avLst/>
          </a:prstGeom>
          <a:noFill/>
        </p:spPr>
        <p:txBody>
          <a:bodyPr wrap="square" rtlCol="0">
            <a:spAutoFit/>
          </a:bodyPr>
          <a:lstStyle/>
          <a:p>
            <a:r>
              <a:rPr lang="en-US" dirty="0"/>
              <a:t>Hex Display</a:t>
            </a:r>
          </a:p>
        </p:txBody>
      </p:sp>
      <p:cxnSp>
        <p:nvCxnSpPr>
          <p:cNvPr id="63" name="Straight Connector 62">
            <a:extLst>
              <a:ext uri="{FF2B5EF4-FFF2-40B4-BE49-F238E27FC236}">
                <a16:creationId xmlns:a16="http://schemas.microsoft.com/office/drawing/2014/main" id="{C21C115B-FC55-ADD2-2C84-EF0C867442DD}"/>
              </a:ext>
            </a:extLst>
          </p:cNvPr>
          <p:cNvCxnSpPr>
            <a:cxnSpLocks/>
          </p:cNvCxnSpPr>
          <p:nvPr/>
        </p:nvCxnSpPr>
        <p:spPr>
          <a:xfrm>
            <a:off x="3505200" y="4873704"/>
            <a:ext cx="15240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0389745-3CFC-1B2B-361F-53E54F86CDB2}"/>
              </a:ext>
            </a:extLst>
          </p:cNvPr>
          <p:cNvCxnSpPr>
            <a:cxnSpLocks/>
          </p:cNvCxnSpPr>
          <p:nvPr/>
        </p:nvCxnSpPr>
        <p:spPr>
          <a:xfrm>
            <a:off x="3505200" y="5243036"/>
            <a:ext cx="15240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A26456C-06CC-6000-E7A2-EE59C7001EDD}"/>
              </a:ext>
            </a:extLst>
          </p:cNvPr>
          <p:cNvCxnSpPr>
            <a:cxnSpLocks/>
            <a:stCxn id="60" idx="0"/>
          </p:cNvCxnSpPr>
          <p:nvPr/>
        </p:nvCxnSpPr>
        <p:spPr>
          <a:xfrm flipV="1">
            <a:off x="1181100" y="3516868"/>
            <a:ext cx="0" cy="937736"/>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1645054-154A-1AB6-DA05-1EA67902EF3A}"/>
              </a:ext>
            </a:extLst>
          </p:cNvPr>
          <p:cNvCxnSpPr>
            <a:cxnSpLocks/>
          </p:cNvCxnSpPr>
          <p:nvPr/>
        </p:nvCxnSpPr>
        <p:spPr>
          <a:xfrm flipV="1">
            <a:off x="1200150" y="5650468"/>
            <a:ext cx="0" cy="35456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916131B-F2FA-699D-D40F-B4D43CFA0099}"/>
              </a:ext>
            </a:extLst>
          </p:cNvPr>
          <p:cNvCxnSpPr/>
          <p:nvPr/>
        </p:nvCxnSpPr>
        <p:spPr>
          <a:xfrm>
            <a:off x="952500" y="6005036"/>
            <a:ext cx="4953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6606BF3-35EF-59B0-6394-2F7089EDB23F}"/>
              </a:ext>
            </a:extLst>
          </p:cNvPr>
          <p:cNvCxnSpPr/>
          <p:nvPr/>
        </p:nvCxnSpPr>
        <p:spPr>
          <a:xfrm>
            <a:off x="1066800" y="6096000"/>
            <a:ext cx="2667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161AB5-8724-B920-5419-78F6C624EAC6}"/>
              </a:ext>
            </a:extLst>
          </p:cNvPr>
          <p:cNvCxnSpPr/>
          <p:nvPr/>
        </p:nvCxnSpPr>
        <p:spPr>
          <a:xfrm>
            <a:off x="1219200" y="6210300"/>
            <a:ext cx="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F9DC9C-1260-324E-DE75-8CC0AE0F6888}"/>
              </a:ext>
            </a:extLst>
          </p:cNvPr>
          <p:cNvCxnSpPr/>
          <p:nvPr/>
        </p:nvCxnSpPr>
        <p:spPr>
          <a:xfrm>
            <a:off x="1143000" y="6210300"/>
            <a:ext cx="1143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71" name="Frame 70">
            <a:extLst>
              <a:ext uri="{FF2B5EF4-FFF2-40B4-BE49-F238E27FC236}">
                <a16:creationId xmlns:a16="http://schemas.microsoft.com/office/drawing/2014/main" id="{68F2C6C0-29EE-AAB2-9BF5-82EB7568B6F2}"/>
              </a:ext>
            </a:extLst>
          </p:cNvPr>
          <p:cNvSpPr/>
          <p:nvPr/>
        </p:nvSpPr>
        <p:spPr>
          <a:xfrm>
            <a:off x="4591051" y="3745756"/>
            <a:ext cx="190500" cy="419100"/>
          </a:xfrm>
          <a:prstGeom prst="fram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2" name="Straight Connector 71">
            <a:extLst>
              <a:ext uri="{FF2B5EF4-FFF2-40B4-BE49-F238E27FC236}">
                <a16:creationId xmlns:a16="http://schemas.microsoft.com/office/drawing/2014/main" id="{71D95815-4C9D-55BA-1AB6-E0E2712FB263}"/>
              </a:ext>
            </a:extLst>
          </p:cNvPr>
          <p:cNvCxnSpPr>
            <a:cxnSpLocks/>
          </p:cNvCxnSpPr>
          <p:nvPr/>
        </p:nvCxnSpPr>
        <p:spPr>
          <a:xfrm>
            <a:off x="4686301" y="4158135"/>
            <a:ext cx="0" cy="1084901"/>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2EEDACF-0E22-D397-A8CB-70D21478AB81}"/>
              </a:ext>
            </a:extLst>
          </p:cNvPr>
          <p:cNvCxnSpPr>
            <a:cxnSpLocks/>
          </p:cNvCxnSpPr>
          <p:nvPr/>
        </p:nvCxnSpPr>
        <p:spPr>
          <a:xfrm>
            <a:off x="4686301" y="3480666"/>
            <a:ext cx="0" cy="296469"/>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3EEC829-FA64-20A4-20CC-03671BDF52BF}"/>
              </a:ext>
            </a:extLst>
          </p:cNvPr>
          <p:cNvCxnSpPr>
            <a:cxnSpLocks/>
          </p:cNvCxnSpPr>
          <p:nvPr/>
        </p:nvCxnSpPr>
        <p:spPr>
          <a:xfrm>
            <a:off x="4495801" y="3480666"/>
            <a:ext cx="3810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FC3C3052-FECE-2A3C-15A2-FAC00CB5F3F7}"/>
              </a:ext>
            </a:extLst>
          </p:cNvPr>
          <p:cNvSpPr/>
          <p:nvPr/>
        </p:nvSpPr>
        <p:spPr>
          <a:xfrm>
            <a:off x="3981450" y="3748852"/>
            <a:ext cx="190500" cy="419100"/>
          </a:xfrm>
          <a:prstGeom prst="fram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6" name="Straight Connector 75">
            <a:extLst>
              <a:ext uri="{FF2B5EF4-FFF2-40B4-BE49-F238E27FC236}">
                <a16:creationId xmlns:a16="http://schemas.microsoft.com/office/drawing/2014/main" id="{3782E00D-2D2F-70D4-CF39-87D471AD58E2}"/>
              </a:ext>
            </a:extLst>
          </p:cNvPr>
          <p:cNvCxnSpPr>
            <a:cxnSpLocks/>
          </p:cNvCxnSpPr>
          <p:nvPr/>
        </p:nvCxnSpPr>
        <p:spPr>
          <a:xfrm>
            <a:off x="4076700" y="4161231"/>
            <a:ext cx="0" cy="710793"/>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76C43AC-76A0-9E3D-22F1-E1D7D5C8A5C1}"/>
              </a:ext>
            </a:extLst>
          </p:cNvPr>
          <p:cNvCxnSpPr>
            <a:cxnSpLocks/>
          </p:cNvCxnSpPr>
          <p:nvPr/>
        </p:nvCxnSpPr>
        <p:spPr>
          <a:xfrm>
            <a:off x="4076700" y="3483762"/>
            <a:ext cx="0" cy="296469"/>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0459985-99F6-A3D0-2724-DB6F7655CD29}"/>
              </a:ext>
            </a:extLst>
          </p:cNvPr>
          <p:cNvCxnSpPr>
            <a:cxnSpLocks/>
          </p:cNvCxnSpPr>
          <p:nvPr/>
        </p:nvCxnSpPr>
        <p:spPr>
          <a:xfrm>
            <a:off x="3886200" y="3483762"/>
            <a:ext cx="3810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F6B1CD5-7075-D140-2642-C9461AF35A57}"/>
              </a:ext>
            </a:extLst>
          </p:cNvPr>
          <p:cNvCxnSpPr>
            <a:cxnSpLocks/>
          </p:cNvCxnSpPr>
          <p:nvPr/>
        </p:nvCxnSpPr>
        <p:spPr>
          <a:xfrm>
            <a:off x="990600" y="3516868"/>
            <a:ext cx="3810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E641A4EE-772A-00DD-7412-6D522B8F0204}"/>
              </a:ext>
            </a:extLst>
          </p:cNvPr>
          <p:cNvSpPr txBox="1"/>
          <p:nvPr/>
        </p:nvSpPr>
        <p:spPr>
          <a:xfrm>
            <a:off x="4370045" y="3112533"/>
            <a:ext cx="659155" cy="369332"/>
          </a:xfrm>
          <a:prstGeom prst="rect">
            <a:avLst/>
          </a:prstGeom>
          <a:noFill/>
        </p:spPr>
        <p:txBody>
          <a:bodyPr wrap="none" rtlCol="0">
            <a:spAutoFit/>
          </a:bodyPr>
          <a:lstStyle/>
          <a:p>
            <a:r>
              <a:rPr lang="en-US" dirty="0"/>
              <a:t>3.3V</a:t>
            </a:r>
          </a:p>
        </p:txBody>
      </p:sp>
      <p:sp>
        <p:nvSpPr>
          <p:cNvPr id="81" name="TextBox 80">
            <a:extLst>
              <a:ext uri="{FF2B5EF4-FFF2-40B4-BE49-F238E27FC236}">
                <a16:creationId xmlns:a16="http://schemas.microsoft.com/office/drawing/2014/main" id="{02B63A59-0284-7D47-CE63-08920F4A8A46}"/>
              </a:ext>
            </a:extLst>
          </p:cNvPr>
          <p:cNvSpPr txBox="1"/>
          <p:nvPr/>
        </p:nvSpPr>
        <p:spPr>
          <a:xfrm>
            <a:off x="3753418" y="3131991"/>
            <a:ext cx="659155" cy="369332"/>
          </a:xfrm>
          <a:prstGeom prst="rect">
            <a:avLst/>
          </a:prstGeom>
          <a:noFill/>
        </p:spPr>
        <p:txBody>
          <a:bodyPr wrap="none" rtlCol="0">
            <a:spAutoFit/>
          </a:bodyPr>
          <a:lstStyle/>
          <a:p>
            <a:r>
              <a:rPr lang="en-US" dirty="0"/>
              <a:t>3.3V</a:t>
            </a:r>
          </a:p>
        </p:txBody>
      </p:sp>
      <p:sp>
        <p:nvSpPr>
          <p:cNvPr id="82" name="TextBox 81">
            <a:extLst>
              <a:ext uri="{FF2B5EF4-FFF2-40B4-BE49-F238E27FC236}">
                <a16:creationId xmlns:a16="http://schemas.microsoft.com/office/drawing/2014/main" id="{AE42E0E9-60F8-3DF5-4EE7-A45BAAB0AF76}"/>
              </a:ext>
            </a:extLst>
          </p:cNvPr>
          <p:cNvSpPr txBox="1"/>
          <p:nvPr/>
        </p:nvSpPr>
        <p:spPr>
          <a:xfrm>
            <a:off x="870572" y="3189536"/>
            <a:ext cx="659155" cy="369332"/>
          </a:xfrm>
          <a:prstGeom prst="rect">
            <a:avLst/>
          </a:prstGeom>
          <a:noFill/>
        </p:spPr>
        <p:txBody>
          <a:bodyPr wrap="none" rtlCol="0">
            <a:spAutoFit/>
          </a:bodyPr>
          <a:lstStyle/>
          <a:p>
            <a:r>
              <a:rPr lang="en-US" dirty="0"/>
              <a:t>3.3V</a:t>
            </a:r>
          </a:p>
        </p:txBody>
      </p:sp>
      <p:sp>
        <p:nvSpPr>
          <p:cNvPr id="83" name="TextBox 82">
            <a:extLst>
              <a:ext uri="{FF2B5EF4-FFF2-40B4-BE49-F238E27FC236}">
                <a16:creationId xmlns:a16="http://schemas.microsoft.com/office/drawing/2014/main" id="{EAE00AEA-0643-9814-957A-C9F812DD0505}"/>
              </a:ext>
            </a:extLst>
          </p:cNvPr>
          <p:cNvSpPr txBox="1"/>
          <p:nvPr/>
        </p:nvSpPr>
        <p:spPr>
          <a:xfrm>
            <a:off x="3288054" y="3797975"/>
            <a:ext cx="620683" cy="369332"/>
          </a:xfrm>
          <a:prstGeom prst="rect">
            <a:avLst/>
          </a:prstGeom>
          <a:noFill/>
        </p:spPr>
        <p:txBody>
          <a:bodyPr wrap="none" rtlCol="0">
            <a:spAutoFit/>
          </a:bodyPr>
          <a:lstStyle/>
          <a:p>
            <a:r>
              <a:rPr lang="en-US" dirty="0"/>
              <a:t>2.2k</a:t>
            </a:r>
          </a:p>
        </p:txBody>
      </p:sp>
      <p:sp>
        <p:nvSpPr>
          <p:cNvPr id="84" name="TextBox 83">
            <a:extLst>
              <a:ext uri="{FF2B5EF4-FFF2-40B4-BE49-F238E27FC236}">
                <a16:creationId xmlns:a16="http://schemas.microsoft.com/office/drawing/2014/main" id="{B82E99BF-7853-1812-950F-D13F81C8D982}"/>
              </a:ext>
            </a:extLst>
          </p:cNvPr>
          <p:cNvSpPr txBox="1"/>
          <p:nvPr/>
        </p:nvSpPr>
        <p:spPr>
          <a:xfrm>
            <a:off x="6324600" y="4301951"/>
            <a:ext cx="1143000" cy="369332"/>
          </a:xfrm>
          <a:prstGeom prst="rect">
            <a:avLst/>
          </a:prstGeom>
          <a:noFill/>
        </p:spPr>
        <p:txBody>
          <a:bodyPr wrap="square" rtlCol="0">
            <a:spAutoFit/>
          </a:bodyPr>
          <a:lstStyle/>
          <a:p>
            <a:r>
              <a:rPr lang="en-US" dirty="0"/>
              <a:t>GPIO 59</a:t>
            </a:r>
          </a:p>
        </p:txBody>
      </p:sp>
      <p:sp>
        <p:nvSpPr>
          <p:cNvPr id="85" name="Rounded Rectangle 84">
            <a:extLst>
              <a:ext uri="{FF2B5EF4-FFF2-40B4-BE49-F238E27FC236}">
                <a16:creationId xmlns:a16="http://schemas.microsoft.com/office/drawing/2014/main" id="{166FFC54-AA6B-806C-291A-4D6236480528}"/>
              </a:ext>
            </a:extLst>
          </p:cNvPr>
          <p:cNvSpPr/>
          <p:nvPr/>
        </p:nvSpPr>
        <p:spPr>
          <a:xfrm>
            <a:off x="8877300" y="4187651"/>
            <a:ext cx="952500" cy="6096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979A576D-A0E2-427F-F8E0-599AF3974BD8}"/>
              </a:ext>
            </a:extLst>
          </p:cNvPr>
          <p:cNvSpPr txBox="1"/>
          <p:nvPr/>
        </p:nvSpPr>
        <p:spPr>
          <a:xfrm>
            <a:off x="8915400" y="4301951"/>
            <a:ext cx="952500" cy="369332"/>
          </a:xfrm>
          <a:prstGeom prst="rect">
            <a:avLst/>
          </a:prstGeom>
          <a:noFill/>
        </p:spPr>
        <p:txBody>
          <a:bodyPr wrap="square" rtlCol="0">
            <a:spAutoFit/>
          </a:bodyPr>
          <a:lstStyle/>
          <a:p>
            <a:r>
              <a:rPr lang="en-US" dirty="0"/>
              <a:t>Button</a:t>
            </a:r>
          </a:p>
        </p:txBody>
      </p:sp>
      <p:cxnSp>
        <p:nvCxnSpPr>
          <p:cNvPr id="87" name="Straight Connector 86">
            <a:extLst>
              <a:ext uri="{FF2B5EF4-FFF2-40B4-BE49-F238E27FC236}">
                <a16:creationId xmlns:a16="http://schemas.microsoft.com/office/drawing/2014/main" id="{884E7391-824B-BE43-5D33-85C0C88E16A6}"/>
              </a:ext>
            </a:extLst>
          </p:cNvPr>
          <p:cNvCxnSpPr>
            <a:cxnSpLocks/>
          </p:cNvCxnSpPr>
          <p:nvPr/>
        </p:nvCxnSpPr>
        <p:spPr>
          <a:xfrm>
            <a:off x="7391400" y="4484120"/>
            <a:ext cx="15240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4F45B96-6C7E-E4A8-726E-0A0156A4C23C}"/>
              </a:ext>
            </a:extLst>
          </p:cNvPr>
          <p:cNvCxnSpPr>
            <a:cxnSpLocks/>
          </p:cNvCxnSpPr>
          <p:nvPr/>
        </p:nvCxnSpPr>
        <p:spPr>
          <a:xfrm flipV="1">
            <a:off x="9334500" y="4797251"/>
            <a:ext cx="0" cy="35456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966E8A8-1190-F623-54F1-902025522C44}"/>
              </a:ext>
            </a:extLst>
          </p:cNvPr>
          <p:cNvCxnSpPr/>
          <p:nvPr/>
        </p:nvCxnSpPr>
        <p:spPr>
          <a:xfrm>
            <a:off x="9086850" y="5151819"/>
            <a:ext cx="4953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392BF6E-F72A-EED0-DD91-0C740FFB6872}"/>
              </a:ext>
            </a:extLst>
          </p:cNvPr>
          <p:cNvCxnSpPr/>
          <p:nvPr/>
        </p:nvCxnSpPr>
        <p:spPr>
          <a:xfrm>
            <a:off x="9201150" y="5242783"/>
            <a:ext cx="2667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143F0B0-3068-43F4-FFE1-8AD0CA1C4B55}"/>
              </a:ext>
            </a:extLst>
          </p:cNvPr>
          <p:cNvCxnSpPr/>
          <p:nvPr/>
        </p:nvCxnSpPr>
        <p:spPr>
          <a:xfrm>
            <a:off x="9353550" y="5357083"/>
            <a:ext cx="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9917DBE-31A3-D3D0-F134-62D8237FC491}"/>
              </a:ext>
            </a:extLst>
          </p:cNvPr>
          <p:cNvCxnSpPr/>
          <p:nvPr/>
        </p:nvCxnSpPr>
        <p:spPr>
          <a:xfrm>
            <a:off x="9277350" y="5357083"/>
            <a:ext cx="1143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93" name="Frame 92">
            <a:extLst>
              <a:ext uri="{FF2B5EF4-FFF2-40B4-BE49-F238E27FC236}">
                <a16:creationId xmlns:a16="http://schemas.microsoft.com/office/drawing/2014/main" id="{EDAD51E3-AC9E-B143-2ED1-09D2249DB20A}"/>
              </a:ext>
            </a:extLst>
          </p:cNvPr>
          <p:cNvSpPr/>
          <p:nvPr/>
        </p:nvSpPr>
        <p:spPr>
          <a:xfrm>
            <a:off x="7943850" y="3775272"/>
            <a:ext cx="190500" cy="419100"/>
          </a:xfrm>
          <a:prstGeom prst="fram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4" name="Straight Connector 93">
            <a:extLst>
              <a:ext uri="{FF2B5EF4-FFF2-40B4-BE49-F238E27FC236}">
                <a16:creationId xmlns:a16="http://schemas.microsoft.com/office/drawing/2014/main" id="{07B8A75C-E8CC-8F9E-F496-5F188B02D973}"/>
              </a:ext>
            </a:extLst>
          </p:cNvPr>
          <p:cNvCxnSpPr/>
          <p:nvPr/>
        </p:nvCxnSpPr>
        <p:spPr>
          <a:xfrm>
            <a:off x="8039100" y="4187651"/>
            <a:ext cx="0" cy="296469"/>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438F36C-49D9-4EF2-5120-890BB980A7B1}"/>
              </a:ext>
            </a:extLst>
          </p:cNvPr>
          <p:cNvCxnSpPr/>
          <p:nvPr/>
        </p:nvCxnSpPr>
        <p:spPr>
          <a:xfrm>
            <a:off x="8039100" y="3510182"/>
            <a:ext cx="0" cy="296469"/>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2D57D0C-91DF-1F79-2AB8-C817EAC03E2B}"/>
              </a:ext>
            </a:extLst>
          </p:cNvPr>
          <p:cNvCxnSpPr>
            <a:cxnSpLocks/>
          </p:cNvCxnSpPr>
          <p:nvPr/>
        </p:nvCxnSpPr>
        <p:spPr>
          <a:xfrm>
            <a:off x="7848600" y="3510182"/>
            <a:ext cx="3810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8B507417-7090-0A3B-F68C-C14B1B10DD05}"/>
              </a:ext>
            </a:extLst>
          </p:cNvPr>
          <p:cNvSpPr txBox="1"/>
          <p:nvPr/>
        </p:nvSpPr>
        <p:spPr>
          <a:xfrm>
            <a:off x="8229600" y="3794983"/>
            <a:ext cx="428322" cy="369332"/>
          </a:xfrm>
          <a:prstGeom prst="rect">
            <a:avLst/>
          </a:prstGeom>
          <a:noFill/>
        </p:spPr>
        <p:txBody>
          <a:bodyPr wrap="none" rtlCol="0">
            <a:spAutoFit/>
          </a:bodyPr>
          <a:lstStyle/>
          <a:p>
            <a:r>
              <a:rPr lang="en-US" dirty="0"/>
              <a:t>1k</a:t>
            </a:r>
          </a:p>
        </p:txBody>
      </p:sp>
      <p:sp>
        <p:nvSpPr>
          <p:cNvPr id="98" name="TextBox 97">
            <a:extLst>
              <a:ext uri="{FF2B5EF4-FFF2-40B4-BE49-F238E27FC236}">
                <a16:creationId xmlns:a16="http://schemas.microsoft.com/office/drawing/2014/main" id="{BD590938-62C5-6A48-C803-BA8A2063B234}"/>
              </a:ext>
            </a:extLst>
          </p:cNvPr>
          <p:cNvSpPr txBox="1"/>
          <p:nvPr/>
        </p:nvSpPr>
        <p:spPr>
          <a:xfrm>
            <a:off x="7734298" y="3162300"/>
            <a:ext cx="659155" cy="369332"/>
          </a:xfrm>
          <a:prstGeom prst="rect">
            <a:avLst/>
          </a:prstGeom>
          <a:noFill/>
        </p:spPr>
        <p:txBody>
          <a:bodyPr wrap="none" rtlCol="0">
            <a:spAutoFit/>
          </a:bodyPr>
          <a:lstStyle/>
          <a:p>
            <a:r>
              <a:rPr lang="en-US" dirty="0"/>
              <a:t>3.3V</a:t>
            </a:r>
          </a:p>
        </p:txBody>
      </p: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1948041365"/>
              </p:ext>
            </p:extLst>
          </p:nvPr>
        </p:nvGraphicFramePr>
        <p:xfrm>
          <a:off x="609600" y="1295400"/>
          <a:ext cx="10972800" cy="3408680"/>
        </p:xfrm>
        <a:graphic>
          <a:graphicData uri="http://schemas.openxmlformats.org/drawingml/2006/table">
            <a:tbl>
              <a:tblPr firstRow="1" bandRow="1">
                <a:tableStyleId>{BC89EF96-8CEA-46FF-86C4-4CE0E7609802}</a:tableStyleId>
              </a:tblPr>
              <a:tblGrid>
                <a:gridCol w="7391400">
                  <a:extLst>
                    <a:ext uri="{9D8B030D-6E8A-4147-A177-3AD203B41FA5}">
                      <a16:colId xmlns:a16="http://schemas.microsoft.com/office/drawing/2014/main" val="3675253430"/>
                    </a:ext>
                  </a:extLst>
                </a:gridCol>
                <a:gridCol w="1676400">
                  <a:extLst>
                    <a:ext uri="{9D8B030D-6E8A-4147-A177-3AD203B41FA5}">
                      <a16:colId xmlns:a16="http://schemas.microsoft.com/office/drawing/2014/main" val="1372058784"/>
                    </a:ext>
                  </a:extLst>
                </a:gridCol>
                <a:gridCol w="1905000">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Blue LEDs: </a:t>
                      </a:r>
                      <a:r>
                        <a:rPr lang="en-US" dirty="0">
                          <a:hlinkClick r:id="rId2"/>
                        </a:rPr>
                        <a:t>Adafruit </a:t>
                      </a:r>
                      <a:r>
                        <a:rPr lang="en-US" sz="1800" b="0" i="0" kern="1200" dirty="0">
                          <a:solidFill>
                            <a:schemeClr val="tx1"/>
                          </a:solidFill>
                          <a:effectLst/>
                          <a:latin typeface="+mn-lt"/>
                          <a:ea typeface="+mn-ea"/>
                          <a:cs typeface="+mn-cs"/>
                          <a:hlinkClick r:id="rId2"/>
                        </a:rPr>
                        <a:t>Super Bright Blue 5mm LED (25 pack)</a:t>
                      </a:r>
                      <a:r>
                        <a:rPr lang="en-US" sz="18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Or (</a:t>
                      </a:r>
                      <a:r>
                        <a:rPr lang="en-US" sz="1800" b="0" i="0" kern="1200" dirty="0" err="1">
                          <a:solidFill>
                            <a:schemeClr val="tx1"/>
                          </a:solidFill>
                          <a:effectLst/>
                          <a:latin typeface="+mn-lt"/>
                          <a:ea typeface="+mn-ea"/>
                          <a:cs typeface="+mn-cs"/>
                        </a:rPr>
                        <a:t>DigiKey</a:t>
                      </a:r>
                      <a:r>
                        <a:rPr lang="en-US" sz="1800" b="0" i="0" kern="1200" dirty="0">
                          <a:solidFill>
                            <a:schemeClr val="tx1"/>
                          </a:solidFill>
                          <a:effectLst/>
                          <a:latin typeface="+mn-lt"/>
                          <a:ea typeface="+mn-ea"/>
                          <a:cs typeface="+mn-cs"/>
                        </a:rPr>
                        <a:t>) </a:t>
                      </a:r>
                      <a:r>
                        <a:rPr lang="en-US" sz="1800" b="1" i="0" kern="1200" dirty="0">
                          <a:solidFill>
                            <a:schemeClr val="tx1"/>
                          </a:solidFill>
                          <a:effectLst/>
                          <a:latin typeface="+mn-lt"/>
                          <a:ea typeface="+mn-ea"/>
                          <a:cs typeface="+mn-cs"/>
                          <a:hlinkClick r:id="rId3"/>
                        </a:rPr>
                        <a:t>QLSP04RBU - </a:t>
                      </a:r>
                      <a:r>
                        <a:rPr lang="en-US" sz="1800" b="0" i="0" kern="1200" dirty="0">
                          <a:solidFill>
                            <a:schemeClr val="tx1"/>
                          </a:solidFill>
                          <a:effectLst/>
                          <a:latin typeface="+mn-lt"/>
                          <a:ea typeface="+mn-ea"/>
                          <a:cs typeface="+mn-cs"/>
                          <a:hlinkClick r:id="rId3"/>
                        </a:rPr>
                        <a:t>LED Lighting Color - Royal Blue 455nm (450nm ~ 460nm) 1212 (3030 Metric)</a:t>
                      </a:r>
                      <a:endParaRPr lang="en-US" sz="1800" b="0" i="0" kern="1200" dirty="0">
                        <a:solidFill>
                          <a:schemeClr val="tx1"/>
                        </a:solidFill>
                        <a:effectLst/>
                        <a:latin typeface="+mn-lt"/>
                        <a:ea typeface="+mn-ea"/>
                        <a:cs typeface="+mn-cs"/>
                      </a:endParaRPr>
                    </a:p>
                  </a:txBody>
                  <a:tcPr/>
                </a:tc>
                <a:tc>
                  <a:txBody>
                    <a:bodyPr/>
                    <a:lstStyle/>
                    <a:p>
                      <a:pPr marL="342900" indent="-342900">
                        <a:buAutoNum type="arabicParenBoth"/>
                      </a:pPr>
                      <a:r>
                        <a:rPr lang="en-US" dirty="0"/>
                        <a:t>25 pack</a:t>
                      </a:r>
                    </a:p>
                    <a:p>
                      <a:pPr marL="0" indent="0">
                        <a:buNone/>
                      </a:pPr>
                      <a:r>
                        <a:rPr lang="en-US" dirty="0"/>
                        <a:t>Or 25</a:t>
                      </a:r>
                    </a:p>
                  </a:txBody>
                  <a:tcPr/>
                </a:tc>
                <a:tc>
                  <a:txBody>
                    <a:bodyPr/>
                    <a:lstStyle/>
                    <a:p>
                      <a:r>
                        <a:rPr lang="en-US" dirty="0"/>
                        <a:t>$8 (Adafruit)</a:t>
                      </a:r>
                    </a:p>
                    <a:p>
                      <a:r>
                        <a:rPr lang="en-US" dirty="0"/>
                        <a:t>$17.38 (</a:t>
                      </a:r>
                      <a:r>
                        <a:rPr lang="en-US" dirty="0" err="1"/>
                        <a:t>DigiKey</a:t>
                      </a:r>
                      <a:r>
                        <a:rPr lang="en-US" dirty="0"/>
                        <a:t>)</a:t>
                      </a:r>
                    </a:p>
                  </a:txBody>
                  <a:tcPr/>
                </a:tc>
                <a:extLst>
                  <a:ext uri="{0D108BD9-81ED-4DB2-BD59-A6C34878D82A}">
                    <a16:rowId xmlns:a16="http://schemas.microsoft.com/office/drawing/2014/main" val="333135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USB Camera with a light source: (</a:t>
                      </a:r>
                      <a:r>
                        <a:rPr lang="en-US" dirty="0" err="1"/>
                        <a:t>SparkFun</a:t>
                      </a:r>
                      <a:r>
                        <a:rPr lang="en-US" dirty="0"/>
                        <a:t>) </a:t>
                      </a:r>
                      <a:r>
                        <a:rPr lang="en-US" sz="1800" b="0" i="0" kern="1200" dirty="0">
                          <a:solidFill>
                            <a:schemeClr val="tx1"/>
                          </a:solidFill>
                          <a:effectLst/>
                          <a:latin typeface="+mn-lt"/>
                          <a:ea typeface="+mn-ea"/>
                          <a:cs typeface="+mn-cs"/>
                          <a:hlinkClick r:id="rId4"/>
                        </a:rPr>
                        <a:t>3-in-1 Waterproof USB Endoscope Inspection Camera</a:t>
                      </a:r>
                      <a:endParaRPr lang="en-US" sz="1800" b="0" i="0" kern="1200" dirty="0">
                        <a:solidFill>
                          <a:schemeClr val="tx1"/>
                        </a:solidFill>
                        <a:effectLst/>
                        <a:latin typeface="+mn-lt"/>
                        <a:ea typeface="+mn-ea"/>
                        <a:cs typeface="+mn-cs"/>
                      </a:endParaRPr>
                    </a:p>
                  </a:txBody>
                  <a:tcPr/>
                </a:tc>
                <a:tc>
                  <a:txBody>
                    <a:bodyPr/>
                    <a:lstStyle/>
                    <a:p>
                      <a:r>
                        <a:rPr lang="en-US" dirty="0"/>
                        <a:t>1</a:t>
                      </a:r>
                    </a:p>
                  </a:txBody>
                  <a:tcPr/>
                </a:tc>
                <a:tc>
                  <a:txBody>
                    <a:bodyPr/>
                    <a:lstStyle/>
                    <a:p>
                      <a:r>
                        <a:rPr lang="en-US" dirty="0"/>
                        <a:t>$21.95</a:t>
                      </a:r>
                    </a:p>
                  </a:txBody>
                  <a:tcPr/>
                </a:tc>
                <a:extLst>
                  <a:ext uri="{0D108BD9-81ED-4DB2-BD59-A6C34878D82A}">
                    <a16:rowId xmlns:a16="http://schemas.microsoft.com/office/drawing/2014/main" val="2595126612"/>
                  </a:ext>
                </a:extLst>
              </a:tr>
              <a:tr h="370840">
                <a:tc>
                  <a:txBody>
                    <a:bodyPr/>
                    <a:lstStyle/>
                    <a:p>
                      <a:r>
                        <a:rPr lang="en-US" dirty="0" err="1"/>
                        <a:t>PocketBeagle</a:t>
                      </a:r>
                      <a:r>
                        <a:rPr lang="en-US" dirty="0"/>
                        <a:t> (already own)</a:t>
                      </a:r>
                    </a:p>
                  </a:txBody>
                  <a:tcPr/>
                </a:tc>
                <a:tc>
                  <a:txBody>
                    <a:bodyPr/>
                    <a:lstStyle/>
                    <a:p>
                      <a:r>
                        <a:rPr lang="en-US" dirty="0"/>
                        <a:t>1</a:t>
                      </a:r>
                    </a:p>
                  </a:txBody>
                  <a:tcPr/>
                </a:tc>
                <a:tc>
                  <a:txBody>
                    <a:bodyPr/>
                    <a:lstStyle/>
                    <a:p>
                      <a:r>
                        <a:rPr lang="en-US" dirty="0"/>
                        <a:t>- (Parts Kit)</a:t>
                      </a:r>
                    </a:p>
                  </a:txBody>
                  <a:tcPr/>
                </a:tc>
                <a:extLst>
                  <a:ext uri="{0D108BD9-81ED-4DB2-BD59-A6C34878D82A}">
                    <a16:rowId xmlns:a16="http://schemas.microsoft.com/office/drawing/2014/main" val="1757493575"/>
                  </a:ext>
                </a:extLst>
              </a:tr>
              <a:tr h="370840">
                <a:tc>
                  <a:txBody>
                    <a:bodyPr/>
                    <a:lstStyle/>
                    <a:p>
                      <a:r>
                        <a:rPr lang="en-US" dirty="0"/>
                        <a:t>Box to place endoscope during sterilization procedure</a:t>
                      </a:r>
                    </a:p>
                  </a:txBody>
                  <a:tcPr/>
                </a:tc>
                <a:tc>
                  <a:txBody>
                    <a:bodyPr/>
                    <a:lstStyle/>
                    <a:p>
                      <a:r>
                        <a:rPr lang="en-US" dirty="0"/>
                        <a:t>1</a:t>
                      </a:r>
                    </a:p>
                  </a:txBody>
                  <a:tcPr/>
                </a:tc>
                <a:tc>
                  <a:txBody>
                    <a:bodyPr/>
                    <a:lstStyle/>
                    <a:p>
                      <a:r>
                        <a:rPr lang="en-US" dirty="0"/>
                        <a:t>3D print OEDK</a:t>
                      </a:r>
                    </a:p>
                  </a:txBody>
                  <a:tcPr/>
                </a:tc>
                <a:extLst>
                  <a:ext uri="{0D108BD9-81ED-4DB2-BD59-A6C34878D82A}">
                    <a16:rowId xmlns:a16="http://schemas.microsoft.com/office/drawing/2014/main" val="3862840897"/>
                  </a:ext>
                </a:extLst>
              </a:tr>
              <a:tr h="370840">
                <a:tc>
                  <a:txBody>
                    <a:bodyPr/>
                    <a:lstStyle/>
                    <a:p>
                      <a:r>
                        <a:rPr lang="en-US" dirty="0"/>
                        <a:t>Button</a:t>
                      </a:r>
                    </a:p>
                  </a:txBody>
                  <a:tcPr/>
                </a:tc>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 (Parts Kit)</a:t>
                      </a:r>
                    </a:p>
                  </a:txBody>
                  <a:tcPr/>
                </a:tc>
                <a:extLst>
                  <a:ext uri="{0D108BD9-81ED-4DB2-BD59-A6C34878D82A}">
                    <a16:rowId xmlns:a16="http://schemas.microsoft.com/office/drawing/2014/main" val="2337708406"/>
                  </a:ext>
                </a:extLst>
              </a:tr>
              <a:tr h="370840">
                <a:tc>
                  <a:txBody>
                    <a:bodyPr/>
                    <a:lstStyle/>
                    <a:p>
                      <a:r>
                        <a:rPr lang="en-US" dirty="0"/>
                        <a:t>Hex Display (Timer)</a:t>
                      </a:r>
                    </a:p>
                  </a:txBody>
                  <a:tcPr/>
                </a:tc>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 (Parts Kit)</a:t>
                      </a:r>
                    </a:p>
                  </a:txBody>
                  <a:tcPr/>
                </a:tc>
                <a:extLst>
                  <a:ext uri="{0D108BD9-81ED-4DB2-BD59-A6C34878D82A}">
                    <a16:rowId xmlns:a16="http://schemas.microsoft.com/office/drawing/2014/main" val="2453952503"/>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12333</TotalTime>
  <Words>588</Words>
  <Application>Microsoft Macintosh PowerPoint</Application>
  <PresentationFormat>Widescreen</PresentationFormat>
  <Paragraphs>85</Paragraphs>
  <Slides>5</Slides>
  <Notes>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Diamond Grid 16x9</vt:lpstr>
      <vt:lpstr>ENGI 301  Blue Light Disinfection System Proposal</vt:lpstr>
      <vt:lpstr>Background Information</vt:lpstr>
      <vt:lpstr>System Block Diagram</vt:lpstr>
      <vt:lpstr>Power Block Diagram</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Ariadna Gomez</cp:lastModifiedBy>
  <cp:revision>429</cp:revision>
  <cp:lastPrinted>2022-09-30T21:46:41Z</cp:lastPrinted>
  <dcterms:created xsi:type="dcterms:W3CDTF">2018-01-09T20:24:50Z</dcterms:created>
  <dcterms:modified xsi:type="dcterms:W3CDTF">2022-10-08T03:19:43Z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