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307" r:id="rId3"/>
    <p:sldId id="308" r:id="rId4"/>
    <p:sldId id="309" r:id="rId5"/>
    <p:sldId id="292" r:id="rId6"/>
    <p:sldId id="310" r:id="rId7"/>
    <p:sldId id="259" r:id="rId8"/>
  </p:sldIdLst>
  <p:sldSz cx="9144000" cy="5143500" type="screen16x9"/>
  <p:notesSz cx="6858000" cy="9144000"/>
  <p:embeddedFontLs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oldman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1C3EFA-39F1-45D1-B305-C88800D104F1}">
  <a:tblStyle styleId="{4C1C3EFA-39F1-45D1-B305-C88800D10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3571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76f41314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76f41314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09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72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Recurso 16@4x.png"/>
          <p:cNvPicPr preferRelativeResize="0"/>
          <p:nvPr/>
        </p:nvPicPr>
        <p:blipFill rotWithShape="1">
          <a:blip r:embed="rId2">
            <a:alphaModFix/>
          </a:blip>
          <a:srcRect l="3725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11925" y="490600"/>
            <a:ext cx="5025000" cy="17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11925" y="4098375"/>
            <a:ext cx="2409300" cy="5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585650" y="691200"/>
            <a:ext cx="3469800" cy="445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998400" cy="14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609625" y="2066125"/>
            <a:ext cx="38241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715849" y="0"/>
            <a:ext cx="3428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200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2"/>
          </p:nvPr>
        </p:nvSpPr>
        <p:spPr>
          <a:xfrm>
            <a:off x="4826936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Recurso 13@4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0" y="3725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99875" y="2181425"/>
            <a:ext cx="4484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2"/>
          </p:nvPr>
        </p:nvSpPr>
        <p:spPr>
          <a:xfrm>
            <a:off x="1199875" y="2712838"/>
            <a:ext cx="4484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1199875" y="3244250"/>
            <a:ext cx="4484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1199875" y="3775663"/>
            <a:ext cx="4484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hasCustomPrompt="1"/>
          </p:nvPr>
        </p:nvSpPr>
        <p:spPr>
          <a:xfrm>
            <a:off x="282076" y="3918388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282077" y="2855413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 hasCustomPrompt="1"/>
          </p:nvPr>
        </p:nvSpPr>
        <p:spPr>
          <a:xfrm>
            <a:off x="282905" y="2324225"/>
            <a:ext cx="8643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282076" y="3386900"/>
            <a:ext cx="8658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199875" y="4307075"/>
            <a:ext cx="4484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282076" y="4449875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/>
          </p:nvPr>
        </p:nvSpPr>
        <p:spPr>
          <a:xfrm>
            <a:off x="5221425" y="308391"/>
            <a:ext cx="3631800" cy="10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title="Recurso 17@4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>
            <a:spLocks noGrp="1"/>
          </p:cNvSpPr>
          <p:nvPr>
            <p:ph type="pic" idx="2"/>
          </p:nvPr>
        </p:nvSpPr>
        <p:spPr>
          <a:xfrm>
            <a:off x="0" y="0"/>
            <a:ext cx="2969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57450" y="304800"/>
            <a:ext cx="5918700" cy="14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505675" y="1961150"/>
            <a:ext cx="5350200" cy="28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1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 title="futuristic-robot-listening-music-headphones3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26" t="14808" r="2426" b="3824"/>
          <a:stretch/>
        </p:blipFill>
        <p:spPr>
          <a:xfrm>
            <a:off x="5585650" y="691200"/>
            <a:ext cx="3469799" cy="4452300"/>
          </a:xfrm>
          <a:prstGeom prst="rect">
            <a:avLst/>
          </a:prstGeom>
        </p:spPr>
      </p:pic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511925" y="490600"/>
            <a:ext cx="5025000" cy="17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Patrón DTO</a:t>
            </a:r>
            <a:endParaRPr dirty="0"/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1"/>
          </p:nvPr>
        </p:nvSpPr>
        <p:spPr>
          <a:xfrm>
            <a:off x="511925" y="3678988"/>
            <a:ext cx="3393182" cy="1119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Aníbal G. Martínez Arcia</a:t>
            </a:r>
          </a:p>
          <a:p>
            <a:pPr marL="0" lvl="0" indent="0" algn="ctr"/>
            <a:r>
              <a:rPr lang="en" sz="1400" dirty="0"/>
              <a:t>Ing</a:t>
            </a:r>
            <a:r>
              <a:rPr lang="en" sz="1400" dirty="0" smtClean="0"/>
              <a:t>. </a:t>
            </a:r>
            <a:r>
              <a:rPr lang="es-CO" sz="1400" dirty="0" smtClean="0"/>
              <a:t>D</a:t>
            </a:r>
            <a:r>
              <a:rPr lang="en" sz="1400" dirty="0" smtClean="0"/>
              <a:t>e Sistemas</a:t>
            </a:r>
          </a:p>
          <a:p>
            <a:pPr marL="0" lvl="0" indent="0" algn="ctr"/>
            <a:r>
              <a:rPr lang="en" sz="1400" dirty="0" smtClean="0"/>
              <a:t>Ing. Electrónico</a:t>
            </a:r>
          </a:p>
          <a:p>
            <a:pPr marL="0" lvl="0" indent="0" algn="ctr"/>
            <a:r>
              <a:rPr lang="en" sz="1400" dirty="0" smtClean="0"/>
              <a:t>Especialista en Seguridad Informática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150" y="309825"/>
            <a:ext cx="8339700" cy="652702"/>
          </a:xfrm>
        </p:spPr>
        <p:txBody>
          <a:bodyPr/>
          <a:lstStyle/>
          <a:p>
            <a:pPr algn="l"/>
            <a:r>
              <a:rPr lang="es-ES" sz="3000" dirty="0" smtClean="0">
                <a:solidFill>
                  <a:schemeClr val="dk1"/>
                </a:solidFill>
              </a:rPr>
              <a:t>Patrón DTO</a:t>
            </a:r>
            <a:endParaRPr lang="es-CO" sz="3000" dirty="0">
              <a:solidFill>
                <a:schemeClr val="dk1"/>
              </a:solidFill>
            </a:endParaRPr>
          </a:p>
        </p:txBody>
      </p:sp>
      <p:grpSp>
        <p:nvGrpSpPr>
          <p:cNvPr id="6" name="Google Shape;3210;p56"/>
          <p:cNvGrpSpPr/>
          <p:nvPr/>
        </p:nvGrpSpPr>
        <p:grpSpPr>
          <a:xfrm>
            <a:off x="3643767" y="999862"/>
            <a:ext cx="327568" cy="344230"/>
            <a:chOff x="3095745" y="3805393"/>
            <a:chExt cx="352840" cy="354717"/>
          </a:xfrm>
        </p:grpSpPr>
        <p:sp>
          <p:nvSpPr>
            <p:cNvPr id="7" name="Google Shape;3211;p56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12;p56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13;p56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14;p56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15;p56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16;p56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3429022" y="135217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>
                <a:solidFill>
                  <a:schemeClr val="tx1"/>
                </a:solidFill>
                <a:latin typeface="Goldman" panose="020B0604020202020204" charset="0"/>
              </a:rPr>
              <a:t>DTO’s</a:t>
            </a:r>
            <a:endParaRPr lang="es-CO" sz="1200" dirty="0">
              <a:solidFill>
                <a:schemeClr val="tx1"/>
              </a:solidFill>
              <a:latin typeface="Goldman" panose="020B060402020202020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8892" y="835073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tx1"/>
                </a:solidFill>
                <a:latin typeface="Goldman" panose="020B0604020202020204" charset="0"/>
              </a:rPr>
              <a:t>Objetos de Dominio</a:t>
            </a:r>
            <a:endParaRPr lang="es-CO" sz="1200" dirty="0">
              <a:solidFill>
                <a:schemeClr val="tx1"/>
              </a:solidFill>
              <a:latin typeface="Goldman" panose="020B0604020202020204" charset="0"/>
            </a:endParaRPr>
          </a:p>
        </p:txBody>
      </p:sp>
      <p:grpSp>
        <p:nvGrpSpPr>
          <p:cNvPr id="19" name="Google Shape;5084;p60"/>
          <p:cNvGrpSpPr/>
          <p:nvPr/>
        </p:nvGrpSpPr>
        <p:grpSpPr>
          <a:xfrm>
            <a:off x="7368019" y="1523363"/>
            <a:ext cx="708010" cy="810655"/>
            <a:chOff x="7500054" y="2934735"/>
            <a:chExt cx="350576" cy="280454"/>
          </a:xfrm>
        </p:grpSpPr>
        <p:sp>
          <p:nvSpPr>
            <p:cNvPr id="20" name="Google Shape;5085;p60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86;p60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87;p60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88;p60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89;p60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90;p60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91;p60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92;p60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54;p48"/>
          <p:cNvGrpSpPr/>
          <p:nvPr/>
        </p:nvGrpSpPr>
        <p:grpSpPr>
          <a:xfrm>
            <a:off x="2129698" y="2643552"/>
            <a:ext cx="511627" cy="476857"/>
            <a:chOff x="5037700" y="2430325"/>
            <a:chExt cx="75950" cy="65850"/>
          </a:xfrm>
          <a:solidFill>
            <a:srgbClr val="92D050"/>
          </a:solidFill>
        </p:grpSpPr>
        <p:sp>
          <p:nvSpPr>
            <p:cNvPr id="32" name="Google Shape;555;p48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6;p48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554;p48"/>
          <p:cNvGrpSpPr/>
          <p:nvPr/>
        </p:nvGrpSpPr>
        <p:grpSpPr>
          <a:xfrm>
            <a:off x="5435393" y="2266227"/>
            <a:ext cx="912751" cy="1124841"/>
            <a:chOff x="5037700" y="2430325"/>
            <a:chExt cx="75950" cy="65850"/>
          </a:xfrm>
          <a:solidFill>
            <a:srgbClr val="92D050"/>
          </a:solidFill>
        </p:grpSpPr>
        <p:sp>
          <p:nvSpPr>
            <p:cNvPr id="38" name="Google Shape;555;p48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6;p48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CuadroTexto 54"/>
          <p:cNvSpPr txBox="1"/>
          <p:nvPr/>
        </p:nvSpPr>
        <p:spPr>
          <a:xfrm>
            <a:off x="7105765" y="891650"/>
            <a:ext cx="1244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tx1"/>
                </a:solidFill>
                <a:latin typeface="Goldman" panose="020B0604020202020204" charset="0"/>
              </a:rPr>
              <a:t>Otras Capas</a:t>
            </a:r>
            <a:endParaRPr lang="es-CO" sz="1200" dirty="0">
              <a:solidFill>
                <a:schemeClr val="tx1"/>
              </a:solidFill>
              <a:latin typeface="Goldman" panose="020B0604020202020204" charset="0"/>
            </a:endParaRPr>
          </a:p>
        </p:txBody>
      </p:sp>
      <p:sp>
        <p:nvSpPr>
          <p:cNvPr id="57" name="Proceso 56"/>
          <p:cNvSpPr/>
          <p:nvPr/>
        </p:nvSpPr>
        <p:spPr>
          <a:xfrm>
            <a:off x="777179" y="1174484"/>
            <a:ext cx="1118960" cy="328049"/>
          </a:xfrm>
          <a:prstGeom prst="flowChart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s-CO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Proceso 57"/>
          <p:cNvSpPr/>
          <p:nvPr/>
        </p:nvSpPr>
        <p:spPr>
          <a:xfrm>
            <a:off x="777179" y="1533208"/>
            <a:ext cx="1118960" cy="733019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s-E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endParaRPr lang="es-E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endParaRPr lang="es-CO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Proceso 58"/>
          <p:cNvSpPr/>
          <p:nvPr/>
        </p:nvSpPr>
        <p:spPr>
          <a:xfrm>
            <a:off x="763429" y="2380531"/>
            <a:ext cx="1118960" cy="328049"/>
          </a:xfrm>
          <a:prstGeom prst="flowChart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endParaRPr lang="es-CO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Proceso 59"/>
          <p:cNvSpPr/>
          <p:nvPr/>
        </p:nvSpPr>
        <p:spPr>
          <a:xfrm>
            <a:off x="763429" y="2739255"/>
            <a:ext cx="1118960" cy="733019"/>
          </a:xfrm>
          <a:prstGeom prst="flowChartProcess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IdCourse</a:t>
            </a:r>
            <a:endParaRPr lang="es-E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endParaRPr lang="es-CO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Proceso 60"/>
          <p:cNvSpPr/>
          <p:nvPr/>
        </p:nvSpPr>
        <p:spPr>
          <a:xfrm>
            <a:off x="3245900" y="1703342"/>
            <a:ext cx="1319228" cy="328049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StudentDTO</a:t>
            </a:r>
            <a:endParaRPr lang="es-CO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Proceso 61"/>
          <p:cNvSpPr/>
          <p:nvPr/>
        </p:nvSpPr>
        <p:spPr>
          <a:xfrm>
            <a:off x="3245900" y="2062067"/>
            <a:ext cx="1319228" cy="510966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endParaRPr lang="es-C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Proceso 62"/>
          <p:cNvSpPr/>
          <p:nvPr/>
        </p:nvSpPr>
        <p:spPr>
          <a:xfrm>
            <a:off x="592692" y="3577957"/>
            <a:ext cx="1394235" cy="328049"/>
          </a:xfrm>
          <a:prstGeom prst="flowChartProcess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endParaRPr lang="es-CO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Proceso 63"/>
          <p:cNvSpPr/>
          <p:nvPr/>
        </p:nvSpPr>
        <p:spPr>
          <a:xfrm>
            <a:off x="592692" y="3936681"/>
            <a:ext cx="1394235" cy="795431"/>
          </a:xfrm>
          <a:prstGeom prst="flowChartProcess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s-E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IdCourse</a:t>
            </a:r>
            <a:endParaRPr lang="es-E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DateEnrollment</a:t>
            </a:r>
            <a:endParaRPr lang="es-E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</a:p>
        </p:txBody>
      </p:sp>
      <p:sp>
        <p:nvSpPr>
          <p:cNvPr id="65" name="Proceso 64"/>
          <p:cNvSpPr/>
          <p:nvPr/>
        </p:nvSpPr>
        <p:spPr>
          <a:xfrm>
            <a:off x="2866683" y="2792360"/>
            <a:ext cx="2145330" cy="328049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StudentEnrollmentDTO</a:t>
            </a:r>
            <a:endParaRPr lang="es-CO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Proceso 65"/>
          <p:cNvSpPr/>
          <p:nvPr/>
        </p:nvSpPr>
        <p:spPr>
          <a:xfrm>
            <a:off x="2866683" y="3151084"/>
            <a:ext cx="2145330" cy="1110949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NameStudent</a:t>
            </a:r>
            <a:endParaRPr lang="es-E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s-E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DateEnrollement</a:t>
            </a:r>
            <a:endParaRPr lang="es-E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</a:t>
            </a:r>
            <a:endParaRPr lang="es-E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</a:p>
          <a:p>
            <a:r>
              <a:rPr lang="es-E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TotalPrice</a:t>
            </a:r>
            <a:endParaRPr lang="es-E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O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7" name="Google Shape;3064;p56"/>
          <p:cNvGrpSpPr/>
          <p:nvPr/>
        </p:nvGrpSpPr>
        <p:grpSpPr>
          <a:xfrm>
            <a:off x="7245161" y="3528202"/>
            <a:ext cx="830868" cy="796291"/>
            <a:chOff x="7551754" y="3390808"/>
            <a:chExt cx="344883" cy="301311"/>
          </a:xfrm>
        </p:grpSpPr>
        <p:sp>
          <p:nvSpPr>
            <p:cNvPr id="68" name="Google Shape;3065;p56"/>
            <p:cNvSpPr/>
            <p:nvPr/>
          </p:nvSpPr>
          <p:spPr>
            <a:xfrm>
              <a:off x="7551754" y="3390808"/>
              <a:ext cx="344883" cy="301311"/>
            </a:xfrm>
            <a:custGeom>
              <a:avLst/>
              <a:gdLst/>
              <a:ahLst/>
              <a:cxnLst/>
              <a:rect l="l" t="t" r="r" b="b"/>
              <a:pathLst>
                <a:path w="10836" h="9467" extrusionOk="0">
                  <a:moveTo>
                    <a:pt x="6097" y="334"/>
                  </a:moveTo>
                  <a:lnTo>
                    <a:pt x="5799" y="3049"/>
                  </a:lnTo>
                  <a:cubicBezTo>
                    <a:pt x="5799" y="3049"/>
                    <a:pt x="5799" y="3073"/>
                    <a:pt x="5787" y="3073"/>
                  </a:cubicBezTo>
                  <a:lnTo>
                    <a:pt x="5073" y="3073"/>
                  </a:lnTo>
                  <a:cubicBezTo>
                    <a:pt x="5073" y="3073"/>
                    <a:pt x="5061" y="3073"/>
                    <a:pt x="5061" y="3049"/>
                  </a:cubicBezTo>
                  <a:lnTo>
                    <a:pt x="4763" y="334"/>
                  </a:lnTo>
                  <a:close/>
                  <a:moveTo>
                    <a:pt x="10336" y="2692"/>
                  </a:moveTo>
                  <a:cubicBezTo>
                    <a:pt x="10443" y="2692"/>
                    <a:pt x="10526" y="2763"/>
                    <a:pt x="10526" y="2870"/>
                  </a:cubicBezTo>
                  <a:lnTo>
                    <a:pt x="10526" y="8978"/>
                  </a:lnTo>
                  <a:cubicBezTo>
                    <a:pt x="10526" y="9085"/>
                    <a:pt x="10443" y="9157"/>
                    <a:pt x="10347" y="9157"/>
                  </a:cubicBezTo>
                  <a:lnTo>
                    <a:pt x="525" y="9157"/>
                  </a:lnTo>
                  <a:cubicBezTo>
                    <a:pt x="418" y="9157"/>
                    <a:pt x="346" y="9085"/>
                    <a:pt x="346" y="8978"/>
                  </a:cubicBezTo>
                  <a:lnTo>
                    <a:pt x="346" y="2870"/>
                  </a:lnTo>
                  <a:cubicBezTo>
                    <a:pt x="346" y="2763"/>
                    <a:pt x="418" y="2692"/>
                    <a:pt x="525" y="2692"/>
                  </a:cubicBezTo>
                  <a:lnTo>
                    <a:pt x="4704" y="2692"/>
                  </a:lnTo>
                  <a:lnTo>
                    <a:pt x="4752" y="3084"/>
                  </a:lnTo>
                  <a:cubicBezTo>
                    <a:pt x="4763" y="3251"/>
                    <a:pt x="4906" y="3382"/>
                    <a:pt x="5073" y="3382"/>
                  </a:cubicBezTo>
                  <a:lnTo>
                    <a:pt x="5787" y="3382"/>
                  </a:lnTo>
                  <a:cubicBezTo>
                    <a:pt x="5954" y="3382"/>
                    <a:pt x="6097" y="3263"/>
                    <a:pt x="6121" y="3084"/>
                  </a:cubicBezTo>
                  <a:lnTo>
                    <a:pt x="6156" y="2692"/>
                  </a:lnTo>
                  <a:close/>
                  <a:moveTo>
                    <a:pt x="4573" y="1"/>
                  </a:moveTo>
                  <a:cubicBezTo>
                    <a:pt x="4525" y="1"/>
                    <a:pt x="4478" y="13"/>
                    <a:pt x="4454" y="60"/>
                  </a:cubicBezTo>
                  <a:cubicBezTo>
                    <a:pt x="4418" y="96"/>
                    <a:pt x="4406" y="132"/>
                    <a:pt x="4406" y="179"/>
                  </a:cubicBezTo>
                  <a:lnTo>
                    <a:pt x="4644" y="2382"/>
                  </a:lnTo>
                  <a:lnTo>
                    <a:pt x="489" y="2382"/>
                  </a:lnTo>
                  <a:cubicBezTo>
                    <a:pt x="215" y="2382"/>
                    <a:pt x="1" y="2608"/>
                    <a:pt x="1" y="2870"/>
                  </a:cubicBezTo>
                  <a:lnTo>
                    <a:pt x="1" y="8978"/>
                  </a:lnTo>
                  <a:cubicBezTo>
                    <a:pt x="1" y="9240"/>
                    <a:pt x="215" y="9466"/>
                    <a:pt x="489" y="9466"/>
                  </a:cubicBezTo>
                  <a:lnTo>
                    <a:pt x="10312" y="9466"/>
                  </a:lnTo>
                  <a:cubicBezTo>
                    <a:pt x="10574" y="9466"/>
                    <a:pt x="10800" y="9240"/>
                    <a:pt x="10800" y="8978"/>
                  </a:cubicBezTo>
                  <a:lnTo>
                    <a:pt x="10800" y="2870"/>
                  </a:lnTo>
                  <a:cubicBezTo>
                    <a:pt x="10836" y="2608"/>
                    <a:pt x="10609" y="2382"/>
                    <a:pt x="10347" y="2382"/>
                  </a:cubicBezTo>
                  <a:lnTo>
                    <a:pt x="6192" y="2382"/>
                  </a:lnTo>
                  <a:lnTo>
                    <a:pt x="6430" y="179"/>
                  </a:lnTo>
                  <a:cubicBezTo>
                    <a:pt x="6430" y="132"/>
                    <a:pt x="6418" y="96"/>
                    <a:pt x="6383" y="60"/>
                  </a:cubicBezTo>
                  <a:cubicBezTo>
                    <a:pt x="6359" y="36"/>
                    <a:pt x="6311" y="1"/>
                    <a:pt x="6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66;p56"/>
            <p:cNvSpPr/>
            <p:nvPr/>
          </p:nvSpPr>
          <p:spPr>
            <a:xfrm>
              <a:off x="7584345" y="3509811"/>
              <a:ext cx="117889" cy="150098"/>
            </a:xfrm>
            <a:custGeom>
              <a:avLst/>
              <a:gdLst/>
              <a:ahLst/>
              <a:cxnLst/>
              <a:rect l="l" t="t" r="r" b="b"/>
              <a:pathLst>
                <a:path w="3704" h="4716" extrusionOk="0">
                  <a:moveTo>
                    <a:pt x="2037" y="1143"/>
                  </a:moveTo>
                  <a:cubicBezTo>
                    <a:pt x="2239" y="1143"/>
                    <a:pt x="2394" y="1310"/>
                    <a:pt x="2394" y="1501"/>
                  </a:cubicBezTo>
                  <a:lnTo>
                    <a:pt x="2394" y="1846"/>
                  </a:lnTo>
                  <a:cubicBezTo>
                    <a:pt x="2382" y="2143"/>
                    <a:pt x="2144" y="2370"/>
                    <a:pt x="1858" y="2370"/>
                  </a:cubicBezTo>
                  <a:cubicBezTo>
                    <a:pt x="1572" y="2370"/>
                    <a:pt x="1346" y="2132"/>
                    <a:pt x="1346" y="1846"/>
                  </a:cubicBezTo>
                  <a:lnTo>
                    <a:pt x="1346" y="1501"/>
                  </a:lnTo>
                  <a:cubicBezTo>
                    <a:pt x="1346" y="1310"/>
                    <a:pt x="1501" y="1143"/>
                    <a:pt x="1703" y="1143"/>
                  </a:cubicBezTo>
                  <a:close/>
                  <a:moveTo>
                    <a:pt x="2025" y="2667"/>
                  </a:moveTo>
                  <a:lnTo>
                    <a:pt x="2025" y="2751"/>
                  </a:lnTo>
                  <a:cubicBezTo>
                    <a:pt x="2037" y="2822"/>
                    <a:pt x="2061" y="2870"/>
                    <a:pt x="2084" y="2929"/>
                  </a:cubicBezTo>
                  <a:lnTo>
                    <a:pt x="1858" y="3155"/>
                  </a:lnTo>
                  <a:lnTo>
                    <a:pt x="1846" y="3155"/>
                  </a:lnTo>
                  <a:lnTo>
                    <a:pt x="1620" y="2929"/>
                  </a:lnTo>
                  <a:cubicBezTo>
                    <a:pt x="1656" y="2882"/>
                    <a:pt x="1668" y="2822"/>
                    <a:pt x="1668" y="2763"/>
                  </a:cubicBezTo>
                  <a:lnTo>
                    <a:pt x="1668" y="2667"/>
                  </a:lnTo>
                  <a:cubicBezTo>
                    <a:pt x="1727" y="2679"/>
                    <a:pt x="1787" y="2679"/>
                    <a:pt x="1846" y="2679"/>
                  </a:cubicBezTo>
                  <a:cubicBezTo>
                    <a:pt x="1906" y="2679"/>
                    <a:pt x="1965" y="2679"/>
                    <a:pt x="2025" y="2667"/>
                  </a:cubicBezTo>
                  <a:close/>
                  <a:moveTo>
                    <a:pt x="2358" y="3108"/>
                  </a:moveTo>
                  <a:lnTo>
                    <a:pt x="2620" y="3239"/>
                  </a:lnTo>
                  <a:cubicBezTo>
                    <a:pt x="2680" y="3275"/>
                    <a:pt x="2727" y="3334"/>
                    <a:pt x="2727" y="3406"/>
                  </a:cubicBezTo>
                  <a:lnTo>
                    <a:pt x="2727" y="4406"/>
                  </a:lnTo>
                  <a:lnTo>
                    <a:pt x="1001" y="4406"/>
                  </a:lnTo>
                  <a:lnTo>
                    <a:pt x="1001" y="3406"/>
                  </a:lnTo>
                  <a:cubicBezTo>
                    <a:pt x="1001" y="3334"/>
                    <a:pt x="1049" y="3275"/>
                    <a:pt x="1108" y="3239"/>
                  </a:cubicBezTo>
                  <a:lnTo>
                    <a:pt x="1370" y="3108"/>
                  </a:lnTo>
                  <a:lnTo>
                    <a:pt x="1620" y="3358"/>
                  </a:lnTo>
                  <a:cubicBezTo>
                    <a:pt x="1680" y="3417"/>
                    <a:pt x="1775" y="3453"/>
                    <a:pt x="1858" y="3453"/>
                  </a:cubicBezTo>
                  <a:cubicBezTo>
                    <a:pt x="1953" y="3453"/>
                    <a:pt x="2025" y="3417"/>
                    <a:pt x="2096" y="3358"/>
                  </a:cubicBezTo>
                  <a:lnTo>
                    <a:pt x="2358" y="3108"/>
                  </a:lnTo>
                  <a:close/>
                  <a:moveTo>
                    <a:pt x="3394" y="298"/>
                  </a:moveTo>
                  <a:cubicBezTo>
                    <a:pt x="3394" y="298"/>
                    <a:pt x="3406" y="298"/>
                    <a:pt x="3406" y="310"/>
                  </a:cubicBezTo>
                  <a:lnTo>
                    <a:pt x="3406" y="4394"/>
                  </a:lnTo>
                  <a:lnTo>
                    <a:pt x="3394" y="4394"/>
                  </a:lnTo>
                  <a:lnTo>
                    <a:pt x="3037" y="4406"/>
                  </a:lnTo>
                  <a:lnTo>
                    <a:pt x="3037" y="3406"/>
                  </a:lnTo>
                  <a:cubicBezTo>
                    <a:pt x="3037" y="3215"/>
                    <a:pt x="2930" y="3048"/>
                    <a:pt x="2775" y="2965"/>
                  </a:cubicBezTo>
                  <a:lnTo>
                    <a:pt x="2370" y="2763"/>
                  </a:lnTo>
                  <a:lnTo>
                    <a:pt x="2370" y="2751"/>
                  </a:lnTo>
                  <a:lnTo>
                    <a:pt x="2370" y="2513"/>
                  </a:lnTo>
                  <a:cubicBezTo>
                    <a:pt x="2573" y="2370"/>
                    <a:pt x="2715" y="2108"/>
                    <a:pt x="2715" y="1846"/>
                  </a:cubicBezTo>
                  <a:lnTo>
                    <a:pt x="2715" y="1501"/>
                  </a:lnTo>
                  <a:cubicBezTo>
                    <a:pt x="2715" y="1131"/>
                    <a:pt x="2418" y="834"/>
                    <a:pt x="2037" y="834"/>
                  </a:cubicBezTo>
                  <a:lnTo>
                    <a:pt x="1703" y="834"/>
                  </a:lnTo>
                  <a:cubicBezTo>
                    <a:pt x="1322" y="834"/>
                    <a:pt x="1025" y="1131"/>
                    <a:pt x="1025" y="1501"/>
                  </a:cubicBezTo>
                  <a:lnTo>
                    <a:pt x="1025" y="1846"/>
                  </a:lnTo>
                  <a:cubicBezTo>
                    <a:pt x="1025" y="2108"/>
                    <a:pt x="1168" y="2370"/>
                    <a:pt x="1370" y="2513"/>
                  </a:cubicBezTo>
                  <a:lnTo>
                    <a:pt x="1370" y="2751"/>
                  </a:lnTo>
                  <a:lnTo>
                    <a:pt x="1370" y="2763"/>
                  </a:lnTo>
                  <a:lnTo>
                    <a:pt x="965" y="2965"/>
                  </a:lnTo>
                  <a:cubicBezTo>
                    <a:pt x="810" y="3048"/>
                    <a:pt x="703" y="3215"/>
                    <a:pt x="703" y="3406"/>
                  </a:cubicBezTo>
                  <a:lnTo>
                    <a:pt x="703" y="4394"/>
                  </a:lnTo>
                  <a:lnTo>
                    <a:pt x="346" y="4394"/>
                  </a:lnTo>
                  <a:cubicBezTo>
                    <a:pt x="346" y="4394"/>
                    <a:pt x="334" y="4394"/>
                    <a:pt x="334" y="4370"/>
                  </a:cubicBezTo>
                  <a:lnTo>
                    <a:pt x="334" y="310"/>
                  </a:lnTo>
                  <a:cubicBezTo>
                    <a:pt x="334" y="310"/>
                    <a:pt x="334" y="298"/>
                    <a:pt x="346" y="298"/>
                  </a:cubicBezTo>
                  <a:close/>
                  <a:moveTo>
                    <a:pt x="334" y="0"/>
                  </a:moveTo>
                  <a:cubicBezTo>
                    <a:pt x="156" y="0"/>
                    <a:pt x="1" y="143"/>
                    <a:pt x="1" y="322"/>
                  </a:cubicBezTo>
                  <a:lnTo>
                    <a:pt x="1" y="4394"/>
                  </a:lnTo>
                  <a:cubicBezTo>
                    <a:pt x="1" y="4572"/>
                    <a:pt x="156" y="4715"/>
                    <a:pt x="334" y="4715"/>
                  </a:cubicBezTo>
                  <a:lnTo>
                    <a:pt x="3382" y="4715"/>
                  </a:lnTo>
                  <a:cubicBezTo>
                    <a:pt x="3561" y="4715"/>
                    <a:pt x="3704" y="4572"/>
                    <a:pt x="3704" y="4394"/>
                  </a:cubicBezTo>
                  <a:lnTo>
                    <a:pt x="3704" y="322"/>
                  </a:lnTo>
                  <a:cubicBezTo>
                    <a:pt x="3704" y="143"/>
                    <a:pt x="3561" y="0"/>
                    <a:pt x="3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67;p56"/>
            <p:cNvSpPr/>
            <p:nvPr/>
          </p:nvSpPr>
          <p:spPr>
            <a:xfrm>
              <a:off x="7724959" y="3509811"/>
              <a:ext cx="139468" cy="31859"/>
            </a:xfrm>
            <a:custGeom>
              <a:avLst/>
              <a:gdLst/>
              <a:ahLst/>
              <a:cxnLst/>
              <a:rect l="l" t="t" r="r" b="b"/>
              <a:pathLst>
                <a:path w="4382" h="1001" extrusionOk="0">
                  <a:moveTo>
                    <a:pt x="4048" y="310"/>
                  </a:moveTo>
                  <a:cubicBezTo>
                    <a:pt x="4048" y="310"/>
                    <a:pt x="4072" y="310"/>
                    <a:pt x="4072" y="322"/>
                  </a:cubicBezTo>
                  <a:lnTo>
                    <a:pt x="4072" y="667"/>
                  </a:lnTo>
                  <a:lnTo>
                    <a:pt x="333" y="679"/>
                  </a:lnTo>
                  <a:cubicBezTo>
                    <a:pt x="333" y="679"/>
                    <a:pt x="322" y="679"/>
                    <a:pt x="322" y="667"/>
                  </a:cubicBezTo>
                  <a:lnTo>
                    <a:pt x="322" y="322"/>
                  </a:lnTo>
                  <a:cubicBezTo>
                    <a:pt x="322" y="322"/>
                    <a:pt x="322" y="310"/>
                    <a:pt x="333" y="310"/>
                  </a:cubicBezTo>
                  <a:close/>
                  <a:moveTo>
                    <a:pt x="333" y="0"/>
                  </a:moveTo>
                  <a:cubicBezTo>
                    <a:pt x="155" y="0"/>
                    <a:pt x="0" y="143"/>
                    <a:pt x="0" y="322"/>
                  </a:cubicBezTo>
                  <a:lnTo>
                    <a:pt x="0" y="667"/>
                  </a:lnTo>
                  <a:cubicBezTo>
                    <a:pt x="0" y="846"/>
                    <a:pt x="155" y="1000"/>
                    <a:pt x="333" y="1000"/>
                  </a:cubicBezTo>
                  <a:lnTo>
                    <a:pt x="4048" y="1000"/>
                  </a:lnTo>
                  <a:cubicBezTo>
                    <a:pt x="4227" y="1000"/>
                    <a:pt x="4382" y="846"/>
                    <a:pt x="4382" y="667"/>
                  </a:cubicBezTo>
                  <a:lnTo>
                    <a:pt x="4382" y="322"/>
                  </a:lnTo>
                  <a:cubicBezTo>
                    <a:pt x="4382" y="143"/>
                    <a:pt x="4227" y="0"/>
                    <a:pt x="4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68;p56"/>
            <p:cNvSpPr/>
            <p:nvPr/>
          </p:nvSpPr>
          <p:spPr>
            <a:xfrm>
              <a:off x="7724577" y="3553001"/>
              <a:ext cx="107259" cy="31477"/>
            </a:xfrm>
            <a:custGeom>
              <a:avLst/>
              <a:gdLst/>
              <a:ahLst/>
              <a:cxnLst/>
              <a:rect l="l" t="t" r="r" b="b"/>
              <a:pathLst>
                <a:path w="3370" h="989" extrusionOk="0">
                  <a:moveTo>
                    <a:pt x="3036" y="310"/>
                  </a:moveTo>
                  <a:cubicBezTo>
                    <a:pt x="3036" y="310"/>
                    <a:pt x="3048" y="310"/>
                    <a:pt x="3048" y="322"/>
                  </a:cubicBezTo>
                  <a:lnTo>
                    <a:pt x="3048" y="667"/>
                  </a:lnTo>
                  <a:lnTo>
                    <a:pt x="334" y="679"/>
                  </a:lnTo>
                  <a:cubicBezTo>
                    <a:pt x="334" y="679"/>
                    <a:pt x="310" y="679"/>
                    <a:pt x="310" y="667"/>
                  </a:cubicBezTo>
                  <a:lnTo>
                    <a:pt x="310" y="322"/>
                  </a:lnTo>
                  <a:cubicBezTo>
                    <a:pt x="310" y="322"/>
                    <a:pt x="310" y="310"/>
                    <a:pt x="334" y="310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667"/>
                  </a:lnTo>
                  <a:cubicBezTo>
                    <a:pt x="0" y="846"/>
                    <a:pt x="143" y="989"/>
                    <a:pt x="334" y="989"/>
                  </a:cubicBezTo>
                  <a:lnTo>
                    <a:pt x="3036" y="989"/>
                  </a:lnTo>
                  <a:cubicBezTo>
                    <a:pt x="3215" y="989"/>
                    <a:pt x="3370" y="846"/>
                    <a:pt x="3370" y="667"/>
                  </a:cubicBezTo>
                  <a:lnTo>
                    <a:pt x="3370" y="322"/>
                  </a:lnTo>
                  <a:cubicBezTo>
                    <a:pt x="3370" y="144"/>
                    <a:pt x="3227" y="1"/>
                    <a:pt x="3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69;p56"/>
            <p:cNvSpPr/>
            <p:nvPr/>
          </p:nvSpPr>
          <p:spPr>
            <a:xfrm>
              <a:off x="7724577" y="3595841"/>
              <a:ext cx="64451" cy="10630"/>
            </a:xfrm>
            <a:custGeom>
              <a:avLst/>
              <a:gdLst/>
              <a:ahLst/>
              <a:cxnLst/>
              <a:rect l="l" t="t" r="r" b="b"/>
              <a:pathLst>
                <a:path w="2025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1858" y="333"/>
                  </a:lnTo>
                  <a:cubicBezTo>
                    <a:pt x="1953" y="333"/>
                    <a:pt x="2024" y="262"/>
                    <a:pt x="2024" y="167"/>
                  </a:cubicBezTo>
                  <a:cubicBezTo>
                    <a:pt x="2012" y="83"/>
                    <a:pt x="1953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70;p56"/>
            <p:cNvSpPr/>
            <p:nvPr/>
          </p:nvSpPr>
          <p:spPr>
            <a:xfrm>
              <a:off x="7799977" y="3595841"/>
              <a:ext cx="32241" cy="10630"/>
            </a:xfrm>
            <a:custGeom>
              <a:avLst/>
              <a:gdLst/>
              <a:ahLst/>
              <a:cxnLst/>
              <a:rect l="l" t="t" r="r" b="b"/>
              <a:pathLst>
                <a:path w="1013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846" y="333"/>
                  </a:lnTo>
                  <a:cubicBezTo>
                    <a:pt x="941" y="333"/>
                    <a:pt x="1013" y="262"/>
                    <a:pt x="1013" y="167"/>
                  </a:cubicBezTo>
                  <a:cubicBezTo>
                    <a:pt x="1001" y="83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071;p56"/>
            <p:cNvSpPr/>
            <p:nvPr/>
          </p:nvSpPr>
          <p:spPr>
            <a:xfrm>
              <a:off x="7724577" y="3628051"/>
              <a:ext cx="21229" cy="10630"/>
            </a:xfrm>
            <a:custGeom>
              <a:avLst/>
              <a:gdLst/>
              <a:ahLst/>
              <a:cxnLst/>
              <a:rect l="l" t="t" r="r" b="b"/>
              <a:pathLst>
                <a:path w="66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512" y="333"/>
                  </a:lnTo>
                  <a:cubicBezTo>
                    <a:pt x="595" y="333"/>
                    <a:pt x="667" y="262"/>
                    <a:pt x="667" y="167"/>
                  </a:cubicBezTo>
                  <a:cubicBezTo>
                    <a:pt x="667" y="83"/>
                    <a:pt x="595" y="0"/>
                    <a:pt x="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72;p56"/>
            <p:cNvSpPr/>
            <p:nvPr/>
          </p:nvSpPr>
          <p:spPr>
            <a:xfrm>
              <a:off x="7756787" y="3628051"/>
              <a:ext cx="53438" cy="10630"/>
            </a:xfrm>
            <a:custGeom>
              <a:avLst/>
              <a:gdLst/>
              <a:ahLst/>
              <a:cxnLst/>
              <a:rect l="l" t="t" r="r" b="b"/>
              <a:pathLst>
                <a:path w="1679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1524" y="333"/>
                  </a:lnTo>
                  <a:cubicBezTo>
                    <a:pt x="1608" y="333"/>
                    <a:pt x="1679" y="262"/>
                    <a:pt x="1679" y="167"/>
                  </a:cubicBezTo>
                  <a:cubicBezTo>
                    <a:pt x="1679" y="83"/>
                    <a:pt x="1608" y="0"/>
                    <a:pt x="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73;p56"/>
            <p:cNvSpPr/>
            <p:nvPr/>
          </p:nvSpPr>
          <p:spPr>
            <a:xfrm>
              <a:off x="7724577" y="3650012"/>
              <a:ext cx="21229" cy="10280"/>
            </a:xfrm>
            <a:custGeom>
              <a:avLst/>
              <a:gdLst/>
              <a:ahLst/>
              <a:cxnLst/>
              <a:rect l="l" t="t" r="r" b="b"/>
              <a:pathLst>
                <a:path w="66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12" y="322"/>
                  </a:lnTo>
                  <a:cubicBezTo>
                    <a:pt x="595" y="322"/>
                    <a:pt x="667" y="251"/>
                    <a:pt x="667" y="167"/>
                  </a:cubicBezTo>
                  <a:cubicBezTo>
                    <a:pt x="655" y="72"/>
                    <a:pt x="595" y="1"/>
                    <a:pt x="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74;p56"/>
            <p:cNvSpPr/>
            <p:nvPr/>
          </p:nvSpPr>
          <p:spPr>
            <a:xfrm>
              <a:off x="7756787" y="3650012"/>
              <a:ext cx="53438" cy="10280"/>
            </a:xfrm>
            <a:custGeom>
              <a:avLst/>
              <a:gdLst/>
              <a:ahLst/>
              <a:cxnLst/>
              <a:rect l="l" t="t" r="r" b="b"/>
              <a:pathLst>
                <a:path w="1679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1524" y="322"/>
                  </a:lnTo>
                  <a:cubicBezTo>
                    <a:pt x="1608" y="322"/>
                    <a:pt x="1679" y="251"/>
                    <a:pt x="1679" y="167"/>
                  </a:cubicBezTo>
                  <a:cubicBezTo>
                    <a:pt x="1679" y="72"/>
                    <a:pt x="1608" y="1"/>
                    <a:pt x="1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075;p56"/>
            <p:cNvSpPr/>
            <p:nvPr/>
          </p:nvSpPr>
          <p:spPr>
            <a:xfrm>
              <a:off x="7719262" y="3466621"/>
              <a:ext cx="10630" cy="10630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33"/>
                    <a:pt x="167" y="333"/>
                  </a:cubicBezTo>
                  <a:cubicBezTo>
                    <a:pt x="262" y="333"/>
                    <a:pt x="334" y="250"/>
                    <a:pt x="334" y="167"/>
                  </a:cubicBezTo>
                  <a:cubicBezTo>
                    <a:pt x="322" y="60"/>
                    <a:pt x="239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3234;p56"/>
          <p:cNvGrpSpPr/>
          <p:nvPr/>
        </p:nvGrpSpPr>
        <p:grpSpPr>
          <a:xfrm>
            <a:off x="7306994" y="2566538"/>
            <a:ext cx="708010" cy="702698"/>
            <a:chOff x="1016171" y="3396908"/>
            <a:chExt cx="1068265" cy="947664"/>
          </a:xfrm>
        </p:grpSpPr>
        <p:sp>
          <p:nvSpPr>
            <p:cNvPr id="80" name="Google Shape;3235;p56"/>
            <p:cNvSpPr/>
            <p:nvPr/>
          </p:nvSpPr>
          <p:spPr>
            <a:xfrm>
              <a:off x="1489050" y="3628438"/>
              <a:ext cx="123238" cy="215338"/>
            </a:xfrm>
            <a:custGeom>
              <a:avLst/>
              <a:gdLst/>
              <a:ahLst/>
              <a:cxnLst/>
              <a:rect l="l" t="t" r="r" b="b"/>
              <a:pathLst>
                <a:path w="123238" h="215338" extrusionOk="0">
                  <a:moveTo>
                    <a:pt x="55685" y="201490"/>
                  </a:moveTo>
                  <a:cubicBezTo>
                    <a:pt x="23886" y="200684"/>
                    <a:pt x="0" y="183613"/>
                    <a:pt x="0" y="168886"/>
                  </a:cubicBezTo>
                  <a:cubicBezTo>
                    <a:pt x="0" y="161559"/>
                    <a:pt x="6594" y="150495"/>
                    <a:pt x="14727" y="150495"/>
                  </a:cubicBezTo>
                  <a:cubicBezTo>
                    <a:pt x="24692" y="150495"/>
                    <a:pt x="32605" y="167567"/>
                    <a:pt x="55685" y="170205"/>
                  </a:cubicBezTo>
                  <a:lnTo>
                    <a:pt x="55685" y="117964"/>
                  </a:lnTo>
                  <a:cubicBezTo>
                    <a:pt x="31799" y="109025"/>
                    <a:pt x="4689" y="98767"/>
                    <a:pt x="4689" y="65136"/>
                  </a:cubicBezTo>
                  <a:cubicBezTo>
                    <a:pt x="4689" y="31506"/>
                    <a:pt x="29381" y="17291"/>
                    <a:pt x="55685" y="13921"/>
                  </a:cubicBezTo>
                  <a:lnTo>
                    <a:pt x="55685" y="6594"/>
                  </a:lnTo>
                  <a:cubicBezTo>
                    <a:pt x="55685" y="3151"/>
                    <a:pt x="59641" y="0"/>
                    <a:pt x="64623" y="0"/>
                  </a:cubicBezTo>
                  <a:cubicBezTo>
                    <a:pt x="69093" y="0"/>
                    <a:pt x="73562" y="3151"/>
                    <a:pt x="73562" y="6594"/>
                  </a:cubicBezTo>
                  <a:lnTo>
                    <a:pt x="73562" y="13408"/>
                  </a:lnTo>
                  <a:cubicBezTo>
                    <a:pt x="90634" y="13921"/>
                    <a:pt x="118476" y="18903"/>
                    <a:pt x="118476" y="34143"/>
                  </a:cubicBezTo>
                  <a:cubicBezTo>
                    <a:pt x="118476" y="40152"/>
                    <a:pt x="114300" y="52241"/>
                    <a:pt x="104555" y="52241"/>
                  </a:cubicBezTo>
                  <a:cubicBezTo>
                    <a:pt x="97228" y="52241"/>
                    <a:pt x="91147" y="43815"/>
                    <a:pt x="73562" y="42496"/>
                  </a:cubicBezTo>
                  <a:lnTo>
                    <a:pt x="73562" y="88729"/>
                  </a:lnTo>
                  <a:cubicBezTo>
                    <a:pt x="96935" y="97375"/>
                    <a:pt x="123239" y="109244"/>
                    <a:pt x="123239" y="144927"/>
                  </a:cubicBezTo>
                  <a:cubicBezTo>
                    <a:pt x="123239" y="177238"/>
                    <a:pt x="103017" y="195922"/>
                    <a:pt x="73562" y="200611"/>
                  </a:cubicBezTo>
                  <a:lnTo>
                    <a:pt x="73562" y="208744"/>
                  </a:lnTo>
                  <a:cubicBezTo>
                    <a:pt x="73562" y="212188"/>
                    <a:pt x="69093" y="215338"/>
                    <a:pt x="64623" y="215338"/>
                  </a:cubicBezTo>
                  <a:cubicBezTo>
                    <a:pt x="59641" y="215338"/>
                    <a:pt x="55685" y="212188"/>
                    <a:pt x="55685" y="208744"/>
                  </a:cubicBezTo>
                  <a:lnTo>
                    <a:pt x="55685" y="201417"/>
                  </a:lnTo>
                  <a:lnTo>
                    <a:pt x="55685" y="201417"/>
                  </a:lnTo>
                  <a:close/>
                  <a:moveTo>
                    <a:pt x="57809" y="83014"/>
                  </a:moveTo>
                  <a:lnTo>
                    <a:pt x="57809" y="43375"/>
                  </a:lnTo>
                  <a:cubicBezTo>
                    <a:pt x="44694" y="45500"/>
                    <a:pt x="36781" y="51801"/>
                    <a:pt x="36781" y="61766"/>
                  </a:cubicBezTo>
                  <a:cubicBezTo>
                    <a:pt x="36781" y="73343"/>
                    <a:pt x="45720" y="78325"/>
                    <a:pt x="57809" y="83014"/>
                  </a:cubicBezTo>
                  <a:close/>
                  <a:moveTo>
                    <a:pt x="71438" y="124265"/>
                  </a:moveTo>
                  <a:lnTo>
                    <a:pt x="71438" y="169984"/>
                  </a:lnTo>
                  <a:cubicBezTo>
                    <a:pt x="83014" y="167640"/>
                    <a:pt x="91147" y="160826"/>
                    <a:pt x="91147" y="148443"/>
                  </a:cubicBezTo>
                  <a:cubicBezTo>
                    <a:pt x="91147" y="136061"/>
                    <a:pt x="82721" y="129247"/>
                    <a:pt x="71438" y="1242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236;p56"/>
            <p:cNvSpPr/>
            <p:nvPr/>
          </p:nvSpPr>
          <p:spPr>
            <a:xfrm>
              <a:off x="1483921" y="4056331"/>
              <a:ext cx="132837" cy="31212"/>
            </a:xfrm>
            <a:custGeom>
              <a:avLst/>
              <a:gdLst/>
              <a:ahLst/>
              <a:cxnLst/>
              <a:rect l="l" t="t" r="r" b="b"/>
              <a:pathLst>
                <a:path w="132837" h="31212" extrusionOk="0">
                  <a:moveTo>
                    <a:pt x="117231" y="0"/>
                  </a:moveTo>
                  <a:lnTo>
                    <a:pt x="15606" y="0"/>
                  </a:lnTo>
                  <a:cubicBezTo>
                    <a:pt x="7034" y="0"/>
                    <a:pt x="0" y="6961"/>
                    <a:pt x="0" y="15606"/>
                  </a:cubicBezTo>
                  <a:cubicBezTo>
                    <a:pt x="0" y="24252"/>
                    <a:pt x="6961" y="31213"/>
                    <a:pt x="15606" y="31213"/>
                  </a:cubicBezTo>
                  <a:lnTo>
                    <a:pt x="117231" y="31213"/>
                  </a:lnTo>
                  <a:cubicBezTo>
                    <a:pt x="125803" y="31213"/>
                    <a:pt x="132837" y="24252"/>
                    <a:pt x="132837" y="15606"/>
                  </a:cubicBezTo>
                  <a:cubicBezTo>
                    <a:pt x="132837" y="7034"/>
                    <a:pt x="125877" y="0"/>
                    <a:pt x="117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237;p56"/>
            <p:cNvSpPr/>
            <p:nvPr/>
          </p:nvSpPr>
          <p:spPr>
            <a:xfrm>
              <a:off x="1016171" y="3396908"/>
              <a:ext cx="1068265" cy="947664"/>
            </a:xfrm>
            <a:custGeom>
              <a:avLst/>
              <a:gdLst/>
              <a:ahLst/>
              <a:cxnLst/>
              <a:rect l="l" t="t" r="r" b="b"/>
              <a:pathLst>
                <a:path w="1068265" h="947664" extrusionOk="0">
                  <a:moveTo>
                    <a:pt x="1006719" y="0"/>
                  </a:moveTo>
                  <a:lnTo>
                    <a:pt x="61693" y="0"/>
                  </a:lnTo>
                  <a:cubicBezTo>
                    <a:pt x="27696" y="0"/>
                    <a:pt x="0" y="27696"/>
                    <a:pt x="0" y="61693"/>
                  </a:cubicBezTo>
                  <a:lnTo>
                    <a:pt x="0" y="694446"/>
                  </a:lnTo>
                  <a:cubicBezTo>
                    <a:pt x="0" y="728443"/>
                    <a:pt x="27696" y="756139"/>
                    <a:pt x="61693" y="756139"/>
                  </a:cubicBezTo>
                  <a:lnTo>
                    <a:pt x="426867" y="756139"/>
                  </a:lnTo>
                  <a:lnTo>
                    <a:pt x="404739" y="844575"/>
                  </a:lnTo>
                  <a:lnTo>
                    <a:pt x="374479" y="844575"/>
                  </a:lnTo>
                  <a:cubicBezTo>
                    <a:pt x="336452" y="844575"/>
                    <a:pt x="303408" y="871611"/>
                    <a:pt x="295861" y="908831"/>
                  </a:cubicBezTo>
                  <a:cubicBezTo>
                    <a:pt x="293956" y="918430"/>
                    <a:pt x="296374" y="928248"/>
                    <a:pt x="302529" y="935795"/>
                  </a:cubicBezTo>
                  <a:cubicBezTo>
                    <a:pt x="308683" y="943341"/>
                    <a:pt x="317842" y="947664"/>
                    <a:pt x="327587" y="947664"/>
                  </a:cubicBezTo>
                  <a:lnTo>
                    <a:pt x="740679" y="947664"/>
                  </a:lnTo>
                  <a:cubicBezTo>
                    <a:pt x="750423" y="947664"/>
                    <a:pt x="759582" y="943341"/>
                    <a:pt x="765737" y="935795"/>
                  </a:cubicBezTo>
                  <a:cubicBezTo>
                    <a:pt x="771891" y="928248"/>
                    <a:pt x="774383" y="918430"/>
                    <a:pt x="772404" y="908831"/>
                  </a:cubicBezTo>
                  <a:cubicBezTo>
                    <a:pt x="764858" y="871611"/>
                    <a:pt x="731813" y="844575"/>
                    <a:pt x="693786" y="844575"/>
                  </a:cubicBezTo>
                  <a:lnTo>
                    <a:pt x="663526" y="844575"/>
                  </a:lnTo>
                  <a:lnTo>
                    <a:pt x="641399" y="756139"/>
                  </a:lnTo>
                  <a:lnTo>
                    <a:pt x="1006573" y="756139"/>
                  </a:lnTo>
                  <a:cubicBezTo>
                    <a:pt x="1040570" y="756139"/>
                    <a:pt x="1068265" y="728443"/>
                    <a:pt x="1068265" y="694446"/>
                  </a:cubicBezTo>
                  <a:lnTo>
                    <a:pt x="1068265" y="61693"/>
                  </a:lnTo>
                  <a:cubicBezTo>
                    <a:pt x="1068265" y="27696"/>
                    <a:pt x="1040570" y="0"/>
                    <a:pt x="1006573" y="0"/>
                  </a:cubicBezTo>
                  <a:close/>
                  <a:moveTo>
                    <a:pt x="693933" y="875714"/>
                  </a:moveTo>
                  <a:lnTo>
                    <a:pt x="693933" y="875714"/>
                  </a:lnTo>
                  <a:cubicBezTo>
                    <a:pt x="693933" y="875714"/>
                    <a:pt x="693933" y="875714"/>
                    <a:pt x="693933" y="875714"/>
                  </a:cubicBezTo>
                  <a:cubicBezTo>
                    <a:pt x="717159" y="875714"/>
                    <a:pt x="737382" y="892273"/>
                    <a:pt x="741998" y="914986"/>
                  </a:cubicBezTo>
                  <a:cubicBezTo>
                    <a:pt x="741998" y="915133"/>
                    <a:pt x="742144" y="915572"/>
                    <a:pt x="741704" y="916012"/>
                  </a:cubicBezTo>
                  <a:cubicBezTo>
                    <a:pt x="741338" y="916452"/>
                    <a:pt x="740898" y="916452"/>
                    <a:pt x="740752" y="916452"/>
                  </a:cubicBezTo>
                  <a:lnTo>
                    <a:pt x="327660" y="916452"/>
                  </a:lnTo>
                  <a:cubicBezTo>
                    <a:pt x="327660" y="916452"/>
                    <a:pt x="327074" y="916452"/>
                    <a:pt x="326708" y="916012"/>
                  </a:cubicBezTo>
                  <a:cubicBezTo>
                    <a:pt x="326341" y="915572"/>
                    <a:pt x="326414" y="915133"/>
                    <a:pt x="326414" y="914986"/>
                  </a:cubicBezTo>
                  <a:cubicBezTo>
                    <a:pt x="331030" y="892200"/>
                    <a:pt x="351253" y="875714"/>
                    <a:pt x="374479" y="875714"/>
                  </a:cubicBezTo>
                  <a:lnTo>
                    <a:pt x="374479" y="875714"/>
                  </a:lnTo>
                  <a:lnTo>
                    <a:pt x="693933" y="875714"/>
                  </a:lnTo>
                  <a:close/>
                  <a:moveTo>
                    <a:pt x="436904" y="844501"/>
                  </a:moveTo>
                  <a:lnTo>
                    <a:pt x="459032" y="756065"/>
                  </a:lnTo>
                  <a:lnTo>
                    <a:pt x="609380" y="756065"/>
                  </a:lnTo>
                  <a:lnTo>
                    <a:pt x="631507" y="844501"/>
                  </a:lnTo>
                  <a:lnTo>
                    <a:pt x="436904" y="844501"/>
                  </a:lnTo>
                  <a:close/>
                  <a:moveTo>
                    <a:pt x="1037199" y="694373"/>
                  </a:moveTo>
                  <a:cubicBezTo>
                    <a:pt x="1037199" y="711225"/>
                    <a:pt x="1023498" y="724852"/>
                    <a:pt x="1006719" y="724852"/>
                  </a:cubicBezTo>
                  <a:lnTo>
                    <a:pt x="61693" y="724852"/>
                  </a:lnTo>
                  <a:cubicBezTo>
                    <a:pt x="44914" y="724852"/>
                    <a:pt x="31213" y="711151"/>
                    <a:pt x="31213" y="694373"/>
                  </a:cubicBezTo>
                  <a:lnTo>
                    <a:pt x="31213" y="61619"/>
                  </a:lnTo>
                  <a:cubicBezTo>
                    <a:pt x="31213" y="44841"/>
                    <a:pt x="44914" y="31139"/>
                    <a:pt x="61693" y="31139"/>
                  </a:cubicBezTo>
                  <a:lnTo>
                    <a:pt x="1006646" y="31139"/>
                  </a:lnTo>
                  <a:cubicBezTo>
                    <a:pt x="1023425" y="31139"/>
                    <a:pt x="1037126" y="44841"/>
                    <a:pt x="1037126" y="61619"/>
                  </a:cubicBezTo>
                  <a:lnTo>
                    <a:pt x="1037126" y="694373"/>
                  </a:lnTo>
                  <a:lnTo>
                    <a:pt x="1037126" y="6943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238;p56"/>
            <p:cNvSpPr/>
            <p:nvPr/>
          </p:nvSpPr>
          <p:spPr>
            <a:xfrm>
              <a:off x="1267484" y="3463729"/>
              <a:ext cx="750130" cy="557285"/>
            </a:xfrm>
            <a:custGeom>
              <a:avLst/>
              <a:gdLst/>
              <a:ahLst/>
              <a:cxnLst/>
              <a:rect l="l" t="t" r="r" b="b"/>
              <a:pathLst>
                <a:path w="750130" h="557285" extrusionOk="0">
                  <a:moveTo>
                    <a:pt x="714741" y="0"/>
                  </a:moveTo>
                  <a:lnTo>
                    <a:pt x="15606" y="0"/>
                  </a:lnTo>
                  <a:cubicBezTo>
                    <a:pt x="7034" y="0"/>
                    <a:pt x="0" y="6961"/>
                    <a:pt x="0" y="15606"/>
                  </a:cubicBezTo>
                  <a:cubicBezTo>
                    <a:pt x="0" y="24252"/>
                    <a:pt x="6961" y="31213"/>
                    <a:pt x="15606" y="31213"/>
                  </a:cubicBezTo>
                  <a:lnTo>
                    <a:pt x="714741" y="31213"/>
                  </a:lnTo>
                  <a:cubicBezTo>
                    <a:pt x="717086" y="31213"/>
                    <a:pt x="718991" y="33118"/>
                    <a:pt x="718991" y="35462"/>
                  </a:cubicBezTo>
                  <a:lnTo>
                    <a:pt x="718991" y="519625"/>
                  </a:lnTo>
                  <a:cubicBezTo>
                    <a:pt x="718991" y="523143"/>
                    <a:pt x="716133" y="526073"/>
                    <a:pt x="712543" y="526073"/>
                  </a:cubicBezTo>
                  <a:lnTo>
                    <a:pt x="622715" y="526073"/>
                  </a:lnTo>
                  <a:cubicBezTo>
                    <a:pt x="614069" y="526073"/>
                    <a:pt x="607109" y="533034"/>
                    <a:pt x="607109" y="541679"/>
                  </a:cubicBezTo>
                  <a:cubicBezTo>
                    <a:pt x="607109" y="550325"/>
                    <a:pt x="614069" y="557286"/>
                    <a:pt x="622715" y="557286"/>
                  </a:cubicBezTo>
                  <a:lnTo>
                    <a:pt x="712543" y="557286"/>
                  </a:lnTo>
                  <a:cubicBezTo>
                    <a:pt x="733279" y="557286"/>
                    <a:pt x="750130" y="540434"/>
                    <a:pt x="750130" y="519699"/>
                  </a:cubicBezTo>
                  <a:lnTo>
                    <a:pt x="750130" y="35536"/>
                  </a:lnTo>
                  <a:cubicBezTo>
                    <a:pt x="750130" y="15973"/>
                    <a:pt x="734231" y="73"/>
                    <a:pt x="714668" y="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239;p56"/>
            <p:cNvSpPr/>
            <p:nvPr/>
          </p:nvSpPr>
          <p:spPr>
            <a:xfrm>
              <a:off x="1082992" y="3463729"/>
              <a:ext cx="750203" cy="557212"/>
            </a:xfrm>
            <a:custGeom>
              <a:avLst/>
              <a:gdLst/>
              <a:ahLst/>
              <a:cxnLst/>
              <a:rect l="l" t="t" r="r" b="b"/>
              <a:pathLst>
                <a:path w="750203" h="557212" extrusionOk="0">
                  <a:moveTo>
                    <a:pt x="734671" y="526073"/>
                  </a:moveTo>
                  <a:lnTo>
                    <a:pt x="37660" y="526073"/>
                  </a:lnTo>
                  <a:cubicBezTo>
                    <a:pt x="34143" y="526073"/>
                    <a:pt x="31213" y="523216"/>
                    <a:pt x="31213" y="519625"/>
                  </a:cubicBezTo>
                  <a:lnTo>
                    <a:pt x="31213" y="35462"/>
                  </a:lnTo>
                  <a:cubicBezTo>
                    <a:pt x="31213" y="33118"/>
                    <a:pt x="33118" y="31213"/>
                    <a:pt x="35462" y="31213"/>
                  </a:cubicBezTo>
                  <a:lnTo>
                    <a:pt x="127488" y="31213"/>
                  </a:lnTo>
                  <a:cubicBezTo>
                    <a:pt x="136134" y="31213"/>
                    <a:pt x="143095" y="24252"/>
                    <a:pt x="143095" y="15606"/>
                  </a:cubicBezTo>
                  <a:cubicBezTo>
                    <a:pt x="143095" y="6961"/>
                    <a:pt x="136134" y="0"/>
                    <a:pt x="127488" y="0"/>
                  </a:cubicBezTo>
                  <a:lnTo>
                    <a:pt x="35462" y="0"/>
                  </a:lnTo>
                  <a:cubicBezTo>
                    <a:pt x="15899" y="0"/>
                    <a:pt x="0" y="15900"/>
                    <a:pt x="0" y="35462"/>
                  </a:cubicBezTo>
                  <a:lnTo>
                    <a:pt x="0" y="519625"/>
                  </a:lnTo>
                  <a:cubicBezTo>
                    <a:pt x="0" y="540361"/>
                    <a:pt x="16852" y="557212"/>
                    <a:pt x="37587" y="557212"/>
                  </a:cubicBezTo>
                  <a:lnTo>
                    <a:pt x="734597" y="557212"/>
                  </a:lnTo>
                  <a:cubicBezTo>
                    <a:pt x="743170" y="557212"/>
                    <a:pt x="750204" y="550252"/>
                    <a:pt x="750204" y="541606"/>
                  </a:cubicBezTo>
                  <a:cubicBezTo>
                    <a:pt x="750204" y="532960"/>
                    <a:pt x="743243" y="526000"/>
                    <a:pt x="734597" y="526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240;p56"/>
            <p:cNvSpPr/>
            <p:nvPr/>
          </p:nvSpPr>
          <p:spPr>
            <a:xfrm>
              <a:off x="1354015" y="3545644"/>
              <a:ext cx="392722" cy="392723"/>
            </a:xfrm>
            <a:custGeom>
              <a:avLst/>
              <a:gdLst/>
              <a:ahLst/>
              <a:cxnLst/>
              <a:rect l="l" t="t" r="r" b="b"/>
              <a:pathLst>
                <a:path w="392722" h="392723" extrusionOk="0">
                  <a:moveTo>
                    <a:pt x="335207" y="335207"/>
                  </a:moveTo>
                  <a:cubicBezTo>
                    <a:pt x="372281" y="298132"/>
                    <a:pt x="392723" y="248822"/>
                    <a:pt x="392723" y="196361"/>
                  </a:cubicBezTo>
                  <a:cubicBezTo>
                    <a:pt x="392723" y="143901"/>
                    <a:pt x="372281" y="94590"/>
                    <a:pt x="335207" y="57516"/>
                  </a:cubicBezTo>
                  <a:cubicBezTo>
                    <a:pt x="298132" y="20442"/>
                    <a:pt x="248822" y="0"/>
                    <a:pt x="196362" y="0"/>
                  </a:cubicBezTo>
                  <a:cubicBezTo>
                    <a:pt x="143901" y="0"/>
                    <a:pt x="94591" y="20442"/>
                    <a:pt x="57516" y="57516"/>
                  </a:cubicBezTo>
                  <a:cubicBezTo>
                    <a:pt x="20442" y="94590"/>
                    <a:pt x="0" y="143901"/>
                    <a:pt x="0" y="196361"/>
                  </a:cubicBezTo>
                  <a:cubicBezTo>
                    <a:pt x="0" y="248822"/>
                    <a:pt x="20442" y="298132"/>
                    <a:pt x="57516" y="335207"/>
                  </a:cubicBezTo>
                  <a:cubicBezTo>
                    <a:pt x="94591" y="372281"/>
                    <a:pt x="143901" y="392723"/>
                    <a:pt x="196362" y="392723"/>
                  </a:cubicBezTo>
                  <a:cubicBezTo>
                    <a:pt x="248822" y="392723"/>
                    <a:pt x="298132" y="372281"/>
                    <a:pt x="335207" y="335207"/>
                  </a:cubicBezTo>
                  <a:close/>
                  <a:moveTo>
                    <a:pt x="31139" y="196361"/>
                  </a:moveTo>
                  <a:cubicBezTo>
                    <a:pt x="31139" y="152253"/>
                    <a:pt x="48358" y="110783"/>
                    <a:pt x="79497" y="79570"/>
                  </a:cubicBezTo>
                  <a:cubicBezTo>
                    <a:pt x="110710" y="48358"/>
                    <a:pt x="152180" y="31213"/>
                    <a:pt x="196288" y="31213"/>
                  </a:cubicBezTo>
                  <a:cubicBezTo>
                    <a:pt x="240396" y="31213"/>
                    <a:pt x="281867" y="48431"/>
                    <a:pt x="313079" y="79570"/>
                  </a:cubicBezTo>
                  <a:cubicBezTo>
                    <a:pt x="344292" y="110783"/>
                    <a:pt x="361437" y="152253"/>
                    <a:pt x="361437" y="196361"/>
                  </a:cubicBezTo>
                  <a:cubicBezTo>
                    <a:pt x="361437" y="240469"/>
                    <a:pt x="344219" y="281940"/>
                    <a:pt x="313079" y="313152"/>
                  </a:cubicBezTo>
                  <a:cubicBezTo>
                    <a:pt x="281867" y="344365"/>
                    <a:pt x="240396" y="361510"/>
                    <a:pt x="196288" y="361510"/>
                  </a:cubicBezTo>
                  <a:cubicBezTo>
                    <a:pt x="152180" y="361510"/>
                    <a:pt x="110710" y="344292"/>
                    <a:pt x="79497" y="313152"/>
                  </a:cubicBezTo>
                  <a:cubicBezTo>
                    <a:pt x="48284" y="281940"/>
                    <a:pt x="31139" y="240469"/>
                    <a:pt x="31139" y="1963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5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150" y="309825"/>
            <a:ext cx="8339700" cy="652702"/>
          </a:xfrm>
        </p:spPr>
        <p:txBody>
          <a:bodyPr/>
          <a:lstStyle/>
          <a:p>
            <a:pPr algn="l"/>
            <a:r>
              <a:rPr lang="es-ES" sz="3000" dirty="0" smtClean="0">
                <a:solidFill>
                  <a:schemeClr val="dk1"/>
                </a:solidFill>
              </a:rPr>
              <a:t>Patrón DTO</a:t>
            </a:r>
            <a:endParaRPr lang="es-CO" sz="3000" dirty="0">
              <a:solidFill>
                <a:schemeClr val="dk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8891" y="1061953"/>
            <a:ext cx="8183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  <a:latin typeface="Goldman" panose="020B0604020202020204" charset="0"/>
              </a:rPr>
              <a:t>El patrón DTO (Data Transfer </a:t>
            </a:r>
            <a:r>
              <a:rPr lang="es-ES" sz="1200" dirty="0" err="1">
                <a:solidFill>
                  <a:schemeClr val="tx1"/>
                </a:solidFill>
                <a:latin typeface="Goldman" panose="020B0604020202020204" charset="0"/>
              </a:rPr>
              <a:t>Object</a:t>
            </a:r>
            <a:r>
              <a:rPr lang="es-ES" sz="1200" dirty="0">
                <a:solidFill>
                  <a:schemeClr val="tx1"/>
                </a:solidFill>
                <a:latin typeface="Goldman" panose="020B0604020202020204" charset="0"/>
              </a:rPr>
              <a:t>) es un patrón de diseño de software que se utiliza para transportar datos entre procesos, capas o sistemas, minimizando el acoplamiento y mejorando la eficiencia y claridad del código</a:t>
            </a:r>
            <a:r>
              <a:rPr lang="es-ES" sz="1200" dirty="0" smtClean="0">
                <a:solidFill>
                  <a:schemeClr val="tx1"/>
                </a:solidFill>
                <a:latin typeface="Goldman" panose="020B0604020202020204" charset="0"/>
              </a:rPr>
              <a:t>.</a:t>
            </a:r>
          </a:p>
          <a:p>
            <a:endParaRPr lang="es-ES" sz="1200" dirty="0">
              <a:solidFill>
                <a:schemeClr val="tx1"/>
              </a:solidFill>
              <a:latin typeface="Goldman" panose="020B0604020202020204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Goldman" panose="020B0604020202020204" charset="0"/>
              </a:rPr>
              <a:t>Objetivo principal del patrón DTO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 smtClean="0">
                <a:solidFill>
                  <a:schemeClr val="tx1"/>
                </a:solidFill>
                <a:latin typeface="Goldman" panose="020B0604020202020204" charset="0"/>
              </a:rPr>
              <a:t>Evitar </a:t>
            </a:r>
            <a:r>
              <a:rPr lang="es-ES" sz="1200" dirty="0">
                <a:solidFill>
                  <a:schemeClr val="tx1"/>
                </a:solidFill>
                <a:latin typeface="Goldman" panose="020B0604020202020204" charset="0"/>
              </a:rPr>
              <a:t>exponer directamente las entidades del </a:t>
            </a:r>
            <a:r>
              <a:rPr lang="es-ES" sz="1200" dirty="0" smtClean="0">
                <a:solidFill>
                  <a:schemeClr val="tx1"/>
                </a:solidFill>
                <a:latin typeface="Goldman" panose="020B0604020202020204" charset="0"/>
              </a:rPr>
              <a:t>dominio.</a:t>
            </a:r>
            <a:endParaRPr lang="es-ES" sz="1200" dirty="0">
              <a:solidFill>
                <a:schemeClr val="tx1"/>
              </a:solidFill>
              <a:latin typeface="Goldman" panose="020B060402020202020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  <a:latin typeface="Goldman" panose="020B0604020202020204" charset="0"/>
              </a:rPr>
              <a:t>Aumentar la seguridad y el control sobre los datos que se exponen.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tx1"/>
                </a:solidFill>
                <a:latin typeface="Goldman" panose="020B0604020202020204" charset="0"/>
              </a:rPr>
              <a:t>Adaptar o transformar estructuras de datos entre diferentes capas.</a:t>
            </a:r>
          </a:p>
          <a:p>
            <a:endParaRPr lang="es-CO" sz="1200" dirty="0">
              <a:solidFill>
                <a:schemeClr val="tx1"/>
              </a:solidFill>
              <a:latin typeface="Goldm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61286"/>
              </p:ext>
            </p:extLst>
          </p:nvPr>
        </p:nvGraphicFramePr>
        <p:xfrm>
          <a:off x="712788" y="1412875"/>
          <a:ext cx="7718424" cy="2956560"/>
        </p:xfrm>
        <a:graphic>
          <a:graphicData uri="http://schemas.openxmlformats.org/drawingml/2006/table">
            <a:tbl>
              <a:tblPr/>
              <a:tblGrid>
                <a:gridCol w="3859212"/>
                <a:gridCol w="3859212"/>
              </a:tblGrid>
              <a:tr h="304800">
                <a:tc>
                  <a:txBody>
                    <a:bodyPr/>
                    <a:lstStyle/>
                    <a:p>
                      <a:r>
                        <a:rPr lang="es-CO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Característica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s-CO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Simpleza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contiene lógica; solo propiedades.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Serializable</a:t>
                      </a:r>
                      <a:endParaRPr lang="es-CO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Idealmente puede ser convertido fácilmente a JSON, XML,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s-CO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Ligero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Solo expone lo necesario; omite propiedades sensibles o no relevantes.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s-CO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Inmutable (a veces)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algunos casos se hacen inmutables para mayor seguridad.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lang="es-CO" sz="1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Diferente de entidad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debe confundirse con la clase que representa la entidad de dominio o de base de datos.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13150" y="309825"/>
            <a:ext cx="8339700" cy="652702"/>
          </a:xfrm>
        </p:spPr>
        <p:txBody>
          <a:bodyPr/>
          <a:lstStyle/>
          <a:p>
            <a:pPr algn="l"/>
            <a:r>
              <a:rPr lang="es-ES" sz="3000" dirty="0" smtClean="0">
                <a:solidFill>
                  <a:schemeClr val="dk1"/>
                </a:solidFill>
              </a:rPr>
              <a:t>Patrón DTO</a:t>
            </a:r>
            <a:endParaRPr lang="es-CO" sz="3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13150" y="309825"/>
            <a:ext cx="8339700" cy="652702"/>
          </a:xfrm>
        </p:spPr>
        <p:txBody>
          <a:bodyPr/>
          <a:lstStyle/>
          <a:p>
            <a:r>
              <a:rPr lang="es-CO" dirty="0" err="1" smtClean="0"/>
              <a:t>AutoMapper</a:t>
            </a:r>
            <a:r>
              <a:rPr lang="es-CO" dirty="0" smtClean="0"/>
              <a:t> y </a:t>
            </a:r>
            <a:r>
              <a:rPr lang="es-CO" dirty="0" err="1" smtClean="0"/>
              <a:t>DTO’s</a:t>
            </a:r>
            <a:endParaRPr lang="es-CO" sz="3000" dirty="0">
              <a:solidFill>
                <a:schemeClr val="dk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891" y="1061953"/>
            <a:ext cx="8183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AutoMapper</a:t>
            </a:r>
            <a:r>
              <a:rPr lang="es-CO" sz="16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 se usa frecuentemente para mapear entidades a </a:t>
            </a:r>
            <a:r>
              <a:rPr lang="es-CO" sz="1600" dirty="0" err="1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DTOs</a:t>
            </a:r>
            <a:r>
              <a:rPr lang="es-CO" sz="16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 y viceversa</a:t>
            </a:r>
            <a:r>
              <a:rPr lang="es-CO" sz="16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En arquitecturas como </a:t>
            </a:r>
            <a:r>
              <a:rPr lang="es-CO" sz="1600" dirty="0" err="1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Clean</a:t>
            </a:r>
            <a:r>
              <a:rPr lang="es-CO" sz="16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 </a:t>
            </a:r>
            <a:r>
              <a:rPr lang="es-CO" sz="1600" dirty="0" err="1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Architecture</a:t>
            </a:r>
            <a:r>
              <a:rPr lang="es-CO" sz="16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 o DDD, el DTO permite desacoplar la capa de presentación de la lógica de dominio</a:t>
            </a:r>
            <a:r>
              <a:rPr lang="es-CO" sz="16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En </a:t>
            </a:r>
            <a:r>
              <a:rPr lang="es-CO" sz="1600" dirty="0" err="1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APIs</a:t>
            </a:r>
            <a:r>
              <a:rPr lang="es-CO" sz="16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 </a:t>
            </a:r>
            <a:r>
              <a:rPr lang="es-CO" sz="1600" dirty="0" err="1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RESTful</a:t>
            </a:r>
            <a:r>
              <a:rPr lang="es-CO" sz="16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, los </a:t>
            </a:r>
            <a:r>
              <a:rPr lang="es-CO" sz="1600" dirty="0" err="1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DTOs</a:t>
            </a:r>
            <a:r>
              <a:rPr lang="es-CO" sz="16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 son útiles para exponer modelos diferentes a los que maneja internamente la base de datos o el dominio.</a:t>
            </a:r>
          </a:p>
          <a:p>
            <a:endParaRPr lang="es-CO" sz="1200" dirty="0">
              <a:solidFill>
                <a:schemeClr val="tx1"/>
              </a:solidFill>
              <a:latin typeface="Goldm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7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13150" y="309825"/>
            <a:ext cx="8339700" cy="652702"/>
          </a:xfrm>
        </p:spPr>
        <p:txBody>
          <a:bodyPr/>
          <a:lstStyle/>
          <a:p>
            <a:r>
              <a:rPr lang="es-CO" dirty="0" err="1"/>
              <a:t>AutoMapper</a:t>
            </a:r>
            <a:r>
              <a:rPr lang="es-CO" dirty="0"/>
              <a:t> y </a:t>
            </a:r>
            <a:r>
              <a:rPr lang="es-CO" dirty="0" err="1"/>
              <a:t>DTO’s</a:t>
            </a:r>
            <a:endParaRPr lang="es-CO" sz="3000" dirty="0">
              <a:solidFill>
                <a:schemeClr val="dk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8891" y="1061953"/>
            <a:ext cx="81838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>
                <a:solidFill>
                  <a:schemeClr val="dk1"/>
                </a:solidFill>
                <a:latin typeface="Goldman"/>
                <a:ea typeface="Goldman"/>
                <a:cs typeface="Goldman"/>
              </a:rPr>
              <a:t>AutoMpper</a:t>
            </a:r>
            <a:r>
              <a:rPr lang="es-CO" dirty="0" smtClean="0">
                <a:solidFill>
                  <a:schemeClr val="dk1"/>
                </a:solidFill>
                <a:latin typeface="Goldman"/>
                <a:ea typeface="Goldman"/>
                <a:cs typeface="Goldman"/>
              </a:rPr>
              <a:t> mapea propiedades con el mismo nombre y tipo, de forma automática.</a:t>
            </a:r>
            <a:endParaRPr lang="es-CO" dirty="0" smtClean="0">
              <a:solidFill>
                <a:schemeClr val="dk1"/>
              </a:solidFill>
              <a:latin typeface="Goldman"/>
              <a:ea typeface="Goldman"/>
              <a:cs typeface="Goldman"/>
            </a:endParaRPr>
          </a:p>
          <a:p>
            <a:r>
              <a:rPr lang="es-ES" dirty="0" smtClean="0">
                <a:solidFill>
                  <a:schemeClr val="dk1"/>
                </a:solidFill>
                <a:latin typeface="Goldman"/>
                <a:ea typeface="Goldman"/>
                <a:cs typeface="Goldman"/>
              </a:rPr>
              <a:t>Ejemplo si la clase Empleado tiene las siguientes propiedades:</a:t>
            </a:r>
          </a:p>
          <a:p>
            <a:endParaRPr lang="es-CO" sz="1600" dirty="0">
              <a:solidFill>
                <a:schemeClr val="dk1"/>
              </a:solidFill>
              <a:latin typeface="Goldman"/>
              <a:ea typeface="Goldman"/>
              <a:cs typeface="Goldman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{ get; set; }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Role { get; set;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Goldman" panose="020B0604020202020204" charset="0"/>
            </a:endParaRPr>
          </a:p>
          <a:p>
            <a:r>
              <a:rPr lang="es-CO" dirty="0" err="1">
                <a:solidFill>
                  <a:schemeClr val="dk1"/>
                </a:solidFill>
                <a:latin typeface="Goldman"/>
                <a:ea typeface="Goldman"/>
                <a:cs typeface="Goldman"/>
              </a:rPr>
              <a:t>EmpleadosDTO</a:t>
            </a:r>
            <a:r>
              <a:rPr lang="es-CO" dirty="0">
                <a:solidFill>
                  <a:schemeClr val="dk1"/>
                </a:solidFill>
                <a:latin typeface="Goldman"/>
                <a:ea typeface="Goldman"/>
                <a:cs typeface="Goldman"/>
              </a:rPr>
              <a:t> también tuviera las mismas propiedades con el mismo nombre y tipo</a:t>
            </a:r>
            <a:r>
              <a:rPr lang="es-CO" dirty="0" smtClean="0">
                <a:solidFill>
                  <a:schemeClr val="tx1"/>
                </a:solidFill>
                <a:latin typeface="Goldman" panose="020B0604020202020204" charset="0"/>
              </a:rPr>
              <a:t>:</a:t>
            </a:r>
          </a:p>
          <a:p>
            <a:endParaRPr lang="en-US" sz="1200" dirty="0" smtClean="0">
              <a:solidFill>
                <a:schemeClr val="tx1"/>
              </a:solidFill>
              <a:latin typeface="Goldman" panose="020B060402020202020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{ get; set; }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get; set; }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Role { get; set; 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chemeClr val="tx1"/>
              </a:solidFill>
              <a:latin typeface="Goldman" panose="020B0604020202020204" charset="0"/>
            </a:endParaRPr>
          </a:p>
          <a:p>
            <a:r>
              <a:rPr lang="es-ES" sz="1200" dirty="0" smtClean="0">
                <a:solidFill>
                  <a:schemeClr val="tx1"/>
                </a:solidFill>
                <a:latin typeface="Goldman" panose="020B0604020202020204" charset="0"/>
              </a:rPr>
              <a:t>Entonces bastará con una configuración como la siguiente:</a:t>
            </a:r>
          </a:p>
          <a:p>
            <a:r>
              <a:rPr lang="es-C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CreateMap</a:t>
            </a:r>
            <a:r>
              <a:rPr lang="es-C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&lt;Empleado, </a:t>
            </a:r>
            <a:r>
              <a:rPr lang="es-C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EmpleadoDTO</a:t>
            </a:r>
            <a:r>
              <a:rPr lang="es-CO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endParaRPr lang="es-E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200" dirty="0">
                <a:solidFill>
                  <a:schemeClr val="tx1"/>
                </a:solidFill>
                <a:latin typeface="Goldman" panose="020B0604020202020204" charset="0"/>
              </a:rPr>
              <a:t>También puedes hacerlo en sentido inverso, configurando:</a:t>
            </a:r>
          </a:p>
          <a:p>
            <a:r>
              <a:rPr lang="es-C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CreateMap</a:t>
            </a:r>
            <a:r>
              <a:rPr lang="es-C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&lt;Empleado, </a:t>
            </a:r>
            <a:r>
              <a:rPr lang="es-C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EmpleadoDTO</a:t>
            </a:r>
            <a:r>
              <a:rPr lang="es-C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&gt;().</a:t>
            </a:r>
            <a:r>
              <a:rPr lang="es-CO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ReverseMap</a:t>
            </a:r>
            <a:r>
              <a:rPr lang="es-CO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s-CO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2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150" y="309825"/>
            <a:ext cx="8339700" cy="652702"/>
          </a:xfrm>
        </p:spPr>
        <p:txBody>
          <a:bodyPr/>
          <a:lstStyle/>
          <a:p>
            <a:r>
              <a:rPr lang="es-CO" dirty="0" smtClean="0"/>
              <a:t>¿Cuándo usar </a:t>
            </a:r>
            <a:r>
              <a:rPr lang="es-CO" dirty="0" err="1" smtClean="0"/>
              <a:t>DTO’s</a:t>
            </a:r>
            <a:r>
              <a:rPr lang="es-CO" dirty="0" smtClean="0"/>
              <a:t>?</a:t>
            </a:r>
            <a:endParaRPr lang="es-CO" sz="3000" dirty="0">
              <a:solidFill>
                <a:schemeClr val="dk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8891" y="1061953"/>
            <a:ext cx="81838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smtClean="0">
                <a:solidFill>
                  <a:schemeClr val="dk1"/>
                </a:solidFill>
                <a:latin typeface="Goldman"/>
                <a:ea typeface="Goldman"/>
                <a:cs typeface="Goldman"/>
              </a:rPr>
              <a:t>En </a:t>
            </a:r>
            <a:r>
              <a:rPr lang="es-CO" sz="1600" dirty="0">
                <a:solidFill>
                  <a:schemeClr val="dk1"/>
                </a:solidFill>
                <a:latin typeface="Goldman"/>
                <a:ea typeface="Goldman"/>
                <a:cs typeface="Goldman"/>
              </a:rPr>
              <a:t>aplicaciones muy pequeñas o simples donde el modelo y el contrato son iguales y no hay exposición externa</a:t>
            </a:r>
            <a:r>
              <a:rPr lang="es-CO" sz="1600" dirty="0" smtClean="0">
                <a:solidFill>
                  <a:schemeClr val="dk1"/>
                </a:solidFill>
                <a:latin typeface="Goldman"/>
                <a:ea typeface="Goldman"/>
                <a:cs typeface="Goldma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dk1"/>
              </a:solidFill>
              <a:latin typeface="Goldman"/>
              <a:ea typeface="Goldman"/>
              <a:cs typeface="Gold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solidFill>
                  <a:schemeClr val="dk1"/>
                </a:solidFill>
                <a:latin typeface="Goldman"/>
                <a:ea typeface="Goldman"/>
                <a:cs typeface="Goldman"/>
              </a:rPr>
              <a:t>Si hay un exceso de clases DTO sin una necesidad real, puede generar sobrecarga innecesaria.</a:t>
            </a:r>
          </a:p>
          <a:p>
            <a:endParaRPr lang="es-CO" sz="1200" dirty="0">
              <a:solidFill>
                <a:schemeClr val="tx1"/>
              </a:solidFill>
              <a:latin typeface="Goldma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Innovations by Slidesgo">
  <a:themeElements>
    <a:clrScheme name="Simple Light">
      <a:dk1>
        <a:srgbClr val="FFFFFF"/>
      </a:dk1>
      <a:lt1>
        <a:srgbClr val="000000"/>
      </a:lt1>
      <a:dk2>
        <a:srgbClr val="52297B"/>
      </a:dk2>
      <a:lt2>
        <a:srgbClr val="70E0FF"/>
      </a:lt2>
      <a:accent1>
        <a:srgbClr val="C340FF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430</Words>
  <Application>Microsoft Office PowerPoint</Application>
  <PresentationFormat>Presentación en pantalla (16:9)</PresentationFormat>
  <Paragraphs>83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Albert Sans</vt:lpstr>
      <vt:lpstr>Raleway</vt:lpstr>
      <vt:lpstr>Courier New</vt:lpstr>
      <vt:lpstr>Calibri</vt:lpstr>
      <vt:lpstr>Goldman</vt:lpstr>
      <vt:lpstr>Times New Roman</vt:lpstr>
      <vt:lpstr>Technology Innovations by Slidesgo</vt:lpstr>
      <vt:lpstr>Patrón DTO</vt:lpstr>
      <vt:lpstr>Patrón DTO</vt:lpstr>
      <vt:lpstr>Patrón DTO</vt:lpstr>
      <vt:lpstr>Patrón DTO</vt:lpstr>
      <vt:lpstr>AutoMapper y DTO’s</vt:lpstr>
      <vt:lpstr>AutoMapper y DTO’s</vt:lpstr>
      <vt:lpstr>¿Cuándo usar DTO’s?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Dependencia</dc:title>
  <cp:lastModifiedBy>Cuenta Microsoft</cp:lastModifiedBy>
  <cp:revision>104</cp:revision>
  <dcterms:modified xsi:type="dcterms:W3CDTF">2025-07-22T00:48:21Z</dcterms:modified>
</cp:coreProperties>
</file>