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E7B9B-6F08-472D-B550-5EA6F2753EDD}" type="datetimeFigureOut">
              <a:rPr lang="es-CO" smtClean="0"/>
              <a:t>29/06/2025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F4813-677F-42EE-A0C0-08567A07DD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335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Recurso 16@4x.png"/>
          <p:cNvPicPr preferRelativeResize="0"/>
          <p:nvPr/>
        </p:nvPicPr>
        <p:blipFill rotWithShape="1">
          <a:blip r:embed="rId2">
            <a:alphaModFix/>
          </a:blip>
          <a:srcRect l="3725"/>
          <a:stretch/>
        </p:blipFill>
        <p:spPr>
          <a:xfrm>
            <a:off x="1" y="0"/>
            <a:ext cx="9144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11925" y="654133"/>
            <a:ext cx="5025000" cy="23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11925" y="5464500"/>
            <a:ext cx="2409300" cy="7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585650" y="921600"/>
            <a:ext cx="3469800" cy="5936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3690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09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Recurso 13@4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" y="4967"/>
            <a:ext cx="9144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99875" y="2908567"/>
            <a:ext cx="44844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2"/>
          </p:nvPr>
        </p:nvSpPr>
        <p:spPr>
          <a:xfrm>
            <a:off x="1199875" y="3617117"/>
            <a:ext cx="44844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1199875" y="4325667"/>
            <a:ext cx="44844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1199875" y="5034217"/>
            <a:ext cx="44844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hasCustomPrompt="1"/>
          </p:nvPr>
        </p:nvSpPr>
        <p:spPr>
          <a:xfrm>
            <a:off x="282076" y="5224517"/>
            <a:ext cx="865800" cy="4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282077" y="3807217"/>
            <a:ext cx="865800" cy="4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 hasCustomPrompt="1"/>
          </p:nvPr>
        </p:nvSpPr>
        <p:spPr>
          <a:xfrm>
            <a:off x="282905" y="3098967"/>
            <a:ext cx="8643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282076" y="4515867"/>
            <a:ext cx="8658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199875" y="5742767"/>
            <a:ext cx="44844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282076" y="5933167"/>
            <a:ext cx="865800" cy="4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/>
          </p:nvPr>
        </p:nvSpPr>
        <p:spPr>
          <a:xfrm>
            <a:off x="5221425" y="411188"/>
            <a:ext cx="3631800" cy="133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696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 title="Recurso 18@4x.png"/>
          <p:cNvPicPr preferRelativeResize="0"/>
          <p:nvPr/>
        </p:nvPicPr>
        <p:blipFill rotWithShape="1">
          <a:blip r:embed="rId2">
            <a:alphaModFix/>
          </a:blip>
          <a:srcRect l="616"/>
          <a:stretch/>
        </p:blipFill>
        <p:spPr>
          <a:xfrm>
            <a:off x="1" y="0"/>
            <a:ext cx="90876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677600" y="647300"/>
            <a:ext cx="7175700" cy="18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2883475" y="2534400"/>
            <a:ext cx="5889600" cy="36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122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title="Recurso 17@4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>
            <a:spLocks noGrp="1"/>
          </p:cNvSpPr>
          <p:nvPr>
            <p:ph type="pic" idx="2"/>
          </p:nvPr>
        </p:nvSpPr>
        <p:spPr>
          <a:xfrm>
            <a:off x="0" y="0"/>
            <a:ext cx="29697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57450" y="406400"/>
            <a:ext cx="5918700" cy="192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505675" y="2614867"/>
            <a:ext cx="5350200" cy="3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471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13175" y="413100"/>
            <a:ext cx="8317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6" title="Recurso 12@4x.png"/>
          <p:cNvPicPr preferRelativeResize="0"/>
          <p:nvPr/>
        </p:nvPicPr>
        <p:blipFill rotWithShape="1">
          <a:blip r:embed="rId2">
            <a:alphaModFix/>
          </a:blip>
          <a:srcRect l="-13360" t="4879" r="13360" b="52469"/>
          <a:stretch/>
        </p:blipFill>
        <p:spPr>
          <a:xfrm rot="10800000">
            <a:off x="1" y="4042207"/>
            <a:ext cx="9144003" cy="281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Recurso 15@4x.png"/>
          <p:cNvPicPr preferRelativeResize="0"/>
          <p:nvPr/>
        </p:nvPicPr>
        <p:blipFill rotWithShape="1">
          <a:blip r:embed="rId3">
            <a:alphaModFix/>
          </a:blip>
          <a:srcRect l="72354" t="25165" r="852" b="22601"/>
          <a:stretch/>
        </p:blipFill>
        <p:spPr>
          <a:xfrm>
            <a:off x="6694024" y="1"/>
            <a:ext cx="2449976" cy="3448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43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13150" y="413100"/>
            <a:ext cx="770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7" title="Recurso 12@4x.png"/>
          <p:cNvPicPr preferRelativeResize="0"/>
          <p:nvPr/>
        </p:nvPicPr>
        <p:blipFill rotWithShape="1">
          <a:blip r:embed="rId2">
            <a:alphaModFix/>
          </a:blip>
          <a:srcRect l="-24480" t="2370" r="24479" b="-2370"/>
          <a:stretch/>
        </p:blipFill>
        <p:spPr>
          <a:xfrm>
            <a:off x="1" y="-7"/>
            <a:ext cx="9144003" cy="6602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53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Recurso 12@4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7"/>
            <a:ext cx="9144003" cy="660201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3079688" y="3422800"/>
            <a:ext cx="2525400" cy="2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413175" y="3422800"/>
            <a:ext cx="2525400" cy="2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3"/>
          </p:nvPr>
        </p:nvSpPr>
        <p:spPr>
          <a:xfrm>
            <a:off x="5746175" y="3422800"/>
            <a:ext cx="2525400" cy="2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hasCustomPrompt="1"/>
          </p:nvPr>
        </p:nvSpPr>
        <p:spPr>
          <a:xfrm>
            <a:off x="3079075" y="2942733"/>
            <a:ext cx="920700" cy="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 hasCustomPrompt="1"/>
          </p:nvPr>
        </p:nvSpPr>
        <p:spPr>
          <a:xfrm>
            <a:off x="413150" y="2943015"/>
            <a:ext cx="920700" cy="5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 idx="5" hasCustomPrompt="1"/>
          </p:nvPr>
        </p:nvSpPr>
        <p:spPr>
          <a:xfrm>
            <a:off x="5746176" y="2942733"/>
            <a:ext cx="920700" cy="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413150" y="413100"/>
            <a:ext cx="8686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9020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 title="Recurso 15@4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255993"/>
            <a:ext cx="9144003" cy="660201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402250" y="2536624"/>
            <a:ext cx="21846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2"/>
          </p:nvPr>
        </p:nvSpPr>
        <p:spPr>
          <a:xfrm>
            <a:off x="2854428" y="2536624"/>
            <a:ext cx="21846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3"/>
          </p:nvPr>
        </p:nvSpPr>
        <p:spPr>
          <a:xfrm>
            <a:off x="402250" y="4961233"/>
            <a:ext cx="21846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4"/>
          </p:nvPr>
        </p:nvSpPr>
        <p:spPr>
          <a:xfrm>
            <a:off x="2854428" y="4961233"/>
            <a:ext cx="21846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5"/>
          </p:nvPr>
        </p:nvSpPr>
        <p:spPr>
          <a:xfrm>
            <a:off x="5306612" y="2536624"/>
            <a:ext cx="21846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6"/>
          </p:nvPr>
        </p:nvSpPr>
        <p:spPr>
          <a:xfrm>
            <a:off x="5306612" y="4961233"/>
            <a:ext cx="21846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13150" y="413100"/>
            <a:ext cx="770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 hasCustomPrompt="1"/>
          </p:nvPr>
        </p:nvSpPr>
        <p:spPr>
          <a:xfrm>
            <a:off x="5316614" y="4635173"/>
            <a:ext cx="794700" cy="4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 idx="8" hasCustomPrompt="1"/>
          </p:nvPr>
        </p:nvSpPr>
        <p:spPr>
          <a:xfrm>
            <a:off x="5316614" y="2223833"/>
            <a:ext cx="794700" cy="4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 hasCustomPrompt="1"/>
          </p:nvPr>
        </p:nvSpPr>
        <p:spPr>
          <a:xfrm>
            <a:off x="2865118" y="2224233"/>
            <a:ext cx="792900" cy="4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idx="13" hasCustomPrompt="1"/>
          </p:nvPr>
        </p:nvSpPr>
        <p:spPr>
          <a:xfrm>
            <a:off x="2864430" y="4635173"/>
            <a:ext cx="794700" cy="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 hasCustomPrompt="1"/>
          </p:nvPr>
        </p:nvSpPr>
        <p:spPr>
          <a:xfrm>
            <a:off x="412252" y="2223833"/>
            <a:ext cx="794700" cy="4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15" hasCustomPrompt="1"/>
          </p:nvPr>
        </p:nvSpPr>
        <p:spPr>
          <a:xfrm>
            <a:off x="412252" y="4635175"/>
            <a:ext cx="794700" cy="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71839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>
            <a:off x="565550" y="680433"/>
            <a:ext cx="4193100" cy="1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565550" y="1585241"/>
            <a:ext cx="4193100" cy="59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565550" y="2627019"/>
            <a:ext cx="4193100" cy="1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565550" y="3531769"/>
            <a:ext cx="4193100" cy="59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20" title="Recurso 18@4x.png"/>
          <p:cNvPicPr preferRelativeResize="0"/>
          <p:nvPr/>
        </p:nvPicPr>
        <p:blipFill rotWithShape="1">
          <a:blip r:embed="rId2">
            <a:alphaModFix/>
          </a:blip>
          <a:srcRect l="659" r="5107" b="5177"/>
          <a:stretch/>
        </p:blipFill>
        <p:spPr>
          <a:xfrm rot="10800000">
            <a:off x="56401" y="0"/>
            <a:ext cx="90876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 title="Recurso 15@4x.png"/>
          <p:cNvPicPr preferRelativeResize="0"/>
          <p:nvPr/>
        </p:nvPicPr>
        <p:blipFill rotWithShape="1">
          <a:blip r:embed="rId3">
            <a:alphaModFix/>
          </a:blip>
          <a:srcRect l="73206" t="14243" b="33523"/>
          <a:stretch/>
        </p:blipFill>
        <p:spPr>
          <a:xfrm rot="10800000">
            <a:off x="-1" y="3409534"/>
            <a:ext cx="2449976" cy="344846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>
            <a:spLocks noGrp="1"/>
          </p:cNvSpPr>
          <p:nvPr>
            <p:ph type="pic" idx="4"/>
          </p:nvPr>
        </p:nvSpPr>
        <p:spPr>
          <a:xfrm>
            <a:off x="4836650" y="1591100"/>
            <a:ext cx="4307400" cy="5266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51856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 title="Recurso 12@4x.png"/>
          <p:cNvPicPr preferRelativeResize="0"/>
          <p:nvPr/>
        </p:nvPicPr>
        <p:blipFill rotWithShape="1">
          <a:blip r:embed="rId2">
            <a:alphaModFix/>
          </a:blip>
          <a:srcRect l="-8567" r="12302"/>
          <a:stretch/>
        </p:blipFill>
        <p:spPr>
          <a:xfrm rot="10800000">
            <a:off x="1" y="0"/>
            <a:ext cx="91439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565550" y="672867"/>
            <a:ext cx="50901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565550" y="2084467"/>
            <a:ext cx="4448100" cy="1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766950" y="4502700"/>
            <a:ext cx="29772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defTabSz="914400">
              <a:buClr>
                <a:srgbClr val="000000"/>
              </a:buClr>
              <a:buFont typeface="Arial"/>
              <a:buNone/>
            </a:pPr>
            <a:r>
              <a:rPr lang="en" sz="1000" b="1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kern="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icons, infographics &amp; images by </a:t>
            </a:r>
            <a:r>
              <a:rPr lang="en" sz="1000" b="1" kern="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 ker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432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Recurso 12@4x.png"/>
          <p:cNvPicPr preferRelativeResize="0"/>
          <p:nvPr/>
        </p:nvPicPr>
        <p:blipFill rotWithShape="1">
          <a:blip r:embed="rId2">
            <a:alphaModFix/>
          </a:blip>
          <a:srcRect l="3735"/>
          <a:stretch/>
        </p:blipFill>
        <p:spPr>
          <a:xfrm>
            <a:off x="1" y="0"/>
            <a:ext cx="91439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70025" y="3140800"/>
            <a:ext cx="4793100" cy="21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351100" y="203351"/>
            <a:ext cx="1268400" cy="16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70025" y="5249733"/>
            <a:ext cx="47931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 flipH="1">
            <a:off x="5195150" y="2009533"/>
            <a:ext cx="3948900" cy="3964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488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920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15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9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5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title="Recurso 17@4x.png"/>
          <p:cNvPicPr preferRelativeResize="0"/>
          <p:nvPr/>
        </p:nvPicPr>
        <p:blipFill rotWithShape="1">
          <a:blip r:embed="rId2">
            <a:alphaModFix/>
          </a:blip>
          <a:srcRect t="-7980" b="7980"/>
          <a:stretch/>
        </p:blipFill>
        <p:spPr>
          <a:xfrm rot="10800000" flipH="1">
            <a:off x="1" y="0"/>
            <a:ext cx="9144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3150" y="413100"/>
            <a:ext cx="8125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3150" y="1452200"/>
            <a:ext cx="8125200" cy="45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059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 flipH="1">
            <a:off x="-1" y="1"/>
            <a:ext cx="9144002" cy="6858001"/>
            <a:chOff x="-1" y="0"/>
            <a:chExt cx="9144002" cy="5143501"/>
          </a:xfrm>
        </p:grpSpPr>
        <p:pic>
          <p:nvPicPr>
            <p:cNvPr id="25" name="Google Shape;25;p5" title="Recurso 18@4x.png"/>
            <p:cNvPicPr preferRelativeResize="0"/>
            <p:nvPr/>
          </p:nvPicPr>
          <p:blipFill rotWithShape="1">
            <a:blip r:embed="rId2">
              <a:alphaModFix/>
            </a:blip>
            <a:srcRect l="735" t="14280" r="5032" b="-9102"/>
            <a:stretch/>
          </p:blipFill>
          <p:spPr>
            <a:xfrm rot="10800000">
              <a:off x="56400" y="0"/>
              <a:ext cx="908760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5" title="Recurso 15@4x.png"/>
            <p:cNvPicPr preferRelativeResize="0"/>
            <p:nvPr/>
          </p:nvPicPr>
          <p:blipFill rotWithShape="1">
            <a:blip r:embed="rId3">
              <a:alphaModFix/>
            </a:blip>
            <a:srcRect l="72354" t="21049" r="852" b="26717"/>
            <a:stretch/>
          </p:blipFill>
          <p:spPr>
            <a:xfrm flipH="1">
              <a:off x="-1" y="0"/>
              <a:ext cx="2449976" cy="2586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631200" y="1631700"/>
            <a:ext cx="27432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631200" y="3968000"/>
            <a:ext cx="27432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4631200" y="2613700"/>
            <a:ext cx="3264300" cy="1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631200" y="4949867"/>
            <a:ext cx="3264300" cy="1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13150" y="413100"/>
            <a:ext cx="8686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>
            <a:spLocks noGrp="1"/>
          </p:cNvSpPr>
          <p:nvPr>
            <p:ph type="pic" idx="5"/>
          </p:nvPr>
        </p:nvSpPr>
        <p:spPr>
          <a:xfrm>
            <a:off x="0" y="2441867"/>
            <a:ext cx="3782400" cy="3254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3391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 title="Recurso 15@4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7"/>
            <a:ext cx="9144003" cy="660201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3150" y="413100"/>
            <a:ext cx="83397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492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3998400" cy="192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609625" y="2754833"/>
            <a:ext cx="3824100" cy="3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715849" y="0"/>
            <a:ext cx="34281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5875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20064" y="2106833"/>
            <a:ext cx="3597000" cy="3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2"/>
          </p:nvPr>
        </p:nvSpPr>
        <p:spPr>
          <a:xfrm>
            <a:off x="4826936" y="2106833"/>
            <a:ext cx="3597000" cy="3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728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228600" y="6221567"/>
            <a:ext cx="3355800" cy="33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343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603800"/>
            <a:ext cx="6576000" cy="10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284000" y="3755000"/>
            <a:ext cx="6576000" cy="49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0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5286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Programación Asincrónica con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Desayuno Asincrónico: Entendiendo async y await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 de Task.WhenAll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400">
                <a:solidFill>
                  <a:srgbClr val="000000"/>
                </a:solidFill>
                <a:latin typeface="Consolas"/>
              </a:rPr>
              <a:t>await Task.WhenAll(eggsTask, baconTask, toastTask);
Console.WriteLine("Eggs are ready");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 de Task.WhenAny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400">
                <a:solidFill>
                  <a:srgbClr val="000000"/>
                </a:solidFill>
                <a:latin typeface="Consolas"/>
              </a:rPr>
              <a:t>Task finished = await Task.WhenAny(tasks);
await finished;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Código final del desayuno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Ejecuta</a:t>
            </a:r>
            <a:r>
              <a:rPr dirty="0"/>
              <a:t> </a:t>
            </a:r>
            <a:r>
              <a:rPr dirty="0" err="1"/>
              <a:t>tareas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paralelo</a:t>
            </a:r>
            <a:r>
              <a:rPr dirty="0"/>
              <a:t> y reduce el </a:t>
            </a:r>
            <a:r>
              <a:rPr dirty="0" err="1"/>
              <a:t>tiempo</a:t>
            </a:r>
            <a:r>
              <a:rPr dirty="0"/>
              <a:t> total</a:t>
            </a:r>
          </a:p>
          <a:p>
            <a:pPr>
              <a:lnSpc>
                <a:spcPct val="200000"/>
              </a:lnSpc>
            </a:pPr>
            <a:r>
              <a:rPr dirty="0" err="1"/>
              <a:t>Imita</a:t>
            </a:r>
            <a:r>
              <a:rPr dirty="0"/>
              <a:t> el </a:t>
            </a:r>
            <a:r>
              <a:rPr dirty="0" err="1"/>
              <a:t>comportamiento</a:t>
            </a:r>
            <a:r>
              <a:rPr dirty="0"/>
              <a:t> </a:t>
            </a:r>
            <a:r>
              <a:rPr dirty="0" err="1"/>
              <a:t>humano</a:t>
            </a:r>
            <a:r>
              <a:rPr dirty="0"/>
              <a:t> al </a:t>
            </a:r>
            <a:r>
              <a:rPr dirty="0" err="1"/>
              <a:t>cocinar</a:t>
            </a: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claro</a:t>
            </a:r>
            <a:r>
              <a:rPr dirty="0"/>
              <a:t> y </a:t>
            </a:r>
            <a:r>
              <a:rPr dirty="0" err="1"/>
              <a:t>fácil</a:t>
            </a:r>
            <a:r>
              <a:rPr dirty="0"/>
              <a:t> de </a:t>
            </a:r>
            <a:r>
              <a:rPr dirty="0" err="1"/>
              <a:t>seguir</a:t>
            </a:r>
            <a:r>
              <a:rPr dirty="0"/>
              <a:t> con </a:t>
            </a:r>
            <a:r>
              <a:rPr dirty="0" err="1"/>
              <a:t>async</a:t>
            </a:r>
            <a:r>
              <a:rPr dirty="0"/>
              <a:t>/await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Mejora</a:t>
            </a:r>
            <a:r>
              <a:rPr dirty="0"/>
              <a:t> </a:t>
            </a:r>
            <a:r>
              <a:rPr dirty="0" err="1"/>
              <a:t>rendimiento</a:t>
            </a:r>
            <a:r>
              <a:rPr dirty="0"/>
              <a:t> y </a:t>
            </a:r>
            <a:r>
              <a:rPr dirty="0" err="1"/>
              <a:t>experiencia</a:t>
            </a:r>
            <a:r>
              <a:rPr dirty="0"/>
              <a:t> de </a:t>
            </a:r>
            <a:r>
              <a:rPr dirty="0" err="1"/>
              <a:t>usuario</a:t>
            </a: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asincrónico</a:t>
            </a:r>
            <a:r>
              <a:rPr dirty="0"/>
              <a:t>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ser</a:t>
            </a:r>
            <a:r>
              <a:rPr dirty="0"/>
              <a:t> tan </a:t>
            </a:r>
            <a:r>
              <a:rPr dirty="0" err="1"/>
              <a:t>claro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el </a:t>
            </a:r>
            <a:r>
              <a:rPr dirty="0" err="1"/>
              <a:t>sincrónico</a:t>
            </a: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async</a:t>
            </a:r>
            <a:r>
              <a:rPr dirty="0"/>
              <a:t>/await </a:t>
            </a:r>
            <a:r>
              <a:rPr dirty="0" err="1"/>
              <a:t>es</a:t>
            </a:r>
            <a:r>
              <a:rPr dirty="0"/>
              <a:t> </a:t>
            </a:r>
            <a:r>
              <a:rPr dirty="0" err="1"/>
              <a:t>esencial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modernas</a:t>
            </a: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Practicar</a:t>
            </a:r>
            <a:r>
              <a:rPr dirty="0"/>
              <a:t> con </a:t>
            </a:r>
            <a:r>
              <a:rPr dirty="0" err="1"/>
              <a:t>ejemplos</a:t>
            </a:r>
            <a:r>
              <a:rPr dirty="0"/>
              <a:t> </a:t>
            </a:r>
            <a:r>
              <a:rPr dirty="0" err="1"/>
              <a:t>reales</a:t>
            </a:r>
            <a:r>
              <a:rPr dirty="0"/>
              <a:t> </a:t>
            </a:r>
            <a:r>
              <a:rPr dirty="0" err="1"/>
              <a:t>consolida</a:t>
            </a:r>
            <a:r>
              <a:rPr dirty="0"/>
              <a:t> el </a:t>
            </a:r>
            <a:r>
              <a:rPr dirty="0" err="1"/>
              <a:t>aprendizaje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 la 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dirty="0" err="1" smtClean="0"/>
              <a:t>Comprender</a:t>
            </a:r>
            <a:r>
              <a:rPr dirty="0" smtClean="0"/>
              <a:t> </a:t>
            </a:r>
            <a:r>
              <a:rPr dirty="0"/>
              <a:t>la </a:t>
            </a:r>
            <a:r>
              <a:rPr dirty="0" err="1"/>
              <a:t>programación</a:t>
            </a:r>
            <a:r>
              <a:rPr dirty="0"/>
              <a:t> </a:t>
            </a:r>
            <a:r>
              <a:rPr dirty="0" err="1"/>
              <a:t>asincrónica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C#</a:t>
            </a:r>
          </a:p>
          <a:p>
            <a:pPr>
              <a:lnSpc>
                <a:spcPct val="200000"/>
              </a:lnSpc>
            </a:pPr>
            <a:r>
              <a:rPr dirty="0" err="1"/>
              <a:t>Identificar</a:t>
            </a:r>
            <a:r>
              <a:rPr dirty="0"/>
              <a:t> </a:t>
            </a:r>
            <a:r>
              <a:rPr dirty="0" err="1"/>
              <a:t>cómo</a:t>
            </a:r>
            <a:r>
              <a:rPr dirty="0"/>
              <a:t> </a:t>
            </a:r>
            <a:r>
              <a:rPr dirty="0" err="1"/>
              <a:t>usar</a:t>
            </a:r>
            <a:r>
              <a:rPr dirty="0"/>
              <a:t> </a:t>
            </a:r>
            <a:r>
              <a:rPr dirty="0" err="1"/>
              <a:t>async</a:t>
            </a:r>
            <a:r>
              <a:rPr dirty="0"/>
              <a:t> y await </a:t>
            </a:r>
            <a:r>
              <a:rPr dirty="0" err="1"/>
              <a:t>eficazmente</a:t>
            </a: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Reconocer</a:t>
            </a:r>
            <a:r>
              <a:rPr dirty="0"/>
              <a:t> </a:t>
            </a:r>
            <a:r>
              <a:rPr dirty="0" err="1"/>
              <a:t>patrones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WhenAll</a:t>
            </a:r>
            <a:r>
              <a:rPr dirty="0"/>
              <a:t> y </a:t>
            </a:r>
            <a:r>
              <a:rPr dirty="0" err="1"/>
              <a:t>WhenAny</a:t>
            </a: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Aplicar</a:t>
            </a:r>
            <a:r>
              <a:rPr dirty="0"/>
              <a:t> </a:t>
            </a:r>
            <a:r>
              <a:rPr dirty="0" err="1"/>
              <a:t>conceptos</a:t>
            </a:r>
            <a:r>
              <a:rPr dirty="0"/>
              <a:t> a </a:t>
            </a:r>
            <a:r>
              <a:rPr dirty="0" err="1"/>
              <a:t>escenarios</a:t>
            </a:r>
            <a:r>
              <a:rPr dirty="0"/>
              <a:t> </a:t>
            </a:r>
            <a:r>
              <a:rPr dirty="0" err="1"/>
              <a:t>reales</a:t>
            </a:r>
            <a:r>
              <a:rPr dirty="0"/>
              <a:t> (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cocinar</a:t>
            </a:r>
            <a:r>
              <a:rPr dirty="0"/>
              <a:t> un </a:t>
            </a:r>
            <a:r>
              <a:rPr dirty="0" err="1"/>
              <a:t>desayuno</a:t>
            </a:r>
            <a:r>
              <a:rPr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¿Qué es la programación asincrónica?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Ejecuta</a:t>
            </a:r>
            <a:r>
              <a:rPr dirty="0"/>
              <a:t>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tareas</a:t>
            </a:r>
            <a:r>
              <a:rPr dirty="0"/>
              <a:t> </a:t>
            </a:r>
            <a:r>
              <a:rPr dirty="0" err="1"/>
              <a:t>simultáneamente</a:t>
            </a:r>
            <a:r>
              <a:rPr dirty="0"/>
              <a:t> sin </a:t>
            </a:r>
            <a:r>
              <a:rPr dirty="0" err="1"/>
              <a:t>bloquear</a:t>
            </a:r>
            <a:r>
              <a:rPr dirty="0"/>
              <a:t> el </a:t>
            </a:r>
            <a:r>
              <a:rPr dirty="0" err="1"/>
              <a:t>hilo</a:t>
            </a:r>
            <a:r>
              <a:rPr dirty="0"/>
              <a:t> principal</a:t>
            </a:r>
          </a:p>
          <a:p>
            <a:pPr>
              <a:lnSpc>
                <a:spcPct val="200000"/>
              </a:lnSpc>
            </a:pPr>
            <a:r>
              <a:rPr dirty="0"/>
              <a:t>Ideal para </a:t>
            </a:r>
            <a:r>
              <a:rPr dirty="0" err="1"/>
              <a:t>operaciones</a:t>
            </a:r>
            <a:r>
              <a:rPr dirty="0"/>
              <a:t> </a:t>
            </a:r>
            <a:r>
              <a:rPr dirty="0" err="1"/>
              <a:t>lentas</a:t>
            </a:r>
            <a:r>
              <a:rPr dirty="0"/>
              <a:t> o de </a:t>
            </a:r>
            <a:r>
              <a:rPr dirty="0" err="1"/>
              <a:t>espera</a:t>
            </a: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Ejemplos</a:t>
            </a:r>
            <a:r>
              <a:rPr dirty="0"/>
              <a:t>: </a:t>
            </a:r>
            <a:r>
              <a:rPr dirty="0" err="1"/>
              <a:t>acceso</a:t>
            </a:r>
            <a:r>
              <a:rPr dirty="0"/>
              <a:t> a </a:t>
            </a:r>
            <a:r>
              <a:rPr dirty="0" err="1"/>
              <a:t>archivos</a:t>
            </a:r>
            <a:r>
              <a:rPr dirty="0"/>
              <a:t>, bases de </a:t>
            </a:r>
            <a:r>
              <a:rPr dirty="0" err="1"/>
              <a:t>datos</a:t>
            </a:r>
            <a:r>
              <a:rPr dirty="0"/>
              <a:t>, 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Palabras clave async y 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async</a:t>
            </a:r>
            <a:r>
              <a:rPr dirty="0"/>
              <a:t>: </a:t>
            </a:r>
            <a:r>
              <a:rPr dirty="0" err="1"/>
              <a:t>marca</a:t>
            </a:r>
            <a:r>
              <a:rPr dirty="0"/>
              <a:t> un </a:t>
            </a:r>
            <a:r>
              <a:rPr dirty="0" err="1"/>
              <a:t>método</a:t>
            </a:r>
            <a:r>
              <a:rPr dirty="0"/>
              <a:t> que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ejecutar</a:t>
            </a:r>
            <a:r>
              <a:rPr dirty="0"/>
              <a:t> </a:t>
            </a:r>
            <a:r>
              <a:rPr dirty="0" err="1"/>
              <a:t>operaciones</a:t>
            </a:r>
            <a:r>
              <a:rPr dirty="0"/>
              <a:t> </a:t>
            </a:r>
            <a:r>
              <a:rPr dirty="0" err="1"/>
              <a:t>asincrónicas</a:t>
            </a:r>
            <a:endParaRPr dirty="0"/>
          </a:p>
          <a:p>
            <a:pPr>
              <a:lnSpc>
                <a:spcPct val="200000"/>
              </a:lnSpc>
            </a:pPr>
            <a:r>
              <a:rPr dirty="0"/>
              <a:t>await: </a:t>
            </a:r>
            <a:r>
              <a:rPr dirty="0" err="1"/>
              <a:t>espera</a:t>
            </a:r>
            <a:r>
              <a:rPr dirty="0"/>
              <a:t> de forma no </a:t>
            </a:r>
            <a:r>
              <a:rPr dirty="0" err="1"/>
              <a:t>bloqueante</a:t>
            </a:r>
            <a:r>
              <a:rPr dirty="0"/>
              <a:t> a que se complete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tarea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 básico con await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400">
                <a:solidFill>
                  <a:srgbClr val="000000"/>
                </a:solidFill>
                <a:latin typeface="Consolas"/>
              </a:rPr>
              <a:t>static async Task Main(string[] args)
{
    var toast = await ToastBreadAsync(2);
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ejemplo del desayuno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Simula</a:t>
            </a:r>
            <a:r>
              <a:rPr dirty="0"/>
              <a:t> </a:t>
            </a:r>
            <a:r>
              <a:rPr dirty="0" err="1"/>
              <a:t>tareas</a:t>
            </a:r>
            <a:r>
              <a:rPr dirty="0"/>
              <a:t>: café, </a:t>
            </a:r>
            <a:r>
              <a:rPr dirty="0" err="1"/>
              <a:t>huevos</a:t>
            </a:r>
            <a:r>
              <a:rPr dirty="0"/>
              <a:t>, </a:t>
            </a:r>
            <a:r>
              <a:rPr dirty="0" err="1"/>
              <a:t>tocino</a:t>
            </a:r>
            <a:r>
              <a:rPr dirty="0"/>
              <a:t>, tostadas</a:t>
            </a:r>
          </a:p>
          <a:p>
            <a:pPr>
              <a:lnSpc>
                <a:spcPct val="200000"/>
              </a:lnSpc>
            </a:pPr>
            <a:r>
              <a:rPr dirty="0" err="1"/>
              <a:t>Varias</a:t>
            </a:r>
            <a:r>
              <a:rPr dirty="0"/>
              <a:t> </a:t>
            </a:r>
            <a:r>
              <a:rPr dirty="0" err="1"/>
              <a:t>tareas</a:t>
            </a:r>
            <a:r>
              <a:rPr dirty="0"/>
              <a:t> se </a:t>
            </a:r>
            <a:r>
              <a:rPr dirty="0" err="1"/>
              <a:t>ejecutan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paralelo</a:t>
            </a: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Aumenta</a:t>
            </a:r>
            <a:r>
              <a:rPr dirty="0"/>
              <a:t> la </a:t>
            </a:r>
            <a:r>
              <a:rPr dirty="0" err="1"/>
              <a:t>eficiencia</a:t>
            </a:r>
            <a:r>
              <a:rPr dirty="0"/>
              <a:t> general del </a:t>
            </a:r>
            <a:r>
              <a:rPr dirty="0" err="1"/>
              <a:t>proceso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Composición de tareas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400">
                <a:solidFill>
                  <a:srgbClr val="000000"/>
                </a:solidFill>
                <a:latin typeface="Consolas"/>
              </a:rPr>
              <a:t>static async Task&lt;Toast&gt; MakeToastWithButterAndJamAsync(int number)
{
    var toast = await ToastBreadAsync(number);
    ApplyButter(toast);
    ApplyJam(toast);
    return toast;
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Manejo de excepciones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Excepciones</a:t>
            </a:r>
            <a:r>
              <a:rPr dirty="0"/>
              <a:t> </a:t>
            </a:r>
            <a:r>
              <a:rPr dirty="0" err="1"/>
              <a:t>almacenadas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Task.Exception</a:t>
            </a:r>
            <a:r>
              <a:rPr dirty="0"/>
              <a:t> (</a:t>
            </a:r>
            <a:r>
              <a:rPr dirty="0" err="1"/>
              <a:t>AggregateException</a:t>
            </a:r>
            <a:r>
              <a:rPr dirty="0"/>
              <a:t>)</a:t>
            </a:r>
          </a:p>
          <a:p>
            <a:pPr>
              <a:lnSpc>
                <a:spcPct val="200000"/>
              </a:lnSpc>
            </a:pPr>
            <a:r>
              <a:rPr dirty="0"/>
              <a:t>await </a:t>
            </a:r>
            <a:r>
              <a:rPr dirty="0" err="1"/>
              <a:t>relanza</a:t>
            </a:r>
            <a:r>
              <a:rPr dirty="0"/>
              <a:t> la </a:t>
            </a:r>
            <a:r>
              <a:rPr dirty="0" err="1"/>
              <a:t>primera</a:t>
            </a:r>
            <a:r>
              <a:rPr dirty="0"/>
              <a:t> </a:t>
            </a:r>
            <a:r>
              <a:rPr dirty="0" err="1"/>
              <a:t>excepción</a:t>
            </a:r>
            <a:r>
              <a:rPr dirty="0"/>
              <a:t> de la </a:t>
            </a:r>
            <a:r>
              <a:rPr dirty="0" err="1"/>
              <a:t>colección</a:t>
            </a:r>
            <a:endParaRPr dirty="0"/>
          </a:p>
          <a:p>
            <a:pPr>
              <a:lnSpc>
                <a:spcPct val="200000"/>
              </a:lnSpc>
            </a:pPr>
            <a:r>
              <a:rPr dirty="0" err="1"/>
              <a:t>Recomendación</a:t>
            </a:r>
            <a:r>
              <a:rPr dirty="0"/>
              <a:t>: </a:t>
            </a:r>
            <a:r>
              <a:rPr dirty="0" err="1"/>
              <a:t>validar</a:t>
            </a:r>
            <a:r>
              <a:rPr dirty="0"/>
              <a:t> </a:t>
            </a:r>
            <a:r>
              <a:rPr dirty="0" err="1"/>
              <a:t>argumentos</a:t>
            </a:r>
            <a:r>
              <a:rPr dirty="0"/>
              <a:t> </a:t>
            </a:r>
            <a:r>
              <a:rPr dirty="0" err="1"/>
              <a:t>sincrónicamente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Excepción simulada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400">
                <a:solidFill>
                  <a:srgbClr val="000000"/>
                </a:solidFill>
                <a:latin typeface="Consolas"/>
              </a:rPr>
              <a:t>throw new InvalidOperationException("The toaster is on fire");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Innovations by Slidesgo">
  <a:themeElements>
    <a:clrScheme name="Simple Light">
      <a:dk1>
        <a:srgbClr val="FFFFFF"/>
      </a:dk1>
      <a:lt1>
        <a:srgbClr val="000000"/>
      </a:lt1>
      <a:dk2>
        <a:srgbClr val="52297B"/>
      </a:dk2>
      <a:lt2>
        <a:srgbClr val="70E0FF"/>
      </a:lt2>
      <a:accent1>
        <a:srgbClr val="C340FF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266</Words>
  <Application>Microsoft Office PowerPoint</Application>
  <PresentationFormat>Presentación en pantalla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Albert Sans</vt:lpstr>
      <vt:lpstr>Albert Sans SemiBold</vt:lpstr>
      <vt:lpstr>Arial</vt:lpstr>
      <vt:lpstr>Calibri</vt:lpstr>
      <vt:lpstr>Consolas</vt:lpstr>
      <vt:lpstr>Darker Grotesque SemiBold</vt:lpstr>
      <vt:lpstr>Goldman</vt:lpstr>
      <vt:lpstr>Open Sans</vt:lpstr>
      <vt:lpstr>Raleway</vt:lpstr>
      <vt:lpstr>Technology Innovations by Slidesgo</vt:lpstr>
      <vt:lpstr>Programación Asincrónica con C#</vt:lpstr>
      <vt:lpstr>Objetivos de la presentación</vt:lpstr>
      <vt:lpstr>¿Qué es la programación asincrónica?</vt:lpstr>
      <vt:lpstr>Palabras clave async y await</vt:lpstr>
      <vt:lpstr>Ejemplo básico con await</vt:lpstr>
      <vt:lpstr>El ejemplo del desayuno</vt:lpstr>
      <vt:lpstr>Composición de tareas</vt:lpstr>
      <vt:lpstr>Manejo de excepciones</vt:lpstr>
      <vt:lpstr>Excepción simulada</vt:lpstr>
      <vt:lpstr>Uso de Task.WhenAll</vt:lpstr>
      <vt:lpstr>Uso de Task.WhenAny</vt:lpstr>
      <vt:lpstr>Código final del desayuno</vt:lpstr>
      <vt:lpstr>Conclusiones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Asincrónica con C#</dc:title>
  <dc:subject/>
  <dc:creator>ASUS</dc:creator>
  <cp:keywords/>
  <dc:description>generated using python-pptx</dc:description>
  <cp:lastModifiedBy>Cuenta Microsoft</cp:lastModifiedBy>
  <cp:revision>2</cp:revision>
  <dcterms:created xsi:type="dcterms:W3CDTF">2013-01-27T09:14:16Z</dcterms:created>
  <dcterms:modified xsi:type="dcterms:W3CDTF">2025-06-29T19:40:54Z</dcterms:modified>
  <cp:category/>
</cp:coreProperties>
</file>