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307" r:id="rId3"/>
    <p:sldId id="308" r:id="rId4"/>
    <p:sldId id="292" r:id="rId5"/>
    <p:sldId id="310" r:id="rId6"/>
    <p:sldId id="311" r:id="rId7"/>
    <p:sldId id="312" r:id="rId8"/>
    <p:sldId id="313" r:id="rId9"/>
    <p:sldId id="314" r:id="rId10"/>
  </p:sldIdLst>
  <p:sldSz cx="9144000" cy="5143500" type="screen16x9"/>
  <p:notesSz cx="6858000" cy="9144000"/>
  <p:embeddedFontLst>
    <p:embeddedFont>
      <p:font typeface="Goldman" panose="020B0604020202020204" charset="0"/>
      <p:regular r:id="rId12"/>
      <p:bold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  <p:embeddedFont>
      <p:font typeface="Albert Sans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1C3EFA-39F1-45D1-B305-C88800D104F1}">
  <a:tblStyle styleId="{4C1C3EFA-39F1-45D1-B305-C88800D104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552" y="10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33571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76f41314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76f41314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09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 title="Recurso 16@4x.png"/>
          <p:cNvPicPr preferRelativeResize="0"/>
          <p:nvPr/>
        </p:nvPicPr>
        <p:blipFill rotWithShape="1">
          <a:blip r:embed="rId2">
            <a:alphaModFix/>
          </a:blip>
          <a:srcRect l="3725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11925" y="490600"/>
            <a:ext cx="5025000" cy="17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11925" y="4098375"/>
            <a:ext cx="2409300" cy="56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5585650" y="691200"/>
            <a:ext cx="3469800" cy="4452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3998400" cy="144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1609625" y="2066125"/>
            <a:ext cx="3824100" cy="25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5715849" y="0"/>
            <a:ext cx="3428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720064" y="15801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2"/>
          </p:nvPr>
        </p:nvSpPr>
        <p:spPr>
          <a:xfrm>
            <a:off x="4826936" y="15801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Recurso 13@4x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0" y="3725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199875" y="2181425"/>
            <a:ext cx="44844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2600">
                <a:latin typeface="Goldman"/>
                <a:ea typeface="Goldman"/>
                <a:cs typeface="Goldman"/>
                <a:sym typeface="Goldman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2"/>
          </p:nvPr>
        </p:nvSpPr>
        <p:spPr>
          <a:xfrm>
            <a:off x="1199875" y="2712838"/>
            <a:ext cx="44844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2600">
                <a:latin typeface="Goldman"/>
                <a:ea typeface="Goldman"/>
                <a:cs typeface="Goldman"/>
                <a:sym typeface="Goldman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>
            <a:off x="1199875" y="3244250"/>
            <a:ext cx="44844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2600">
                <a:latin typeface="Goldman"/>
                <a:ea typeface="Goldman"/>
                <a:cs typeface="Goldman"/>
                <a:sym typeface="Goldman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4"/>
          </p:nvPr>
        </p:nvSpPr>
        <p:spPr>
          <a:xfrm>
            <a:off x="1199875" y="3775663"/>
            <a:ext cx="44844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2600">
                <a:latin typeface="Goldman"/>
                <a:ea typeface="Goldman"/>
                <a:cs typeface="Goldman"/>
                <a:sym typeface="Goldman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hasCustomPrompt="1"/>
          </p:nvPr>
        </p:nvSpPr>
        <p:spPr>
          <a:xfrm>
            <a:off x="282076" y="3918388"/>
            <a:ext cx="865800" cy="3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5" hasCustomPrompt="1"/>
          </p:nvPr>
        </p:nvSpPr>
        <p:spPr>
          <a:xfrm>
            <a:off x="282077" y="2855413"/>
            <a:ext cx="865800" cy="3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6" hasCustomPrompt="1"/>
          </p:nvPr>
        </p:nvSpPr>
        <p:spPr>
          <a:xfrm>
            <a:off x="282905" y="2324225"/>
            <a:ext cx="8643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282076" y="3386900"/>
            <a:ext cx="8658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1199875" y="4307075"/>
            <a:ext cx="44844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2600">
                <a:latin typeface="Goldman"/>
                <a:ea typeface="Goldman"/>
                <a:cs typeface="Goldman"/>
                <a:sym typeface="Goldman"/>
              </a:defRPr>
            </a:lvl1pPr>
            <a:lvl2pPr lvl="1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282076" y="4449875"/>
            <a:ext cx="865800" cy="3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3"/>
          </p:nvPr>
        </p:nvSpPr>
        <p:spPr>
          <a:xfrm>
            <a:off x="5221425" y="308391"/>
            <a:ext cx="3631800" cy="100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 title="Recurso 17@4x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>
            <a:spLocks noGrp="1"/>
          </p:cNvSpPr>
          <p:nvPr>
            <p:ph type="pic" idx="2"/>
          </p:nvPr>
        </p:nvSpPr>
        <p:spPr>
          <a:xfrm>
            <a:off x="0" y="0"/>
            <a:ext cx="2969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57450" y="304800"/>
            <a:ext cx="5918700" cy="144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505675" y="1961150"/>
            <a:ext cx="5350200" cy="28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oldman"/>
              <a:buNone/>
              <a:defRPr sz="26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oldman"/>
              <a:buNone/>
              <a:defRPr sz="26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oldman"/>
              <a:buNone/>
              <a:defRPr sz="26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oldman"/>
              <a:buNone/>
              <a:defRPr sz="26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oldman"/>
              <a:buNone/>
              <a:defRPr sz="26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oldman"/>
              <a:buNone/>
              <a:defRPr sz="26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oldman"/>
              <a:buNone/>
              <a:defRPr sz="26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oldman"/>
              <a:buNone/>
              <a:defRPr sz="26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Goldman"/>
              <a:buNone/>
              <a:defRPr sz="260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7" r:id="rId5"/>
    <p:sldLayoutId id="2147483658" r:id="rId6"/>
    <p:sldLayoutId id="2147483659" r:id="rId7"/>
    <p:sldLayoutId id="2147483661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8" title="futuristic-robot-listening-music-headphones3.pn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426" t="14808" r="2426" b="3824"/>
          <a:stretch/>
        </p:blipFill>
        <p:spPr>
          <a:xfrm>
            <a:off x="5585650" y="691200"/>
            <a:ext cx="3469799" cy="4452300"/>
          </a:xfrm>
          <a:prstGeom prst="rect">
            <a:avLst/>
          </a:prstGeom>
        </p:spPr>
      </p:pic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511925" y="490600"/>
            <a:ext cx="5025000" cy="17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CO" sz="4400" dirty="0"/>
              <a:t>Fundamentos de Listas en </a:t>
            </a:r>
            <a:r>
              <a:rPr lang="es-CO" sz="4400" dirty="0" smtClean="0"/>
              <a:t>C#</a:t>
            </a:r>
            <a:endParaRPr sz="4400" dirty="0"/>
          </a:p>
        </p:txBody>
      </p:sp>
      <p:sp>
        <p:nvSpPr>
          <p:cNvPr id="138" name="Google Shape;138;p28"/>
          <p:cNvSpPr txBox="1">
            <a:spLocks noGrp="1"/>
          </p:cNvSpPr>
          <p:nvPr>
            <p:ph type="subTitle" idx="1"/>
          </p:nvPr>
        </p:nvSpPr>
        <p:spPr>
          <a:xfrm>
            <a:off x="511925" y="3678988"/>
            <a:ext cx="3393182" cy="1119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Aníbal G. Martínez Arcia</a:t>
            </a:r>
          </a:p>
          <a:p>
            <a:pPr marL="0" lvl="0" indent="0" algn="ctr"/>
            <a:r>
              <a:rPr lang="en" sz="1400" dirty="0"/>
              <a:t>Ing</a:t>
            </a:r>
            <a:r>
              <a:rPr lang="en" sz="1400" dirty="0" smtClean="0"/>
              <a:t>. </a:t>
            </a:r>
            <a:r>
              <a:rPr lang="es-CO" sz="1400" dirty="0" smtClean="0"/>
              <a:t>D</a:t>
            </a:r>
            <a:r>
              <a:rPr lang="en" sz="1400" dirty="0" smtClean="0"/>
              <a:t>e Sistemas</a:t>
            </a:r>
          </a:p>
          <a:p>
            <a:pPr marL="0" lvl="0" indent="0" algn="ctr"/>
            <a:r>
              <a:rPr lang="en" sz="1400" dirty="0" smtClean="0"/>
              <a:t>Ing. Electrónico</a:t>
            </a:r>
          </a:p>
          <a:p>
            <a:pPr marL="0" lvl="0" indent="0" algn="ctr"/>
            <a:r>
              <a:rPr lang="en" sz="1400" dirty="0" smtClean="0"/>
              <a:t>Especialista en Seguridad Informática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3150" y="1296693"/>
            <a:ext cx="8095419" cy="201994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s-ES" sz="3000" dirty="0" smtClean="0">
                <a:solidFill>
                  <a:schemeClr val="dk1"/>
                </a:solidFill>
              </a:rPr>
              <a:t>¿</a:t>
            </a:r>
            <a:r>
              <a:rPr lang="es-ES" sz="3000" dirty="0">
                <a:solidFill>
                  <a:schemeClr val="dk1"/>
                </a:solidFill>
              </a:rPr>
              <a:t>Qué es una Lista</a:t>
            </a:r>
            <a:r>
              <a:rPr lang="es-ES" sz="3000" dirty="0" smtClean="0">
                <a:solidFill>
                  <a:schemeClr val="dk1"/>
                </a:solidFill>
              </a:rPr>
              <a:t>?</a:t>
            </a:r>
            <a:br>
              <a:rPr lang="es-ES" sz="3000" dirty="0" smtClean="0">
                <a:solidFill>
                  <a:schemeClr val="dk1"/>
                </a:solidFill>
              </a:rPr>
            </a:br>
            <a:r>
              <a:rPr lang="es-ES" sz="3000" dirty="0" smtClean="0">
                <a:solidFill>
                  <a:schemeClr val="dk1"/>
                </a:solidFill>
              </a:rPr>
              <a:t>Definición de </a:t>
            </a:r>
            <a:r>
              <a:rPr lang="es-ES" sz="3000" dirty="0" err="1">
                <a:solidFill>
                  <a:schemeClr val="dk1"/>
                </a:solidFill>
              </a:rPr>
              <a:t>List</a:t>
            </a:r>
            <a:r>
              <a:rPr lang="es-ES" sz="3000" dirty="0">
                <a:solidFill>
                  <a:schemeClr val="dk1"/>
                </a:solidFill>
              </a:rPr>
              <a:t>&lt;T</a:t>
            </a:r>
            <a:r>
              <a:rPr lang="es-ES" sz="3000" dirty="0" smtClean="0">
                <a:solidFill>
                  <a:schemeClr val="dk1"/>
                </a:solidFill>
              </a:rPr>
              <a:t>&gt;</a:t>
            </a:r>
            <a:br>
              <a:rPr lang="es-ES" sz="3000" dirty="0" smtClean="0">
                <a:solidFill>
                  <a:schemeClr val="dk1"/>
                </a:solidFill>
              </a:rPr>
            </a:br>
            <a:r>
              <a:rPr lang="es-ES" sz="3000" dirty="0" smtClean="0">
                <a:solidFill>
                  <a:schemeClr val="dk1"/>
                </a:solidFill>
              </a:rPr>
              <a:t>Características principales</a:t>
            </a:r>
            <a:endParaRPr lang="es-CO" sz="3000" dirty="0">
              <a:solidFill>
                <a:schemeClr val="dk1"/>
              </a:solidFill>
            </a:endParaRPr>
          </a:p>
        </p:txBody>
      </p:sp>
      <p:sp>
        <p:nvSpPr>
          <p:cNvPr id="86" name="Google Shape;137;p28"/>
          <p:cNvSpPr txBox="1">
            <a:spLocks/>
          </p:cNvSpPr>
          <p:nvPr/>
        </p:nvSpPr>
        <p:spPr>
          <a:xfrm>
            <a:off x="511925" y="490600"/>
            <a:ext cx="8291112" cy="733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2400" b="0" i="0" u="none" strike="noStrike" cap="none">
                <a:solidFill>
                  <a:schemeClr val="lt2"/>
                </a:solidFill>
                <a:latin typeface="Goldman"/>
                <a:ea typeface="Goldman"/>
                <a:cs typeface="Goldman"/>
                <a:sym typeface="Gold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9pPr>
          </a:lstStyle>
          <a:p>
            <a:r>
              <a:rPr lang="es-CO" sz="4000" dirty="0">
                <a:solidFill>
                  <a:schemeClr val="dk1"/>
                </a:solidFill>
              </a:rPr>
              <a:t>Fundamentos de Listas en </a:t>
            </a:r>
            <a:r>
              <a:rPr lang="es-CO" sz="4000" dirty="0">
                <a:solidFill>
                  <a:schemeClr val="dk1"/>
                </a:solidFill>
              </a:rPr>
              <a:t>C#</a:t>
            </a:r>
            <a:endParaRPr lang="es-CO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5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78891" y="1351253"/>
            <a:ext cx="8183845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800" dirty="0">
                <a:solidFill>
                  <a:schemeClr val="tx1"/>
                </a:solidFill>
                <a:latin typeface="Goldman" panose="020B0604020202020204" charset="0"/>
              </a:rPr>
              <a:t>Breve cuadro comparativo: </a:t>
            </a:r>
            <a:endParaRPr lang="es-ES" sz="2800" dirty="0" smtClean="0">
              <a:solidFill>
                <a:schemeClr val="tx1"/>
              </a:solidFill>
              <a:latin typeface="Goldman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s-ES" sz="2800" dirty="0" err="1" smtClean="0">
                <a:solidFill>
                  <a:schemeClr val="tx1"/>
                </a:solidFill>
                <a:latin typeface="Goldman" panose="020B0604020202020204" charset="0"/>
              </a:rPr>
              <a:t>Array</a:t>
            </a:r>
            <a:r>
              <a:rPr lang="es-ES" sz="2800" dirty="0">
                <a:solidFill>
                  <a:schemeClr val="tx1"/>
                </a:solidFill>
                <a:latin typeface="Goldman" panose="020B0604020202020204" charset="0"/>
              </a:rPr>
              <a:t>, </a:t>
            </a:r>
            <a:r>
              <a:rPr lang="es-ES" sz="2800" dirty="0" err="1">
                <a:solidFill>
                  <a:schemeClr val="tx1"/>
                </a:solidFill>
                <a:latin typeface="Goldman" panose="020B0604020202020204" charset="0"/>
              </a:rPr>
              <a:t>List</a:t>
            </a:r>
            <a:r>
              <a:rPr lang="es-ES" sz="2800" dirty="0">
                <a:solidFill>
                  <a:schemeClr val="tx1"/>
                </a:solidFill>
                <a:latin typeface="Goldman" panose="020B0604020202020204" charset="0"/>
              </a:rPr>
              <a:t>, </a:t>
            </a:r>
            <a:r>
              <a:rPr lang="es-ES" sz="2800" dirty="0" err="1">
                <a:solidFill>
                  <a:schemeClr val="tx1"/>
                </a:solidFill>
                <a:latin typeface="Goldman" panose="020B0604020202020204" charset="0"/>
              </a:rPr>
              <a:t>Dictionary</a:t>
            </a:r>
            <a:r>
              <a:rPr lang="es-ES" sz="2800" dirty="0">
                <a:solidFill>
                  <a:schemeClr val="tx1"/>
                </a:solidFill>
                <a:latin typeface="Goldman" panose="020B0604020202020204" charset="0"/>
              </a:rPr>
              <a:t>, </a:t>
            </a:r>
            <a:r>
              <a:rPr lang="es-ES" sz="2800" dirty="0" err="1">
                <a:solidFill>
                  <a:schemeClr val="tx1"/>
                </a:solidFill>
                <a:latin typeface="Goldman" panose="020B0604020202020204" charset="0"/>
              </a:rPr>
              <a:t>HashSet</a:t>
            </a:r>
            <a:r>
              <a:rPr lang="es-ES" sz="2800" dirty="0">
                <a:solidFill>
                  <a:schemeClr val="tx1"/>
                </a:solidFill>
                <a:latin typeface="Goldman" panose="020B0604020202020204" charset="0"/>
              </a:rPr>
              <a:t>, </a:t>
            </a:r>
            <a:r>
              <a:rPr lang="es-ES" sz="2800" dirty="0" err="1">
                <a:solidFill>
                  <a:schemeClr val="tx1"/>
                </a:solidFill>
                <a:latin typeface="Goldman" panose="020B0604020202020204" charset="0"/>
              </a:rPr>
              <a:t>Queue</a:t>
            </a:r>
            <a:r>
              <a:rPr lang="es-ES" sz="2800" dirty="0">
                <a:solidFill>
                  <a:schemeClr val="tx1"/>
                </a:solidFill>
                <a:latin typeface="Goldman" panose="020B0604020202020204" charset="0"/>
              </a:rPr>
              <a:t>, </a:t>
            </a:r>
            <a:r>
              <a:rPr lang="es-ES" sz="2800" dirty="0" err="1" smtClean="0">
                <a:solidFill>
                  <a:schemeClr val="tx1"/>
                </a:solidFill>
                <a:latin typeface="Goldman" panose="020B0604020202020204" charset="0"/>
              </a:rPr>
              <a:t>Stack</a:t>
            </a:r>
            <a:endParaRPr lang="es-ES" sz="2800" dirty="0" smtClean="0">
              <a:solidFill>
                <a:schemeClr val="tx1"/>
              </a:solidFill>
              <a:latin typeface="Goldman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s-ES" sz="2800" dirty="0" err="1" smtClean="0">
                <a:solidFill>
                  <a:schemeClr val="tx1"/>
                </a:solidFill>
                <a:latin typeface="Goldman" panose="020B0604020202020204" charset="0"/>
              </a:rPr>
              <a:t>List</a:t>
            </a:r>
            <a:r>
              <a:rPr lang="es-ES" sz="2800" dirty="0" smtClean="0">
                <a:solidFill>
                  <a:schemeClr val="tx1"/>
                </a:solidFill>
                <a:latin typeface="Goldman" panose="020B0604020202020204" charset="0"/>
              </a:rPr>
              <a:t>&lt;T</a:t>
            </a:r>
            <a:r>
              <a:rPr lang="es-ES" sz="2800" dirty="0">
                <a:solidFill>
                  <a:schemeClr val="tx1"/>
                </a:solidFill>
                <a:latin typeface="Goldman" panose="020B0604020202020204" charset="0"/>
              </a:rPr>
              <a:t>&gt; es el punto de partida recomendado</a:t>
            </a:r>
            <a:endParaRPr lang="es-CO" sz="2800" dirty="0">
              <a:solidFill>
                <a:schemeClr val="tx1"/>
              </a:solidFill>
              <a:latin typeface="Goldman" panose="020B0604020202020204" charset="0"/>
            </a:endParaRPr>
          </a:p>
        </p:txBody>
      </p:sp>
      <p:sp>
        <p:nvSpPr>
          <p:cNvPr id="6" name="Google Shape;137;p28"/>
          <p:cNvSpPr txBox="1">
            <a:spLocks/>
          </p:cNvSpPr>
          <p:nvPr/>
        </p:nvSpPr>
        <p:spPr>
          <a:xfrm>
            <a:off x="511925" y="490600"/>
            <a:ext cx="8291112" cy="733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2400" b="0" i="0" u="none" strike="noStrike" cap="none">
                <a:solidFill>
                  <a:schemeClr val="lt2"/>
                </a:solidFill>
                <a:latin typeface="Goldman"/>
                <a:ea typeface="Goldman"/>
                <a:cs typeface="Goldman"/>
                <a:sym typeface="Gold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9pPr>
          </a:lstStyle>
          <a:p>
            <a:r>
              <a:rPr lang="es-CO" sz="4000" dirty="0" smtClean="0">
                <a:solidFill>
                  <a:schemeClr val="dk1"/>
                </a:solidFill>
              </a:rPr>
              <a:t>Tipos de Colecciones</a:t>
            </a:r>
            <a:endParaRPr lang="es-CO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7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11925" y="1387417"/>
            <a:ext cx="8183845" cy="235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Código de ejemplos</a:t>
            </a:r>
            <a:r>
              <a:rPr lang="es-ES" sz="2000" dirty="0" smtClean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Lista vacía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Lista </a:t>
            </a:r>
            <a:r>
              <a:rPr lang="es-ES" sz="2000" dirty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con datos </a:t>
            </a:r>
            <a:r>
              <a:rPr lang="es-ES" sz="2000" dirty="0" smtClean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iniciales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Lista </a:t>
            </a:r>
            <a:r>
              <a:rPr lang="es-ES" sz="2000" dirty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de objetos </a:t>
            </a:r>
            <a:r>
              <a:rPr lang="es-ES" sz="2000" dirty="0" smtClean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personalizados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Pequeña </a:t>
            </a:r>
            <a:r>
              <a:rPr lang="es-ES" sz="2000" dirty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ilustración de lista vacía en memoria</a:t>
            </a:r>
            <a:endParaRPr lang="es-CO" sz="2000" dirty="0">
              <a:solidFill>
                <a:schemeClr val="tx1"/>
              </a:solidFill>
              <a:latin typeface="Goldman" panose="020B0604020202020204" charset="0"/>
            </a:endParaRPr>
          </a:p>
        </p:txBody>
      </p:sp>
      <p:sp>
        <p:nvSpPr>
          <p:cNvPr id="6" name="Google Shape;137;p28"/>
          <p:cNvSpPr txBox="1">
            <a:spLocks/>
          </p:cNvSpPr>
          <p:nvPr/>
        </p:nvSpPr>
        <p:spPr>
          <a:xfrm>
            <a:off x="511925" y="490600"/>
            <a:ext cx="8291112" cy="733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2400" b="0" i="0" u="none" strike="noStrike" cap="none">
                <a:solidFill>
                  <a:schemeClr val="lt2"/>
                </a:solidFill>
                <a:latin typeface="Goldman"/>
                <a:ea typeface="Goldman"/>
                <a:cs typeface="Goldman"/>
                <a:sym typeface="Gold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9pPr>
          </a:lstStyle>
          <a:p>
            <a:r>
              <a:rPr lang="es-CO" sz="4000" dirty="0">
                <a:solidFill>
                  <a:schemeClr val="dk1"/>
                </a:solidFill>
              </a:rPr>
              <a:t>Fundamentos de Listas en </a:t>
            </a:r>
            <a:r>
              <a:rPr lang="es-CO" sz="4000" dirty="0">
                <a:solidFill>
                  <a:schemeClr val="dk1"/>
                </a:solidFill>
              </a:rPr>
              <a:t>C#</a:t>
            </a:r>
            <a:endParaRPr lang="es-CO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11925" y="1929858"/>
            <a:ext cx="8183845" cy="1148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Ejemplos cortos de </a:t>
            </a:r>
            <a:r>
              <a:rPr lang="es-ES" sz="2400" dirty="0" smtClean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código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Lista </a:t>
            </a:r>
            <a:r>
              <a:rPr lang="es-ES" sz="2400" dirty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de métodos más usados</a:t>
            </a:r>
            <a:endParaRPr lang="es-CO" sz="2400" dirty="0">
              <a:solidFill>
                <a:schemeClr val="tx1"/>
              </a:solidFill>
              <a:latin typeface="Goldman" panose="020B0604020202020204" charset="0"/>
            </a:endParaRPr>
          </a:p>
        </p:txBody>
      </p:sp>
      <p:sp>
        <p:nvSpPr>
          <p:cNvPr id="8" name="Google Shape;137;p28"/>
          <p:cNvSpPr txBox="1">
            <a:spLocks/>
          </p:cNvSpPr>
          <p:nvPr/>
        </p:nvSpPr>
        <p:spPr>
          <a:xfrm>
            <a:off x="511925" y="490599"/>
            <a:ext cx="8291112" cy="119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2400" b="0" i="0" u="none" strike="noStrike" cap="none">
                <a:solidFill>
                  <a:schemeClr val="lt2"/>
                </a:solidFill>
                <a:latin typeface="Goldman"/>
                <a:ea typeface="Goldman"/>
                <a:cs typeface="Goldman"/>
                <a:sym typeface="Gold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9pPr>
          </a:lstStyle>
          <a:p>
            <a:r>
              <a:rPr lang="es-CO" sz="4000" dirty="0">
                <a:solidFill>
                  <a:schemeClr val="dk1"/>
                </a:solidFill>
              </a:rPr>
              <a:t>Operaciones Básicas (</a:t>
            </a:r>
            <a:r>
              <a:rPr lang="es-CO" sz="4000" dirty="0" err="1">
                <a:solidFill>
                  <a:schemeClr val="dk1"/>
                </a:solidFill>
              </a:rPr>
              <a:t>Add</a:t>
            </a:r>
            <a:r>
              <a:rPr lang="es-CO" sz="4000" dirty="0">
                <a:solidFill>
                  <a:schemeClr val="dk1"/>
                </a:solidFill>
              </a:rPr>
              <a:t>, </a:t>
            </a:r>
            <a:r>
              <a:rPr lang="es-CO" sz="4000" dirty="0" err="1">
                <a:solidFill>
                  <a:schemeClr val="dk1"/>
                </a:solidFill>
              </a:rPr>
              <a:t>Insert</a:t>
            </a:r>
            <a:r>
              <a:rPr lang="es-CO" sz="4000" dirty="0">
                <a:solidFill>
                  <a:schemeClr val="dk1"/>
                </a:solidFill>
              </a:rPr>
              <a:t>, </a:t>
            </a:r>
            <a:r>
              <a:rPr lang="es-CO" sz="4000" dirty="0" err="1">
                <a:solidFill>
                  <a:schemeClr val="dk1"/>
                </a:solidFill>
              </a:rPr>
              <a:t>Remove</a:t>
            </a:r>
            <a:r>
              <a:rPr lang="es-CO" sz="4000" dirty="0">
                <a:solidFill>
                  <a:schemeClr val="dk1"/>
                </a:solidFill>
              </a:rPr>
              <a:t>)</a:t>
            </a:r>
            <a:endParaRPr lang="es-CO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02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11925" y="1929858"/>
            <a:ext cx="8183845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Ejemplos de acceso por </a:t>
            </a:r>
            <a:r>
              <a:rPr lang="es-ES" sz="2400" dirty="0" smtClean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índice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Ejemplo </a:t>
            </a:r>
            <a:r>
              <a:rPr lang="es-ES" sz="2400" dirty="0" err="1" smtClean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foreach</a:t>
            </a:r>
            <a:endParaRPr lang="es-ES" sz="2400" dirty="0" smtClean="0">
              <a:solidFill>
                <a:schemeClr val="dk1"/>
              </a:solidFill>
              <a:latin typeface="Goldman"/>
              <a:ea typeface="Goldman"/>
              <a:cs typeface="Goldman"/>
              <a:sym typeface="Goldman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Nota </a:t>
            </a:r>
            <a:r>
              <a:rPr lang="es-ES" sz="2400" dirty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sobre complejidad O(1) para acceso por índice</a:t>
            </a:r>
            <a:endParaRPr lang="es-CO" sz="2400" dirty="0">
              <a:solidFill>
                <a:schemeClr val="tx1"/>
              </a:solidFill>
              <a:latin typeface="Goldman" panose="020B0604020202020204" charset="0"/>
            </a:endParaRPr>
          </a:p>
        </p:txBody>
      </p:sp>
      <p:sp>
        <p:nvSpPr>
          <p:cNvPr id="6" name="Google Shape;137;p28"/>
          <p:cNvSpPr txBox="1">
            <a:spLocks/>
          </p:cNvSpPr>
          <p:nvPr/>
        </p:nvSpPr>
        <p:spPr>
          <a:xfrm>
            <a:off x="511925" y="490599"/>
            <a:ext cx="8291112" cy="119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2400" b="0" i="0" u="none" strike="noStrike" cap="none">
                <a:solidFill>
                  <a:schemeClr val="lt2"/>
                </a:solidFill>
                <a:latin typeface="Goldman"/>
                <a:ea typeface="Goldman"/>
                <a:cs typeface="Goldman"/>
                <a:sym typeface="Gold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9pPr>
          </a:lstStyle>
          <a:p>
            <a:r>
              <a:rPr lang="es-CO" sz="4000" dirty="0" smtClean="0">
                <a:solidFill>
                  <a:schemeClr val="dk1"/>
                </a:solidFill>
              </a:rPr>
              <a:t>Acceso y Recorrido</a:t>
            </a:r>
            <a:endParaRPr lang="es-CO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80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11925" y="1929858"/>
            <a:ext cx="81838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Ejemplo con clase </a:t>
            </a:r>
            <a:r>
              <a:rPr lang="es-ES" sz="2400" dirty="0" err="1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Fruit</a:t>
            </a:r>
            <a:endParaRPr lang="es-CO" sz="2400" dirty="0">
              <a:solidFill>
                <a:schemeClr val="tx1"/>
              </a:solidFill>
              <a:latin typeface="Goldman" panose="020B0604020202020204" charset="0"/>
            </a:endParaRPr>
          </a:p>
        </p:txBody>
      </p:sp>
      <p:sp>
        <p:nvSpPr>
          <p:cNvPr id="6" name="Google Shape;137;p28"/>
          <p:cNvSpPr txBox="1">
            <a:spLocks/>
          </p:cNvSpPr>
          <p:nvPr/>
        </p:nvSpPr>
        <p:spPr>
          <a:xfrm>
            <a:off x="511925" y="490599"/>
            <a:ext cx="8291112" cy="119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2400" b="0" i="0" u="none" strike="noStrike" cap="none">
                <a:solidFill>
                  <a:schemeClr val="lt2"/>
                </a:solidFill>
                <a:latin typeface="Goldman"/>
                <a:ea typeface="Goldman"/>
                <a:cs typeface="Goldman"/>
                <a:sym typeface="Gold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9pPr>
          </a:lstStyle>
          <a:p>
            <a:r>
              <a:rPr lang="es-CO" sz="4000" dirty="0" smtClean="0">
                <a:solidFill>
                  <a:schemeClr val="dk1"/>
                </a:solidFill>
              </a:rPr>
              <a:t>Lista de Objetos Personalizados</a:t>
            </a:r>
            <a:endParaRPr lang="es-CO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95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7;p28"/>
          <p:cNvSpPr txBox="1">
            <a:spLocks/>
          </p:cNvSpPr>
          <p:nvPr/>
        </p:nvSpPr>
        <p:spPr>
          <a:xfrm>
            <a:off x="511925" y="490599"/>
            <a:ext cx="8291112" cy="119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2400" b="0" i="0" u="none" strike="noStrike" cap="none">
                <a:solidFill>
                  <a:schemeClr val="lt2"/>
                </a:solidFill>
                <a:latin typeface="Goldman"/>
                <a:ea typeface="Goldman"/>
                <a:cs typeface="Goldman"/>
                <a:sym typeface="Gold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9pPr>
          </a:lstStyle>
          <a:p>
            <a:r>
              <a:rPr lang="es-CO" sz="4000" dirty="0" smtClean="0">
                <a:solidFill>
                  <a:schemeClr val="dk1"/>
                </a:solidFill>
              </a:rPr>
              <a:t>Métodos </a:t>
            </a:r>
            <a:r>
              <a:rPr lang="es-CO" sz="4000" dirty="0" err="1" smtClean="0">
                <a:solidFill>
                  <a:schemeClr val="dk1"/>
                </a:solidFill>
              </a:rPr>
              <a:t>Utiles</a:t>
            </a:r>
            <a:endParaRPr lang="es-CO" sz="4000" dirty="0">
              <a:solidFill>
                <a:schemeClr val="dk1"/>
              </a:solidFill>
            </a:endParaRPr>
          </a:p>
        </p:txBody>
      </p:sp>
      <p:graphicFrame>
        <p:nvGraphicFramePr>
          <p:cNvPr id="7" name="Tabla 6"/>
          <p:cNvGraphicFramePr>
            <a:graphicFrameLocks noGrp="1"/>
          </p:cNvGraphicFramePr>
          <p:nvPr/>
        </p:nvGraphicFramePr>
        <p:xfrm>
          <a:off x="712788" y="1679511"/>
          <a:ext cx="7718424" cy="2362327"/>
        </p:xfrm>
        <a:graphic>
          <a:graphicData uri="http://schemas.openxmlformats.org/drawingml/2006/table">
            <a:tbl>
              <a:tblPr firstRow="1" firstCol="1" bandRow="1"/>
              <a:tblGrid>
                <a:gridCol w="3859212"/>
                <a:gridCol w="3859212"/>
              </a:tblGrid>
              <a:tr h="2147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Método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7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s-CO" sz="1000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s-CO" sz="10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s-CO" sz="1000" dirty="0" err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r>
                        <a:rPr lang="es-CO" sz="10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Agrega un elemento al final.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47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.Insert(index, item)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Inserta en posición específica.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7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.Remove(item)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Elimina por valor.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7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.RemoveAt(index)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Elimina por índice.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7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.Clear()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Elimina todos los elementos.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7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.Contains(item)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Verifica si existe el elemento.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7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.IndexOf(item)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Obtiene el índice de un elemento.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7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.Sort()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Ordena la lista (para tipos que implementan </a:t>
                      </a:r>
                      <a:r>
                        <a:rPr lang="es-CO" sz="10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IComparable</a:t>
                      </a:r>
                      <a:r>
                        <a:rPr lang="es-CO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7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.Find(predicate)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Encuentra el primer elemento que cumpla una condición.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7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.FindAll(predicate)</a:t>
                      </a:r>
                      <a:endParaRPr lang="es-CO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CO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Encuentra todos los elementos que cumplan una condición.</a:t>
                      </a:r>
                      <a:endParaRPr lang="es-C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75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11925" y="1929858"/>
            <a:ext cx="81838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Tipo correcto en </a:t>
            </a:r>
            <a:r>
              <a:rPr lang="es-ES" sz="2400" dirty="0" err="1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List</a:t>
            </a:r>
            <a:r>
              <a:rPr lang="es-ES" sz="2400" dirty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&lt;T</a:t>
            </a:r>
            <a:r>
              <a:rPr lang="es-ES" sz="2400" dirty="0" smtClean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Uso </a:t>
            </a:r>
            <a:r>
              <a:rPr lang="es-ES" sz="2400" dirty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de </a:t>
            </a:r>
            <a:r>
              <a:rPr lang="es-ES" sz="2400" dirty="0" err="1" smtClean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var</a:t>
            </a:r>
            <a:endParaRPr lang="es-ES" sz="2400" dirty="0" smtClean="0">
              <a:solidFill>
                <a:schemeClr val="dk1"/>
              </a:solidFill>
              <a:latin typeface="Goldman"/>
              <a:ea typeface="Goldman"/>
              <a:cs typeface="Goldman"/>
              <a:sym typeface="Goldman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No </a:t>
            </a:r>
            <a:r>
              <a:rPr lang="es-ES" sz="2400" dirty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modificar la lista mientras se </a:t>
            </a:r>
            <a:r>
              <a:rPr lang="es-ES" sz="2400" dirty="0" smtClean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recorre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Usar </a:t>
            </a:r>
            <a:r>
              <a:rPr lang="es-ES" sz="2400" dirty="0" err="1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ToString</a:t>
            </a:r>
            <a:r>
              <a:rPr lang="es-ES" sz="2400" dirty="0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rPr>
              <a:t>() en clases</a:t>
            </a:r>
            <a:endParaRPr lang="es-CO" sz="2400" dirty="0">
              <a:solidFill>
                <a:schemeClr val="tx1"/>
              </a:solidFill>
              <a:latin typeface="Goldman" panose="020B0604020202020204" charset="0"/>
            </a:endParaRPr>
          </a:p>
        </p:txBody>
      </p:sp>
      <p:sp>
        <p:nvSpPr>
          <p:cNvPr id="6" name="Google Shape;137;p28"/>
          <p:cNvSpPr txBox="1">
            <a:spLocks/>
          </p:cNvSpPr>
          <p:nvPr/>
        </p:nvSpPr>
        <p:spPr>
          <a:xfrm>
            <a:off x="511925" y="490599"/>
            <a:ext cx="8291112" cy="119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2400" b="0" i="0" u="none" strike="noStrike" cap="none">
                <a:solidFill>
                  <a:schemeClr val="lt2"/>
                </a:solidFill>
                <a:latin typeface="Goldman"/>
                <a:ea typeface="Goldman"/>
                <a:cs typeface="Goldman"/>
                <a:sym typeface="Gold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dman"/>
              <a:buNone/>
              <a:defRPr sz="3000" b="0" i="0" u="none" strike="noStrike" cap="none">
                <a:solidFill>
                  <a:schemeClr val="dk1"/>
                </a:solidFill>
                <a:latin typeface="Goldman"/>
                <a:ea typeface="Goldman"/>
                <a:cs typeface="Goldman"/>
                <a:sym typeface="Goldman"/>
              </a:defRPr>
            </a:lvl9pPr>
          </a:lstStyle>
          <a:p>
            <a:r>
              <a:rPr lang="es-CO" sz="4000" dirty="0" smtClean="0">
                <a:solidFill>
                  <a:schemeClr val="dk1"/>
                </a:solidFill>
              </a:rPr>
              <a:t>Buenas Practicas</a:t>
            </a:r>
            <a:endParaRPr lang="es-CO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6788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novations by Slidesgo">
  <a:themeElements>
    <a:clrScheme name="Simple Light">
      <a:dk1>
        <a:srgbClr val="FFFFFF"/>
      </a:dk1>
      <a:lt1>
        <a:srgbClr val="000000"/>
      </a:lt1>
      <a:dk2>
        <a:srgbClr val="52297B"/>
      </a:dk2>
      <a:lt2>
        <a:srgbClr val="70E0FF"/>
      </a:lt2>
      <a:accent1>
        <a:srgbClr val="C340FF"/>
      </a:accent1>
      <a:accent2>
        <a:srgbClr val="5F5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</TotalTime>
  <Words>256</Words>
  <Application>Microsoft Office PowerPoint</Application>
  <PresentationFormat>Presentación en pantalla (16:9)</PresentationFormat>
  <Paragraphs>54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Goldman</vt:lpstr>
      <vt:lpstr>Times New Roman</vt:lpstr>
      <vt:lpstr>Raleway</vt:lpstr>
      <vt:lpstr>Arial</vt:lpstr>
      <vt:lpstr>Albert Sans</vt:lpstr>
      <vt:lpstr>Courier New</vt:lpstr>
      <vt:lpstr>Calibri</vt:lpstr>
      <vt:lpstr>Technology Innovations by Slidesgo</vt:lpstr>
      <vt:lpstr>Fundamentos de Listas en C#</vt:lpstr>
      <vt:lpstr>¿Qué es una Lista? Definición de List&lt;T&gt; Características principales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Inyección de Dependencia</dc:title>
  <cp:lastModifiedBy>Cuenta Microsoft</cp:lastModifiedBy>
  <cp:revision>109</cp:revision>
  <dcterms:modified xsi:type="dcterms:W3CDTF">2025-08-13T23:34:00Z</dcterms:modified>
</cp:coreProperties>
</file>