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64" autoAdjust="0"/>
  </p:normalViewPr>
  <p:slideViewPr>
    <p:cSldViewPr snapToGrid="0">
      <p:cViewPr>
        <p:scale>
          <a:sx n="75" d="100"/>
          <a:sy n="75" d="100"/>
        </p:scale>
        <p:origin x="97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D05B11-21F6-4785-9353-5EB56FCB5D12}" type="datetimeFigureOut">
              <a:rPr lang="en-IN" smtClean="0"/>
              <a:t>14-05-2022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0AA45A5-5DDD-4666-8E22-3019EA0D996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944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D05B11-21F6-4785-9353-5EB56FCB5D12}"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A45A5-5DDD-4666-8E22-3019EA0D996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07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D05B11-21F6-4785-9353-5EB56FCB5D12}"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A45A5-5DDD-4666-8E22-3019EA0D996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321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D05B11-21F6-4785-9353-5EB56FCB5D12}"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A45A5-5DDD-4666-8E22-3019EA0D996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1812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D05B11-21F6-4785-9353-5EB56FCB5D12}"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A45A5-5DDD-4666-8E22-3019EA0D996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808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D05B11-21F6-4785-9353-5EB56FCB5D12}"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A45A5-5DDD-4666-8E22-3019EA0D996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7515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D05B11-21F6-4785-9353-5EB56FCB5D12}" type="datetimeFigureOut">
              <a:rPr lang="en-IN" smtClean="0"/>
              <a:t>14-05-2022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AA45A5-5DDD-4666-8E22-3019EA0D996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930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D05B11-21F6-4785-9353-5EB56FCB5D12}" type="datetimeFigureOut">
              <a:rPr lang="en-IN" smtClean="0"/>
              <a:t>14-05-2022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AA45A5-5DDD-4666-8E22-3019EA0D996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519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D05B11-21F6-4785-9353-5EB56FCB5D12}" type="datetimeFigureOut">
              <a:rPr lang="en-IN" smtClean="0"/>
              <a:t>14-05-2022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AA45A5-5DDD-4666-8E22-3019EA0D996A}" type="slidenum">
              <a:rPr lang="en-IN" smtClean="0"/>
              <a:t>‹#›</a:t>
            </a:fld>
            <a:endParaRPr lang="en-IN"/>
          </a:p>
        </p:txBody>
      </p:sp>
    </p:spTree>
    <p:extLst>
      <p:ext uri="{BB962C8B-B14F-4D97-AF65-F5344CB8AC3E}">
        <p14:creationId xmlns:p14="http://schemas.microsoft.com/office/powerpoint/2010/main" val="280621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D05B11-21F6-4785-9353-5EB56FCB5D12}"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A45A5-5DDD-4666-8E22-3019EA0D996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9544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4D05B11-21F6-4785-9353-5EB56FCB5D12}" type="datetimeFigureOut">
              <a:rPr lang="en-IN" smtClean="0"/>
              <a:t>14-05-2022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0AA45A5-5DDD-4666-8E22-3019EA0D996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945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6000"/>
            <a:lum/>
          </a:blip>
          <a:srcRect/>
          <a:stretch>
            <a:fillRect t="-1000" b="-1000"/>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4D05B11-21F6-4785-9353-5EB56FCB5D12}" type="datetimeFigureOut">
              <a:rPr lang="en-IN" smtClean="0"/>
              <a:t>14-05-2022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0AA45A5-5DDD-4666-8E22-3019EA0D996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77701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hrbartender.com/2019/recruiting/career-development-activities/"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xfuel.com/en/free-photo-eptzi"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teachonline.ca/tools-trends/ten-facts-about-artificial-intelligence"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isquared.digital/blog/2017-10-14-go-chatbots-intro/" TargetMode="External"/><Relationship Id="rId7" Type="http://schemas.openxmlformats.org/officeDocument/2006/relationships/hyperlink" Target="https://culturacientifica.com/2015/09/01/maquinas-inteligentes-i-del-molino-de-viento-al-test-de-turing/" TargetMode="Externa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sketchfab.com/3d-models/robot-chappie-12e3268aad9241dd9f3847a73aa0d8e8" TargetMode="Externa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hyperlink" Target="https://researchleap.com/human-capital-spillovers-human-development-index-yogyakarta-special-region-central-java/"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eoplematters.in/article/technology/i-dont-see-a-robot-replacing-an-employee-at-mcdonalds-14338"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onecommunityglobal.org/quality-and-quantity-lesson-plan/"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ellasfrappe.blogspot.com/2014/01/worlds-85-super-rich-have-same-amount.html"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ibrary.rrc.ca/business_guide"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E3E2A-1C43-9FB9-4CEC-821CF0CACAB4}"/>
              </a:ext>
            </a:extLst>
          </p:cNvPr>
          <p:cNvSpPr>
            <a:spLocks noGrp="1"/>
          </p:cNvSpPr>
          <p:nvPr>
            <p:ph type="ctrTitle"/>
          </p:nvPr>
        </p:nvSpPr>
        <p:spPr>
          <a:xfrm>
            <a:off x="1524000" y="1122363"/>
            <a:ext cx="9144000" cy="1952531"/>
          </a:xfrm>
        </p:spPr>
        <p:txBody>
          <a:bodyPr>
            <a:normAutofit fontScale="90000"/>
          </a:bodyPr>
          <a:lstStyle/>
          <a:p>
            <a:r>
              <a:rPr lang="en-IN" dirty="0"/>
              <a:t>ARTIFICIAL INTELLIGENCE AND JOBS</a:t>
            </a:r>
          </a:p>
        </p:txBody>
      </p:sp>
      <p:sp>
        <p:nvSpPr>
          <p:cNvPr id="3" name="Subtitle 2">
            <a:extLst>
              <a:ext uri="{FF2B5EF4-FFF2-40B4-BE49-F238E27FC236}">
                <a16:creationId xmlns:a16="http://schemas.microsoft.com/office/drawing/2014/main" id="{F4D29B85-7559-F56C-3D53-AC321E6D3ADC}"/>
              </a:ext>
            </a:extLst>
          </p:cNvPr>
          <p:cNvSpPr>
            <a:spLocks noGrp="1"/>
          </p:cNvSpPr>
          <p:nvPr>
            <p:ph type="subTitle" idx="1"/>
          </p:nvPr>
        </p:nvSpPr>
        <p:spPr>
          <a:xfrm>
            <a:off x="5647765" y="3531204"/>
            <a:ext cx="5407087" cy="2134490"/>
          </a:xfrm>
        </p:spPr>
        <p:txBody>
          <a:bodyPr>
            <a:normAutofit/>
          </a:bodyPr>
          <a:lstStyle/>
          <a:p>
            <a:r>
              <a:rPr lang="en-IN" dirty="0"/>
              <a:t>Report by- AKSHADA MALPURE</a:t>
            </a:r>
          </a:p>
          <a:p>
            <a:r>
              <a:rPr lang="en-IN" dirty="0"/>
              <a:t>Seminar guide- prof. hitendra khairnar</a:t>
            </a:r>
          </a:p>
          <a:p>
            <a:r>
              <a:rPr lang="en-IN" dirty="0"/>
              <a:t>ROLL NO: 3934</a:t>
            </a:r>
          </a:p>
        </p:txBody>
      </p:sp>
    </p:spTree>
    <p:extLst>
      <p:ext uri="{BB962C8B-B14F-4D97-AF65-F5344CB8AC3E}">
        <p14:creationId xmlns:p14="http://schemas.microsoft.com/office/powerpoint/2010/main" val="1143619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CDE4-CF81-6D6B-FA46-AB8922A66D10}"/>
              </a:ext>
            </a:extLst>
          </p:cNvPr>
          <p:cNvSpPr>
            <a:spLocks noGrp="1"/>
          </p:cNvSpPr>
          <p:nvPr>
            <p:ph type="title"/>
          </p:nvPr>
        </p:nvSpPr>
        <p:spPr/>
        <p:txBody>
          <a:bodyPr>
            <a:normAutofit fontScale="90000"/>
          </a:bodyPr>
          <a:lstStyle/>
          <a:p>
            <a:r>
              <a:rPr lang="en-IN" dirty="0"/>
              <a:t>Chapter iii- </a:t>
            </a:r>
            <a:r>
              <a:rPr lang="en-US" dirty="0">
                <a:effectLst/>
                <a:ea typeface="Times New Roman" panose="02020603050405020304" pitchFamily="18" charset="0"/>
              </a:rPr>
              <a:t>THE COUNTERMEASURES TO THE IMPACT OF ARTIFICIAL INTELLIGENCE ON EMPLOYMENT</a:t>
            </a:r>
            <a:endParaRPr lang="en-IN" dirty="0"/>
          </a:p>
        </p:txBody>
      </p:sp>
      <p:sp>
        <p:nvSpPr>
          <p:cNvPr id="3" name="Content Placeholder 2">
            <a:extLst>
              <a:ext uri="{FF2B5EF4-FFF2-40B4-BE49-F238E27FC236}">
                <a16:creationId xmlns:a16="http://schemas.microsoft.com/office/drawing/2014/main" id="{AB376752-7351-490D-351C-A57B238E5131}"/>
              </a:ext>
            </a:extLst>
          </p:cNvPr>
          <p:cNvSpPr>
            <a:spLocks noGrp="1"/>
          </p:cNvSpPr>
          <p:nvPr>
            <p:ph idx="1"/>
          </p:nvPr>
        </p:nvSpPr>
        <p:spPr>
          <a:xfrm>
            <a:off x="1451579" y="2015732"/>
            <a:ext cx="9603275" cy="3784433"/>
          </a:xfrm>
        </p:spPr>
        <p:txBody>
          <a:bodyPr>
            <a:normAutofit fontScale="92500" lnSpcReduction="20000"/>
          </a:bodyPr>
          <a:lstStyle/>
          <a:p>
            <a:r>
              <a:rPr lang="en-US" sz="1800" b="1" u="sng" dirty="0">
                <a:effectLst/>
                <a:latin typeface="Times New Roman" panose="02020603050405020304" pitchFamily="18" charset="0"/>
                <a:ea typeface="Times New Roman" panose="02020603050405020304" pitchFamily="18" charset="0"/>
              </a:rPr>
              <a:t>Amplifying the Creative Effects of Artificial Intelligence on Employment</a:t>
            </a:r>
            <a:endParaRPr lang="en-IN" sz="1800" u="sng" dirty="0">
              <a:effectLst/>
              <a:latin typeface="Times New Roman" panose="02020603050405020304" pitchFamily="18" charset="0"/>
              <a:ea typeface="Times New Roman" panose="02020603050405020304" pitchFamily="18" charset="0"/>
            </a:endParaRPr>
          </a:p>
          <a:p>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e should increase the pre-judgement of the applications of artificial intelligence technology and promote the it in a planned and organized manner. </a:t>
            </a:r>
          </a:p>
          <a:p>
            <a:r>
              <a:rPr lang="en-US" sz="1800" dirty="0">
                <a:effectLst/>
                <a:latin typeface="Times New Roman" panose="02020603050405020304" pitchFamily="18" charset="0"/>
                <a:ea typeface="Times New Roman" panose="02020603050405020304" pitchFamily="18" charset="0"/>
              </a:rPr>
              <a:t>Within the overall framework full play to market functions and reorganization and rebuilding of jobs must be done.</a:t>
            </a:r>
            <a:endParaRPr lang="en-IN" sz="1800" dirty="0">
              <a:effectLst/>
              <a:latin typeface="Times New Roman" panose="02020603050405020304" pitchFamily="18" charset="0"/>
              <a:ea typeface="Times New Roman" panose="02020603050405020304" pitchFamily="18" charset="0"/>
            </a:endParaRPr>
          </a:p>
          <a:p>
            <a:r>
              <a:rPr lang="en-US" sz="1800" dirty="0">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espect the law of industrial revolution, give focus on the upgrading and application of artificial intelligence. </a:t>
            </a:r>
          </a:p>
          <a:p>
            <a:r>
              <a:rPr lang="en-US" sz="1800" dirty="0">
                <a:effectLst/>
                <a:latin typeface="Times New Roman" panose="02020603050405020304" pitchFamily="18" charset="0"/>
                <a:ea typeface="Times New Roman" panose="02020603050405020304" pitchFamily="18" charset="0"/>
              </a:rPr>
              <a:t>With the help of artificial intelligence, we must try to improve the urban development planning and provide incubation and accelerated development guarantees for artificial intelligence in space.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Most importantly we must encourage and support the transfer of labor to the new form of artificial intelligence.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6521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08EB-37F0-176E-C82F-51EE99912AD4}"/>
              </a:ext>
            </a:extLst>
          </p:cNvPr>
          <p:cNvSpPr>
            <a:spLocks noGrp="1"/>
          </p:cNvSpPr>
          <p:nvPr>
            <p:ph type="title"/>
          </p:nvPr>
        </p:nvSpPr>
        <p:spPr/>
        <p:txBody>
          <a:bodyPr>
            <a:normAutofit fontScale="90000"/>
          </a:bodyPr>
          <a:lstStyle/>
          <a:p>
            <a:r>
              <a:rPr lang="en-IN" dirty="0"/>
              <a:t>Chapter iii- </a:t>
            </a:r>
            <a:r>
              <a:rPr lang="en-US" dirty="0">
                <a:effectLst/>
                <a:ea typeface="Times New Roman" panose="02020603050405020304" pitchFamily="18" charset="0"/>
              </a:rPr>
              <a:t>THE COUNTERMEASURES TO THE IMPACT OF ARTIFICIAL INTELLIGENCE ON EMPLOYMENT</a:t>
            </a:r>
            <a:endParaRPr lang="en-IN" dirty="0"/>
          </a:p>
        </p:txBody>
      </p:sp>
      <p:sp>
        <p:nvSpPr>
          <p:cNvPr id="3" name="Content Placeholder 2">
            <a:extLst>
              <a:ext uri="{FF2B5EF4-FFF2-40B4-BE49-F238E27FC236}">
                <a16:creationId xmlns:a16="http://schemas.microsoft.com/office/drawing/2014/main" id="{7D565515-9E50-EC79-4370-A62A5E113A4D}"/>
              </a:ext>
            </a:extLst>
          </p:cNvPr>
          <p:cNvSpPr>
            <a:spLocks noGrp="1"/>
          </p:cNvSpPr>
          <p:nvPr>
            <p:ph idx="1"/>
          </p:nvPr>
        </p:nvSpPr>
        <p:spPr/>
        <p:txBody>
          <a:bodyPr/>
          <a:lstStyle/>
          <a:p>
            <a:r>
              <a:rPr lang="en-US" sz="1800" b="1" u="sng" dirty="0">
                <a:effectLst/>
                <a:latin typeface="Times New Roman" panose="02020603050405020304" pitchFamily="18" charset="0"/>
                <a:ea typeface="Times New Roman" panose="02020603050405020304" pitchFamily="18" charset="0"/>
              </a:rPr>
              <a:t>Cultivate Professionals in Artificial Intelligence</a:t>
            </a:r>
            <a:endParaRPr lang="en-IN" sz="1800" u="sng" dirty="0">
              <a:effectLst/>
              <a:latin typeface="Times New Roman" panose="02020603050405020304" pitchFamily="18" charset="0"/>
              <a:ea typeface="Times New Roman" panose="02020603050405020304" pitchFamily="18" charset="0"/>
            </a:endParaRPr>
          </a:p>
          <a:p>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e must actively building platforms to strengthen the introduction and training of artificial intelligence talents.</a:t>
            </a:r>
          </a:p>
          <a:p>
            <a:r>
              <a:rPr lang="en-US" sz="1800" dirty="0">
                <a:effectLst/>
                <a:latin typeface="Times New Roman" panose="02020603050405020304" pitchFamily="18" charset="0"/>
                <a:ea typeface="Times New Roman" panose="02020603050405020304" pitchFamily="18" charset="0"/>
              </a:rPr>
              <a:t>We must utilize the industrial platforms, encourage school-enterprise cooperation, support relevant universities to strengthen the construction of artificial intelligence- related disciplines. </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Also, in schools which support vocational structure, courses must be provided for the growth of artificial intelligence and the skills urgently needed by the industry.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58A8B22B-A9BC-9A5C-9C73-43C7A73FF9E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93074" y="4389501"/>
            <a:ext cx="3598926" cy="1755648"/>
          </a:xfrm>
          <a:prstGeom prst="rect">
            <a:avLst/>
          </a:prstGeom>
        </p:spPr>
      </p:pic>
    </p:spTree>
    <p:extLst>
      <p:ext uri="{BB962C8B-B14F-4D97-AF65-F5344CB8AC3E}">
        <p14:creationId xmlns:p14="http://schemas.microsoft.com/office/powerpoint/2010/main" val="3639795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54DC-F9ED-BF9D-C3C5-208125B1632A}"/>
              </a:ext>
            </a:extLst>
          </p:cNvPr>
          <p:cNvSpPr>
            <a:spLocks noGrp="1"/>
          </p:cNvSpPr>
          <p:nvPr>
            <p:ph type="title"/>
          </p:nvPr>
        </p:nvSpPr>
        <p:spPr/>
        <p:txBody>
          <a:bodyPr>
            <a:normAutofit fontScale="90000"/>
          </a:bodyPr>
          <a:lstStyle/>
          <a:p>
            <a:r>
              <a:rPr lang="en-IN" dirty="0"/>
              <a:t>Chapter iii- </a:t>
            </a:r>
            <a:r>
              <a:rPr lang="en-US" dirty="0">
                <a:effectLst/>
                <a:ea typeface="Times New Roman" panose="02020603050405020304" pitchFamily="18" charset="0"/>
              </a:rPr>
              <a:t>THE COUNTERMEASURES TO THE IMPACT OF ARTIFICIAL INTELLIGENCE ON EMPLOYMENT</a:t>
            </a:r>
            <a:endParaRPr lang="en-IN" dirty="0"/>
          </a:p>
        </p:txBody>
      </p:sp>
      <p:sp>
        <p:nvSpPr>
          <p:cNvPr id="3" name="Content Placeholder 2">
            <a:extLst>
              <a:ext uri="{FF2B5EF4-FFF2-40B4-BE49-F238E27FC236}">
                <a16:creationId xmlns:a16="http://schemas.microsoft.com/office/drawing/2014/main" id="{847AEA57-9463-CD1C-636A-7C5EFDDF1436}"/>
              </a:ext>
            </a:extLst>
          </p:cNvPr>
          <p:cNvSpPr>
            <a:spLocks noGrp="1"/>
          </p:cNvSpPr>
          <p:nvPr>
            <p:ph idx="1"/>
          </p:nvPr>
        </p:nvSpPr>
        <p:spPr/>
        <p:txBody>
          <a:bodyPr/>
          <a:lstStyle/>
          <a:p>
            <a:r>
              <a:rPr lang="en-US" sz="1800" b="1" u="sng" dirty="0">
                <a:effectLst/>
                <a:latin typeface="Times New Roman" panose="02020603050405020304" pitchFamily="18" charset="0"/>
                <a:ea typeface="Times New Roman" panose="02020603050405020304" pitchFamily="18" charset="0"/>
              </a:rPr>
              <a:t>Play the Role of Market Regulation Mechanism</a:t>
            </a:r>
            <a:endParaRPr lang="en-US" sz="1800" u="sng"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It is necessary to use both tangible and intangible hands to maintain sufficient flexibility in the labor employment system and labor market.</a:t>
            </a:r>
          </a:p>
          <a:p>
            <a:r>
              <a:rPr lang="en-US" sz="1800" dirty="0">
                <a:effectLst/>
                <a:latin typeface="Times New Roman" panose="02020603050405020304" pitchFamily="18" charset="0"/>
                <a:ea typeface="Times New Roman" panose="02020603050405020304" pitchFamily="18" charset="0"/>
              </a:rPr>
              <a:t>The government should attach importance to and take active measures to carry out macro-control, encourage workers to maintain professional vitality, and use various forms to realize reemployment.</a:t>
            </a:r>
          </a:p>
          <a:p>
            <a:r>
              <a:rPr lang="en-US" sz="1800" dirty="0">
                <a:effectLst/>
                <a:latin typeface="Times New Roman" panose="02020603050405020304" pitchFamily="18" charset="0"/>
                <a:ea typeface="Times New Roman" panose="02020603050405020304" pitchFamily="18" charset="0"/>
              </a:rPr>
              <a:t>Workers must change their employment concepts, and strive to continuously improve their own qualities through hard work to learn scientific and cultural knowledge and vocational technology, and reduce the risk of permanent unemployment.</a:t>
            </a:r>
            <a:endParaRPr lang="en-US" sz="1800"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75578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FD98-4521-42B2-1F5E-91346C291F24}"/>
              </a:ext>
            </a:extLst>
          </p:cNvPr>
          <p:cNvSpPr>
            <a:spLocks noGrp="1"/>
          </p:cNvSpPr>
          <p:nvPr>
            <p:ph type="title"/>
          </p:nvPr>
        </p:nvSpPr>
        <p:spPr/>
        <p:txBody>
          <a:bodyPr>
            <a:normAutofit fontScale="90000"/>
          </a:bodyPr>
          <a:lstStyle/>
          <a:p>
            <a:r>
              <a:rPr lang="en-IN" dirty="0"/>
              <a:t>Chapter iv-</a:t>
            </a:r>
            <a:r>
              <a:rPr lang="en-US" sz="3600" dirty="0">
                <a:effectLst/>
                <a:ea typeface="Times New Roman" panose="02020603050405020304" pitchFamily="18" charset="0"/>
              </a:rPr>
              <a:t>ANALYSIS OF THE CURRENT SITUATION OF INDUSTRAIL DEVELOPMENT DUE TO AI</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59FE3F1-B816-C42A-3090-7B1CD08AFE9E}"/>
              </a:ext>
            </a:extLst>
          </p:cNvPr>
          <p:cNvSpPr>
            <a:spLocks noGrp="1"/>
          </p:cNvSpPr>
          <p:nvPr>
            <p:ph idx="1"/>
          </p:nvPr>
        </p:nvSpPr>
        <p:spPr/>
        <p:txBody>
          <a:bodyPr>
            <a:normAutofit lnSpcReduction="10000"/>
          </a:bodyPr>
          <a:lstStyle/>
          <a:p>
            <a:r>
              <a:rPr lang="en-US" sz="1800" b="1" u="sng" dirty="0">
                <a:effectLst/>
                <a:latin typeface="Times New Roman" panose="02020603050405020304" pitchFamily="18" charset="0"/>
                <a:ea typeface="Times New Roman" panose="02020603050405020304" pitchFamily="18" charset="0"/>
              </a:rPr>
              <a:t>The Number of AI research papers increased by 400%</a:t>
            </a:r>
          </a:p>
          <a:p>
            <a:pPr algn="just">
              <a:lnSpc>
                <a:spcPct val="150000"/>
              </a:lnSpc>
            </a:pPr>
            <a:r>
              <a:rPr lang="en-US" sz="1800" dirty="0">
                <a:effectLst/>
                <a:latin typeface="Times New Roman" panose="02020603050405020304" pitchFamily="18" charset="0"/>
                <a:ea typeface="Times New Roman" panose="02020603050405020304" pitchFamily="18" charset="0"/>
              </a:rPr>
              <a:t>In the accompanying 20 years, the quantity of AI papers has expanded fundamentally, expanding to more than 400%. The fast expansion in the quantity of scholar</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research papers demonstrates that the quantity of new educated property freedoms and licenses has likewise progressed by leaps and bounds.</a:t>
            </a:r>
          </a:p>
          <a:p>
            <a:pPr algn="just">
              <a:lnSpc>
                <a:spcPct val="150000"/>
              </a:lnSpc>
            </a:pPr>
            <a:r>
              <a:rPr lang="en-US" sz="1800" b="1" u="sng" dirty="0">
                <a:effectLst/>
                <a:latin typeface="Times New Roman" panose="02020603050405020304" pitchFamily="18" charset="0"/>
                <a:ea typeface="Times New Roman" panose="02020603050405020304" pitchFamily="18" charset="0"/>
              </a:rPr>
              <a:t>The AI Venture Capital has surged 6 times since 2000</a:t>
            </a:r>
          </a:p>
          <a:p>
            <a:pPr algn="just">
              <a:lnSpc>
                <a:spcPct val="150000"/>
              </a:lnSpc>
            </a:pPr>
            <a:r>
              <a:rPr lang="en-US" sz="1800" dirty="0">
                <a:effectLst/>
                <a:latin typeface="Times New Roman" panose="02020603050405020304" pitchFamily="18" charset="0"/>
                <a:ea typeface="Times New Roman" panose="02020603050405020304" pitchFamily="18" charset="0"/>
              </a:rPr>
              <a:t>The fast expansion in how much speculation shows that investor (VC) has a firm trust in the improvement of AI new businesses and are incredibly hopeful about their advancement possibilities. </a:t>
            </a:r>
            <a:endParaRPr lang="en-IN" u="sng" dirty="0"/>
          </a:p>
        </p:txBody>
      </p:sp>
      <p:pic>
        <p:nvPicPr>
          <p:cNvPr id="5" name="Picture 4">
            <a:extLst>
              <a:ext uri="{FF2B5EF4-FFF2-40B4-BE49-F238E27FC236}">
                <a16:creationId xmlns:a16="http://schemas.microsoft.com/office/drawing/2014/main" id="{C8FB4E31-2F14-938C-F5B8-D87F1658ECCB}"/>
              </a:ext>
            </a:extLst>
          </p:cNvPr>
          <p:cNvPicPr>
            <a:picLocks noChangeAspect="1"/>
          </p:cNvPicPr>
          <p:nvPr/>
        </p:nvPicPr>
        <p:blipFill>
          <a:blip r:embed="rId2"/>
          <a:stretch>
            <a:fillRect/>
          </a:stretch>
        </p:blipFill>
        <p:spPr>
          <a:xfrm>
            <a:off x="742950" y="5466345"/>
            <a:ext cx="4648200" cy="1391655"/>
          </a:xfrm>
          <a:prstGeom prst="rect">
            <a:avLst/>
          </a:prstGeom>
        </p:spPr>
      </p:pic>
      <p:pic>
        <p:nvPicPr>
          <p:cNvPr id="7" name="Picture 6">
            <a:extLst>
              <a:ext uri="{FF2B5EF4-FFF2-40B4-BE49-F238E27FC236}">
                <a16:creationId xmlns:a16="http://schemas.microsoft.com/office/drawing/2014/main" id="{B2C2C818-6F7B-F99F-3046-1BA462A1DAF0}"/>
              </a:ext>
            </a:extLst>
          </p:cNvPr>
          <p:cNvPicPr>
            <a:picLocks noChangeAspect="1"/>
          </p:cNvPicPr>
          <p:nvPr/>
        </p:nvPicPr>
        <p:blipFill>
          <a:blip r:embed="rId3"/>
          <a:stretch>
            <a:fillRect/>
          </a:stretch>
        </p:blipFill>
        <p:spPr>
          <a:xfrm>
            <a:off x="6648450" y="5466345"/>
            <a:ext cx="4800600" cy="1391655"/>
          </a:xfrm>
          <a:prstGeom prst="rect">
            <a:avLst/>
          </a:prstGeom>
        </p:spPr>
      </p:pic>
    </p:spTree>
    <p:extLst>
      <p:ext uri="{BB962C8B-B14F-4D97-AF65-F5344CB8AC3E}">
        <p14:creationId xmlns:p14="http://schemas.microsoft.com/office/powerpoint/2010/main" val="2737325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43B8-2CE4-D0E8-2060-099EA6090B39}"/>
              </a:ext>
            </a:extLst>
          </p:cNvPr>
          <p:cNvSpPr>
            <a:spLocks noGrp="1"/>
          </p:cNvSpPr>
          <p:nvPr>
            <p:ph type="title"/>
          </p:nvPr>
        </p:nvSpPr>
        <p:spPr/>
        <p:txBody>
          <a:bodyPr>
            <a:normAutofit fontScale="90000"/>
          </a:bodyPr>
          <a:lstStyle/>
          <a:p>
            <a:r>
              <a:rPr lang="en-IN" dirty="0"/>
              <a:t>Chapter iv-</a:t>
            </a:r>
            <a:r>
              <a:rPr lang="en-US" sz="3200" dirty="0">
                <a:effectLst/>
                <a:ea typeface="Times New Roman" panose="02020603050405020304" pitchFamily="18" charset="0"/>
              </a:rPr>
              <a:t>ANALYSIS OF THE CURRENT SITUATION OF INDUSTRAIL DEVELOPMENT DUE TO AI</a:t>
            </a:r>
            <a:endParaRPr lang="en-IN" dirty="0"/>
          </a:p>
        </p:txBody>
      </p:sp>
      <p:sp>
        <p:nvSpPr>
          <p:cNvPr id="3" name="Content Placeholder 2">
            <a:extLst>
              <a:ext uri="{FF2B5EF4-FFF2-40B4-BE49-F238E27FC236}">
                <a16:creationId xmlns:a16="http://schemas.microsoft.com/office/drawing/2014/main" id="{61AF7513-16C9-CBC9-3C58-F60059944CA5}"/>
              </a:ext>
            </a:extLst>
          </p:cNvPr>
          <p:cNvSpPr>
            <a:spLocks noGrp="1"/>
          </p:cNvSpPr>
          <p:nvPr>
            <p:ph idx="1"/>
          </p:nvPr>
        </p:nvSpPr>
        <p:spPr/>
        <p:txBody>
          <a:bodyPr/>
          <a:lstStyle/>
          <a:p>
            <a:r>
              <a:rPr lang="en-US" sz="1800" b="1" u="sng" dirty="0">
                <a:effectLst/>
                <a:latin typeface="Times New Roman" panose="02020603050405020304" pitchFamily="18" charset="0"/>
                <a:ea typeface="Times New Roman" panose="02020603050405020304" pitchFamily="18" charset="0"/>
              </a:rPr>
              <a:t>AI Start-Ups Surge 14 times</a:t>
            </a:r>
          </a:p>
          <a:p>
            <a:r>
              <a:rPr lang="en-US" sz="1800" b="1" u="sng" dirty="0">
                <a:effectLst/>
                <a:latin typeface="Times New Roman" panose="02020603050405020304" pitchFamily="18" charset="0"/>
                <a:ea typeface="Times New Roman" panose="02020603050405020304" pitchFamily="18" charset="0"/>
              </a:rPr>
              <a:t>New AI Application Skills Become the Core Skills of Job Search</a:t>
            </a:r>
          </a:p>
          <a:p>
            <a:r>
              <a:rPr lang="en-US" sz="1800" b="1" u="sng" dirty="0">
                <a:effectLst/>
                <a:latin typeface="Times New Roman" panose="02020603050405020304" pitchFamily="18" charset="0"/>
                <a:ea typeface="Times New Roman" panose="02020603050405020304" pitchFamily="18" charset="0"/>
              </a:rPr>
              <a:t>The Number of Robot Imports Has Increased to 2.5 Times</a:t>
            </a:r>
            <a:endParaRPr lang="en-IN" b="1" u="sng" dirty="0"/>
          </a:p>
        </p:txBody>
      </p:sp>
      <p:pic>
        <p:nvPicPr>
          <p:cNvPr id="5" name="Picture 4">
            <a:extLst>
              <a:ext uri="{FF2B5EF4-FFF2-40B4-BE49-F238E27FC236}">
                <a16:creationId xmlns:a16="http://schemas.microsoft.com/office/drawing/2014/main" id="{95C81EAD-8013-1DC0-927F-525183D8F441}"/>
              </a:ext>
            </a:extLst>
          </p:cNvPr>
          <p:cNvPicPr>
            <a:picLocks noChangeAspect="1"/>
          </p:cNvPicPr>
          <p:nvPr/>
        </p:nvPicPr>
        <p:blipFill>
          <a:blip r:embed="rId2"/>
          <a:stretch>
            <a:fillRect/>
          </a:stretch>
        </p:blipFill>
        <p:spPr>
          <a:xfrm>
            <a:off x="148426" y="3301252"/>
            <a:ext cx="3779848" cy="2598645"/>
          </a:xfrm>
          <a:prstGeom prst="rect">
            <a:avLst/>
          </a:prstGeom>
        </p:spPr>
      </p:pic>
      <p:pic>
        <p:nvPicPr>
          <p:cNvPr id="7" name="Picture 6">
            <a:extLst>
              <a:ext uri="{FF2B5EF4-FFF2-40B4-BE49-F238E27FC236}">
                <a16:creationId xmlns:a16="http://schemas.microsoft.com/office/drawing/2014/main" id="{C8F203CB-CF33-8B9C-AE9F-861045372AEB}"/>
              </a:ext>
            </a:extLst>
          </p:cNvPr>
          <p:cNvPicPr>
            <a:picLocks noChangeAspect="1"/>
          </p:cNvPicPr>
          <p:nvPr/>
        </p:nvPicPr>
        <p:blipFill>
          <a:blip r:embed="rId3"/>
          <a:stretch>
            <a:fillRect/>
          </a:stretch>
        </p:blipFill>
        <p:spPr>
          <a:xfrm>
            <a:off x="4181218" y="5057814"/>
            <a:ext cx="4800858" cy="1684166"/>
          </a:xfrm>
          <a:prstGeom prst="rect">
            <a:avLst/>
          </a:prstGeom>
        </p:spPr>
      </p:pic>
      <p:pic>
        <p:nvPicPr>
          <p:cNvPr id="9" name="Picture 8">
            <a:extLst>
              <a:ext uri="{FF2B5EF4-FFF2-40B4-BE49-F238E27FC236}">
                <a16:creationId xmlns:a16="http://schemas.microsoft.com/office/drawing/2014/main" id="{879BAF14-3105-A224-522A-C8FC4FD7CC5F}"/>
              </a:ext>
            </a:extLst>
          </p:cNvPr>
          <p:cNvPicPr>
            <a:picLocks noChangeAspect="1"/>
          </p:cNvPicPr>
          <p:nvPr/>
        </p:nvPicPr>
        <p:blipFill>
          <a:blip r:embed="rId4"/>
          <a:stretch>
            <a:fillRect/>
          </a:stretch>
        </p:blipFill>
        <p:spPr>
          <a:xfrm>
            <a:off x="8616151" y="3292658"/>
            <a:ext cx="3575849" cy="1684167"/>
          </a:xfrm>
          <a:prstGeom prst="rect">
            <a:avLst/>
          </a:prstGeom>
        </p:spPr>
      </p:pic>
    </p:spTree>
    <p:extLst>
      <p:ext uri="{BB962C8B-B14F-4D97-AF65-F5344CB8AC3E}">
        <p14:creationId xmlns:p14="http://schemas.microsoft.com/office/powerpoint/2010/main" val="252462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DCEC-328A-335B-50E2-6677A97AF8C9}"/>
              </a:ext>
            </a:extLst>
          </p:cNvPr>
          <p:cNvSpPr>
            <a:spLocks noGrp="1"/>
          </p:cNvSpPr>
          <p:nvPr>
            <p:ph type="title"/>
          </p:nvPr>
        </p:nvSpPr>
        <p:spPr/>
        <p:txBody>
          <a:bodyPr/>
          <a:lstStyle/>
          <a:p>
            <a:r>
              <a:rPr lang="en-IN" dirty="0"/>
              <a:t>Chapter v- </a:t>
            </a:r>
            <a:r>
              <a:rPr lang="en-US" dirty="0">
                <a:effectLst/>
                <a:ea typeface="Times New Roman" panose="02020603050405020304" pitchFamily="18" charset="0"/>
              </a:rPr>
              <a:t>SEQUENTIAL OPTIMIZATION NAIVE BAYESIAN</a:t>
            </a:r>
            <a:endParaRPr lang="en-IN" dirty="0"/>
          </a:p>
        </p:txBody>
      </p:sp>
      <p:sp>
        <p:nvSpPr>
          <p:cNvPr id="3" name="Content Placeholder 2">
            <a:extLst>
              <a:ext uri="{FF2B5EF4-FFF2-40B4-BE49-F238E27FC236}">
                <a16:creationId xmlns:a16="http://schemas.microsoft.com/office/drawing/2014/main" id="{4FC96FA1-A985-7B08-49D3-2D3B7AE845B2}"/>
              </a:ext>
            </a:extLst>
          </p:cNvPr>
          <p:cNvSpPr>
            <a:spLocks noGrp="1"/>
          </p:cNvSpPr>
          <p:nvPr>
            <p:ph idx="1"/>
          </p:nvPr>
        </p:nvSpPr>
        <p:spPr>
          <a:gradFill>
            <a:gsLst>
              <a:gs pos="0">
                <a:schemeClr val="bg2">
                  <a:tint val="94000"/>
                  <a:satMod val="80000"/>
                  <a:lumMod val="106000"/>
                  <a:alpha val="0"/>
                </a:schemeClr>
              </a:gs>
              <a:gs pos="100000">
                <a:schemeClr val="bg2">
                  <a:shade val="80000"/>
                </a:schemeClr>
              </a:gs>
            </a:gsLst>
            <a:path path="circle">
              <a:fillToRect l="43000" r="43000" b="100000"/>
            </a:path>
          </a:gradFill>
        </p:spPr>
        <p:txBody>
          <a:bodyPr/>
          <a:lstStyle/>
          <a:p>
            <a:r>
              <a:rPr lang="en-IN" dirty="0"/>
              <a:t>A Case Study where using Artificial Intelligence </a:t>
            </a:r>
          </a:p>
          <a:p>
            <a:pPr marL="0" indent="0">
              <a:buNone/>
            </a:pPr>
            <a:r>
              <a:rPr lang="en-IN" dirty="0"/>
              <a:t>    we have found out the job-hopping pattern.</a:t>
            </a:r>
          </a:p>
          <a:p>
            <a:r>
              <a:rPr lang="en-IN" dirty="0"/>
              <a:t>Data pre-processing- Train and Test 70:30</a:t>
            </a:r>
          </a:p>
          <a:p>
            <a:r>
              <a:rPr lang="en-IN" dirty="0"/>
              <a:t>Missing values replaced by 0.</a:t>
            </a:r>
          </a:p>
          <a:p>
            <a:r>
              <a:rPr lang="en-IN" dirty="0"/>
              <a:t>Feature Calculation: </a:t>
            </a:r>
          </a:p>
          <a:p>
            <a:pPr marL="0" indent="0">
              <a:buNone/>
            </a:pPr>
            <a:endParaRPr lang="en-IN" dirty="0"/>
          </a:p>
          <a:p>
            <a:endParaRPr lang="en-IN" dirty="0"/>
          </a:p>
        </p:txBody>
      </p:sp>
      <p:pic>
        <p:nvPicPr>
          <p:cNvPr id="5" name="Picture 4">
            <a:extLst>
              <a:ext uri="{FF2B5EF4-FFF2-40B4-BE49-F238E27FC236}">
                <a16:creationId xmlns:a16="http://schemas.microsoft.com/office/drawing/2014/main" id="{54C31666-0629-C1D8-DAFC-7838F02ED4CE}"/>
              </a:ext>
            </a:extLst>
          </p:cNvPr>
          <p:cNvPicPr>
            <a:picLocks noChangeAspect="1"/>
          </p:cNvPicPr>
          <p:nvPr/>
        </p:nvPicPr>
        <p:blipFill>
          <a:blip r:embed="rId2"/>
          <a:stretch>
            <a:fillRect/>
          </a:stretch>
        </p:blipFill>
        <p:spPr>
          <a:xfrm>
            <a:off x="6581774" y="2095500"/>
            <a:ext cx="4473080" cy="3370845"/>
          </a:xfrm>
          <a:prstGeom prst="rect">
            <a:avLst/>
          </a:prstGeom>
        </p:spPr>
      </p:pic>
    </p:spTree>
    <p:extLst>
      <p:ext uri="{BB962C8B-B14F-4D97-AF65-F5344CB8AC3E}">
        <p14:creationId xmlns:p14="http://schemas.microsoft.com/office/powerpoint/2010/main" val="3302243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8163-127C-7ECB-B3B0-61781B7928D7}"/>
              </a:ext>
            </a:extLst>
          </p:cNvPr>
          <p:cNvSpPr>
            <a:spLocks noGrp="1"/>
          </p:cNvSpPr>
          <p:nvPr>
            <p:ph type="title"/>
          </p:nvPr>
        </p:nvSpPr>
        <p:spPr/>
        <p:txBody>
          <a:bodyPr/>
          <a:lstStyle/>
          <a:p>
            <a:r>
              <a:rPr lang="en-IN" dirty="0"/>
              <a:t>Chapter v- </a:t>
            </a:r>
            <a:r>
              <a:rPr lang="en-US" dirty="0">
                <a:effectLst/>
                <a:ea typeface="Times New Roman" panose="02020603050405020304" pitchFamily="18" charset="0"/>
              </a:rPr>
              <a:t>SEQUENTIAL OPTIMIZATION NAIVE BAYESIAN</a:t>
            </a:r>
            <a:endParaRPr lang="en-IN" dirty="0"/>
          </a:p>
        </p:txBody>
      </p:sp>
      <p:sp>
        <p:nvSpPr>
          <p:cNvPr id="3" name="Content Placeholder 2">
            <a:extLst>
              <a:ext uri="{FF2B5EF4-FFF2-40B4-BE49-F238E27FC236}">
                <a16:creationId xmlns:a16="http://schemas.microsoft.com/office/drawing/2014/main" id="{7BE0F75A-21E1-CCEA-33B6-25607BC5EC50}"/>
              </a:ext>
            </a:extLst>
          </p:cNvPr>
          <p:cNvSpPr>
            <a:spLocks noGrp="1"/>
          </p:cNvSpPr>
          <p:nvPr>
            <p:ph idx="1"/>
          </p:nvPr>
        </p:nvSpPr>
        <p:spPr/>
        <p:txBody>
          <a:bodyPr>
            <a:normAutofit fontScale="85000" lnSpcReduction="20000"/>
          </a:bodyPr>
          <a:lstStyle/>
          <a:p>
            <a:r>
              <a:rPr lang="en-US" dirty="0"/>
              <a:t>In the Bayesian theory, it introduces a way to calculate the posterior probability by using the prior probability and overall likelihood:</a:t>
            </a:r>
          </a:p>
          <a:p>
            <a:pPr marL="0" indent="0">
              <a:buNone/>
            </a:pPr>
            <a:endParaRPr lang="en-IN" dirty="0"/>
          </a:p>
          <a:p>
            <a:r>
              <a:rPr lang="en-US" dirty="0"/>
              <a:t>The machine learning algorithm learns function f to map X to Y, class </a:t>
            </a:r>
            <a:r>
              <a:rPr lang="en-US" dirty="0" err="1"/>
              <a:t>Yj</a:t>
            </a:r>
            <a:r>
              <a:rPr lang="en-US" dirty="0"/>
              <a:t> predicts whose probability is maximum compared to other classes</a:t>
            </a:r>
            <a:endParaRPr lang="en-IN" dirty="0"/>
          </a:p>
          <a:p>
            <a:r>
              <a:rPr lang="en-US" dirty="0"/>
              <a:t>Suppose there exists feature values in X that are missing or not reliable, which were considered as 0. SONB sequentially optimizes each feature value before making any predictions.</a:t>
            </a:r>
          </a:p>
          <a:p>
            <a:r>
              <a:rPr lang="en-IN" dirty="0"/>
              <a:t>Now all the data has been cleaned </a:t>
            </a:r>
            <a:r>
              <a:rPr lang="en-US" dirty="0"/>
              <a:t>SONB uses the Naïve Bayesian algorithm to train a model.</a:t>
            </a:r>
          </a:p>
          <a:p>
            <a:r>
              <a:rPr lang="en-IN" dirty="0"/>
              <a:t>Accuracy Evaluation- </a:t>
            </a:r>
            <a:r>
              <a:rPr lang="en-US" dirty="0"/>
              <a:t>we calculate the absolute difference of the predicted and real total months of employee staying in a position.</a:t>
            </a:r>
          </a:p>
          <a:p>
            <a:endParaRPr lang="en-IN" dirty="0"/>
          </a:p>
        </p:txBody>
      </p:sp>
      <p:pic>
        <p:nvPicPr>
          <p:cNvPr id="5" name="Picture 4">
            <a:extLst>
              <a:ext uri="{FF2B5EF4-FFF2-40B4-BE49-F238E27FC236}">
                <a16:creationId xmlns:a16="http://schemas.microsoft.com/office/drawing/2014/main" id="{4F088D3A-1966-89BE-9C97-7C0194E6A956}"/>
              </a:ext>
            </a:extLst>
          </p:cNvPr>
          <p:cNvPicPr>
            <a:picLocks noChangeAspect="1"/>
          </p:cNvPicPr>
          <p:nvPr/>
        </p:nvPicPr>
        <p:blipFill>
          <a:blip r:embed="rId2"/>
          <a:stretch>
            <a:fillRect/>
          </a:stretch>
        </p:blipFill>
        <p:spPr>
          <a:xfrm>
            <a:off x="5027118" y="2407876"/>
            <a:ext cx="5384507" cy="659174"/>
          </a:xfrm>
          <a:prstGeom prst="rect">
            <a:avLst/>
          </a:prstGeom>
        </p:spPr>
      </p:pic>
    </p:spTree>
    <p:extLst>
      <p:ext uri="{BB962C8B-B14F-4D97-AF65-F5344CB8AC3E}">
        <p14:creationId xmlns:p14="http://schemas.microsoft.com/office/powerpoint/2010/main" val="569455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BA73-89CD-8BBF-7E0F-0872BA9168CF}"/>
              </a:ext>
            </a:extLst>
          </p:cNvPr>
          <p:cNvSpPr>
            <a:spLocks noGrp="1"/>
          </p:cNvSpPr>
          <p:nvPr>
            <p:ph type="title"/>
          </p:nvPr>
        </p:nvSpPr>
        <p:spPr/>
        <p:txBody>
          <a:bodyPr/>
          <a:lstStyle/>
          <a:p>
            <a:r>
              <a:rPr lang="en-IN" dirty="0"/>
              <a:t>Chapter v- </a:t>
            </a:r>
            <a:r>
              <a:rPr lang="en-US" dirty="0">
                <a:effectLst/>
                <a:ea typeface="Times New Roman" panose="02020603050405020304" pitchFamily="18" charset="0"/>
              </a:rPr>
              <a:t>SEQUENTIAL OPTIMIZATION NAIVE BAYESIAN</a:t>
            </a:r>
            <a:endParaRPr lang="en-IN" dirty="0"/>
          </a:p>
        </p:txBody>
      </p:sp>
      <p:sp>
        <p:nvSpPr>
          <p:cNvPr id="3" name="Content Placeholder 2">
            <a:extLst>
              <a:ext uri="{FF2B5EF4-FFF2-40B4-BE49-F238E27FC236}">
                <a16:creationId xmlns:a16="http://schemas.microsoft.com/office/drawing/2014/main" id="{24A94983-82DA-C68C-84F6-298B859D6564}"/>
              </a:ext>
            </a:extLst>
          </p:cNvPr>
          <p:cNvSpPr>
            <a:spLocks noGrp="1"/>
          </p:cNvSpPr>
          <p:nvPr>
            <p:ph idx="1"/>
          </p:nvPr>
        </p:nvSpPr>
        <p:spPr/>
        <p:txBody>
          <a:bodyPr/>
          <a:lstStyle/>
          <a:p>
            <a:endParaRPr lang="en-IN" dirty="0"/>
          </a:p>
          <a:p>
            <a:endParaRPr lang="en-IN" dirty="0"/>
          </a:p>
        </p:txBody>
      </p:sp>
      <p:pic>
        <p:nvPicPr>
          <p:cNvPr id="5" name="Picture 4">
            <a:extLst>
              <a:ext uri="{FF2B5EF4-FFF2-40B4-BE49-F238E27FC236}">
                <a16:creationId xmlns:a16="http://schemas.microsoft.com/office/drawing/2014/main" id="{314A8DA6-829D-8ADE-73FD-796CA974BABA}"/>
              </a:ext>
            </a:extLst>
          </p:cNvPr>
          <p:cNvPicPr>
            <a:picLocks noChangeAspect="1"/>
          </p:cNvPicPr>
          <p:nvPr/>
        </p:nvPicPr>
        <p:blipFill>
          <a:blip r:embed="rId2"/>
          <a:stretch>
            <a:fillRect/>
          </a:stretch>
        </p:blipFill>
        <p:spPr>
          <a:xfrm>
            <a:off x="1232281" y="2036063"/>
            <a:ext cx="3815969" cy="3345562"/>
          </a:xfrm>
          <a:prstGeom prst="rect">
            <a:avLst/>
          </a:prstGeom>
        </p:spPr>
      </p:pic>
      <p:pic>
        <p:nvPicPr>
          <p:cNvPr id="7" name="Picture 6">
            <a:extLst>
              <a:ext uri="{FF2B5EF4-FFF2-40B4-BE49-F238E27FC236}">
                <a16:creationId xmlns:a16="http://schemas.microsoft.com/office/drawing/2014/main" id="{C7A734D3-DEAE-5966-B3BB-4D6EB31E5D95}"/>
              </a:ext>
            </a:extLst>
          </p:cNvPr>
          <p:cNvPicPr>
            <a:picLocks noChangeAspect="1"/>
          </p:cNvPicPr>
          <p:nvPr/>
        </p:nvPicPr>
        <p:blipFill>
          <a:blip r:embed="rId3"/>
          <a:stretch>
            <a:fillRect/>
          </a:stretch>
        </p:blipFill>
        <p:spPr>
          <a:xfrm>
            <a:off x="5514634" y="2055113"/>
            <a:ext cx="5540220" cy="3326512"/>
          </a:xfrm>
          <a:prstGeom prst="rect">
            <a:avLst/>
          </a:prstGeom>
        </p:spPr>
      </p:pic>
    </p:spTree>
    <p:extLst>
      <p:ext uri="{BB962C8B-B14F-4D97-AF65-F5344CB8AC3E}">
        <p14:creationId xmlns:p14="http://schemas.microsoft.com/office/powerpoint/2010/main" val="1858432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76BE-9F8C-296A-E125-90E26F29B5E6}"/>
              </a:ext>
            </a:extLst>
          </p:cNvPr>
          <p:cNvSpPr>
            <a:spLocks noGrp="1"/>
          </p:cNvSpPr>
          <p:nvPr>
            <p:ph type="title"/>
          </p:nvPr>
        </p:nvSpPr>
        <p:spPr/>
        <p:txBody>
          <a:bodyPr/>
          <a:lstStyle/>
          <a:p>
            <a:r>
              <a:rPr lang="en-IN" dirty="0"/>
              <a:t>Chapter v- </a:t>
            </a:r>
            <a:r>
              <a:rPr lang="en-US" dirty="0">
                <a:effectLst/>
                <a:ea typeface="Times New Roman" panose="02020603050405020304" pitchFamily="18" charset="0"/>
              </a:rPr>
              <a:t>SEQUENTIAL OPTIMIZATION NAIVE BAYESIAN</a:t>
            </a:r>
            <a:endParaRPr lang="en-IN" dirty="0"/>
          </a:p>
        </p:txBody>
      </p:sp>
      <p:pic>
        <p:nvPicPr>
          <p:cNvPr id="5" name="Content Placeholder 4">
            <a:extLst>
              <a:ext uri="{FF2B5EF4-FFF2-40B4-BE49-F238E27FC236}">
                <a16:creationId xmlns:a16="http://schemas.microsoft.com/office/drawing/2014/main" id="{BE507755-FCEA-1F2E-3097-E0133F162B57}"/>
              </a:ext>
            </a:extLst>
          </p:cNvPr>
          <p:cNvPicPr>
            <a:picLocks noGrp="1" noChangeAspect="1"/>
          </p:cNvPicPr>
          <p:nvPr>
            <p:ph idx="1"/>
          </p:nvPr>
        </p:nvPicPr>
        <p:blipFill>
          <a:blip r:embed="rId2"/>
          <a:stretch>
            <a:fillRect/>
          </a:stretch>
        </p:blipFill>
        <p:spPr>
          <a:xfrm>
            <a:off x="1541257" y="2025650"/>
            <a:ext cx="4554743" cy="3449638"/>
          </a:xfrm>
        </p:spPr>
      </p:pic>
      <p:pic>
        <p:nvPicPr>
          <p:cNvPr id="7" name="Picture 6">
            <a:extLst>
              <a:ext uri="{FF2B5EF4-FFF2-40B4-BE49-F238E27FC236}">
                <a16:creationId xmlns:a16="http://schemas.microsoft.com/office/drawing/2014/main" id="{D2CC31AC-0758-6B8C-CBEC-1D51184017C6}"/>
              </a:ext>
            </a:extLst>
          </p:cNvPr>
          <p:cNvPicPr>
            <a:picLocks noChangeAspect="1"/>
          </p:cNvPicPr>
          <p:nvPr/>
        </p:nvPicPr>
        <p:blipFill>
          <a:blip r:embed="rId3"/>
          <a:stretch>
            <a:fillRect/>
          </a:stretch>
        </p:blipFill>
        <p:spPr>
          <a:xfrm>
            <a:off x="6253838" y="2025650"/>
            <a:ext cx="4801016" cy="3449638"/>
          </a:xfrm>
          <a:prstGeom prst="rect">
            <a:avLst/>
          </a:prstGeom>
        </p:spPr>
      </p:pic>
    </p:spTree>
    <p:extLst>
      <p:ext uri="{BB962C8B-B14F-4D97-AF65-F5344CB8AC3E}">
        <p14:creationId xmlns:p14="http://schemas.microsoft.com/office/powerpoint/2010/main" val="3741454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9D1E-C606-C53E-E1A2-7327EE930BB0}"/>
              </a:ext>
            </a:extLst>
          </p:cNvPr>
          <p:cNvSpPr>
            <a:spLocks noGrp="1"/>
          </p:cNvSpPr>
          <p:nvPr>
            <p:ph type="title"/>
          </p:nvPr>
        </p:nvSpPr>
        <p:spPr/>
        <p:txBody>
          <a:bodyPr/>
          <a:lstStyle/>
          <a:p>
            <a:r>
              <a:rPr lang="en-IN" dirty="0"/>
              <a:t>Chapter v- </a:t>
            </a:r>
            <a:r>
              <a:rPr lang="en-US" dirty="0">
                <a:effectLst/>
                <a:ea typeface="Times New Roman" panose="02020603050405020304" pitchFamily="18" charset="0"/>
              </a:rPr>
              <a:t>SEQUENTIAL OPTIMIZATION NAIVE BAYESIAN</a:t>
            </a:r>
            <a:endParaRPr lang="en-IN" dirty="0"/>
          </a:p>
        </p:txBody>
      </p:sp>
      <p:pic>
        <p:nvPicPr>
          <p:cNvPr id="5" name="Content Placeholder 4">
            <a:extLst>
              <a:ext uri="{FF2B5EF4-FFF2-40B4-BE49-F238E27FC236}">
                <a16:creationId xmlns:a16="http://schemas.microsoft.com/office/drawing/2014/main" id="{9D7146F2-A3C8-18D5-740E-48986A44C757}"/>
              </a:ext>
            </a:extLst>
          </p:cNvPr>
          <p:cNvPicPr>
            <a:picLocks noGrp="1" noChangeAspect="1"/>
          </p:cNvPicPr>
          <p:nvPr>
            <p:ph idx="1"/>
          </p:nvPr>
        </p:nvPicPr>
        <p:blipFill>
          <a:blip r:embed="rId2"/>
          <a:stretch>
            <a:fillRect/>
          </a:stretch>
        </p:blipFill>
        <p:spPr>
          <a:xfrm>
            <a:off x="1583502" y="2092325"/>
            <a:ext cx="4512498" cy="3449638"/>
          </a:xfrm>
        </p:spPr>
      </p:pic>
      <p:pic>
        <p:nvPicPr>
          <p:cNvPr id="7" name="Picture 6">
            <a:extLst>
              <a:ext uri="{FF2B5EF4-FFF2-40B4-BE49-F238E27FC236}">
                <a16:creationId xmlns:a16="http://schemas.microsoft.com/office/drawing/2014/main" id="{D92B124D-A4D1-3BA0-DA2F-F966C11EF42D}"/>
              </a:ext>
            </a:extLst>
          </p:cNvPr>
          <p:cNvPicPr>
            <a:picLocks noChangeAspect="1"/>
          </p:cNvPicPr>
          <p:nvPr/>
        </p:nvPicPr>
        <p:blipFill>
          <a:blip r:embed="rId3"/>
          <a:stretch>
            <a:fillRect/>
          </a:stretch>
        </p:blipFill>
        <p:spPr>
          <a:xfrm>
            <a:off x="6677025" y="2092325"/>
            <a:ext cx="5185649" cy="3449638"/>
          </a:xfrm>
          <a:prstGeom prst="rect">
            <a:avLst/>
          </a:prstGeom>
        </p:spPr>
      </p:pic>
    </p:spTree>
    <p:extLst>
      <p:ext uri="{BB962C8B-B14F-4D97-AF65-F5344CB8AC3E}">
        <p14:creationId xmlns:p14="http://schemas.microsoft.com/office/powerpoint/2010/main" val="111746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D307-A301-CC78-9EDD-F2DB18F3500B}"/>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180618A0-B1C9-E49B-8EC1-C4E41CFFEA33}"/>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The concept of Artificial Intelligence has attracted a lot many scholars round the globe and is the most trending and widely used technology these days. </a:t>
            </a:r>
          </a:p>
          <a:p>
            <a:r>
              <a:rPr lang="en-US" sz="1800" dirty="0">
                <a:effectLst/>
                <a:latin typeface="Times New Roman" panose="02020603050405020304" pitchFamily="18" charset="0"/>
                <a:ea typeface="Times New Roman" panose="02020603050405020304" pitchFamily="18" charset="0"/>
              </a:rPr>
              <a:t>Artificial Intelligence has promoted the transformation and upgradation of economy and society but simultaneously had an adverse effect on the employment structure. It has already automated many jobs and continues to do so, but the end result on the employments remain uncertain and vary according to the industry and demand. </a:t>
            </a:r>
          </a:p>
          <a:p>
            <a:r>
              <a:rPr lang="en-US" sz="1800" dirty="0">
                <a:latin typeface="Times New Roman" panose="02020603050405020304" pitchFamily="18" charset="0"/>
              </a:rPr>
              <a:t>In this report we will see the impact of Artificial Intelligence on employment, its counter measures</a:t>
            </a:r>
            <a:r>
              <a:rPr lang="en-IN" sz="1800" dirty="0">
                <a:latin typeface="Times New Roman" panose="02020603050405020304" pitchFamily="18" charset="0"/>
              </a:rPr>
              <a:t> along with a case study of job-hopping pattern based on artificial intelligence.</a:t>
            </a:r>
            <a:endParaRPr lang="en-US" sz="1800" dirty="0">
              <a:latin typeface="Times New Roman" panose="02020603050405020304" pitchFamily="18" charset="0"/>
            </a:endParaRPr>
          </a:p>
        </p:txBody>
      </p:sp>
      <p:pic>
        <p:nvPicPr>
          <p:cNvPr id="8" name="Picture 7">
            <a:extLst>
              <a:ext uri="{FF2B5EF4-FFF2-40B4-BE49-F238E27FC236}">
                <a16:creationId xmlns:a16="http://schemas.microsoft.com/office/drawing/2014/main" id="{5B83B50F-CDFB-19ED-7616-20B199312BD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91601" y="12437"/>
            <a:ext cx="3200400" cy="1703485"/>
          </a:xfrm>
          <a:prstGeom prst="rect">
            <a:avLst/>
          </a:prstGeom>
        </p:spPr>
      </p:pic>
    </p:spTree>
    <p:extLst>
      <p:ext uri="{BB962C8B-B14F-4D97-AF65-F5344CB8AC3E}">
        <p14:creationId xmlns:p14="http://schemas.microsoft.com/office/powerpoint/2010/main" val="2943287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55AC-AB30-41F3-4EE7-FC8804364F37}"/>
              </a:ext>
            </a:extLst>
          </p:cNvPr>
          <p:cNvSpPr>
            <a:spLocks noGrp="1"/>
          </p:cNvSpPr>
          <p:nvPr>
            <p:ph type="title"/>
          </p:nvPr>
        </p:nvSpPr>
        <p:spPr/>
        <p:txBody>
          <a:bodyPr/>
          <a:lstStyle/>
          <a:p>
            <a:r>
              <a:rPr lang="en-IN" dirty="0"/>
              <a:t>Chapter 6- conclusion</a:t>
            </a:r>
          </a:p>
        </p:txBody>
      </p:sp>
      <p:sp>
        <p:nvSpPr>
          <p:cNvPr id="3" name="Content Placeholder 2">
            <a:extLst>
              <a:ext uri="{FF2B5EF4-FFF2-40B4-BE49-F238E27FC236}">
                <a16:creationId xmlns:a16="http://schemas.microsoft.com/office/drawing/2014/main" id="{5937858D-7462-5AE1-8B03-43DEB1EE4106}"/>
              </a:ext>
            </a:extLst>
          </p:cNvPr>
          <p:cNvSpPr>
            <a:spLocks noGrp="1"/>
          </p:cNvSpPr>
          <p:nvPr>
            <p:ph idx="1"/>
          </p:nvPr>
        </p:nvSpPr>
        <p:spPr/>
        <p:txBody>
          <a:bodyPr>
            <a:normAutofit fontScale="92500"/>
          </a:bodyPr>
          <a:lstStyle/>
          <a:p>
            <a:r>
              <a:rPr lang="en-US" dirty="0"/>
              <a:t>As of now, it can supplant a portion of the more hazardous and monotonous physical work.</a:t>
            </a:r>
          </a:p>
          <a:p>
            <a:r>
              <a:rPr lang="en-US" dirty="0"/>
              <a:t>won't totally supplant human business, and will help out people, so laborers can zero in more on scholarly work.</a:t>
            </a:r>
          </a:p>
          <a:p>
            <a:r>
              <a:rPr lang="en-US" dirty="0"/>
              <a:t>the enterprises it drives will likewise make an enormous number of new positions for individuals, like the help business and more imaginative positions.</a:t>
            </a:r>
          </a:p>
          <a:p>
            <a:r>
              <a:rPr lang="en-US" dirty="0"/>
              <a:t>Individuals need to further develop their insight stores and advancement capacities, and apply creative reasoning to their work</a:t>
            </a:r>
          </a:p>
          <a:p>
            <a:r>
              <a:rPr lang="en-US" dirty="0"/>
              <a:t>Better adjust to new business strategies in the new climate</a:t>
            </a:r>
            <a:endParaRPr lang="en-IN" dirty="0"/>
          </a:p>
        </p:txBody>
      </p:sp>
    </p:spTree>
    <p:extLst>
      <p:ext uri="{BB962C8B-B14F-4D97-AF65-F5344CB8AC3E}">
        <p14:creationId xmlns:p14="http://schemas.microsoft.com/office/powerpoint/2010/main" val="2616770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A405-7057-810F-E883-8D3FE2115EE4}"/>
              </a:ext>
            </a:extLst>
          </p:cNvPr>
          <p:cNvSpPr>
            <a:spLocks noGrp="1"/>
          </p:cNvSpPr>
          <p:nvPr>
            <p:ph type="title"/>
          </p:nvPr>
        </p:nvSpPr>
        <p:spPr/>
        <p:txBody>
          <a:bodyPr/>
          <a:lstStyle/>
          <a:p>
            <a:r>
              <a:rPr lang="en-IN" b="1" dirty="0"/>
              <a:t>          Thank </a:t>
            </a:r>
            <a:br>
              <a:rPr lang="en-IN" b="1" dirty="0"/>
            </a:br>
            <a:r>
              <a:rPr lang="en-IN" b="1" dirty="0"/>
              <a:t>                     you </a:t>
            </a:r>
          </a:p>
        </p:txBody>
      </p:sp>
      <p:pic>
        <p:nvPicPr>
          <p:cNvPr id="8" name="Picture Placeholder 7">
            <a:extLst>
              <a:ext uri="{FF2B5EF4-FFF2-40B4-BE49-F238E27FC236}">
                <a16:creationId xmlns:a16="http://schemas.microsoft.com/office/drawing/2014/main" id="{4C67C79E-9A35-91B2-D3CD-76F4A4FC774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9262" r="29262"/>
          <a:stretch>
            <a:fillRect/>
          </a:stretch>
        </p:blipFill>
        <p:spPr/>
      </p:pic>
    </p:spTree>
    <p:extLst>
      <p:ext uri="{BB962C8B-B14F-4D97-AF65-F5344CB8AC3E}">
        <p14:creationId xmlns:p14="http://schemas.microsoft.com/office/powerpoint/2010/main" val="127997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2AF0-6789-39DF-12F4-DD73694AE75F}"/>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2EE66136-8D21-5BE9-0361-A0566FC8CB8B}"/>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Chapter 1- Introduction</a:t>
            </a:r>
          </a:p>
          <a:p>
            <a:r>
              <a:rPr lang="en-IN" sz="1800" dirty="0">
                <a:latin typeface="Times New Roman" panose="02020603050405020304" pitchFamily="18" charset="0"/>
                <a:cs typeface="Times New Roman" panose="02020603050405020304" pitchFamily="18" charset="0"/>
              </a:rPr>
              <a:t>Chapter II-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Impact of Artificial Intelligence on Employment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Chapter III-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Countermeasures to the Impact of AI on Employment</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Chapter IV-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Analysis of current situation of industrial Development due to AI</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Chapter V-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Sequential Optimization of Naive Bayesian (SONB)</a:t>
            </a:r>
          </a:p>
          <a:p>
            <a:r>
              <a:rPr lang="en-US" sz="1800" dirty="0">
                <a:latin typeface="Times New Roman" panose="02020603050405020304" pitchFamily="18" charset="0"/>
                <a:cs typeface="Times New Roman" panose="02020603050405020304" pitchFamily="18" charset="0"/>
              </a:rPr>
              <a:t>Chapter VI- Conclusion</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5D15223-C1DE-8666-128C-D204372F41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84023" y="4199727"/>
            <a:ext cx="3199490" cy="1853754"/>
          </a:xfrm>
          <a:prstGeom prst="rect">
            <a:avLst/>
          </a:prstGeom>
        </p:spPr>
      </p:pic>
      <p:sp>
        <p:nvSpPr>
          <p:cNvPr id="5" name="TextBox 4">
            <a:extLst>
              <a:ext uri="{FF2B5EF4-FFF2-40B4-BE49-F238E27FC236}">
                <a16:creationId xmlns:a16="http://schemas.microsoft.com/office/drawing/2014/main" id="{F59FC590-8A41-973F-047C-AC163161DB2F}"/>
              </a:ext>
            </a:extLst>
          </p:cNvPr>
          <p:cNvSpPr txBox="1"/>
          <p:nvPr/>
        </p:nvSpPr>
        <p:spPr>
          <a:xfrm>
            <a:off x="5374933" y="9666072"/>
            <a:ext cx="3992275" cy="230832"/>
          </a:xfrm>
          <a:prstGeom prst="rect">
            <a:avLst/>
          </a:prstGeom>
          <a:noFill/>
        </p:spPr>
        <p:txBody>
          <a:bodyPr wrap="square" rtlCol="0">
            <a:spAutoFit/>
          </a:bodyPr>
          <a:lstStyle/>
          <a:p>
            <a:r>
              <a:rPr lang="en-IN" sz="900">
                <a:hlinkClick r:id="rId3" tooltip="https://teachonline.ca/tools-trends/ten-facts-about-artificial-intelligence"/>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633725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0F6F-4B41-D7F2-BB0A-09DA0EBAD62C}"/>
              </a:ext>
            </a:extLst>
          </p:cNvPr>
          <p:cNvSpPr>
            <a:spLocks noGrp="1"/>
          </p:cNvSpPr>
          <p:nvPr>
            <p:ph type="title"/>
          </p:nvPr>
        </p:nvSpPr>
        <p:spPr/>
        <p:txBody>
          <a:bodyPr/>
          <a:lstStyle/>
          <a:p>
            <a:r>
              <a:rPr lang="en-IN" dirty="0"/>
              <a:t>Chapter 1- introduction to artificial      intelligence</a:t>
            </a:r>
          </a:p>
        </p:txBody>
      </p:sp>
      <p:sp>
        <p:nvSpPr>
          <p:cNvPr id="3" name="Content Placeholder 2">
            <a:extLst>
              <a:ext uri="{FF2B5EF4-FFF2-40B4-BE49-F238E27FC236}">
                <a16:creationId xmlns:a16="http://schemas.microsoft.com/office/drawing/2014/main" id="{030E9278-F713-0799-A68B-E75AD0D881D9}"/>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Artificial Intelligence is the branch of computer science which gains intelligence and attempts to perform actions like a human. </a:t>
            </a:r>
          </a:p>
          <a:p>
            <a:r>
              <a:rPr lang="en-US" sz="1800" dirty="0">
                <a:effectLst/>
                <a:latin typeface="Times New Roman" panose="02020603050405020304" pitchFamily="18" charset="0"/>
                <a:ea typeface="Times New Roman" panose="02020603050405020304" pitchFamily="18" charset="0"/>
              </a:rPr>
              <a:t>It is very versatile and covers a wider range of industries in people’s employment. Many of the companies have even faced a situation of being majorly replaced by artificial intelligence.</a:t>
            </a:r>
          </a:p>
          <a:p>
            <a:r>
              <a:rPr lang="en-US" sz="1800" dirty="0">
                <a:effectLst/>
                <a:latin typeface="Times New Roman" panose="02020603050405020304" pitchFamily="18" charset="0"/>
                <a:ea typeface="Times New Roman" panose="02020603050405020304" pitchFamily="18" charset="0"/>
              </a:rPr>
              <a:t>Besides it impacts on employment, artificial intelligence technology is used in the selection of the company hiring or recruitment process itself.</a:t>
            </a:r>
            <a:endParaRPr lang="en-US" sz="1800" dirty="0">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673F0128-E675-91E0-1B53-235DDCA9221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8305" y="4443606"/>
            <a:ext cx="3271836" cy="1483103"/>
          </a:xfrm>
          <a:prstGeom prst="rect">
            <a:avLst/>
          </a:prstGeom>
        </p:spPr>
      </p:pic>
      <p:pic>
        <p:nvPicPr>
          <p:cNvPr id="8" name="Picture 7">
            <a:extLst>
              <a:ext uri="{FF2B5EF4-FFF2-40B4-BE49-F238E27FC236}">
                <a16:creationId xmlns:a16="http://schemas.microsoft.com/office/drawing/2014/main" id="{87522311-681B-6D3E-5BC3-759246BA81E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381130" y="1310"/>
            <a:ext cx="1690049" cy="1762914"/>
          </a:xfrm>
          <a:prstGeom prst="rect">
            <a:avLst/>
          </a:prstGeom>
        </p:spPr>
      </p:pic>
      <p:pic>
        <p:nvPicPr>
          <p:cNvPr id="11" name="Picture 10">
            <a:extLst>
              <a:ext uri="{FF2B5EF4-FFF2-40B4-BE49-F238E27FC236}">
                <a16:creationId xmlns:a16="http://schemas.microsoft.com/office/drawing/2014/main" id="{1E6AB3AC-E188-37B4-7B96-87D43F4136C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440539" y="3936354"/>
            <a:ext cx="2751461" cy="2034140"/>
          </a:xfrm>
          <a:prstGeom prst="rect">
            <a:avLst/>
          </a:prstGeom>
        </p:spPr>
      </p:pic>
    </p:spTree>
    <p:extLst>
      <p:ext uri="{BB962C8B-B14F-4D97-AF65-F5344CB8AC3E}">
        <p14:creationId xmlns:p14="http://schemas.microsoft.com/office/powerpoint/2010/main" val="232473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3184-9197-448A-2BDB-6341BE4AD7C3}"/>
              </a:ext>
            </a:extLst>
          </p:cNvPr>
          <p:cNvSpPr>
            <a:spLocks noGrp="1"/>
          </p:cNvSpPr>
          <p:nvPr>
            <p:ph type="title"/>
          </p:nvPr>
        </p:nvSpPr>
        <p:spPr/>
        <p:txBody>
          <a:bodyPr/>
          <a:lstStyle/>
          <a:p>
            <a:r>
              <a:rPr lang="en-IN" dirty="0"/>
              <a:t>Chapter 1- the development of artificial intelligence</a:t>
            </a:r>
          </a:p>
        </p:txBody>
      </p:sp>
      <p:sp>
        <p:nvSpPr>
          <p:cNvPr id="3" name="Content Placeholder 2">
            <a:extLst>
              <a:ext uri="{FF2B5EF4-FFF2-40B4-BE49-F238E27FC236}">
                <a16:creationId xmlns:a16="http://schemas.microsoft.com/office/drawing/2014/main" id="{E771B1A1-4AEE-E1F8-7FD6-180B50EAF236}"/>
              </a:ext>
            </a:extLst>
          </p:cNvPr>
          <p:cNvSpPr>
            <a:spLocks noGrp="1"/>
          </p:cNvSpPr>
          <p:nvPr>
            <p:ph idx="1"/>
          </p:nvPr>
        </p:nvSpPr>
        <p:spPr/>
        <p:txBody>
          <a:bodyPr>
            <a:normAutofit lnSpcReduction="10000"/>
          </a:bodyPr>
          <a:lstStyle/>
          <a:p>
            <a:r>
              <a:rPr lang="en-US" sz="1800" dirty="0">
                <a:latin typeface="Times New Roman" panose="02020603050405020304" pitchFamily="18" charset="0"/>
                <a:ea typeface="Times New Roman" panose="02020603050405020304" pitchFamily="18" charset="0"/>
              </a:rPr>
              <a:t>1956- </a:t>
            </a:r>
            <a:r>
              <a:rPr lang="en-US" sz="1800" dirty="0">
                <a:effectLst/>
                <a:latin typeface="Times New Roman" panose="02020603050405020304" pitchFamily="18" charset="0"/>
                <a:ea typeface="Times New Roman" panose="02020603050405020304" pitchFamily="18" charset="0"/>
              </a:rPr>
              <a:t>Dartmouth Conference -the concept of artificial intelligence was proposed</a:t>
            </a:r>
          </a:p>
          <a:p>
            <a:r>
              <a:rPr lang="en-US" sz="1800" dirty="0">
                <a:latin typeface="Times New Roman" panose="02020603050405020304" pitchFamily="18" charset="0"/>
                <a:ea typeface="Times New Roman" panose="02020603050405020304" pitchFamily="18" charset="0"/>
              </a:rPr>
              <a:t>1960- lack of hardware and algorithmic defects, development did not flourish</a:t>
            </a:r>
          </a:p>
          <a:p>
            <a:r>
              <a:rPr lang="en-US" sz="1800" dirty="0">
                <a:effectLst/>
                <a:latin typeface="Times New Roman" panose="02020603050405020304" pitchFamily="18" charset="0"/>
                <a:ea typeface="Times New Roman" panose="02020603050405020304" pitchFamily="18" charset="0"/>
              </a:rPr>
              <a:t>1970- research of backpropagation started</a:t>
            </a:r>
          </a:p>
          <a:p>
            <a:r>
              <a:rPr lang="en-US" sz="1800" dirty="0">
                <a:latin typeface="Times New Roman" panose="02020603050405020304" pitchFamily="18" charset="0"/>
                <a:ea typeface="Times New Roman" panose="02020603050405020304" pitchFamily="18" charset="0"/>
              </a:rPr>
              <a:t>1980-research on algorithms based on AI began to advance rapidly, development of Internet reduced computing cost and development had no bounds</a:t>
            </a:r>
          </a:p>
          <a:p>
            <a:r>
              <a:rPr lang="en-US" sz="1800" dirty="0">
                <a:effectLst/>
                <a:latin typeface="Times New Roman" panose="02020603050405020304" pitchFamily="18" charset="0"/>
                <a:ea typeface="Times New Roman" panose="02020603050405020304" pitchFamily="18" charset="0"/>
              </a:rPr>
              <a:t>2006- deep learning was proposed</a:t>
            </a:r>
            <a:r>
              <a:rPr lang="en-US" sz="1800" dirty="0">
                <a:latin typeface="Times New Roman" panose="02020603050405020304" pitchFamily="18" charset="0"/>
                <a:ea typeface="Times New Roman" panose="02020603050405020304" pitchFamily="18" charset="0"/>
              </a:rPr>
              <a:t>, AI achieved breakthrough development</a:t>
            </a:r>
          </a:p>
          <a:p>
            <a:r>
              <a:rPr lang="en-US" sz="1800" dirty="0">
                <a:effectLst/>
                <a:latin typeface="Times New Roman" panose="02020603050405020304" pitchFamily="18" charset="0"/>
                <a:ea typeface="Times New Roman" panose="02020603050405020304" pitchFamily="18" charset="0"/>
              </a:rPr>
              <a:t>21</a:t>
            </a:r>
            <a:r>
              <a:rPr lang="en-US" sz="1800" baseline="30000" dirty="0">
                <a:effectLst/>
                <a:latin typeface="Times New Roman" panose="02020603050405020304" pitchFamily="18" charset="0"/>
                <a:ea typeface="Times New Roman" panose="02020603050405020304" pitchFamily="18" charset="0"/>
              </a:rPr>
              <a:t>st</a:t>
            </a:r>
            <a:r>
              <a:rPr lang="en-US" sz="1800" dirty="0">
                <a:effectLst/>
                <a:latin typeface="Times New Roman" panose="02020603050405020304" pitchFamily="18" charset="0"/>
                <a:ea typeface="Times New Roman" panose="02020603050405020304" pitchFamily="18" charset="0"/>
              </a:rPr>
              <a:t> century- </a:t>
            </a:r>
            <a:r>
              <a:rPr lang="en-US" sz="1800" dirty="0">
                <a:latin typeface="Times New Roman" panose="02020603050405020304" pitchFamily="18" charset="0"/>
                <a:ea typeface="Times New Roman" panose="02020603050405020304" pitchFamily="18" charset="0"/>
              </a:rPr>
              <a:t>mobile internet brought more application scenarios for AI</a:t>
            </a:r>
          </a:p>
          <a:p>
            <a:r>
              <a:rPr lang="en-US" sz="1800" dirty="0">
                <a:effectLst/>
                <a:latin typeface="Times New Roman" panose="02020603050405020304" pitchFamily="18" charset="0"/>
                <a:ea typeface="Times New Roman" panose="02020603050405020304" pitchFamily="18" charset="0"/>
              </a:rPr>
              <a:t>2012- deep learning achieved high levels in speech and visual recognition</a:t>
            </a:r>
          </a:p>
          <a:p>
            <a:endParaRPr lang="en-US"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BD358166-F882-4DDB-24EA-03789908024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24500" y="5208494"/>
            <a:ext cx="6667500" cy="1649506"/>
          </a:xfrm>
          <a:prstGeom prst="rect">
            <a:avLst/>
          </a:prstGeom>
        </p:spPr>
      </p:pic>
    </p:spTree>
    <p:extLst>
      <p:ext uri="{BB962C8B-B14F-4D97-AF65-F5344CB8AC3E}">
        <p14:creationId xmlns:p14="http://schemas.microsoft.com/office/powerpoint/2010/main" val="362613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817C-85FE-C364-869A-EA21F8B9AAF9}"/>
              </a:ext>
            </a:extLst>
          </p:cNvPr>
          <p:cNvSpPr>
            <a:spLocks noGrp="1"/>
          </p:cNvSpPr>
          <p:nvPr>
            <p:ph type="title"/>
          </p:nvPr>
        </p:nvSpPr>
        <p:spPr/>
        <p:txBody>
          <a:bodyPr/>
          <a:lstStyle/>
          <a:p>
            <a:r>
              <a:rPr lang="en-IN" dirty="0"/>
              <a:t>Chapter ii- The impact of Artificial intelligence on employment</a:t>
            </a:r>
          </a:p>
        </p:txBody>
      </p:sp>
      <p:sp>
        <p:nvSpPr>
          <p:cNvPr id="3" name="Content Placeholder 2">
            <a:extLst>
              <a:ext uri="{FF2B5EF4-FFF2-40B4-BE49-F238E27FC236}">
                <a16:creationId xmlns:a16="http://schemas.microsoft.com/office/drawing/2014/main" id="{74016CC4-DD92-96A8-2A89-B6BB39A116B1}"/>
              </a:ext>
            </a:extLst>
          </p:cNvPr>
          <p:cNvSpPr>
            <a:spLocks noGrp="1"/>
          </p:cNvSpPr>
          <p:nvPr>
            <p:ph idx="1"/>
          </p:nvPr>
        </p:nvSpPr>
        <p:spPr>
          <a:xfrm>
            <a:off x="1451579" y="2015732"/>
            <a:ext cx="9603275" cy="3450613"/>
          </a:xfrm>
        </p:spPr>
        <p:txBody>
          <a:bodyPr>
            <a:normAutofit fontScale="92500" lnSpcReduction="10000"/>
          </a:bodyPr>
          <a:lstStyle/>
          <a:p>
            <a:r>
              <a:rPr lang="en-IN" u="sng" dirty="0"/>
              <a:t>The Substitution Effects of Artificial Intelligence on Employment</a:t>
            </a:r>
          </a:p>
          <a:p>
            <a:r>
              <a:rPr lang="en-US" sz="1800" dirty="0">
                <a:effectLst/>
                <a:latin typeface="Times New Roman" panose="02020603050405020304" pitchFamily="18" charset="0"/>
                <a:ea typeface="Times New Roman" panose="02020603050405020304" pitchFamily="18" charset="0"/>
              </a:rPr>
              <a:t>Artificial Intelligence is widely used in various fields, from medical care to customized education, from more efficient retail and manufacturing to autonomous vehicles. </a:t>
            </a:r>
            <a:endParaRPr lang="en-IN" sz="1800" dirty="0">
              <a:effectLst/>
              <a:latin typeface="Times New Roman" panose="02020603050405020304" pitchFamily="18" charset="0"/>
              <a:ea typeface="Times New Roman" panose="02020603050405020304" pitchFamily="18" charset="0"/>
            </a:endParaRPr>
          </a:p>
          <a:p>
            <a:r>
              <a:rPr lang="en-IN" sz="1800" dirty="0">
                <a:latin typeface="Times New Roman" panose="02020603050405020304" pitchFamily="18" charset="0"/>
              </a:rPr>
              <a:t>It has been predicted that in coming years, 5 million jobs will be replaced by machines. This rate would go even higher in near future.</a:t>
            </a:r>
          </a:p>
          <a:p>
            <a:r>
              <a:rPr lang="en-US" sz="1800" dirty="0">
                <a:effectLst/>
                <a:latin typeface="Times New Roman" panose="02020603050405020304" pitchFamily="18" charset="0"/>
                <a:ea typeface="Times New Roman" panose="02020603050405020304" pitchFamily="18" charset="0"/>
              </a:rPr>
              <a:t>This so-called technological unemployment is the unemployment caused by technological progress.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Many single-skilled occupations, cumbersome labor, especially some procedural, routine jobs or precision jobs that cannot be handled manually may be replaced by machines.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Not all jobs have been replaced by artificial intelligence.</a:t>
            </a:r>
            <a:endParaRPr lang="en-IN" sz="1800" dirty="0">
              <a:effectLst/>
              <a:latin typeface="Times New Roman" panose="02020603050405020304" pitchFamily="18" charset="0"/>
              <a:ea typeface="Times New Roman" panose="02020603050405020304" pitchFamily="18" charset="0"/>
            </a:endParaRPr>
          </a:p>
          <a:p>
            <a:endParaRPr lang="en-IN" dirty="0"/>
          </a:p>
          <a:p>
            <a:endParaRPr lang="en-IN" dirty="0"/>
          </a:p>
        </p:txBody>
      </p:sp>
      <p:pic>
        <p:nvPicPr>
          <p:cNvPr id="5" name="Picture 4">
            <a:extLst>
              <a:ext uri="{FF2B5EF4-FFF2-40B4-BE49-F238E27FC236}">
                <a16:creationId xmlns:a16="http://schemas.microsoft.com/office/drawing/2014/main" id="{E5092F8A-BF78-21BB-627C-E593E1A25F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96200" y="4581525"/>
            <a:ext cx="4486274" cy="2276475"/>
          </a:xfrm>
          <a:prstGeom prst="rect">
            <a:avLst/>
          </a:prstGeom>
        </p:spPr>
      </p:pic>
    </p:spTree>
    <p:extLst>
      <p:ext uri="{BB962C8B-B14F-4D97-AF65-F5344CB8AC3E}">
        <p14:creationId xmlns:p14="http://schemas.microsoft.com/office/powerpoint/2010/main" val="97320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635D-5CB8-967C-0FE8-C22ACB3FCA1F}"/>
              </a:ext>
            </a:extLst>
          </p:cNvPr>
          <p:cNvSpPr>
            <a:spLocks noGrp="1"/>
          </p:cNvSpPr>
          <p:nvPr>
            <p:ph type="title"/>
          </p:nvPr>
        </p:nvSpPr>
        <p:spPr/>
        <p:txBody>
          <a:bodyPr/>
          <a:lstStyle/>
          <a:p>
            <a:r>
              <a:rPr lang="en-IN" dirty="0"/>
              <a:t>Chapter ii- The impact of Artificial intelligence on employment</a:t>
            </a:r>
          </a:p>
        </p:txBody>
      </p:sp>
      <p:sp>
        <p:nvSpPr>
          <p:cNvPr id="3" name="Content Placeholder 2">
            <a:extLst>
              <a:ext uri="{FF2B5EF4-FFF2-40B4-BE49-F238E27FC236}">
                <a16:creationId xmlns:a16="http://schemas.microsoft.com/office/drawing/2014/main" id="{D0F56E1F-77CA-5E46-8AF6-B94F166C1CAC}"/>
              </a:ext>
            </a:extLst>
          </p:cNvPr>
          <p:cNvSpPr>
            <a:spLocks noGrp="1"/>
          </p:cNvSpPr>
          <p:nvPr>
            <p:ph idx="1"/>
          </p:nvPr>
        </p:nvSpPr>
        <p:spPr/>
        <p:txBody>
          <a:bodyPr>
            <a:normAutofit fontScale="92500" lnSpcReduction="20000"/>
          </a:bodyPr>
          <a:lstStyle/>
          <a:p>
            <a:r>
              <a:rPr lang="en-IN" u="sng" dirty="0"/>
              <a:t>The Creative Effects on Artificial Intelligence on Employment</a:t>
            </a:r>
          </a:p>
          <a:p>
            <a:r>
              <a:rPr lang="en-US" sz="1800" dirty="0">
                <a:effectLst/>
                <a:latin typeface="Times New Roman" panose="02020603050405020304" pitchFamily="18" charset="0"/>
                <a:ea typeface="Times New Roman" panose="02020603050405020304" pitchFamily="18" charset="0"/>
              </a:rPr>
              <a:t>The high application of artificial intelligence will improve the quality of human life and change the living style. </a:t>
            </a:r>
            <a:endParaRPr lang="en-IN" sz="1800" u="sng"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use of new technology will not only improve work efficiency and promote the development of productivity, but will also have a decisive impact on labor and employment.</a:t>
            </a:r>
          </a:p>
          <a:p>
            <a:r>
              <a:rPr lang="en-US" sz="1800" dirty="0">
                <a:effectLst/>
                <a:latin typeface="Times New Roman" panose="02020603050405020304" pitchFamily="18" charset="0"/>
                <a:ea typeface="Times New Roman" panose="02020603050405020304" pitchFamily="18" charset="0"/>
              </a:rPr>
              <a:t>Rather than working on the tedious job of handling machines, humans can better focus on some other creative work which only humans can do.</a:t>
            </a:r>
            <a:endParaRPr lang="en-IN" sz="1800" dirty="0">
              <a:effectLst/>
              <a:latin typeface="Times New Roman" panose="02020603050405020304" pitchFamily="18" charset="0"/>
              <a:ea typeface="Times New Roman" panose="02020603050405020304" pitchFamily="18" charset="0"/>
            </a:endParaRPr>
          </a:p>
          <a:p>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development of artificial intelligence has caused new business paradigms and new business formats in the form of employment, which will lead to new forms of employment, which will significantly increase the proportion of flexible employment in the society.</a:t>
            </a:r>
            <a:endParaRPr lang="en-IN" sz="1800" dirty="0">
              <a:effectLst/>
              <a:latin typeface="Times New Roman" panose="02020603050405020304" pitchFamily="18" charset="0"/>
              <a:ea typeface="Times New Roman" panose="02020603050405020304" pitchFamily="18" charset="0"/>
            </a:endParaRPr>
          </a:p>
          <a:p>
            <a:endParaRPr lang="en-IN" u="sng" dirty="0"/>
          </a:p>
        </p:txBody>
      </p:sp>
      <p:sp>
        <p:nvSpPr>
          <p:cNvPr id="4" name="Title 1">
            <a:extLst>
              <a:ext uri="{FF2B5EF4-FFF2-40B4-BE49-F238E27FC236}">
                <a16:creationId xmlns:a16="http://schemas.microsoft.com/office/drawing/2014/main" id="{64E73A0A-4E5C-1A99-6CCA-62BAACDED668}"/>
              </a:ext>
            </a:extLst>
          </p:cNvPr>
          <p:cNvSpPr txBox="1">
            <a:spLocks/>
          </p:cNvSpPr>
          <p:nvPr/>
        </p:nvSpPr>
        <p:spPr>
          <a:xfrm>
            <a:off x="1451579" y="867037"/>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IN" dirty="0"/>
          </a:p>
        </p:txBody>
      </p:sp>
      <p:pic>
        <p:nvPicPr>
          <p:cNvPr id="6" name="Picture 5">
            <a:extLst>
              <a:ext uri="{FF2B5EF4-FFF2-40B4-BE49-F238E27FC236}">
                <a16:creationId xmlns:a16="http://schemas.microsoft.com/office/drawing/2014/main" id="{55397E67-D65C-86C3-21E3-1741C69FD12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86663" y="4941729"/>
            <a:ext cx="4605337" cy="1916271"/>
          </a:xfrm>
          <a:prstGeom prst="rect">
            <a:avLst/>
          </a:prstGeom>
        </p:spPr>
      </p:pic>
    </p:spTree>
    <p:extLst>
      <p:ext uri="{BB962C8B-B14F-4D97-AF65-F5344CB8AC3E}">
        <p14:creationId xmlns:p14="http://schemas.microsoft.com/office/powerpoint/2010/main" val="426161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AAA0-C48B-FD68-8429-932B7DF0D9B3}"/>
              </a:ext>
            </a:extLst>
          </p:cNvPr>
          <p:cNvSpPr>
            <a:spLocks noGrp="1"/>
          </p:cNvSpPr>
          <p:nvPr>
            <p:ph type="title"/>
          </p:nvPr>
        </p:nvSpPr>
        <p:spPr/>
        <p:txBody>
          <a:bodyPr/>
          <a:lstStyle/>
          <a:p>
            <a:r>
              <a:rPr lang="en-IN" dirty="0"/>
              <a:t>Chapter ii- The impact of Artificial intelligence on employment</a:t>
            </a:r>
          </a:p>
        </p:txBody>
      </p:sp>
      <p:sp>
        <p:nvSpPr>
          <p:cNvPr id="3" name="Content Placeholder 2">
            <a:extLst>
              <a:ext uri="{FF2B5EF4-FFF2-40B4-BE49-F238E27FC236}">
                <a16:creationId xmlns:a16="http://schemas.microsoft.com/office/drawing/2014/main" id="{655F4060-B7B2-86A6-E9D4-1DCE1D762B18}"/>
              </a:ext>
            </a:extLst>
          </p:cNvPr>
          <p:cNvSpPr>
            <a:spLocks noGrp="1"/>
          </p:cNvSpPr>
          <p:nvPr>
            <p:ph idx="1"/>
          </p:nvPr>
        </p:nvSpPr>
        <p:spPr/>
        <p:txBody>
          <a:bodyPr/>
          <a:lstStyle/>
          <a:p>
            <a:r>
              <a:rPr lang="en-US" sz="1800" b="1" u="sng" dirty="0">
                <a:effectLst/>
                <a:latin typeface="Times New Roman" panose="02020603050405020304" pitchFamily="18" charset="0"/>
                <a:ea typeface="Times New Roman" panose="02020603050405020304" pitchFamily="18" charset="0"/>
              </a:rPr>
              <a:t>The Polarization Effects of Artificial Intelligence on Employment</a:t>
            </a:r>
          </a:p>
          <a:p>
            <a:r>
              <a:rPr lang="en-US" sz="1800" dirty="0">
                <a:effectLst/>
                <a:latin typeface="Times New Roman" panose="02020603050405020304" pitchFamily="18" charset="0"/>
                <a:ea typeface="Times New Roman" panose="02020603050405020304" pitchFamily="18" charset="0"/>
              </a:rPr>
              <a:t>Many international scholars believe that the employment structure of the labor force is showing a polarizing trend. </a:t>
            </a:r>
          </a:p>
          <a:p>
            <a:r>
              <a:rPr lang="en-US" sz="1800" dirty="0">
                <a:effectLst/>
                <a:latin typeface="Times New Roman" panose="02020603050405020304" pitchFamily="18" charset="0"/>
                <a:ea typeface="Times New Roman" panose="02020603050405020304" pitchFamily="18" charset="0"/>
              </a:rPr>
              <a:t>What is the reason for this polarization?</a:t>
            </a:r>
          </a:p>
          <a:p>
            <a:r>
              <a:rPr lang="en-US" sz="1800" dirty="0">
                <a:latin typeface="Times New Roman" panose="02020603050405020304" pitchFamily="18" charset="0"/>
                <a:ea typeface="Times New Roman" panose="02020603050405020304" pitchFamily="18" charset="0"/>
              </a:rPr>
              <a:t>Nature of work- AI replacing repetitive work which are concentrated in middle income jobs.</a:t>
            </a:r>
            <a:endParaRPr lang="en-IN" sz="1800" dirty="0">
              <a:effectLst/>
              <a:latin typeface="Times New Roman" panose="02020603050405020304" pitchFamily="18" charset="0"/>
              <a:ea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substitution has squeezed middle income workers, either to high or low income.</a:t>
            </a:r>
          </a:p>
          <a:p>
            <a:r>
              <a:rPr lang="en-US" sz="1800" dirty="0">
                <a:effectLst/>
                <a:latin typeface="Times New Roman" panose="02020603050405020304" pitchFamily="18" charset="0"/>
                <a:ea typeface="Times New Roman" panose="02020603050405020304" pitchFamily="18" charset="0"/>
              </a:rPr>
              <a:t>Technological progress has also created a direct demand for highly skilled labor, which has resulted in a polarization effect on employment.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4336E-3987-87DF-3117-D72C6B7AB0C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53150" y="5004247"/>
            <a:ext cx="6038850" cy="1853753"/>
          </a:xfrm>
          <a:prstGeom prst="rect">
            <a:avLst/>
          </a:prstGeom>
        </p:spPr>
      </p:pic>
    </p:spTree>
    <p:extLst>
      <p:ext uri="{BB962C8B-B14F-4D97-AF65-F5344CB8AC3E}">
        <p14:creationId xmlns:p14="http://schemas.microsoft.com/office/powerpoint/2010/main" val="3280253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0DB6-12E1-724F-3294-2320304D94D7}"/>
              </a:ext>
            </a:extLst>
          </p:cNvPr>
          <p:cNvSpPr>
            <a:spLocks noGrp="1"/>
          </p:cNvSpPr>
          <p:nvPr>
            <p:ph type="title"/>
          </p:nvPr>
        </p:nvSpPr>
        <p:spPr/>
        <p:txBody>
          <a:bodyPr>
            <a:normAutofit fontScale="90000"/>
          </a:bodyPr>
          <a:lstStyle/>
          <a:p>
            <a:r>
              <a:rPr lang="en-IN" dirty="0"/>
              <a:t>Chapter iii- </a:t>
            </a:r>
            <a:r>
              <a:rPr lang="en-US" dirty="0">
                <a:effectLst/>
                <a:ea typeface="Times New Roman" panose="02020603050405020304" pitchFamily="18" charset="0"/>
              </a:rPr>
              <a:t>THE COUNTERMEASURES TO THE IMPACT OF ARTIFICIAL INTELLIGENCE ON EMPLOYMENT</a:t>
            </a:r>
            <a:endParaRPr lang="en-IN" dirty="0"/>
          </a:p>
        </p:txBody>
      </p:sp>
      <p:sp>
        <p:nvSpPr>
          <p:cNvPr id="3" name="Content Placeholder 2">
            <a:extLst>
              <a:ext uri="{FF2B5EF4-FFF2-40B4-BE49-F238E27FC236}">
                <a16:creationId xmlns:a16="http://schemas.microsoft.com/office/drawing/2014/main" id="{784340D8-259D-5F3F-D7FA-1083DA4625DD}"/>
              </a:ext>
            </a:extLst>
          </p:cNvPr>
          <p:cNvSpPr>
            <a:spLocks noGrp="1"/>
          </p:cNvSpPr>
          <p:nvPr>
            <p:ph idx="1"/>
          </p:nvPr>
        </p:nvSpPr>
        <p:spPr/>
        <p:txBody>
          <a:bodyPr>
            <a:normAutofit lnSpcReduction="10000"/>
          </a:bodyPr>
          <a:lstStyle/>
          <a:p>
            <a:r>
              <a:rPr lang="en-US" sz="1800" b="1" u="sng" dirty="0">
                <a:effectLst/>
                <a:latin typeface="Times New Roman" panose="02020603050405020304" pitchFamily="18" charset="0"/>
                <a:ea typeface="Times New Roman" panose="02020603050405020304" pitchFamily="18" charset="0"/>
              </a:rPr>
              <a:t>Narrowing the Substitution Effects of Artificial Intelligence on Employment</a:t>
            </a:r>
          </a:p>
          <a:p>
            <a:pPr algn="just">
              <a:lnSpc>
                <a:spcPct val="150000"/>
              </a:lnSpc>
            </a:pPr>
            <a:r>
              <a:rPr lang="en-US" sz="1800" dirty="0">
                <a:effectLst/>
                <a:latin typeface="Times New Roman" panose="02020603050405020304" pitchFamily="18" charset="0"/>
                <a:ea typeface="Times New Roman" panose="02020603050405020304" pitchFamily="18" charset="0"/>
              </a:rPr>
              <a:t>The entrepreneurial spirit in today's competitive world has become a ride of adventures and the personal characteristics of the entrepreneurs, with an ambition to break through the obstinacy of existing technology, diligently supply premium services by correctly incorporating industry chain, added product value with ample options of types to increase position and promote levels of employment.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On the contrary, it is essential to upgrade the quality and ability of works and workers with the establishment of a professional education system and skill training.</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A66F51A4-984B-5834-E9F7-DF6DDFD81E1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43849" y="4895850"/>
            <a:ext cx="4248151" cy="1962150"/>
          </a:xfrm>
          <a:prstGeom prst="rect">
            <a:avLst/>
          </a:prstGeom>
        </p:spPr>
      </p:pic>
    </p:spTree>
    <p:extLst>
      <p:ext uri="{BB962C8B-B14F-4D97-AF65-F5344CB8AC3E}">
        <p14:creationId xmlns:p14="http://schemas.microsoft.com/office/powerpoint/2010/main" val="14027785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398</TotalTime>
  <Words>1574</Words>
  <Application>Microsoft Office PowerPoint</Application>
  <PresentationFormat>Widescreen</PresentationFormat>
  <Paragraphs>101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Gill Sans MT</vt:lpstr>
      <vt:lpstr>Times New Roman</vt:lpstr>
      <vt:lpstr>Gallery</vt:lpstr>
      <vt:lpstr>ARTIFICIAL INTELLIGENCE AND JOBS</vt:lpstr>
      <vt:lpstr>ABSTRACT</vt:lpstr>
      <vt:lpstr>Contents</vt:lpstr>
      <vt:lpstr>Chapter 1- introduction to artificial      intelligence</vt:lpstr>
      <vt:lpstr>Chapter 1- the development of artificial intelligence</vt:lpstr>
      <vt:lpstr>Chapter ii- The impact of Artificial intelligence on employment</vt:lpstr>
      <vt:lpstr>Chapter ii- The impact of Artificial intelligence on employment</vt:lpstr>
      <vt:lpstr>Chapter ii- The impact of Artificial intelligence on employment</vt:lpstr>
      <vt:lpstr>Chapter iii- THE COUNTERMEASURES TO THE IMPACT OF ARTIFICIAL INTELLIGENCE ON EMPLOYMENT</vt:lpstr>
      <vt:lpstr>Chapter iii- THE COUNTERMEASURES TO THE IMPACT OF ARTIFICIAL INTELLIGENCE ON EMPLOYMENT</vt:lpstr>
      <vt:lpstr>Chapter iii- THE COUNTERMEASURES TO THE IMPACT OF ARTIFICIAL INTELLIGENCE ON EMPLOYMENT</vt:lpstr>
      <vt:lpstr>Chapter iii- THE COUNTERMEASURES TO THE IMPACT OF ARTIFICIAL INTELLIGENCE ON EMPLOYMENT</vt:lpstr>
      <vt:lpstr>Chapter iv-ANALYSIS OF THE CURRENT SITUATION OF INDUSTRAIL DEVELOPMENT DUE TO AI </vt:lpstr>
      <vt:lpstr>Chapter iv-ANALYSIS OF THE CURRENT SITUATION OF INDUSTRAIL DEVELOPMENT DUE TO AI</vt:lpstr>
      <vt:lpstr>Chapter v- SEQUENTIAL OPTIMIZATION NAIVE BAYESIAN</vt:lpstr>
      <vt:lpstr>Chapter v- SEQUENTIAL OPTIMIZATION NAIVE BAYESIAN</vt:lpstr>
      <vt:lpstr>Chapter v- SEQUENTIAL OPTIMIZATION NAIVE BAYESIAN</vt:lpstr>
      <vt:lpstr>Chapter v- SEQUENTIAL OPTIMIZATION NAIVE BAYESIAN</vt:lpstr>
      <vt:lpstr>Chapter v- SEQUENTIAL OPTIMIZATION NAIVE BAYESIAN</vt:lpstr>
      <vt:lpstr>Chapter 6- 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JOBS</dc:title>
  <dc:creator>akshada malpure</dc:creator>
  <cp:lastModifiedBy>akshada malpure</cp:lastModifiedBy>
  <cp:revision>47</cp:revision>
  <dcterms:created xsi:type="dcterms:W3CDTF">2022-05-11T02:12:58Z</dcterms:created>
  <dcterms:modified xsi:type="dcterms:W3CDTF">2022-05-13T20:00:20Z</dcterms:modified>
</cp:coreProperties>
</file>