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60" r:id="rId7"/>
    <p:sldId id="259" r:id="rId8"/>
    <p:sldId id="263" r:id="rId9"/>
    <p:sldId id="264" r:id="rId10"/>
    <p:sldId id="266" r:id="rId11"/>
    <p:sldId id="267" r:id="rId12"/>
    <p:sldId id="268" r:id="rId13"/>
    <p:sldId id="265"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120" y="-1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09.11.2018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09.11.2018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09.11.2018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09.11.2018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09.11.2018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09.11.2018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09.11.2018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09.11.2018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09.11.2018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09.11.2018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09.11.2018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09.11.2018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abr.com/post/130577/" TargetMode="External"/><Relationship Id="rId2" Type="http://schemas.openxmlformats.org/officeDocument/2006/relationships/hyperlink" Target="https://docs.aws.amazon.com/" TargetMode="External"/><Relationship Id="rId1" Type="http://schemas.openxmlformats.org/officeDocument/2006/relationships/slideLayout" Target="../slideLayouts/slideLayout2.xml"/><Relationship Id="rId5" Type="http://schemas.openxmlformats.org/officeDocument/2006/relationships/hyperlink" Target="http://static.googleusercontent.com/media/research.google.com/en/us/archive/spanner-osdi2012.pdf" TargetMode="External"/><Relationship Id="rId4" Type="http://schemas.openxmlformats.org/officeDocument/2006/relationships/hyperlink" Target="http://devacademy.ru/posts/nosq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aws.amazon.com/AWSEC2/latest/WindowsGuide/InstanceStorage.html" TargetMode="External"/><Relationship Id="rId2" Type="http://schemas.openxmlformats.org/officeDocument/2006/relationships/hyperlink" Target="https://docs.aws.amazon.com/AWSEC2/latest/WindowsGuide/AmazonEBS.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aws.amazon.com/AWSEC2/latest/WindowsGuide/AmazonS3.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Amazon Web Services (AWS</a:t>
            </a:r>
            <a:r>
              <a:rPr lang="en-US" dirty="0" smtClean="0"/>
              <a:t>), </a:t>
            </a:r>
            <a:r>
              <a:rPr lang="en-US" dirty="0" err="1" smtClean="0"/>
              <a:t>NoSQL</a:t>
            </a:r>
            <a:r>
              <a:rPr lang="en-US" dirty="0" smtClean="0"/>
              <a:t>, Google Spanner</a:t>
            </a:r>
            <a:endParaRPr lang="ru-RU" dirty="0"/>
          </a:p>
        </p:txBody>
      </p:sp>
      <p:sp>
        <p:nvSpPr>
          <p:cNvPr id="3" name="Подзаголовок 2"/>
          <p:cNvSpPr>
            <a:spLocks noGrp="1"/>
          </p:cNvSpPr>
          <p:nvPr>
            <p:ph type="subTitle" idx="1"/>
          </p:nvPr>
        </p:nvSpPr>
        <p:spPr/>
        <p:txBody>
          <a:bodyPr/>
          <a:lstStyle/>
          <a:p>
            <a:r>
              <a:rPr lang="ru-RU" dirty="0" smtClean="0"/>
              <a:t>Марчук А.Г.</a:t>
            </a:r>
          </a:p>
          <a:p>
            <a:r>
              <a:rPr lang="ru-RU" dirty="0" err="1" smtClean="0"/>
              <a:t>д.ф.-м.н</a:t>
            </a:r>
            <a:r>
              <a:rPr lang="ru-RU" dirty="0" smtClean="0"/>
              <a:t>., профессор</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418058"/>
          </a:xfrm>
        </p:spPr>
        <p:txBody>
          <a:bodyPr>
            <a:normAutofit fontScale="90000"/>
          </a:bodyPr>
          <a:lstStyle/>
          <a:p>
            <a:r>
              <a:rPr lang="ru-RU" sz="3100" dirty="0" err="1" smtClean="0"/>
              <a:t>Spanner</a:t>
            </a:r>
            <a:r>
              <a:rPr lang="ru-RU" sz="3100" dirty="0" smtClean="0"/>
              <a:t>. </a:t>
            </a:r>
            <a:r>
              <a:rPr lang="ru-RU" sz="3100" dirty="0" err="1" smtClean="0"/>
              <a:t>NewSQL</a:t>
            </a:r>
            <a:r>
              <a:rPr lang="ru-RU" sz="3100" dirty="0" smtClean="0"/>
              <a:t> хранилище от </a:t>
            </a:r>
            <a:r>
              <a:rPr lang="ru-RU" sz="3100" dirty="0" err="1" smtClean="0"/>
              <a:t>Google</a:t>
            </a:r>
            <a:endParaRPr lang="ru-RU" sz="3100" dirty="0"/>
          </a:p>
        </p:txBody>
      </p:sp>
      <p:sp>
        <p:nvSpPr>
          <p:cNvPr id="4" name="TextBox 3"/>
          <p:cNvSpPr txBox="1"/>
          <p:nvPr/>
        </p:nvSpPr>
        <p:spPr>
          <a:xfrm>
            <a:off x="395536" y="836712"/>
            <a:ext cx="8064896" cy="646331"/>
          </a:xfrm>
          <a:prstGeom prst="rect">
            <a:avLst/>
          </a:prstGeom>
          <a:noFill/>
        </p:spPr>
        <p:txBody>
          <a:bodyPr wrap="square" rtlCol="0">
            <a:spAutoFit/>
          </a:bodyPr>
          <a:lstStyle/>
          <a:p>
            <a:r>
              <a:rPr lang="en-US" b="1" dirty="0" smtClean="0"/>
              <a:t>S</a:t>
            </a:r>
            <a:r>
              <a:rPr lang="ru-RU" b="1" dirty="0" err="1" smtClean="0"/>
              <a:t>panner</a:t>
            </a:r>
            <a:r>
              <a:rPr lang="ru-RU" dirty="0" smtClean="0"/>
              <a:t> – </a:t>
            </a:r>
            <a:r>
              <a:rPr lang="ru-RU" i="1" dirty="0" smtClean="0"/>
              <a:t>географически распределенная </a:t>
            </a:r>
            <a:r>
              <a:rPr lang="ru-RU" i="1" dirty="0" err="1" smtClean="0"/>
              <a:t>высокомасштабируемая</a:t>
            </a:r>
            <a:r>
              <a:rPr lang="ru-RU" i="1" dirty="0" smtClean="0"/>
              <a:t> </a:t>
            </a:r>
            <a:r>
              <a:rPr lang="ru-RU" i="1" dirty="0" err="1" smtClean="0"/>
              <a:t>мультиверсионная</a:t>
            </a:r>
            <a:r>
              <a:rPr lang="ru-RU" i="1" dirty="0" smtClean="0"/>
              <a:t> база данных с поддержкой распределенных транзакций.</a:t>
            </a:r>
            <a:r>
              <a:rPr lang="ru-RU" dirty="0" smtClean="0"/>
              <a:t> </a:t>
            </a:r>
            <a:endParaRPr lang="ru-RU" dirty="0"/>
          </a:p>
        </p:txBody>
      </p:sp>
      <p:sp>
        <p:nvSpPr>
          <p:cNvPr id="5" name="TextBox 4"/>
          <p:cNvSpPr txBox="1"/>
          <p:nvPr/>
        </p:nvSpPr>
        <p:spPr>
          <a:xfrm>
            <a:off x="323528" y="1556792"/>
            <a:ext cx="8280920" cy="4801314"/>
          </a:xfrm>
          <a:prstGeom prst="rect">
            <a:avLst/>
          </a:prstGeom>
          <a:noFill/>
        </p:spPr>
        <p:txBody>
          <a:bodyPr wrap="square" rtlCol="0">
            <a:spAutoFit/>
          </a:bodyPr>
          <a:lstStyle/>
          <a:p>
            <a:r>
              <a:rPr lang="ru-RU" dirty="0" smtClean="0"/>
              <a:t>Кроме уже «привычных» для NoSQL-мира возможностей, </a:t>
            </a:r>
            <a:r>
              <a:rPr lang="ru-RU" dirty="0" err="1" smtClean="0"/>
              <a:t>Spanner</a:t>
            </a:r>
            <a:r>
              <a:rPr lang="ru-RU" dirty="0" smtClean="0"/>
              <a:t> обладает и рядом сложно реализуемых в распределенных системах свойств. Таких как:</a:t>
            </a:r>
            <a:br>
              <a:rPr lang="ru-RU" dirty="0" smtClean="0"/>
            </a:br>
            <a:r>
              <a:rPr lang="ru-RU" dirty="0" smtClean="0"/>
              <a:t>поддержка </a:t>
            </a:r>
            <a:r>
              <a:rPr lang="ru-RU" i="1" dirty="0" smtClean="0"/>
              <a:t>распределенных транзакций</a:t>
            </a:r>
            <a:r>
              <a:rPr lang="ru-RU" dirty="0" smtClean="0"/>
              <a:t>;</a:t>
            </a:r>
            <a:br>
              <a:rPr lang="ru-RU" dirty="0" smtClean="0"/>
            </a:br>
            <a:r>
              <a:rPr lang="ru-RU" i="1" dirty="0" smtClean="0"/>
              <a:t>глобальная </a:t>
            </a:r>
            <a:r>
              <a:rPr lang="ru-RU" i="1" dirty="0" smtClean="0"/>
              <a:t>согласованность операций чтения</a:t>
            </a:r>
            <a:r>
              <a:rPr lang="ru-RU" dirty="0" smtClean="0"/>
              <a:t> между географически распределенными ДЦ, т.о. данные, которые возвращают операции чтения из разных ДЦ, всегда согласованны и непротиворечивы.</a:t>
            </a:r>
            <a:br>
              <a:rPr lang="ru-RU" dirty="0" smtClean="0"/>
            </a:br>
            <a:r>
              <a:rPr lang="ru-RU" dirty="0" smtClean="0"/>
              <a:t/>
            </a:r>
            <a:br>
              <a:rPr lang="ru-RU" dirty="0" smtClean="0"/>
            </a:br>
            <a:r>
              <a:rPr lang="ru-RU" dirty="0" smtClean="0"/>
              <a:t>Кроме того </a:t>
            </a:r>
            <a:r>
              <a:rPr lang="ru-RU" dirty="0" err="1" smtClean="0"/>
              <a:t>Spanner</a:t>
            </a:r>
            <a:r>
              <a:rPr lang="ru-RU" dirty="0" smtClean="0"/>
              <a:t> обладает возможностями, больше свойственными для СУБД, такими как:</a:t>
            </a:r>
            <a:br>
              <a:rPr lang="ru-RU" dirty="0" smtClean="0"/>
            </a:br>
            <a:r>
              <a:rPr lang="en-US" dirty="0" smtClean="0"/>
              <a:t>- </a:t>
            </a:r>
            <a:r>
              <a:rPr lang="ru-RU" dirty="0" err="1" smtClean="0"/>
              <a:t>неблокирующее</a:t>
            </a:r>
            <a:r>
              <a:rPr lang="ru-RU" dirty="0" smtClean="0"/>
              <a:t> </a:t>
            </a:r>
            <a:r>
              <a:rPr lang="ru-RU" dirty="0" smtClean="0"/>
              <a:t>чтение данных «из прошлого» (</a:t>
            </a:r>
            <a:r>
              <a:rPr lang="ru-RU" dirty="0" err="1" smtClean="0"/>
              <a:t>in</a:t>
            </a:r>
            <a:r>
              <a:rPr lang="ru-RU" dirty="0" smtClean="0"/>
              <a:t> </a:t>
            </a:r>
            <a:r>
              <a:rPr lang="ru-RU" dirty="0" err="1" smtClean="0"/>
              <a:t>past</a:t>
            </a:r>
            <a:r>
              <a:rPr lang="ru-RU" dirty="0" smtClean="0"/>
              <a:t>);</a:t>
            </a:r>
            <a:br>
              <a:rPr lang="ru-RU" dirty="0" smtClean="0"/>
            </a:br>
            <a:r>
              <a:rPr lang="en-US" dirty="0" smtClean="0"/>
              <a:t>- </a:t>
            </a:r>
            <a:r>
              <a:rPr lang="ru-RU" dirty="0" smtClean="0"/>
              <a:t>отсутствие </a:t>
            </a:r>
            <a:r>
              <a:rPr lang="ru-RU" dirty="0" smtClean="0"/>
              <a:t>блокировок для </a:t>
            </a:r>
            <a:r>
              <a:rPr lang="ru-RU" dirty="0" err="1" smtClean="0"/>
              <a:t>read-only</a:t>
            </a:r>
            <a:r>
              <a:rPr lang="ru-RU" dirty="0" smtClean="0"/>
              <a:t> транзакций;</a:t>
            </a:r>
            <a:br>
              <a:rPr lang="ru-RU" dirty="0" smtClean="0"/>
            </a:br>
            <a:r>
              <a:rPr lang="en-US" dirty="0" smtClean="0"/>
              <a:t>- </a:t>
            </a:r>
            <a:r>
              <a:rPr lang="ru-RU" dirty="0" smtClean="0"/>
              <a:t>атомарное </a:t>
            </a:r>
            <a:r>
              <a:rPr lang="ru-RU" dirty="0" smtClean="0"/>
              <a:t>изменение схемы таблиц данных;</a:t>
            </a:r>
            <a:br>
              <a:rPr lang="ru-RU" dirty="0" smtClean="0"/>
            </a:br>
            <a:r>
              <a:rPr lang="en-US" dirty="0" smtClean="0"/>
              <a:t>- </a:t>
            </a:r>
            <a:r>
              <a:rPr lang="ru-RU" dirty="0" smtClean="0"/>
              <a:t>синхронная </a:t>
            </a:r>
            <a:r>
              <a:rPr lang="ru-RU" dirty="0" smtClean="0"/>
              <a:t>репликация;</a:t>
            </a:r>
            <a:br>
              <a:rPr lang="ru-RU" dirty="0" smtClean="0"/>
            </a:br>
            <a:r>
              <a:rPr lang="en-US" dirty="0" smtClean="0"/>
              <a:t>- </a:t>
            </a:r>
            <a:r>
              <a:rPr lang="ru-RU" dirty="0" smtClean="0"/>
              <a:t>автоматическая </a:t>
            </a:r>
            <a:r>
              <a:rPr lang="ru-RU" dirty="0" smtClean="0"/>
              <a:t>обработка отказов как вычислительных узлов, так и ДЦ;</a:t>
            </a:r>
            <a:br>
              <a:rPr lang="ru-RU" dirty="0" smtClean="0"/>
            </a:br>
            <a:r>
              <a:rPr lang="en-US" dirty="0" smtClean="0"/>
              <a:t>- </a:t>
            </a:r>
            <a:r>
              <a:rPr lang="ru-RU" dirty="0" smtClean="0"/>
              <a:t>автоматическая </a:t>
            </a:r>
            <a:r>
              <a:rPr lang="ru-RU" dirty="0" smtClean="0"/>
              <a:t>миграция данных как между вычислительными узлами, так и между ДЦ.</a:t>
            </a:r>
          </a:p>
          <a:p>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Spanner Arhitecture"/>
          <p:cNvPicPr>
            <a:picLocks noChangeAspect="1" noChangeArrowheads="1"/>
          </p:cNvPicPr>
          <p:nvPr/>
        </p:nvPicPr>
        <p:blipFill>
          <a:blip r:embed="rId2" cstate="print"/>
          <a:srcRect/>
          <a:stretch>
            <a:fillRect/>
          </a:stretch>
        </p:blipFill>
        <p:spPr bwMode="auto">
          <a:xfrm>
            <a:off x="1547664" y="260648"/>
            <a:ext cx="5629275" cy="4295775"/>
          </a:xfrm>
          <a:prstGeom prst="rect">
            <a:avLst/>
          </a:prstGeom>
          <a:noFill/>
        </p:spPr>
      </p:pic>
      <p:sp>
        <p:nvSpPr>
          <p:cNvPr id="6" name="TextBox 5"/>
          <p:cNvSpPr txBox="1"/>
          <p:nvPr/>
        </p:nvSpPr>
        <p:spPr>
          <a:xfrm>
            <a:off x="467544" y="4077072"/>
            <a:ext cx="8352928" cy="2400657"/>
          </a:xfrm>
          <a:prstGeom prst="rect">
            <a:avLst/>
          </a:prstGeom>
          <a:noFill/>
        </p:spPr>
        <p:txBody>
          <a:bodyPr wrap="square" rtlCol="0">
            <a:spAutoFit/>
          </a:bodyPr>
          <a:lstStyle/>
          <a:p>
            <a:r>
              <a:rPr lang="ru-RU" sz="1200" dirty="0" smtClean="0"/>
              <a:t>Каждый развернутый экземпляр (</a:t>
            </a:r>
            <a:r>
              <a:rPr lang="ru-RU" sz="1200" i="1" dirty="0" err="1" smtClean="0"/>
              <a:t>deployment</a:t>
            </a:r>
            <a:r>
              <a:rPr lang="ru-RU" sz="1200" dirty="0" smtClean="0"/>
              <a:t>) </a:t>
            </a:r>
            <a:r>
              <a:rPr lang="ru-RU" sz="1200" dirty="0" err="1" smtClean="0"/>
              <a:t>Spanner</a:t>
            </a:r>
            <a:r>
              <a:rPr lang="ru-RU" sz="1200" dirty="0" smtClean="0"/>
              <a:t> именуется </a:t>
            </a:r>
            <a:r>
              <a:rPr lang="ru-RU" sz="1200" i="1" dirty="0" err="1" smtClean="0"/>
              <a:t>Universe</a:t>
            </a:r>
            <a:r>
              <a:rPr lang="ru-RU" sz="1200" dirty="0" smtClean="0"/>
              <a:t> и содержит в себе:</a:t>
            </a:r>
            <a:br>
              <a:rPr lang="ru-RU" sz="1200" dirty="0" smtClean="0"/>
            </a:br>
            <a:endParaRPr lang="en-US" sz="1200" dirty="0" smtClean="0"/>
          </a:p>
          <a:p>
            <a:r>
              <a:rPr lang="ru-RU" sz="1200" b="1" i="1" dirty="0" err="1" smtClean="0"/>
              <a:t>Universe</a:t>
            </a:r>
            <a:r>
              <a:rPr lang="ru-RU" sz="1200" b="1" i="1" dirty="0" smtClean="0"/>
              <a:t> </a:t>
            </a:r>
            <a:r>
              <a:rPr lang="ru-RU" sz="1200" b="1" i="1" dirty="0" err="1" smtClean="0"/>
              <a:t>master</a:t>
            </a:r>
            <a:r>
              <a:rPr lang="ru-RU" sz="1200" dirty="0" smtClean="0"/>
              <a:t> – мастер-процесс, координирующий работу множества зон (в терминологии </a:t>
            </a:r>
            <a:r>
              <a:rPr lang="ru-RU" sz="1200" dirty="0" err="1" smtClean="0"/>
              <a:t>Spanner</a:t>
            </a:r>
            <a:r>
              <a:rPr lang="ru-RU" sz="1200" dirty="0" smtClean="0"/>
              <a:t> — </a:t>
            </a:r>
            <a:r>
              <a:rPr lang="ru-RU" sz="1200" i="1" dirty="0" err="1" smtClean="0"/>
              <a:t>Zone</a:t>
            </a:r>
            <a:r>
              <a:rPr lang="ru-RU" sz="1200" dirty="0" smtClean="0"/>
              <a:t>);</a:t>
            </a:r>
            <a:br>
              <a:rPr lang="ru-RU" sz="1200" dirty="0" smtClean="0"/>
            </a:br>
            <a:r>
              <a:rPr lang="ru-RU" sz="1200" b="1" i="1" dirty="0" smtClean="0"/>
              <a:t>Множество </a:t>
            </a:r>
            <a:r>
              <a:rPr lang="ru-RU" sz="1200" b="1" i="1" dirty="0" err="1" smtClean="0"/>
              <a:t>Zone</a:t>
            </a:r>
            <a:r>
              <a:rPr lang="ru-RU" sz="1200" dirty="0" smtClean="0"/>
              <a:t> – географически распределенные (в общем случае) зоны </a:t>
            </a:r>
            <a:r>
              <a:rPr lang="ru-RU" sz="1200" dirty="0" err="1" smtClean="0"/>
              <a:t>Spanner</a:t>
            </a:r>
            <a:r>
              <a:rPr lang="ru-RU" sz="1200" dirty="0" smtClean="0"/>
              <a:t>. </a:t>
            </a:r>
            <a:r>
              <a:rPr lang="ru-RU" sz="1200" dirty="0" err="1" smtClean="0"/>
              <a:t>Zone</a:t>
            </a:r>
            <a:r>
              <a:rPr lang="ru-RU" sz="1200" dirty="0" smtClean="0"/>
              <a:t> – это единица как логической изоляции, так и физической.</a:t>
            </a:r>
            <a:br>
              <a:rPr lang="ru-RU" sz="1200" dirty="0" smtClean="0"/>
            </a:br>
            <a:r>
              <a:rPr lang="ru-RU" sz="1200" dirty="0" smtClean="0"/>
              <a:t>Каждый </a:t>
            </a:r>
            <a:r>
              <a:rPr lang="ru-RU" sz="1200" dirty="0" smtClean="0"/>
              <a:t>из </a:t>
            </a:r>
            <a:r>
              <a:rPr lang="ru-RU" sz="1200" dirty="0" err="1" smtClean="0"/>
              <a:t>Zone</a:t>
            </a:r>
            <a:r>
              <a:rPr lang="ru-RU" sz="1200" dirty="0" smtClean="0"/>
              <a:t>, в свою очередь, содержит в себе:</a:t>
            </a:r>
            <a:br>
              <a:rPr lang="ru-RU" sz="1200" dirty="0" smtClean="0"/>
            </a:br>
            <a:r>
              <a:rPr lang="ru-RU" sz="1200" b="1" i="1" dirty="0" err="1" smtClean="0"/>
              <a:t>ZoneMaster</a:t>
            </a:r>
            <a:r>
              <a:rPr lang="ru-RU" sz="1200" b="1" dirty="0" smtClean="0"/>
              <a:t> </a:t>
            </a:r>
            <a:r>
              <a:rPr lang="ru-RU" sz="1200" dirty="0" smtClean="0"/>
              <a:t>– мастер-процесс зоны (</a:t>
            </a:r>
            <a:r>
              <a:rPr lang="ru-RU" sz="1200" dirty="0" err="1" smtClean="0"/>
              <a:t>синглтон</a:t>
            </a:r>
            <a:r>
              <a:rPr lang="ru-RU" sz="1200" dirty="0" smtClean="0"/>
              <a:t>);</a:t>
            </a:r>
            <a:br>
              <a:rPr lang="ru-RU" sz="1200" dirty="0" smtClean="0"/>
            </a:br>
            <a:r>
              <a:rPr lang="ru-RU" sz="1200" dirty="0" smtClean="0"/>
              <a:t>Множество </a:t>
            </a:r>
            <a:r>
              <a:rPr lang="ru-RU" sz="1200" dirty="0" smtClean="0"/>
              <a:t>— от сотни до нескольких тысяч — </a:t>
            </a:r>
            <a:r>
              <a:rPr lang="ru-RU" sz="1200" i="1" dirty="0" err="1" smtClean="0"/>
              <a:t>Spanservers</a:t>
            </a:r>
            <a:r>
              <a:rPr lang="ru-RU" sz="1200" dirty="0" smtClean="0"/>
              <a:t>;</a:t>
            </a:r>
            <a:br>
              <a:rPr lang="ru-RU" sz="1200" dirty="0" smtClean="0"/>
            </a:br>
            <a:r>
              <a:rPr lang="ru-RU" sz="1200" b="1" i="1" dirty="0" err="1" smtClean="0"/>
              <a:t>Location</a:t>
            </a:r>
            <a:r>
              <a:rPr lang="ru-RU" sz="1200" b="1" i="1" dirty="0" smtClean="0"/>
              <a:t> </a:t>
            </a:r>
            <a:r>
              <a:rPr lang="ru-RU" sz="1200" b="1" i="1" dirty="0" err="1" smtClean="0"/>
              <a:t>proxy</a:t>
            </a:r>
            <a:r>
              <a:rPr lang="ru-RU" sz="1200" dirty="0" smtClean="0"/>
              <a:t> – раскрывают клиентам расположение </a:t>
            </a:r>
            <a:r>
              <a:rPr lang="ru-RU" sz="1200" dirty="0" err="1" smtClean="0"/>
              <a:t>Spanservers</a:t>
            </a:r>
            <a:r>
              <a:rPr lang="ru-RU" sz="1200" dirty="0" smtClean="0"/>
              <a:t>, ответственных за необходимые данные;</a:t>
            </a:r>
            <a:br>
              <a:rPr lang="ru-RU" sz="1200" dirty="0" smtClean="0"/>
            </a:br>
            <a:r>
              <a:rPr lang="ru-RU" sz="1200" b="1" i="1" dirty="0" err="1" smtClean="0"/>
              <a:t>Placement</a:t>
            </a:r>
            <a:r>
              <a:rPr lang="ru-RU" sz="1200" b="1" i="1" dirty="0" smtClean="0"/>
              <a:t> </a:t>
            </a:r>
            <a:r>
              <a:rPr lang="ru-RU" sz="1200" b="1" i="1" dirty="0" err="1" smtClean="0"/>
              <a:t>driver</a:t>
            </a:r>
            <a:r>
              <a:rPr lang="ru-RU" sz="1200" dirty="0" smtClean="0"/>
              <a:t> – процесс (также, как и </a:t>
            </a:r>
            <a:r>
              <a:rPr lang="ru-RU" sz="1200" dirty="0" err="1" smtClean="0"/>
              <a:t>Zonemaster</a:t>
            </a:r>
            <a:r>
              <a:rPr lang="ru-RU" sz="1200" dirty="0" smtClean="0"/>
              <a:t>, </a:t>
            </a:r>
            <a:r>
              <a:rPr lang="ru-RU" sz="1200" dirty="0" err="1" smtClean="0"/>
              <a:t>синглтон</a:t>
            </a:r>
            <a:r>
              <a:rPr lang="ru-RU" sz="1200" dirty="0" smtClean="0"/>
              <a:t>), управляющий перемещением данных между различными </a:t>
            </a:r>
            <a:r>
              <a:rPr lang="ru-RU" sz="1200" dirty="0" err="1" smtClean="0"/>
              <a:t>Zone</a:t>
            </a:r>
            <a:r>
              <a:rPr lang="ru-RU" sz="1200" dirty="0" smtClean="0"/>
              <a:t>.</a:t>
            </a:r>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46050"/>
          </a:xfrm>
        </p:spPr>
        <p:txBody>
          <a:bodyPr>
            <a:normAutofit fontScale="90000"/>
          </a:bodyPr>
          <a:lstStyle/>
          <a:p>
            <a:r>
              <a:rPr lang="en-US" dirty="0" smtClean="0"/>
              <a:t>Spanner</a:t>
            </a:r>
            <a:endParaRPr lang="ru-RU" dirty="0"/>
          </a:p>
        </p:txBody>
      </p:sp>
      <p:pic>
        <p:nvPicPr>
          <p:cNvPr id="25602" name="Picture 2"/>
          <p:cNvPicPr>
            <a:picLocks noChangeAspect="1" noChangeArrowheads="1"/>
          </p:cNvPicPr>
          <p:nvPr/>
        </p:nvPicPr>
        <p:blipFill>
          <a:blip r:embed="rId2" cstate="print"/>
          <a:srcRect/>
          <a:stretch>
            <a:fillRect/>
          </a:stretch>
        </p:blipFill>
        <p:spPr bwMode="auto">
          <a:xfrm>
            <a:off x="251520" y="2564904"/>
            <a:ext cx="4010025" cy="3543300"/>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4572000" y="3140968"/>
            <a:ext cx="4371975" cy="2295525"/>
          </a:xfrm>
          <a:prstGeom prst="rect">
            <a:avLst/>
          </a:prstGeom>
          <a:noFill/>
          <a:ln w="9525">
            <a:noFill/>
            <a:miter lim="800000"/>
            <a:headEnd/>
            <a:tailEnd/>
          </a:ln>
        </p:spPr>
      </p:pic>
      <p:sp>
        <p:nvSpPr>
          <p:cNvPr id="6" name="TextBox 5"/>
          <p:cNvSpPr txBox="1"/>
          <p:nvPr/>
        </p:nvSpPr>
        <p:spPr>
          <a:xfrm>
            <a:off x="539552" y="908720"/>
            <a:ext cx="7848872" cy="1200329"/>
          </a:xfrm>
          <a:prstGeom prst="rect">
            <a:avLst/>
          </a:prstGeom>
          <a:noFill/>
        </p:spPr>
        <p:txBody>
          <a:bodyPr wrap="square" rtlCol="0">
            <a:spAutoFit/>
          </a:bodyPr>
          <a:lstStyle/>
          <a:p>
            <a:r>
              <a:rPr lang="ru-RU" dirty="0" smtClean="0"/>
              <a:t>Каждый </a:t>
            </a:r>
            <a:r>
              <a:rPr lang="ru-RU" dirty="0" err="1" smtClean="0"/>
              <a:t>Spanserver</a:t>
            </a:r>
            <a:r>
              <a:rPr lang="ru-RU" dirty="0" smtClean="0"/>
              <a:t> содержит в себе от 100 до 1000 структур данных называемых </a:t>
            </a:r>
            <a:r>
              <a:rPr lang="ru-RU" i="1" dirty="0" err="1" smtClean="0"/>
              <a:t>tablet</a:t>
            </a:r>
            <a:r>
              <a:rPr lang="ru-RU" dirty="0" smtClean="0"/>
              <a:t>.</a:t>
            </a:r>
            <a:br>
              <a:rPr lang="ru-RU" dirty="0" smtClean="0"/>
            </a:br>
            <a:r>
              <a:rPr lang="ru-RU" dirty="0" smtClean="0"/>
              <a:t/>
            </a:r>
            <a:br>
              <a:rPr lang="ru-RU" dirty="0" smtClean="0"/>
            </a:br>
            <a:r>
              <a:rPr lang="ru-RU" dirty="0" smtClean="0"/>
              <a:t>(</a:t>
            </a:r>
            <a:r>
              <a:rPr lang="ru-RU" dirty="0" err="1" smtClean="0"/>
              <a:t>key</a:t>
            </a:r>
            <a:r>
              <a:rPr lang="ru-RU" dirty="0" smtClean="0"/>
              <a:t>: </a:t>
            </a:r>
            <a:r>
              <a:rPr lang="ru-RU" dirty="0" err="1" smtClean="0"/>
              <a:t>string</a:t>
            </a:r>
            <a:r>
              <a:rPr lang="ru-RU" dirty="0" smtClean="0"/>
              <a:t>, </a:t>
            </a:r>
            <a:r>
              <a:rPr lang="ru-RU" dirty="0" err="1" smtClean="0"/>
              <a:t>timestamp</a:t>
            </a:r>
            <a:r>
              <a:rPr lang="ru-RU" dirty="0" smtClean="0"/>
              <a:t>: int64) -&gt; </a:t>
            </a:r>
            <a:r>
              <a:rPr lang="ru-RU" dirty="0" err="1" smtClean="0"/>
              <a:t>string</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46050"/>
          </a:xfrm>
        </p:spPr>
        <p:txBody>
          <a:bodyPr>
            <a:normAutofit fontScale="90000"/>
          </a:bodyPr>
          <a:lstStyle/>
          <a:p>
            <a:r>
              <a:rPr lang="ru-RU" dirty="0" smtClean="0"/>
              <a:t>Источники</a:t>
            </a:r>
            <a:endParaRPr lang="ru-RU" dirty="0"/>
          </a:p>
        </p:txBody>
      </p:sp>
      <p:sp>
        <p:nvSpPr>
          <p:cNvPr id="4" name="TextBox 3"/>
          <p:cNvSpPr txBox="1"/>
          <p:nvPr/>
        </p:nvSpPr>
        <p:spPr>
          <a:xfrm>
            <a:off x="611560" y="1052736"/>
            <a:ext cx="8208912" cy="2862322"/>
          </a:xfrm>
          <a:prstGeom prst="rect">
            <a:avLst/>
          </a:prstGeom>
          <a:noFill/>
        </p:spPr>
        <p:txBody>
          <a:bodyPr wrap="square" rtlCol="0">
            <a:spAutoFit/>
          </a:bodyPr>
          <a:lstStyle/>
          <a:p>
            <a:pPr marL="342900" indent="-342900">
              <a:buAutoNum type="arabicPeriod"/>
            </a:pPr>
            <a:r>
              <a:rPr lang="en-US" dirty="0" smtClean="0"/>
              <a:t>AWS </a:t>
            </a:r>
            <a:r>
              <a:rPr lang="en-US" dirty="0" smtClean="0"/>
              <a:t>Documentation </a:t>
            </a:r>
            <a:r>
              <a:rPr lang="en-US" dirty="0" smtClean="0">
                <a:hlinkClick r:id="rId2"/>
              </a:rPr>
              <a:t>https://docs.aws.amazon.com</a:t>
            </a:r>
            <a:r>
              <a:rPr lang="en-US" dirty="0" smtClean="0">
                <a:hlinkClick r:id="rId2"/>
              </a:rPr>
              <a:t>/</a:t>
            </a:r>
            <a:endParaRPr lang="en-US" dirty="0" smtClean="0"/>
          </a:p>
          <a:p>
            <a:r>
              <a:rPr lang="en-US" dirty="0" smtClean="0"/>
              <a:t>2. CAP-</a:t>
            </a:r>
            <a:r>
              <a:rPr lang="ru-RU" dirty="0" smtClean="0"/>
              <a:t>теорема простым, доступным </a:t>
            </a:r>
            <a:r>
              <a:rPr lang="ru-RU" dirty="0" smtClean="0"/>
              <a:t>языком </a:t>
            </a:r>
            <a:r>
              <a:rPr lang="en-US" dirty="0" smtClean="0">
                <a:hlinkClick r:id="rId3"/>
              </a:rPr>
              <a:t>https</a:t>
            </a:r>
            <a:r>
              <a:rPr lang="en-US" dirty="0" smtClean="0">
                <a:hlinkClick r:id="rId3"/>
              </a:rPr>
              <a:t>://habr.com/post/130577</a:t>
            </a:r>
            <a:r>
              <a:rPr lang="en-US" dirty="0" smtClean="0">
                <a:hlinkClick r:id="rId3"/>
              </a:rPr>
              <a:t>/</a:t>
            </a:r>
            <a:endParaRPr lang="ru-RU" dirty="0" smtClean="0"/>
          </a:p>
          <a:p>
            <a:r>
              <a:rPr lang="en-US" dirty="0" smtClean="0"/>
              <a:t>3. </a:t>
            </a:r>
            <a:r>
              <a:rPr lang="ru-RU" dirty="0" smtClean="0"/>
              <a:t>﻿Сравнение </a:t>
            </a:r>
            <a:r>
              <a:rPr lang="ru-RU" dirty="0" err="1" smtClean="0"/>
              <a:t>NoSQL</a:t>
            </a:r>
            <a:r>
              <a:rPr lang="ru-RU" dirty="0" smtClean="0"/>
              <a:t> систем управления базами </a:t>
            </a:r>
            <a:r>
              <a:rPr lang="ru-RU" dirty="0" smtClean="0"/>
              <a:t>данных</a:t>
            </a:r>
            <a:r>
              <a:rPr lang="en-US" dirty="0" smtClean="0"/>
              <a:t> </a:t>
            </a:r>
            <a:r>
              <a:rPr lang="en-US" dirty="0" smtClean="0">
                <a:hlinkClick r:id="rId4"/>
              </a:rPr>
              <a:t>http://devacademy.ru/posts/nosql</a:t>
            </a:r>
            <a:r>
              <a:rPr lang="en-US" dirty="0" smtClean="0">
                <a:hlinkClick r:id="rId4"/>
              </a:rPr>
              <a:t>/</a:t>
            </a:r>
            <a:endParaRPr lang="en-US" dirty="0" smtClean="0"/>
          </a:p>
          <a:p>
            <a:r>
              <a:rPr lang="en-US" dirty="0" smtClean="0"/>
              <a:t>4. James C. Corbett, Jeffrey Dean, etc. Spanner: Google’s Globally-Distributed Database </a:t>
            </a:r>
            <a:r>
              <a:rPr lang="en-US" dirty="0" smtClean="0">
                <a:hlinkClick r:id="rId5"/>
              </a:rPr>
              <a:t>http://</a:t>
            </a:r>
            <a:r>
              <a:rPr lang="en-US" dirty="0" smtClean="0">
                <a:hlinkClick r:id="rId5"/>
              </a:rPr>
              <a:t>static.googleusercontent.com/media/research.google.com/en/us/archive/spanner-osdi2012.pdf</a:t>
            </a:r>
            <a:endParaRPr lang="en-US" dirty="0" smtClean="0"/>
          </a:p>
          <a:p>
            <a:endParaRPr lang="en-US" dirty="0" smtClean="0"/>
          </a:p>
          <a:p>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Основные сервисы </a:t>
            </a:r>
            <a:r>
              <a:rPr lang="en-US" dirty="0" smtClean="0"/>
              <a:t>AWS</a:t>
            </a:r>
            <a:endParaRPr lang="ru-RU" dirty="0"/>
          </a:p>
        </p:txBody>
      </p:sp>
      <p:sp>
        <p:nvSpPr>
          <p:cNvPr id="3" name="Содержимое 2"/>
          <p:cNvSpPr>
            <a:spLocks noGrp="1"/>
          </p:cNvSpPr>
          <p:nvPr>
            <p:ph idx="1"/>
          </p:nvPr>
        </p:nvSpPr>
        <p:spPr/>
        <p:txBody>
          <a:bodyPr>
            <a:normAutofit fontScale="77500" lnSpcReduction="20000"/>
          </a:bodyPr>
          <a:lstStyle/>
          <a:p>
            <a:r>
              <a:rPr lang="en-US" dirty="0" smtClean="0"/>
              <a:t>Amazon </a:t>
            </a:r>
            <a:r>
              <a:rPr lang="en-US" dirty="0" err="1" smtClean="0"/>
              <a:t>DynamoDB</a:t>
            </a:r>
            <a:r>
              <a:rPr lang="en-US" dirty="0" smtClean="0"/>
              <a:t> - </a:t>
            </a:r>
            <a:r>
              <a:rPr lang="ru-RU" dirty="0" smtClean="0"/>
              <a:t>Быстрая, гибкая и эффективно масштабируемая база данных </a:t>
            </a:r>
            <a:r>
              <a:rPr lang="ru-RU" dirty="0" err="1" smtClean="0"/>
              <a:t>NoSQL</a:t>
            </a:r>
            <a:endParaRPr lang="en-US" dirty="0" smtClean="0"/>
          </a:p>
          <a:p>
            <a:r>
              <a:rPr lang="en-US" dirty="0" smtClean="0"/>
              <a:t>Amazon ES2 - </a:t>
            </a:r>
            <a:r>
              <a:rPr lang="ru-RU" dirty="0" smtClean="0"/>
              <a:t>Масштабируемый объем вычислительных ресурсов в облаке</a:t>
            </a:r>
            <a:endParaRPr lang="en-US" dirty="0" smtClean="0"/>
          </a:p>
          <a:p>
            <a:r>
              <a:rPr lang="en-US" dirty="0" smtClean="0"/>
              <a:t>Amazon S3 - </a:t>
            </a:r>
            <a:r>
              <a:rPr lang="ru-RU" dirty="0" smtClean="0"/>
              <a:t>Безопасная, надежная и масштабируемая инфраструктура объектного хранилища</a:t>
            </a:r>
            <a:endParaRPr lang="en-US" dirty="0" smtClean="0"/>
          </a:p>
          <a:p>
            <a:r>
              <a:rPr lang="en-US" dirty="0" smtClean="0"/>
              <a:t>Amazon RDS - </a:t>
            </a:r>
            <a:r>
              <a:rPr lang="ru-RU" dirty="0" smtClean="0"/>
              <a:t>Управляемый сервис реляционных баз данных для </a:t>
            </a:r>
            <a:r>
              <a:rPr lang="ru-RU" dirty="0" err="1" smtClean="0"/>
              <a:t>MySQL</a:t>
            </a:r>
            <a:r>
              <a:rPr lang="ru-RU" dirty="0" smtClean="0"/>
              <a:t>, </a:t>
            </a:r>
            <a:r>
              <a:rPr lang="ru-RU" dirty="0" err="1" smtClean="0"/>
              <a:t>PostgreSQL</a:t>
            </a:r>
            <a:r>
              <a:rPr lang="ru-RU" dirty="0" smtClean="0"/>
              <a:t>, </a:t>
            </a:r>
            <a:r>
              <a:rPr lang="ru-RU" dirty="0" err="1" smtClean="0"/>
              <a:t>MariaDB</a:t>
            </a:r>
            <a:r>
              <a:rPr lang="ru-RU" dirty="0" smtClean="0"/>
              <a:t>, </a:t>
            </a:r>
            <a:r>
              <a:rPr lang="ru-RU" dirty="0" err="1" smtClean="0"/>
              <a:t>Oracle</a:t>
            </a:r>
            <a:r>
              <a:rPr lang="ru-RU" dirty="0" smtClean="0"/>
              <a:t> и SQL </a:t>
            </a:r>
            <a:r>
              <a:rPr lang="ru-RU" dirty="0" err="1" smtClean="0"/>
              <a:t>Server</a:t>
            </a:r>
            <a:endParaRPr lang="en-US" dirty="0" smtClean="0"/>
          </a:p>
          <a:p>
            <a:r>
              <a:rPr lang="en-US" dirty="0" smtClean="0"/>
              <a:t>AWS Lambda - </a:t>
            </a:r>
            <a:r>
              <a:rPr lang="ru-RU" dirty="0" smtClean="0"/>
              <a:t>Сервис вычислений для запуска кода при определенных событиях и автоматического управления вычислительными ресурсами</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274042"/>
          </a:xfrm>
        </p:spPr>
        <p:txBody>
          <a:bodyPr>
            <a:normAutofit fontScale="90000"/>
          </a:bodyPr>
          <a:lstStyle/>
          <a:p>
            <a:r>
              <a:rPr lang="en-US" dirty="0" smtClean="0"/>
              <a:t>Amazon Elastic Compute </a:t>
            </a:r>
            <a:r>
              <a:rPr lang="en-US" dirty="0" smtClean="0"/>
              <a:t>Cloud EC2</a:t>
            </a:r>
            <a:endParaRPr lang="ru-RU" dirty="0"/>
          </a:p>
        </p:txBody>
      </p:sp>
      <p:sp>
        <p:nvSpPr>
          <p:cNvPr id="4" name="TextBox 3"/>
          <p:cNvSpPr txBox="1"/>
          <p:nvPr/>
        </p:nvSpPr>
        <p:spPr>
          <a:xfrm>
            <a:off x="251520" y="980729"/>
            <a:ext cx="8568952" cy="2585323"/>
          </a:xfrm>
          <a:prstGeom prst="rect">
            <a:avLst/>
          </a:prstGeom>
          <a:noFill/>
        </p:spPr>
        <p:txBody>
          <a:bodyPr wrap="square" rtlCol="0">
            <a:spAutoFit/>
          </a:bodyPr>
          <a:lstStyle/>
          <a:p>
            <a:r>
              <a:rPr lang="en-US" b="1" dirty="0" smtClean="0"/>
              <a:t>What Is Amazon EC2?</a:t>
            </a:r>
          </a:p>
          <a:p>
            <a:r>
              <a:rPr lang="en-US" dirty="0" smtClean="0"/>
              <a:t>Amazon Elastic Compute Cloud (Amazon EC2) provides scalable computing capacity in the Amazon Web Services (AWS) cloud. Using Amazon EC2 eliminates your need to invest in hardware up front, so you can develop and deploy applications faster. You can use Amazon EC2 to launch as many or as few virtual servers as you need, configure security and networking, and manage storage. Amazon EC2 enables you to scale up or down to handle changes in requirements or spikes in popularity, reducing your need to forecast traffic.</a:t>
            </a:r>
          </a:p>
          <a:p>
            <a:endParaRPr lang="ru-RU" dirty="0"/>
          </a:p>
        </p:txBody>
      </p:sp>
      <p:pic>
        <p:nvPicPr>
          <p:cNvPr id="1026" name="Picture 2" descr="&#10;    An Amazon EBS-backed instance with an additional Amazon Elastic Block Store (EBS) volume&#10;   "/>
          <p:cNvPicPr>
            <a:picLocks noChangeAspect="1" noChangeArrowheads="1"/>
          </p:cNvPicPr>
          <p:nvPr/>
        </p:nvPicPr>
        <p:blipFill>
          <a:blip r:embed="rId2" cstate="print"/>
          <a:srcRect/>
          <a:stretch>
            <a:fillRect/>
          </a:stretch>
        </p:blipFill>
        <p:spPr bwMode="auto">
          <a:xfrm>
            <a:off x="323528" y="3356992"/>
            <a:ext cx="3895725" cy="3219451"/>
          </a:xfrm>
          <a:prstGeom prst="rect">
            <a:avLst/>
          </a:prstGeom>
          <a:noFill/>
        </p:spPr>
      </p:pic>
      <p:graphicFrame>
        <p:nvGraphicFramePr>
          <p:cNvPr id="7" name="Таблица 6"/>
          <p:cNvGraphicFramePr>
            <a:graphicFrameLocks noGrp="1"/>
          </p:cNvGraphicFramePr>
          <p:nvPr/>
        </p:nvGraphicFramePr>
        <p:xfrm>
          <a:off x="4355976" y="2996952"/>
          <a:ext cx="4469004" cy="4063995"/>
        </p:xfrm>
        <a:graphic>
          <a:graphicData uri="http://schemas.openxmlformats.org/drawingml/2006/table">
            <a:tbl>
              <a:tblPr/>
              <a:tblGrid>
                <a:gridCol w="1489668"/>
                <a:gridCol w="1489668"/>
                <a:gridCol w="1489668"/>
              </a:tblGrid>
              <a:tr h="270933">
                <a:tc>
                  <a:txBody>
                    <a:bodyPr/>
                    <a:lstStyle/>
                    <a:p>
                      <a:pPr algn="l" fontAlgn="t"/>
                      <a:r>
                        <a:rPr lang="en-US" sz="1300" b="1">
                          <a:solidFill>
                            <a:srgbClr val="333333"/>
                          </a:solidFill>
                        </a:rPr>
                        <a:t>Instance type</a:t>
                      </a:r>
                    </a:p>
                  </a:txBody>
                  <a:tcPr marL="34914" marR="34914" marT="34914" marB="34914">
                    <a:lnL w="9525" cap="flat" cmpd="sng" algn="ctr">
                      <a:solidFill>
                        <a:srgbClr val="0074FC"/>
                      </a:solidFill>
                      <a:prstDash val="solid"/>
                      <a:round/>
                      <a:headEnd type="none" w="med" len="med"/>
                      <a:tailEnd type="none" w="med" len="med"/>
                    </a:lnL>
                    <a:lnR w="9525" cap="flat" cmpd="sng" algn="ctr">
                      <a:solidFill>
                        <a:srgbClr val="2075FC"/>
                      </a:solidFill>
                      <a:prstDash val="solid"/>
                      <a:round/>
                      <a:headEnd type="none" w="med" len="med"/>
                      <a:tailEnd type="none" w="med" len="med"/>
                    </a:lnR>
                    <a:lnT w="9525" cap="flat" cmpd="sng" algn="ctr">
                      <a:solidFill>
                        <a:srgbClr val="3079FC"/>
                      </a:solidFill>
                      <a:prstDash val="solid"/>
                      <a:round/>
                      <a:headEnd type="none" w="med" len="med"/>
                      <a:tailEnd type="none" w="med" len="med"/>
                    </a:lnT>
                    <a:lnB w="9525" cap="flat" cmpd="sng" algn="ctr">
                      <a:solidFill>
                        <a:srgbClr val="3078FC"/>
                      </a:solidFill>
                      <a:prstDash val="solid"/>
                      <a:round/>
                      <a:headEnd type="none" w="med" len="med"/>
                      <a:tailEnd type="none" w="med" len="med"/>
                    </a:lnB>
                    <a:solidFill>
                      <a:srgbClr val="EEEEEE"/>
                    </a:solidFill>
                  </a:tcPr>
                </a:tc>
                <a:tc>
                  <a:txBody>
                    <a:bodyPr/>
                    <a:lstStyle/>
                    <a:p>
                      <a:pPr algn="l" fontAlgn="t"/>
                      <a:r>
                        <a:rPr lang="en-US" sz="1300" b="1">
                          <a:solidFill>
                            <a:srgbClr val="333333"/>
                          </a:solidFill>
                        </a:rPr>
                        <a:t>Default vCPUs</a:t>
                      </a:r>
                    </a:p>
                  </a:txBody>
                  <a:tcPr marL="34914" marR="34914" marT="34914" marB="34914">
                    <a:lnL w="9525" cap="flat" cmpd="sng" algn="ctr">
                      <a:solidFill>
                        <a:srgbClr val="2075FC"/>
                      </a:solidFill>
                      <a:prstDash val="solid"/>
                      <a:round/>
                      <a:headEnd type="none" w="med" len="med"/>
                      <a:tailEnd type="none" w="med" len="med"/>
                    </a:lnL>
                    <a:lnR w="9525" cap="flat" cmpd="sng" algn="ctr">
                      <a:solidFill>
                        <a:srgbClr val="F078FC"/>
                      </a:solidFill>
                      <a:prstDash val="solid"/>
                      <a:round/>
                      <a:headEnd type="none" w="med" len="med"/>
                      <a:tailEnd type="none" w="med" len="med"/>
                    </a:lnR>
                    <a:lnT w="9525" cap="flat" cmpd="sng" algn="ctr">
                      <a:solidFill>
                        <a:srgbClr val="A079FC"/>
                      </a:solidFill>
                      <a:prstDash val="solid"/>
                      <a:round/>
                      <a:headEnd type="none" w="med" len="med"/>
                      <a:tailEnd type="none" w="med" len="med"/>
                    </a:lnT>
                    <a:lnB w="9525" cap="flat" cmpd="sng" algn="ctr">
                      <a:solidFill>
                        <a:srgbClr val="00E4F6"/>
                      </a:solidFill>
                      <a:prstDash val="solid"/>
                      <a:round/>
                      <a:headEnd type="none" w="med" len="med"/>
                      <a:tailEnd type="none" w="med" len="med"/>
                    </a:lnB>
                    <a:solidFill>
                      <a:srgbClr val="EEEEEE"/>
                    </a:solidFill>
                  </a:tcPr>
                </a:tc>
                <a:tc>
                  <a:txBody>
                    <a:bodyPr/>
                    <a:lstStyle/>
                    <a:p>
                      <a:pPr algn="l" fontAlgn="t"/>
                      <a:r>
                        <a:rPr lang="en-US" sz="1300" b="1" dirty="0">
                          <a:solidFill>
                            <a:srgbClr val="333333"/>
                          </a:solidFill>
                        </a:rPr>
                        <a:t>Memory (</a:t>
                      </a:r>
                      <a:r>
                        <a:rPr lang="en-US" sz="1300" b="1" dirty="0" err="1">
                          <a:solidFill>
                            <a:srgbClr val="333333"/>
                          </a:solidFill>
                        </a:rPr>
                        <a:t>GiB</a:t>
                      </a:r>
                      <a:r>
                        <a:rPr lang="en-US" sz="1300" b="1" dirty="0">
                          <a:solidFill>
                            <a:srgbClr val="333333"/>
                          </a:solidFill>
                        </a:rPr>
                        <a:t>)</a:t>
                      </a:r>
                    </a:p>
                  </a:txBody>
                  <a:tcPr marL="34914" marR="34914" marT="34914" marB="34914">
                    <a:lnL w="9525" cap="flat" cmpd="sng" algn="ctr">
                      <a:solidFill>
                        <a:srgbClr val="F078F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B075FC"/>
                      </a:solidFill>
                      <a:prstDash val="solid"/>
                      <a:round/>
                      <a:headEnd type="none" w="med" len="med"/>
                      <a:tailEnd type="none" w="med" len="med"/>
                    </a:lnT>
                    <a:lnB w="9525" cap="flat" cmpd="sng" algn="ctr">
                      <a:solidFill>
                        <a:srgbClr val="6073FC"/>
                      </a:solidFill>
                      <a:prstDash val="solid"/>
                      <a:round/>
                      <a:headEnd type="none" w="med" len="med"/>
                      <a:tailEnd type="none" w="med" len="med"/>
                    </a:lnB>
                    <a:solidFill>
                      <a:srgbClr val="EEEEEE"/>
                    </a:solidFill>
                  </a:tcPr>
                </a:tc>
              </a:tr>
              <a:tr h="270933">
                <a:tc>
                  <a:txBody>
                    <a:bodyPr/>
                    <a:lstStyle/>
                    <a:p>
                      <a:pPr fontAlgn="t"/>
                      <a:r>
                        <a:rPr lang="en-US" sz="1300"/>
                        <a:t>t2.nano</a:t>
                      </a:r>
                    </a:p>
                  </a:txBody>
                  <a:tcPr marL="34914" marR="34914" marT="34914" marB="34914">
                    <a:lnL w="9525" cap="flat" cmpd="sng" algn="ctr">
                      <a:solidFill>
                        <a:srgbClr val="50E8F7"/>
                      </a:solidFill>
                      <a:prstDash val="solid"/>
                      <a:round/>
                      <a:headEnd type="none" w="med" len="med"/>
                      <a:tailEnd type="none" w="med" len="med"/>
                    </a:lnL>
                    <a:lnR w="9525" cap="flat" cmpd="sng" algn="ctr">
                      <a:solidFill>
                        <a:srgbClr val="3078FC"/>
                      </a:solidFill>
                      <a:prstDash val="solid"/>
                      <a:round/>
                      <a:headEnd type="none" w="med" len="med"/>
                      <a:tailEnd type="none" w="med" len="med"/>
                    </a:lnR>
                    <a:lnT w="9525" cap="flat" cmpd="sng" algn="ctr">
                      <a:solidFill>
                        <a:srgbClr val="3078FC"/>
                      </a:solidFill>
                      <a:prstDash val="solid"/>
                      <a:round/>
                      <a:headEnd type="none" w="med" len="med"/>
                      <a:tailEnd type="none" w="med" len="med"/>
                    </a:lnT>
                    <a:lnB w="9525" cap="flat" cmpd="sng" algn="ctr">
                      <a:solidFill>
                        <a:srgbClr val="C072FC"/>
                      </a:solidFill>
                      <a:prstDash val="solid"/>
                      <a:round/>
                      <a:headEnd type="none" w="med" len="med"/>
                      <a:tailEnd type="none" w="med" len="med"/>
                    </a:lnB>
                    <a:solidFill>
                      <a:srgbClr val="FFFFFF"/>
                    </a:solidFill>
                  </a:tcPr>
                </a:tc>
                <a:tc>
                  <a:txBody>
                    <a:bodyPr/>
                    <a:lstStyle/>
                    <a:p>
                      <a:pPr fontAlgn="t"/>
                      <a:r>
                        <a:rPr lang="ru-RU" sz="1300"/>
                        <a:t>1</a:t>
                      </a:r>
                    </a:p>
                  </a:txBody>
                  <a:tcPr marL="34914" marR="34914" marT="34914" marB="34914">
                    <a:lnL w="9525" cap="flat" cmpd="sng" algn="ctr">
                      <a:solidFill>
                        <a:srgbClr val="3078FC"/>
                      </a:solidFill>
                      <a:prstDash val="solid"/>
                      <a:round/>
                      <a:headEnd type="none" w="med" len="med"/>
                      <a:tailEnd type="none" w="med" len="med"/>
                    </a:lnL>
                    <a:lnR w="9525" cap="flat" cmpd="sng" algn="ctr">
                      <a:solidFill>
                        <a:srgbClr val="8019E0"/>
                      </a:solidFill>
                      <a:prstDash val="solid"/>
                      <a:round/>
                      <a:headEnd type="none" w="med" len="med"/>
                      <a:tailEnd type="none" w="med" len="med"/>
                    </a:lnR>
                    <a:lnT w="9525" cap="flat" cmpd="sng" algn="ctr">
                      <a:solidFill>
                        <a:srgbClr val="00E4F6"/>
                      </a:solidFill>
                      <a:prstDash val="solid"/>
                      <a:round/>
                      <a:headEnd type="none" w="med" len="med"/>
                      <a:tailEnd type="none" w="med" len="med"/>
                    </a:lnT>
                    <a:lnB w="9525" cap="flat" cmpd="sng" algn="ctr">
                      <a:solidFill>
                        <a:srgbClr val="F0E6F7"/>
                      </a:solidFill>
                      <a:prstDash val="solid"/>
                      <a:round/>
                      <a:headEnd type="none" w="med" len="med"/>
                      <a:tailEnd type="none" w="med" len="med"/>
                    </a:lnB>
                    <a:solidFill>
                      <a:srgbClr val="FFFFFF"/>
                    </a:solidFill>
                  </a:tcPr>
                </a:tc>
                <a:tc>
                  <a:txBody>
                    <a:bodyPr/>
                    <a:lstStyle/>
                    <a:p>
                      <a:pPr fontAlgn="t"/>
                      <a:r>
                        <a:rPr lang="ru-RU" sz="1300" dirty="0"/>
                        <a:t>0.5</a:t>
                      </a:r>
                    </a:p>
                  </a:txBody>
                  <a:tcPr marL="34914" marR="34914" marT="34914" marB="34914">
                    <a:lnL w="9525" cap="flat" cmpd="sng" algn="ctr">
                      <a:solidFill>
                        <a:srgbClr val="8019E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6073FC"/>
                      </a:solidFill>
                      <a:prstDash val="solid"/>
                      <a:round/>
                      <a:headEnd type="none" w="med" len="med"/>
                      <a:tailEnd type="none" w="med" len="med"/>
                    </a:lnT>
                    <a:lnB w="9525" cap="flat" cmpd="sng" algn="ctr">
                      <a:solidFill>
                        <a:srgbClr val="2073FC"/>
                      </a:solidFill>
                      <a:prstDash val="solid"/>
                      <a:round/>
                      <a:headEnd type="none" w="med" len="med"/>
                      <a:tailEnd type="none" w="med" len="med"/>
                    </a:lnB>
                    <a:solidFill>
                      <a:srgbClr val="FFFFFF"/>
                    </a:solidFill>
                  </a:tcPr>
                </a:tc>
              </a:tr>
              <a:tr h="270933">
                <a:tc>
                  <a:txBody>
                    <a:bodyPr/>
                    <a:lstStyle/>
                    <a:p>
                      <a:pPr fontAlgn="t"/>
                      <a:r>
                        <a:rPr lang="en-US" sz="1300"/>
                        <a:t>t2.micro</a:t>
                      </a:r>
                    </a:p>
                  </a:txBody>
                  <a:tcPr marL="34914" marR="34914" marT="34914" marB="34914">
                    <a:lnL w="9525" cap="flat" cmpd="sng" algn="ctr">
                      <a:solidFill>
                        <a:srgbClr val="8019E0"/>
                      </a:solidFill>
                      <a:prstDash val="solid"/>
                      <a:round/>
                      <a:headEnd type="none" w="med" len="med"/>
                      <a:tailEnd type="none" w="med" len="med"/>
                    </a:lnL>
                    <a:lnR w="9525" cap="flat" cmpd="sng" algn="ctr">
                      <a:solidFill>
                        <a:srgbClr val="C072FC"/>
                      </a:solidFill>
                      <a:prstDash val="solid"/>
                      <a:round/>
                      <a:headEnd type="none" w="med" len="med"/>
                      <a:tailEnd type="none" w="med" len="med"/>
                    </a:lnR>
                    <a:lnT w="9525" cap="flat" cmpd="sng" algn="ctr">
                      <a:solidFill>
                        <a:srgbClr val="C072FC"/>
                      </a:solidFill>
                      <a:prstDash val="solid"/>
                      <a:round/>
                      <a:headEnd type="none" w="med" len="med"/>
                      <a:tailEnd type="none" w="med" len="med"/>
                    </a:lnT>
                    <a:lnB w="9525" cap="flat" cmpd="sng" algn="ctr">
                      <a:solidFill>
                        <a:srgbClr val="9075FC"/>
                      </a:solidFill>
                      <a:prstDash val="solid"/>
                      <a:round/>
                      <a:headEnd type="none" w="med" len="med"/>
                      <a:tailEnd type="none" w="med" len="med"/>
                    </a:lnB>
                    <a:solidFill>
                      <a:srgbClr val="FFFFFF"/>
                    </a:solidFill>
                  </a:tcPr>
                </a:tc>
                <a:tc>
                  <a:txBody>
                    <a:bodyPr/>
                    <a:lstStyle/>
                    <a:p>
                      <a:pPr fontAlgn="t"/>
                      <a:r>
                        <a:rPr lang="ru-RU" sz="1300"/>
                        <a:t>1</a:t>
                      </a:r>
                    </a:p>
                  </a:txBody>
                  <a:tcPr marL="34914" marR="34914" marT="34914" marB="34914">
                    <a:lnL w="9525" cap="flat" cmpd="sng" algn="ctr">
                      <a:solidFill>
                        <a:srgbClr val="C072FC"/>
                      </a:solidFill>
                      <a:prstDash val="solid"/>
                      <a:round/>
                      <a:headEnd type="none" w="med" len="med"/>
                      <a:tailEnd type="none" w="med" len="med"/>
                    </a:lnL>
                    <a:lnR w="9525" cap="flat" cmpd="sng" algn="ctr">
                      <a:solidFill>
                        <a:srgbClr val="D072FC"/>
                      </a:solidFill>
                      <a:prstDash val="solid"/>
                      <a:round/>
                      <a:headEnd type="none" w="med" len="med"/>
                      <a:tailEnd type="none" w="med" len="med"/>
                    </a:lnR>
                    <a:lnT w="9525" cap="flat" cmpd="sng" algn="ctr">
                      <a:solidFill>
                        <a:srgbClr val="F0E6F7"/>
                      </a:solidFill>
                      <a:prstDash val="solid"/>
                      <a:round/>
                      <a:headEnd type="none" w="med" len="med"/>
                      <a:tailEnd type="none" w="med" len="med"/>
                    </a:lnT>
                    <a:lnB w="9525" cap="flat" cmpd="sng" algn="ctr">
                      <a:solidFill>
                        <a:srgbClr val="F0E0F7"/>
                      </a:solidFill>
                      <a:prstDash val="solid"/>
                      <a:round/>
                      <a:headEnd type="none" w="med" len="med"/>
                      <a:tailEnd type="none" w="med" len="med"/>
                    </a:lnB>
                    <a:solidFill>
                      <a:srgbClr val="FFFFFF"/>
                    </a:solidFill>
                  </a:tcPr>
                </a:tc>
                <a:tc>
                  <a:txBody>
                    <a:bodyPr/>
                    <a:lstStyle/>
                    <a:p>
                      <a:pPr fontAlgn="t"/>
                      <a:r>
                        <a:rPr lang="ru-RU" sz="1300" dirty="0"/>
                        <a:t>1</a:t>
                      </a:r>
                    </a:p>
                  </a:txBody>
                  <a:tcPr marL="34914" marR="34914" marT="34914" marB="34914">
                    <a:lnL w="9525" cap="flat" cmpd="sng" algn="ctr">
                      <a:solidFill>
                        <a:srgbClr val="D072F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2073FC"/>
                      </a:solidFill>
                      <a:prstDash val="solid"/>
                      <a:round/>
                      <a:headEnd type="none" w="med" len="med"/>
                      <a:tailEnd type="none" w="med" len="med"/>
                    </a:lnT>
                    <a:lnB w="9525" cap="flat" cmpd="sng" algn="ctr">
                      <a:solidFill>
                        <a:srgbClr val="5079FC"/>
                      </a:solidFill>
                      <a:prstDash val="solid"/>
                      <a:round/>
                      <a:headEnd type="none" w="med" len="med"/>
                      <a:tailEnd type="none" w="med" len="med"/>
                    </a:lnB>
                    <a:solidFill>
                      <a:srgbClr val="FFFFFF"/>
                    </a:solidFill>
                  </a:tcPr>
                </a:tc>
              </a:tr>
              <a:tr h="270933">
                <a:tc>
                  <a:txBody>
                    <a:bodyPr/>
                    <a:lstStyle/>
                    <a:p>
                      <a:pPr fontAlgn="t"/>
                      <a:r>
                        <a:rPr lang="en-US" sz="1300"/>
                        <a:t>t2.small</a:t>
                      </a:r>
                    </a:p>
                  </a:txBody>
                  <a:tcPr marL="34914" marR="34914" marT="34914" marB="34914">
                    <a:lnL w="9525" cap="flat" cmpd="sng" algn="ctr">
                      <a:solidFill>
                        <a:srgbClr val="1078FC"/>
                      </a:solidFill>
                      <a:prstDash val="solid"/>
                      <a:round/>
                      <a:headEnd type="none" w="med" len="med"/>
                      <a:tailEnd type="none" w="med" len="med"/>
                    </a:lnL>
                    <a:lnR w="9525" cap="flat" cmpd="sng" algn="ctr">
                      <a:solidFill>
                        <a:srgbClr val="9075FC"/>
                      </a:solidFill>
                      <a:prstDash val="solid"/>
                      <a:round/>
                      <a:headEnd type="none" w="med" len="med"/>
                      <a:tailEnd type="none" w="med" len="med"/>
                    </a:lnR>
                    <a:lnT w="9525" cap="flat" cmpd="sng" algn="ctr">
                      <a:solidFill>
                        <a:srgbClr val="9075FC"/>
                      </a:solidFill>
                      <a:prstDash val="solid"/>
                      <a:round/>
                      <a:headEnd type="none" w="med" len="med"/>
                      <a:tailEnd type="none" w="med" len="med"/>
                    </a:lnT>
                    <a:lnB w="9525" cap="flat" cmpd="sng" algn="ctr">
                      <a:solidFill>
                        <a:srgbClr val="C079FC"/>
                      </a:solidFill>
                      <a:prstDash val="solid"/>
                      <a:round/>
                      <a:headEnd type="none" w="med" len="med"/>
                      <a:tailEnd type="none" w="med" len="med"/>
                    </a:lnB>
                    <a:solidFill>
                      <a:srgbClr val="FFFFFF"/>
                    </a:solidFill>
                  </a:tcPr>
                </a:tc>
                <a:tc>
                  <a:txBody>
                    <a:bodyPr/>
                    <a:lstStyle/>
                    <a:p>
                      <a:pPr fontAlgn="t"/>
                      <a:r>
                        <a:rPr lang="ru-RU" sz="1300"/>
                        <a:t>1</a:t>
                      </a:r>
                    </a:p>
                  </a:txBody>
                  <a:tcPr marL="34914" marR="34914" marT="34914" marB="34914">
                    <a:lnL w="9525" cap="flat" cmpd="sng" algn="ctr">
                      <a:solidFill>
                        <a:srgbClr val="9075FC"/>
                      </a:solidFill>
                      <a:prstDash val="solid"/>
                      <a:round/>
                      <a:headEnd type="none" w="med" len="med"/>
                      <a:tailEnd type="none" w="med" len="med"/>
                    </a:lnL>
                    <a:lnR w="9525" cap="flat" cmpd="sng" algn="ctr">
                      <a:solidFill>
                        <a:srgbClr val="B074FC"/>
                      </a:solidFill>
                      <a:prstDash val="solid"/>
                      <a:round/>
                      <a:headEnd type="none" w="med" len="med"/>
                      <a:tailEnd type="none" w="med" len="med"/>
                    </a:lnR>
                    <a:lnT w="9525" cap="flat" cmpd="sng" algn="ctr">
                      <a:solidFill>
                        <a:srgbClr val="F0E0F7"/>
                      </a:solidFill>
                      <a:prstDash val="solid"/>
                      <a:round/>
                      <a:headEnd type="none" w="med" len="med"/>
                      <a:tailEnd type="none" w="med" len="med"/>
                    </a:lnT>
                    <a:lnB w="9525" cap="flat" cmpd="sng" algn="ctr">
                      <a:solidFill>
                        <a:srgbClr val="4079FC"/>
                      </a:solidFill>
                      <a:prstDash val="solid"/>
                      <a:round/>
                      <a:headEnd type="none" w="med" len="med"/>
                      <a:tailEnd type="none" w="med" len="med"/>
                    </a:lnB>
                    <a:solidFill>
                      <a:srgbClr val="FFFFFF"/>
                    </a:solidFill>
                  </a:tcPr>
                </a:tc>
                <a:tc>
                  <a:txBody>
                    <a:bodyPr/>
                    <a:lstStyle/>
                    <a:p>
                      <a:pPr fontAlgn="t"/>
                      <a:r>
                        <a:rPr lang="ru-RU" sz="1300" dirty="0"/>
                        <a:t>2</a:t>
                      </a:r>
                    </a:p>
                  </a:txBody>
                  <a:tcPr marL="34914" marR="34914" marT="34914" marB="34914">
                    <a:lnL w="9525" cap="flat" cmpd="sng" algn="ctr">
                      <a:solidFill>
                        <a:srgbClr val="B074F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5079FC"/>
                      </a:solidFill>
                      <a:prstDash val="solid"/>
                      <a:round/>
                      <a:headEnd type="none" w="med" len="med"/>
                      <a:tailEnd type="none" w="med" len="med"/>
                    </a:lnT>
                    <a:lnB w="9525" cap="flat" cmpd="sng" algn="ctr">
                      <a:solidFill>
                        <a:srgbClr val="602CF5"/>
                      </a:solidFill>
                      <a:prstDash val="solid"/>
                      <a:round/>
                      <a:headEnd type="none" w="med" len="med"/>
                      <a:tailEnd type="none" w="med" len="med"/>
                    </a:lnB>
                    <a:solidFill>
                      <a:srgbClr val="FFFFFF"/>
                    </a:solidFill>
                  </a:tcPr>
                </a:tc>
              </a:tr>
              <a:tr h="270933">
                <a:tc>
                  <a:txBody>
                    <a:bodyPr/>
                    <a:lstStyle/>
                    <a:p>
                      <a:pPr fontAlgn="t"/>
                      <a:r>
                        <a:rPr lang="en-US" sz="1300"/>
                        <a:t>t2.medium</a:t>
                      </a:r>
                    </a:p>
                  </a:txBody>
                  <a:tcPr marL="34914" marR="34914" marT="34914" marB="34914">
                    <a:lnL w="9525" cap="flat" cmpd="sng" algn="ctr">
                      <a:solidFill>
                        <a:srgbClr val="F073FC"/>
                      </a:solidFill>
                      <a:prstDash val="solid"/>
                      <a:round/>
                      <a:headEnd type="none" w="med" len="med"/>
                      <a:tailEnd type="none" w="med" len="med"/>
                    </a:lnL>
                    <a:lnR w="9525" cap="flat" cmpd="sng" algn="ctr">
                      <a:solidFill>
                        <a:srgbClr val="C079FC"/>
                      </a:solidFill>
                      <a:prstDash val="solid"/>
                      <a:round/>
                      <a:headEnd type="none" w="med" len="med"/>
                      <a:tailEnd type="none" w="med" len="med"/>
                    </a:lnR>
                    <a:lnT w="9525" cap="flat" cmpd="sng" algn="ctr">
                      <a:solidFill>
                        <a:srgbClr val="C079FC"/>
                      </a:solidFill>
                      <a:prstDash val="solid"/>
                      <a:round/>
                      <a:headEnd type="none" w="med" len="med"/>
                      <a:tailEnd type="none" w="med" len="med"/>
                    </a:lnT>
                    <a:lnB w="9525" cap="flat" cmpd="sng" algn="ctr">
                      <a:solidFill>
                        <a:srgbClr val="D073FC"/>
                      </a:solidFill>
                      <a:prstDash val="solid"/>
                      <a:round/>
                      <a:headEnd type="none" w="med" len="med"/>
                      <a:tailEnd type="none" w="med" len="med"/>
                    </a:lnB>
                    <a:solidFill>
                      <a:srgbClr val="FFFFFF"/>
                    </a:solidFill>
                  </a:tcPr>
                </a:tc>
                <a:tc>
                  <a:txBody>
                    <a:bodyPr/>
                    <a:lstStyle/>
                    <a:p>
                      <a:pPr fontAlgn="t"/>
                      <a:r>
                        <a:rPr lang="ru-RU" sz="1300"/>
                        <a:t>2</a:t>
                      </a:r>
                    </a:p>
                  </a:txBody>
                  <a:tcPr marL="34914" marR="34914" marT="34914" marB="34914">
                    <a:lnL w="9525" cap="flat" cmpd="sng" algn="ctr">
                      <a:solidFill>
                        <a:srgbClr val="C079FC"/>
                      </a:solidFill>
                      <a:prstDash val="solid"/>
                      <a:round/>
                      <a:headEnd type="none" w="med" len="med"/>
                      <a:tailEnd type="none" w="med" len="med"/>
                    </a:lnL>
                    <a:lnR w="9525" cap="flat" cmpd="sng" algn="ctr">
                      <a:solidFill>
                        <a:srgbClr val="0075FC"/>
                      </a:solidFill>
                      <a:prstDash val="solid"/>
                      <a:round/>
                      <a:headEnd type="none" w="med" len="med"/>
                      <a:tailEnd type="none" w="med" len="med"/>
                    </a:lnR>
                    <a:lnT w="9525" cap="flat" cmpd="sng" algn="ctr">
                      <a:solidFill>
                        <a:srgbClr val="4079FC"/>
                      </a:solidFill>
                      <a:prstDash val="solid"/>
                      <a:round/>
                      <a:headEnd type="none" w="med" len="med"/>
                      <a:tailEnd type="none" w="med" len="med"/>
                    </a:lnT>
                    <a:lnB w="9525" cap="flat" cmpd="sng" algn="ctr">
                      <a:solidFill>
                        <a:srgbClr val="00E4F7"/>
                      </a:solidFill>
                      <a:prstDash val="solid"/>
                      <a:round/>
                      <a:headEnd type="none" w="med" len="med"/>
                      <a:tailEnd type="none" w="med" len="med"/>
                    </a:lnB>
                    <a:solidFill>
                      <a:srgbClr val="FFFFFF"/>
                    </a:solidFill>
                  </a:tcPr>
                </a:tc>
                <a:tc>
                  <a:txBody>
                    <a:bodyPr/>
                    <a:lstStyle/>
                    <a:p>
                      <a:pPr fontAlgn="t"/>
                      <a:r>
                        <a:rPr lang="ru-RU" sz="1300"/>
                        <a:t>4</a:t>
                      </a:r>
                    </a:p>
                  </a:txBody>
                  <a:tcPr marL="34914" marR="34914" marT="34914" marB="34914">
                    <a:lnL w="9525" cap="flat" cmpd="sng" algn="ctr">
                      <a:solidFill>
                        <a:srgbClr val="0075F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602CF5"/>
                      </a:solidFill>
                      <a:prstDash val="solid"/>
                      <a:round/>
                      <a:headEnd type="none" w="med" len="med"/>
                      <a:tailEnd type="none" w="med" len="med"/>
                    </a:lnT>
                    <a:lnB w="9525" cap="flat" cmpd="sng" algn="ctr">
                      <a:solidFill>
                        <a:srgbClr val="7073FC"/>
                      </a:solidFill>
                      <a:prstDash val="solid"/>
                      <a:round/>
                      <a:headEnd type="none" w="med" len="med"/>
                      <a:tailEnd type="none" w="med" len="med"/>
                    </a:lnB>
                    <a:solidFill>
                      <a:srgbClr val="FFFFFF"/>
                    </a:solidFill>
                  </a:tcPr>
                </a:tc>
              </a:tr>
              <a:tr h="270933">
                <a:tc>
                  <a:txBody>
                    <a:bodyPr/>
                    <a:lstStyle/>
                    <a:p>
                      <a:pPr fontAlgn="t"/>
                      <a:r>
                        <a:rPr lang="en-US" sz="1300"/>
                        <a:t>t2.large</a:t>
                      </a:r>
                    </a:p>
                  </a:txBody>
                  <a:tcPr marL="34914" marR="34914" marT="34914" marB="34914">
                    <a:lnL w="9525" cap="flat" cmpd="sng" algn="ctr">
                      <a:solidFill>
                        <a:srgbClr val="B0E2F6"/>
                      </a:solidFill>
                      <a:prstDash val="solid"/>
                      <a:round/>
                      <a:headEnd type="none" w="med" len="med"/>
                      <a:tailEnd type="none" w="med" len="med"/>
                    </a:lnL>
                    <a:lnR w="9525" cap="flat" cmpd="sng" algn="ctr">
                      <a:solidFill>
                        <a:srgbClr val="D073FC"/>
                      </a:solidFill>
                      <a:prstDash val="solid"/>
                      <a:round/>
                      <a:headEnd type="none" w="med" len="med"/>
                      <a:tailEnd type="none" w="med" len="med"/>
                    </a:lnR>
                    <a:lnT w="9525" cap="flat" cmpd="sng" algn="ctr">
                      <a:solidFill>
                        <a:srgbClr val="D073FC"/>
                      </a:solidFill>
                      <a:prstDash val="solid"/>
                      <a:round/>
                      <a:headEnd type="none" w="med" len="med"/>
                      <a:tailEnd type="none" w="med" len="med"/>
                    </a:lnT>
                    <a:lnB w="9525" cap="flat" cmpd="sng" algn="ctr">
                      <a:solidFill>
                        <a:srgbClr val="10E9F7"/>
                      </a:solidFill>
                      <a:prstDash val="solid"/>
                      <a:round/>
                      <a:headEnd type="none" w="med" len="med"/>
                      <a:tailEnd type="none" w="med" len="med"/>
                    </a:lnB>
                    <a:solidFill>
                      <a:srgbClr val="FFFFFF"/>
                    </a:solidFill>
                  </a:tcPr>
                </a:tc>
                <a:tc>
                  <a:txBody>
                    <a:bodyPr/>
                    <a:lstStyle/>
                    <a:p>
                      <a:pPr fontAlgn="t"/>
                      <a:r>
                        <a:rPr lang="ru-RU" sz="1300"/>
                        <a:t>2</a:t>
                      </a:r>
                    </a:p>
                  </a:txBody>
                  <a:tcPr marL="34914" marR="34914" marT="34914" marB="34914">
                    <a:lnL w="9525" cap="flat" cmpd="sng" algn="ctr">
                      <a:solidFill>
                        <a:srgbClr val="D073FC"/>
                      </a:solidFill>
                      <a:prstDash val="solid"/>
                      <a:round/>
                      <a:headEnd type="none" w="med" len="med"/>
                      <a:tailEnd type="none" w="med" len="med"/>
                    </a:lnL>
                    <a:lnR w="9525" cap="flat" cmpd="sng" algn="ctr">
                      <a:solidFill>
                        <a:srgbClr val="D0E2F6"/>
                      </a:solidFill>
                      <a:prstDash val="solid"/>
                      <a:round/>
                      <a:headEnd type="none" w="med" len="med"/>
                      <a:tailEnd type="none" w="med" len="med"/>
                    </a:lnR>
                    <a:lnT w="9525" cap="flat" cmpd="sng" algn="ctr">
                      <a:solidFill>
                        <a:srgbClr val="00E4F7"/>
                      </a:solidFill>
                      <a:prstDash val="solid"/>
                      <a:round/>
                      <a:headEnd type="none" w="med" len="med"/>
                      <a:tailEnd type="none" w="med" len="med"/>
                    </a:lnT>
                    <a:lnB w="9525" cap="flat" cmpd="sng" algn="ctr">
                      <a:solidFill>
                        <a:srgbClr val="70E4F6"/>
                      </a:solidFill>
                      <a:prstDash val="solid"/>
                      <a:round/>
                      <a:headEnd type="none" w="med" len="med"/>
                      <a:tailEnd type="none" w="med" len="med"/>
                    </a:lnB>
                    <a:solidFill>
                      <a:srgbClr val="FFFFFF"/>
                    </a:solidFill>
                  </a:tcPr>
                </a:tc>
                <a:tc>
                  <a:txBody>
                    <a:bodyPr/>
                    <a:lstStyle/>
                    <a:p>
                      <a:pPr fontAlgn="t"/>
                      <a:r>
                        <a:rPr lang="ru-RU" sz="1300"/>
                        <a:t>8</a:t>
                      </a:r>
                    </a:p>
                  </a:txBody>
                  <a:tcPr marL="34914" marR="34914" marT="34914" marB="34914">
                    <a:lnL w="9525" cap="flat" cmpd="sng" algn="ctr">
                      <a:solidFill>
                        <a:srgbClr val="D0E2F6"/>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7073FC"/>
                      </a:solidFill>
                      <a:prstDash val="solid"/>
                      <a:round/>
                      <a:headEnd type="none" w="med" len="med"/>
                      <a:tailEnd type="none" w="med" len="med"/>
                    </a:lnT>
                    <a:lnB w="9525" cap="flat" cmpd="sng" algn="ctr">
                      <a:solidFill>
                        <a:srgbClr val="7079FC"/>
                      </a:solidFill>
                      <a:prstDash val="solid"/>
                      <a:round/>
                      <a:headEnd type="none" w="med" len="med"/>
                      <a:tailEnd type="none" w="med" len="med"/>
                    </a:lnB>
                    <a:solidFill>
                      <a:srgbClr val="FFFFFF"/>
                    </a:solidFill>
                  </a:tcPr>
                </a:tc>
              </a:tr>
              <a:tr h="270933">
                <a:tc>
                  <a:txBody>
                    <a:bodyPr/>
                    <a:lstStyle/>
                    <a:p>
                      <a:pPr fontAlgn="t"/>
                      <a:r>
                        <a:rPr lang="en-US" sz="1300"/>
                        <a:t>t2.xlarge</a:t>
                      </a:r>
                    </a:p>
                  </a:txBody>
                  <a:tcPr marL="34914" marR="34914" marT="34914" marB="34914">
                    <a:lnL w="9525" cap="flat" cmpd="sng" algn="ctr">
                      <a:solidFill>
                        <a:srgbClr val="8079FC"/>
                      </a:solidFill>
                      <a:prstDash val="solid"/>
                      <a:round/>
                      <a:headEnd type="none" w="med" len="med"/>
                      <a:tailEnd type="none" w="med" len="med"/>
                    </a:lnL>
                    <a:lnR w="9525" cap="flat" cmpd="sng" algn="ctr">
                      <a:solidFill>
                        <a:srgbClr val="10E9F7"/>
                      </a:solidFill>
                      <a:prstDash val="solid"/>
                      <a:round/>
                      <a:headEnd type="none" w="med" len="med"/>
                      <a:tailEnd type="none" w="med" len="med"/>
                    </a:lnR>
                    <a:lnT w="9525" cap="flat" cmpd="sng" algn="ctr">
                      <a:solidFill>
                        <a:srgbClr val="10E9F7"/>
                      </a:solidFill>
                      <a:prstDash val="solid"/>
                      <a:round/>
                      <a:headEnd type="none" w="med" len="med"/>
                      <a:tailEnd type="none" w="med" len="med"/>
                    </a:lnT>
                    <a:lnB w="9525" cap="flat" cmpd="sng" algn="ctr">
                      <a:solidFill>
                        <a:srgbClr val="9079FC"/>
                      </a:solidFill>
                      <a:prstDash val="solid"/>
                      <a:round/>
                      <a:headEnd type="none" w="med" len="med"/>
                      <a:tailEnd type="none" w="med" len="med"/>
                    </a:lnB>
                    <a:solidFill>
                      <a:srgbClr val="FFFFFF"/>
                    </a:solidFill>
                  </a:tcPr>
                </a:tc>
                <a:tc>
                  <a:txBody>
                    <a:bodyPr/>
                    <a:lstStyle/>
                    <a:p>
                      <a:pPr fontAlgn="t"/>
                      <a:r>
                        <a:rPr lang="ru-RU" sz="1300"/>
                        <a:t>4</a:t>
                      </a:r>
                    </a:p>
                  </a:txBody>
                  <a:tcPr marL="34914" marR="34914" marT="34914" marB="34914">
                    <a:lnL w="9525" cap="flat" cmpd="sng" algn="ctr">
                      <a:solidFill>
                        <a:srgbClr val="10E9F7"/>
                      </a:solidFill>
                      <a:prstDash val="solid"/>
                      <a:round/>
                      <a:headEnd type="none" w="med" len="med"/>
                      <a:tailEnd type="none" w="med" len="med"/>
                    </a:lnL>
                    <a:lnR w="9525" cap="flat" cmpd="sng" algn="ctr">
                      <a:solidFill>
                        <a:srgbClr val="F0E4F7"/>
                      </a:solidFill>
                      <a:prstDash val="solid"/>
                      <a:round/>
                      <a:headEnd type="none" w="med" len="med"/>
                      <a:tailEnd type="none" w="med" len="med"/>
                    </a:lnR>
                    <a:lnT w="9525" cap="flat" cmpd="sng" algn="ctr">
                      <a:solidFill>
                        <a:srgbClr val="70E4F6"/>
                      </a:solidFill>
                      <a:prstDash val="solid"/>
                      <a:round/>
                      <a:headEnd type="none" w="med" len="med"/>
                      <a:tailEnd type="none" w="med" len="med"/>
                    </a:lnT>
                    <a:lnB w="9525" cap="flat" cmpd="sng" algn="ctr">
                      <a:solidFill>
                        <a:srgbClr val="B079FC"/>
                      </a:solidFill>
                      <a:prstDash val="solid"/>
                      <a:round/>
                      <a:headEnd type="none" w="med" len="med"/>
                      <a:tailEnd type="none" w="med" len="med"/>
                    </a:lnB>
                    <a:solidFill>
                      <a:srgbClr val="FFFFFF"/>
                    </a:solidFill>
                  </a:tcPr>
                </a:tc>
                <a:tc>
                  <a:txBody>
                    <a:bodyPr/>
                    <a:lstStyle/>
                    <a:p>
                      <a:pPr fontAlgn="t"/>
                      <a:r>
                        <a:rPr lang="ru-RU" sz="1300"/>
                        <a:t>16</a:t>
                      </a:r>
                    </a:p>
                  </a:txBody>
                  <a:tcPr marL="34914" marR="34914" marT="34914" marB="34914">
                    <a:lnL w="9525" cap="flat" cmpd="sng" algn="ctr">
                      <a:solidFill>
                        <a:srgbClr val="F0E4F7"/>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7079FC"/>
                      </a:solidFill>
                      <a:prstDash val="solid"/>
                      <a:round/>
                      <a:headEnd type="none" w="med" len="med"/>
                      <a:tailEnd type="none" w="med" len="med"/>
                    </a:lnT>
                    <a:lnB w="9525" cap="flat" cmpd="sng" algn="ctr">
                      <a:solidFill>
                        <a:srgbClr val="F079FC"/>
                      </a:solidFill>
                      <a:prstDash val="solid"/>
                      <a:round/>
                      <a:headEnd type="none" w="med" len="med"/>
                      <a:tailEnd type="none" w="med" len="med"/>
                    </a:lnB>
                    <a:solidFill>
                      <a:srgbClr val="FFFFFF"/>
                    </a:solidFill>
                  </a:tcPr>
                </a:tc>
              </a:tr>
              <a:tr h="270933">
                <a:tc>
                  <a:txBody>
                    <a:bodyPr/>
                    <a:lstStyle/>
                    <a:p>
                      <a:pPr fontAlgn="t"/>
                      <a:r>
                        <a:rPr lang="en-US" sz="1300"/>
                        <a:t>t2.2xlarge</a:t>
                      </a:r>
                    </a:p>
                  </a:txBody>
                  <a:tcPr marL="34914" marR="34914" marT="34914" marB="34914">
                    <a:lnL w="9525" cap="flat" cmpd="sng" algn="ctr">
                      <a:solidFill>
                        <a:srgbClr val="F0E4F7"/>
                      </a:solidFill>
                      <a:prstDash val="solid"/>
                      <a:round/>
                      <a:headEnd type="none" w="med" len="med"/>
                      <a:tailEnd type="none" w="med" len="med"/>
                    </a:lnL>
                    <a:lnR w="9525" cap="flat" cmpd="sng" algn="ctr">
                      <a:solidFill>
                        <a:srgbClr val="9079FC"/>
                      </a:solidFill>
                      <a:prstDash val="solid"/>
                      <a:round/>
                      <a:headEnd type="none" w="med" len="med"/>
                      <a:tailEnd type="none" w="med" len="med"/>
                    </a:lnR>
                    <a:lnT w="9525" cap="flat" cmpd="sng" algn="ctr">
                      <a:solidFill>
                        <a:srgbClr val="9079FC"/>
                      </a:solidFill>
                      <a:prstDash val="solid"/>
                      <a:round/>
                      <a:headEnd type="none" w="med" len="med"/>
                      <a:tailEnd type="none" w="med" len="med"/>
                    </a:lnT>
                    <a:lnB w="9525" cap="flat" cmpd="sng" algn="ctr">
                      <a:solidFill>
                        <a:srgbClr val="007AFC"/>
                      </a:solidFill>
                      <a:prstDash val="solid"/>
                      <a:round/>
                      <a:headEnd type="none" w="med" len="med"/>
                      <a:tailEnd type="none" w="med" len="med"/>
                    </a:lnB>
                    <a:solidFill>
                      <a:srgbClr val="FFFFFF"/>
                    </a:solidFill>
                  </a:tcPr>
                </a:tc>
                <a:tc>
                  <a:txBody>
                    <a:bodyPr/>
                    <a:lstStyle/>
                    <a:p>
                      <a:pPr fontAlgn="t"/>
                      <a:r>
                        <a:rPr lang="ru-RU" sz="1300"/>
                        <a:t>8</a:t>
                      </a:r>
                    </a:p>
                  </a:txBody>
                  <a:tcPr marL="34914" marR="34914" marT="34914" marB="34914">
                    <a:lnL w="9525" cap="flat" cmpd="sng" algn="ctr">
                      <a:solidFill>
                        <a:srgbClr val="9079FC"/>
                      </a:solidFill>
                      <a:prstDash val="solid"/>
                      <a:round/>
                      <a:headEnd type="none" w="med" len="med"/>
                      <a:tailEnd type="none" w="med" len="med"/>
                    </a:lnL>
                    <a:lnR w="9525" cap="flat" cmpd="sng" algn="ctr">
                      <a:solidFill>
                        <a:srgbClr val="4074FC"/>
                      </a:solidFill>
                      <a:prstDash val="solid"/>
                      <a:round/>
                      <a:headEnd type="none" w="med" len="med"/>
                      <a:tailEnd type="none" w="med" len="med"/>
                    </a:lnR>
                    <a:lnT w="9525" cap="flat" cmpd="sng" algn="ctr">
                      <a:solidFill>
                        <a:srgbClr val="B079FC"/>
                      </a:solidFill>
                      <a:prstDash val="solid"/>
                      <a:round/>
                      <a:headEnd type="none" w="med" len="med"/>
                      <a:tailEnd type="none" w="med" len="med"/>
                    </a:lnT>
                    <a:lnB w="9525" cap="flat" cmpd="sng" algn="ctr">
                      <a:solidFill>
                        <a:srgbClr val="107AFC"/>
                      </a:solidFill>
                      <a:prstDash val="solid"/>
                      <a:round/>
                      <a:headEnd type="none" w="med" len="med"/>
                      <a:tailEnd type="none" w="med" len="med"/>
                    </a:lnB>
                    <a:solidFill>
                      <a:srgbClr val="FFFFFF"/>
                    </a:solidFill>
                  </a:tcPr>
                </a:tc>
                <a:tc>
                  <a:txBody>
                    <a:bodyPr/>
                    <a:lstStyle/>
                    <a:p>
                      <a:pPr fontAlgn="t"/>
                      <a:r>
                        <a:rPr lang="ru-RU" sz="1300"/>
                        <a:t>32</a:t>
                      </a:r>
                    </a:p>
                  </a:txBody>
                  <a:tcPr marL="34914" marR="34914" marT="34914" marB="34914">
                    <a:lnL w="9525" cap="flat" cmpd="sng" algn="ctr">
                      <a:solidFill>
                        <a:srgbClr val="4074F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F079FC"/>
                      </a:solidFill>
                      <a:prstDash val="solid"/>
                      <a:round/>
                      <a:headEnd type="none" w="med" len="med"/>
                      <a:tailEnd type="none" w="med" len="med"/>
                    </a:lnT>
                    <a:lnB w="9525" cap="flat" cmpd="sng" algn="ctr">
                      <a:solidFill>
                        <a:srgbClr val="307AFC"/>
                      </a:solidFill>
                      <a:prstDash val="solid"/>
                      <a:round/>
                      <a:headEnd type="none" w="med" len="med"/>
                      <a:tailEnd type="none" w="med" len="med"/>
                    </a:lnB>
                    <a:solidFill>
                      <a:srgbClr val="FFFFFF"/>
                    </a:solidFill>
                  </a:tcPr>
                </a:tc>
              </a:tr>
              <a:tr h="270933">
                <a:tc>
                  <a:txBody>
                    <a:bodyPr/>
                    <a:lstStyle/>
                    <a:p>
                      <a:pPr fontAlgn="t"/>
                      <a:r>
                        <a:rPr lang="en-US" sz="1300"/>
                        <a:t>t3.nano</a:t>
                      </a:r>
                    </a:p>
                  </a:txBody>
                  <a:tcPr marL="34914" marR="34914" marT="34914" marB="34914">
                    <a:lnL w="9525" cap="flat" cmpd="sng" algn="ctr">
                      <a:solidFill>
                        <a:srgbClr val="4074FC"/>
                      </a:solidFill>
                      <a:prstDash val="solid"/>
                      <a:round/>
                      <a:headEnd type="none" w="med" len="med"/>
                      <a:tailEnd type="none" w="med" len="med"/>
                    </a:lnL>
                    <a:lnR w="9525" cap="flat" cmpd="sng" algn="ctr">
                      <a:solidFill>
                        <a:srgbClr val="007AFC"/>
                      </a:solidFill>
                      <a:prstDash val="solid"/>
                      <a:round/>
                      <a:headEnd type="none" w="med" len="med"/>
                      <a:tailEnd type="none" w="med" len="med"/>
                    </a:lnR>
                    <a:lnT w="9525" cap="flat" cmpd="sng" algn="ctr">
                      <a:solidFill>
                        <a:srgbClr val="007AFC"/>
                      </a:solidFill>
                      <a:prstDash val="solid"/>
                      <a:round/>
                      <a:headEnd type="none" w="med" len="med"/>
                      <a:tailEnd type="none" w="med" len="med"/>
                    </a:lnT>
                    <a:lnB w="9525" cap="flat" cmpd="sng" algn="ctr">
                      <a:solidFill>
                        <a:srgbClr val="407AFC"/>
                      </a:solidFill>
                      <a:prstDash val="solid"/>
                      <a:round/>
                      <a:headEnd type="none" w="med" len="med"/>
                      <a:tailEnd type="none" w="med" len="med"/>
                    </a:lnB>
                    <a:solidFill>
                      <a:srgbClr val="FFFFFF"/>
                    </a:solidFill>
                  </a:tcPr>
                </a:tc>
                <a:tc>
                  <a:txBody>
                    <a:bodyPr/>
                    <a:lstStyle/>
                    <a:p>
                      <a:pPr fontAlgn="t"/>
                      <a:r>
                        <a:rPr lang="ru-RU" sz="1300"/>
                        <a:t>2</a:t>
                      </a:r>
                    </a:p>
                  </a:txBody>
                  <a:tcPr marL="34914" marR="34914" marT="34914" marB="34914">
                    <a:lnL w="9525" cap="flat" cmpd="sng" algn="ctr">
                      <a:solidFill>
                        <a:srgbClr val="007AFC"/>
                      </a:solidFill>
                      <a:prstDash val="solid"/>
                      <a:round/>
                      <a:headEnd type="none" w="med" len="med"/>
                      <a:tailEnd type="none" w="med" len="med"/>
                    </a:lnL>
                    <a:lnR w="9525" cap="flat" cmpd="sng" algn="ctr">
                      <a:solidFill>
                        <a:srgbClr val="7079FC"/>
                      </a:solidFill>
                      <a:prstDash val="solid"/>
                      <a:round/>
                      <a:headEnd type="none" w="med" len="med"/>
                      <a:tailEnd type="none" w="med" len="med"/>
                    </a:lnR>
                    <a:lnT w="9525" cap="flat" cmpd="sng" algn="ctr">
                      <a:solidFill>
                        <a:srgbClr val="107AFC"/>
                      </a:solidFill>
                      <a:prstDash val="solid"/>
                      <a:round/>
                      <a:headEnd type="none" w="med" len="med"/>
                      <a:tailEnd type="none" w="med" len="med"/>
                    </a:lnT>
                    <a:lnB w="9525" cap="flat" cmpd="sng" algn="ctr">
                      <a:solidFill>
                        <a:srgbClr val="507AFC"/>
                      </a:solidFill>
                      <a:prstDash val="solid"/>
                      <a:round/>
                      <a:headEnd type="none" w="med" len="med"/>
                      <a:tailEnd type="none" w="med" len="med"/>
                    </a:lnB>
                    <a:solidFill>
                      <a:srgbClr val="FFFFFF"/>
                    </a:solidFill>
                  </a:tcPr>
                </a:tc>
                <a:tc>
                  <a:txBody>
                    <a:bodyPr/>
                    <a:lstStyle/>
                    <a:p>
                      <a:pPr fontAlgn="t"/>
                      <a:r>
                        <a:rPr lang="ru-RU" sz="1300"/>
                        <a:t>0.5</a:t>
                      </a:r>
                    </a:p>
                  </a:txBody>
                  <a:tcPr marL="34914" marR="34914" marT="34914" marB="34914">
                    <a:lnL w="9525" cap="flat" cmpd="sng" algn="ctr">
                      <a:solidFill>
                        <a:srgbClr val="7079F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307AFC"/>
                      </a:solidFill>
                      <a:prstDash val="solid"/>
                      <a:round/>
                      <a:headEnd type="none" w="med" len="med"/>
                      <a:tailEnd type="none" w="med" len="med"/>
                    </a:lnT>
                    <a:lnB w="9525" cap="flat" cmpd="sng" algn="ctr">
                      <a:solidFill>
                        <a:srgbClr val="707AFC"/>
                      </a:solidFill>
                      <a:prstDash val="solid"/>
                      <a:round/>
                      <a:headEnd type="none" w="med" len="med"/>
                      <a:tailEnd type="none" w="med" len="med"/>
                    </a:lnB>
                    <a:solidFill>
                      <a:srgbClr val="FFFFFF"/>
                    </a:solidFill>
                  </a:tcPr>
                </a:tc>
              </a:tr>
              <a:tr h="270933">
                <a:tc>
                  <a:txBody>
                    <a:bodyPr/>
                    <a:lstStyle/>
                    <a:p>
                      <a:pPr fontAlgn="t"/>
                      <a:r>
                        <a:rPr lang="en-US" sz="1300"/>
                        <a:t>t3.micro</a:t>
                      </a:r>
                    </a:p>
                  </a:txBody>
                  <a:tcPr marL="34914" marR="34914" marT="34914" marB="34914">
                    <a:lnL w="9525" cap="flat" cmpd="sng" algn="ctr">
                      <a:solidFill>
                        <a:srgbClr val="7079FC"/>
                      </a:solidFill>
                      <a:prstDash val="solid"/>
                      <a:round/>
                      <a:headEnd type="none" w="med" len="med"/>
                      <a:tailEnd type="none" w="med" len="med"/>
                    </a:lnL>
                    <a:lnR w="9525" cap="flat" cmpd="sng" algn="ctr">
                      <a:solidFill>
                        <a:srgbClr val="407AFC"/>
                      </a:solidFill>
                      <a:prstDash val="solid"/>
                      <a:round/>
                      <a:headEnd type="none" w="med" len="med"/>
                      <a:tailEnd type="none" w="med" len="med"/>
                    </a:lnR>
                    <a:lnT w="9525" cap="flat" cmpd="sng" algn="ctr">
                      <a:solidFill>
                        <a:srgbClr val="407AFC"/>
                      </a:solidFill>
                      <a:prstDash val="solid"/>
                      <a:round/>
                      <a:headEnd type="none" w="med" len="med"/>
                      <a:tailEnd type="none" w="med" len="med"/>
                    </a:lnT>
                    <a:lnB w="9525" cap="flat" cmpd="sng" algn="ctr">
                      <a:solidFill>
                        <a:srgbClr val="907AFC"/>
                      </a:solidFill>
                      <a:prstDash val="solid"/>
                      <a:round/>
                      <a:headEnd type="none" w="med" len="med"/>
                      <a:tailEnd type="none" w="med" len="med"/>
                    </a:lnB>
                    <a:solidFill>
                      <a:srgbClr val="FFFFFF"/>
                    </a:solidFill>
                  </a:tcPr>
                </a:tc>
                <a:tc>
                  <a:txBody>
                    <a:bodyPr/>
                    <a:lstStyle/>
                    <a:p>
                      <a:pPr fontAlgn="t"/>
                      <a:r>
                        <a:rPr lang="ru-RU" sz="1300"/>
                        <a:t>2</a:t>
                      </a:r>
                    </a:p>
                  </a:txBody>
                  <a:tcPr marL="34914" marR="34914" marT="34914" marB="34914">
                    <a:lnL w="9525" cap="flat" cmpd="sng" algn="ctr">
                      <a:solidFill>
                        <a:srgbClr val="407AFC"/>
                      </a:solidFill>
                      <a:prstDash val="solid"/>
                      <a:round/>
                      <a:headEnd type="none" w="med" len="med"/>
                      <a:tailEnd type="none" w="med" len="med"/>
                    </a:lnL>
                    <a:lnR w="9525" cap="flat" cmpd="sng" algn="ctr">
                      <a:solidFill>
                        <a:srgbClr val="F079FC"/>
                      </a:solidFill>
                      <a:prstDash val="solid"/>
                      <a:round/>
                      <a:headEnd type="none" w="med" len="med"/>
                      <a:tailEnd type="none" w="med" len="med"/>
                    </a:lnR>
                    <a:lnT w="9525" cap="flat" cmpd="sng" algn="ctr">
                      <a:solidFill>
                        <a:srgbClr val="507AFC"/>
                      </a:solidFill>
                      <a:prstDash val="solid"/>
                      <a:round/>
                      <a:headEnd type="none" w="med" len="med"/>
                      <a:tailEnd type="none" w="med" len="med"/>
                    </a:lnT>
                    <a:lnB w="9525" cap="flat" cmpd="sng" algn="ctr">
                      <a:solidFill>
                        <a:srgbClr val="A07AFC"/>
                      </a:solidFill>
                      <a:prstDash val="solid"/>
                      <a:round/>
                      <a:headEnd type="none" w="med" len="med"/>
                      <a:tailEnd type="none" w="med" len="med"/>
                    </a:lnB>
                    <a:solidFill>
                      <a:srgbClr val="FFFFFF"/>
                    </a:solidFill>
                  </a:tcPr>
                </a:tc>
                <a:tc>
                  <a:txBody>
                    <a:bodyPr/>
                    <a:lstStyle/>
                    <a:p>
                      <a:pPr fontAlgn="t"/>
                      <a:r>
                        <a:rPr lang="ru-RU" sz="1300"/>
                        <a:t>1</a:t>
                      </a:r>
                    </a:p>
                  </a:txBody>
                  <a:tcPr marL="34914" marR="34914" marT="34914" marB="34914">
                    <a:lnL w="9525" cap="flat" cmpd="sng" algn="ctr">
                      <a:solidFill>
                        <a:srgbClr val="F079F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707AFC"/>
                      </a:solidFill>
                      <a:prstDash val="solid"/>
                      <a:round/>
                      <a:headEnd type="none" w="med" len="med"/>
                      <a:tailEnd type="none" w="med" len="med"/>
                    </a:lnT>
                    <a:lnB w="9525" cap="flat" cmpd="sng" algn="ctr">
                      <a:solidFill>
                        <a:srgbClr val="906BFF"/>
                      </a:solidFill>
                      <a:prstDash val="solid"/>
                      <a:round/>
                      <a:headEnd type="none" w="med" len="med"/>
                      <a:tailEnd type="none" w="med" len="med"/>
                    </a:lnB>
                    <a:solidFill>
                      <a:srgbClr val="FFFFFF"/>
                    </a:solidFill>
                  </a:tcPr>
                </a:tc>
              </a:tr>
              <a:tr h="270933">
                <a:tc>
                  <a:txBody>
                    <a:bodyPr/>
                    <a:lstStyle/>
                    <a:p>
                      <a:pPr fontAlgn="t"/>
                      <a:r>
                        <a:rPr lang="en-US" sz="1300"/>
                        <a:t>t3.small</a:t>
                      </a:r>
                    </a:p>
                  </a:txBody>
                  <a:tcPr marL="34914" marR="34914" marT="34914" marB="34914">
                    <a:lnL w="9525" cap="flat" cmpd="sng" algn="ctr">
                      <a:solidFill>
                        <a:srgbClr val="207AFC"/>
                      </a:solidFill>
                      <a:prstDash val="solid"/>
                      <a:round/>
                      <a:headEnd type="none" w="med" len="med"/>
                      <a:tailEnd type="none" w="med" len="med"/>
                    </a:lnL>
                    <a:lnR w="9525" cap="flat" cmpd="sng" algn="ctr">
                      <a:solidFill>
                        <a:srgbClr val="907AFC"/>
                      </a:solidFill>
                      <a:prstDash val="solid"/>
                      <a:round/>
                      <a:headEnd type="none" w="med" len="med"/>
                      <a:tailEnd type="none" w="med" len="med"/>
                    </a:lnR>
                    <a:lnT w="9525" cap="flat" cmpd="sng" algn="ctr">
                      <a:solidFill>
                        <a:srgbClr val="907AFC"/>
                      </a:solidFill>
                      <a:prstDash val="solid"/>
                      <a:round/>
                      <a:headEnd type="none" w="med" len="med"/>
                      <a:tailEnd type="none" w="med" len="med"/>
                    </a:lnT>
                    <a:lnB w="9525" cap="flat" cmpd="sng" algn="ctr">
                      <a:solidFill>
                        <a:srgbClr val="E0E7F7"/>
                      </a:solidFill>
                      <a:prstDash val="solid"/>
                      <a:round/>
                      <a:headEnd type="none" w="med" len="med"/>
                      <a:tailEnd type="none" w="med" len="med"/>
                    </a:lnB>
                    <a:solidFill>
                      <a:srgbClr val="FFFFFF"/>
                    </a:solidFill>
                  </a:tcPr>
                </a:tc>
                <a:tc>
                  <a:txBody>
                    <a:bodyPr/>
                    <a:lstStyle/>
                    <a:p>
                      <a:pPr fontAlgn="t"/>
                      <a:r>
                        <a:rPr lang="ru-RU" sz="1300"/>
                        <a:t>2</a:t>
                      </a:r>
                    </a:p>
                  </a:txBody>
                  <a:tcPr marL="34914" marR="34914" marT="34914" marB="34914">
                    <a:lnL w="9525" cap="flat" cmpd="sng" algn="ctr">
                      <a:solidFill>
                        <a:srgbClr val="907AFC"/>
                      </a:solidFill>
                      <a:prstDash val="solid"/>
                      <a:round/>
                      <a:headEnd type="none" w="med" len="med"/>
                      <a:tailEnd type="none" w="med" len="med"/>
                    </a:lnL>
                    <a:lnR w="9525" cap="flat" cmpd="sng" algn="ctr">
                      <a:solidFill>
                        <a:srgbClr val="807AFC"/>
                      </a:solidFill>
                      <a:prstDash val="solid"/>
                      <a:round/>
                      <a:headEnd type="none" w="med" len="med"/>
                      <a:tailEnd type="none" w="med" len="med"/>
                    </a:lnR>
                    <a:lnT w="9525" cap="flat" cmpd="sng" algn="ctr">
                      <a:solidFill>
                        <a:srgbClr val="A07AFC"/>
                      </a:solidFill>
                      <a:prstDash val="solid"/>
                      <a:round/>
                      <a:headEnd type="none" w="med" len="med"/>
                      <a:tailEnd type="none" w="med" len="med"/>
                    </a:lnT>
                    <a:lnB w="9525" cap="flat" cmpd="sng" algn="ctr">
                      <a:solidFill>
                        <a:srgbClr val="5023F7"/>
                      </a:solidFill>
                      <a:prstDash val="solid"/>
                      <a:round/>
                      <a:headEnd type="none" w="med" len="med"/>
                      <a:tailEnd type="none" w="med" len="med"/>
                    </a:lnB>
                    <a:solidFill>
                      <a:srgbClr val="FFFFFF"/>
                    </a:solidFill>
                  </a:tcPr>
                </a:tc>
                <a:tc>
                  <a:txBody>
                    <a:bodyPr/>
                    <a:lstStyle/>
                    <a:p>
                      <a:pPr fontAlgn="t"/>
                      <a:r>
                        <a:rPr lang="ru-RU" sz="1300"/>
                        <a:t>2</a:t>
                      </a:r>
                    </a:p>
                  </a:txBody>
                  <a:tcPr marL="34914" marR="34914" marT="34914" marB="34914">
                    <a:lnL w="9525" cap="flat" cmpd="sng" algn="ctr">
                      <a:solidFill>
                        <a:srgbClr val="807AF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906BFF"/>
                      </a:solidFill>
                      <a:prstDash val="solid"/>
                      <a:round/>
                      <a:headEnd type="none" w="med" len="med"/>
                      <a:tailEnd type="none" w="med" len="med"/>
                    </a:lnT>
                    <a:lnB w="9525" cap="flat" cmpd="sng" algn="ctr">
                      <a:solidFill>
                        <a:srgbClr val="20E9F7"/>
                      </a:solidFill>
                      <a:prstDash val="solid"/>
                      <a:round/>
                      <a:headEnd type="none" w="med" len="med"/>
                      <a:tailEnd type="none" w="med" len="med"/>
                    </a:lnB>
                    <a:solidFill>
                      <a:srgbClr val="FFFFFF"/>
                    </a:solidFill>
                  </a:tcPr>
                </a:tc>
              </a:tr>
              <a:tr h="270933">
                <a:tc>
                  <a:txBody>
                    <a:bodyPr/>
                    <a:lstStyle/>
                    <a:p>
                      <a:pPr fontAlgn="t"/>
                      <a:r>
                        <a:rPr lang="en-US" sz="1300"/>
                        <a:t>t3.medium</a:t>
                      </a:r>
                    </a:p>
                  </a:txBody>
                  <a:tcPr marL="34914" marR="34914" marT="34914" marB="34914">
                    <a:lnL w="9525" cap="flat" cmpd="sng" algn="ctr">
                      <a:solidFill>
                        <a:srgbClr val="60CF15"/>
                      </a:solidFill>
                      <a:prstDash val="solid"/>
                      <a:round/>
                      <a:headEnd type="none" w="med" len="med"/>
                      <a:tailEnd type="none" w="med" len="med"/>
                    </a:lnL>
                    <a:lnR w="9525" cap="flat" cmpd="sng" algn="ctr">
                      <a:solidFill>
                        <a:srgbClr val="80323A"/>
                      </a:solidFill>
                      <a:prstDash val="solid"/>
                      <a:round/>
                      <a:headEnd type="none" w="med" len="med"/>
                      <a:tailEnd type="none" w="med" len="med"/>
                    </a:lnR>
                    <a:lnT w="9525" cap="flat" cmpd="sng" algn="ctr">
                      <a:solidFill>
                        <a:srgbClr val="E0E7F7"/>
                      </a:solidFill>
                      <a:prstDash val="solid"/>
                      <a:round/>
                      <a:headEnd type="none" w="med" len="med"/>
                      <a:tailEnd type="none" w="med" len="med"/>
                    </a:lnT>
                    <a:lnB w="9525" cap="flat" cmpd="sng" algn="ctr">
                      <a:solidFill>
                        <a:srgbClr val="A01BE0"/>
                      </a:solidFill>
                      <a:prstDash val="solid"/>
                      <a:round/>
                      <a:headEnd type="none" w="med" len="med"/>
                      <a:tailEnd type="none" w="med" len="med"/>
                    </a:lnB>
                    <a:solidFill>
                      <a:srgbClr val="FFFFFF"/>
                    </a:solidFill>
                  </a:tcPr>
                </a:tc>
                <a:tc>
                  <a:txBody>
                    <a:bodyPr/>
                    <a:lstStyle/>
                    <a:p>
                      <a:pPr fontAlgn="t"/>
                      <a:r>
                        <a:rPr lang="ru-RU" sz="1300"/>
                        <a:t>2</a:t>
                      </a:r>
                    </a:p>
                  </a:txBody>
                  <a:tcPr marL="34914" marR="34914" marT="34914" marB="34914">
                    <a:lnL w="9525" cap="flat" cmpd="sng" algn="ctr">
                      <a:solidFill>
                        <a:srgbClr val="80323A"/>
                      </a:solidFill>
                      <a:prstDash val="solid"/>
                      <a:round/>
                      <a:headEnd type="none" w="med" len="med"/>
                      <a:tailEnd type="none" w="med" len="med"/>
                    </a:lnL>
                    <a:lnR w="9525" cap="flat" cmpd="sng" algn="ctr">
                      <a:solidFill>
                        <a:srgbClr val="60CF15"/>
                      </a:solidFill>
                      <a:prstDash val="solid"/>
                      <a:round/>
                      <a:headEnd type="none" w="med" len="med"/>
                      <a:tailEnd type="none" w="med" len="med"/>
                    </a:lnR>
                    <a:lnT w="9525" cap="flat" cmpd="sng" algn="ctr">
                      <a:solidFill>
                        <a:srgbClr val="5023F7"/>
                      </a:solidFill>
                      <a:prstDash val="solid"/>
                      <a:round/>
                      <a:headEnd type="none" w="med" len="med"/>
                      <a:tailEnd type="none" w="med" len="med"/>
                    </a:lnT>
                    <a:lnB w="9525" cap="flat" cmpd="sng" algn="ctr">
                      <a:solidFill>
                        <a:srgbClr val="00E9F7"/>
                      </a:solidFill>
                      <a:prstDash val="solid"/>
                      <a:round/>
                      <a:headEnd type="none" w="med" len="med"/>
                      <a:tailEnd type="none" w="med" len="med"/>
                    </a:lnB>
                    <a:solidFill>
                      <a:srgbClr val="FFFFFF"/>
                    </a:solidFill>
                  </a:tcPr>
                </a:tc>
                <a:tc>
                  <a:txBody>
                    <a:bodyPr/>
                    <a:lstStyle/>
                    <a:p>
                      <a:pPr fontAlgn="t"/>
                      <a:r>
                        <a:rPr lang="ru-RU" sz="1300"/>
                        <a:t>4</a:t>
                      </a:r>
                    </a:p>
                  </a:txBody>
                  <a:tcPr marL="34914" marR="34914" marT="34914" marB="34914">
                    <a:lnL w="9525" cap="flat" cmpd="sng" algn="ctr">
                      <a:solidFill>
                        <a:srgbClr val="60CF15"/>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20E9F7"/>
                      </a:solidFill>
                      <a:prstDash val="solid"/>
                      <a:round/>
                      <a:headEnd type="none" w="med" len="med"/>
                      <a:tailEnd type="none" w="med" len="med"/>
                    </a:lnT>
                    <a:lnB w="9525" cap="flat" cmpd="sng" algn="ctr">
                      <a:solidFill>
                        <a:srgbClr val="10E7F7"/>
                      </a:solidFill>
                      <a:prstDash val="solid"/>
                      <a:round/>
                      <a:headEnd type="none" w="med" len="med"/>
                      <a:tailEnd type="none" w="med" len="med"/>
                    </a:lnB>
                    <a:solidFill>
                      <a:srgbClr val="FFFFFF"/>
                    </a:solidFill>
                  </a:tcPr>
                </a:tc>
              </a:tr>
              <a:tr h="270933">
                <a:tc>
                  <a:txBody>
                    <a:bodyPr/>
                    <a:lstStyle/>
                    <a:p>
                      <a:pPr fontAlgn="t"/>
                      <a:r>
                        <a:rPr lang="en-US" sz="1300"/>
                        <a:t>t3.large</a:t>
                      </a:r>
                    </a:p>
                  </a:txBody>
                  <a:tcPr marL="34914" marR="34914" marT="34914" marB="34914">
                    <a:lnL w="9525" cap="flat" cmpd="sng" algn="ctr">
                      <a:solidFill>
                        <a:srgbClr val="906BFF"/>
                      </a:solidFill>
                      <a:prstDash val="solid"/>
                      <a:round/>
                      <a:headEnd type="none" w="med" len="med"/>
                      <a:tailEnd type="none" w="med" len="med"/>
                    </a:lnL>
                    <a:lnR w="9525" cap="flat" cmpd="sng" algn="ctr">
                      <a:solidFill>
                        <a:srgbClr val="906BFF"/>
                      </a:solidFill>
                      <a:prstDash val="solid"/>
                      <a:round/>
                      <a:headEnd type="none" w="med" len="med"/>
                      <a:tailEnd type="none" w="med" len="med"/>
                    </a:lnR>
                    <a:lnT w="9525" cap="flat" cmpd="sng" algn="ctr">
                      <a:solidFill>
                        <a:srgbClr val="A01BE0"/>
                      </a:solidFill>
                      <a:prstDash val="solid"/>
                      <a:round/>
                      <a:headEnd type="none" w="med" len="med"/>
                      <a:tailEnd type="none" w="med" len="med"/>
                    </a:lnT>
                    <a:lnB w="9525" cap="flat" cmpd="sng" algn="ctr">
                      <a:solidFill>
                        <a:srgbClr val="5011E0"/>
                      </a:solidFill>
                      <a:prstDash val="solid"/>
                      <a:round/>
                      <a:headEnd type="none" w="med" len="med"/>
                      <a:tailEnd type="none" w="med" len="med"/>
                    </a:lnB>
                    <a:solidFill>
                      <a:srgbClr val="FFFFFF"/>
                    </a:solidFill>
                  </a:tcPr>
                </a:tc>
                <a:tc>
                  <a:txBody>
                    <a:bodyPr/>
                    <a:lstStyle/>
                    <a:p>
                      <a:pPr fontAlgn="t"/>
                      <a:r>
                        <a:rPr lang="ru-RU" sz="1300"/>
                        <a:t>2</a:t>
                      </a:r>
                    </a:p>
                  </a:txBody>
                  <a:tcPr marL="34914" marR="34914" marT="34914" marB="34914">
                    <a:lnL w="9525" cap="flat" cmpd="sng" algn="ctr">
                      <a:solidFill>
                        <a:srgbClr val="906BFF"/>
                      </a:solidFill>
                      <a:prstDash val="solid"/>
                      <a:round/>
                      <a:headEnd type="none" w="med" len="med"/>
                      <a:tailEnd type="none" w="med" len="med"/>
                    </a:lnL>
                    <a:lnR w="9525" cap="flat" cmpd="sng" algn="ctr">
                      <a:solidFill>
                        <a:srgbClr val="906BFF"/>
                      </a:solidFill>
                      <a:prstDash val="solid"/>
                      <a:round/>
                      <a:headEnd type="none" w="med" len="med"/>
                      <a:tailEnd type="none" w="med" len="med"/>
                    </a:lnR>
                    <a:lnT w="9525" cap="flat" cmpd="sng" algn="ctr">
                      <a:solidFill>
                        <a:srgbClr val="00E9F7"/>
                      </a:solidFill>
                      <a:prstDash val="solid"/>
                      <a:round/>
                      <a:headEnd type="none" w="med" len="med"/>
                      <a:tailEnd type="none" w="med" len="med"/>
                    </a:lnT>
                    <a:lnB w="9525" cap="flat" cmpd="sng" algn="ctr">
                      <a:solidFill>
                        <a:srgbClr val="B014E0"/>
                      </a:solidFill>
                      <a:prstDash val="solid"/>
                      <a:round/>
                      <a:headEnd type="none" w="med" len="med"/>
                      <a:tailEnd type="none" w="med" len="med"/>
                    </a:lnB>
                    <a:solidFill>
                      <a:srgbClr val="FFFFFF"/>
                    </a:solidFill>
                  </a:tcPr>
                </a:tc>
                <a:tc>
                  <a:txBody>
                    <a:bodyPr/>
                    <a:lstStyle/>
                    <a:p>
                      <a:pPr fontAlgn="t"/>
                      <a:r>
                        <a:rPr lang="ru-RU" sz="1300"/>
                        <a:t>8</a:t>
                      </a:r>
                    </a:p>
                  </a:txBody>
                  <a:tcPr marL="34914" marR="34914" marT="34914" marB="34914">
                    <a:lnL w="9525" cap="flat" cmpd="sng" algn="ctr">
                      <a:solidFill>
                        <a:srgbClr val="906BFF"/>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10E7F7"/>
                      </a:solidFill>
                      <a:prstDash val="solid"/>
                      <a:round/>
                      <a:headEnd type="none" w="med" len="med"/>
                      <a:tailEnd type="none" w="med" len="med"/>
                    </a:lnT>
                    <a:lnB w="9525" cap="flat" cmpd="sng" algn="ctr">
                      <a:solidFill>
                        <a:srgbClr val="50E4F6"/>
                      </a:solidFill>
                      <a:prstDash val="solid"/>
                      <a:round/>
                      <a:headEnd type="none" w="med" len="med"/>
                      <a:tailEnd type="none" w="med" len="med"/>
                    </a:lnB>
                    <a:solidFill>
                      <a:srgbClr val="FFFFFF"/>
                    </a:solidFill>
                  </a:tcPr>
                </a:tc>
              </a:tr>
              <a:tr h="270933">
                <a:tc>
                  <a:txBody>
                    <a:bodyPr/>
                    <a:lstStyle/>
                    <a:p>
                      <a:pPr fontAlgn="t"/>
                      <a:r>
                        <a:rPr lang="en-US" sz="1300"/>
                        <a:t>t3.xlarge</a:t>
                      </a:r>
                    </a:p>
                  </a:txBody>
                  <a:tcPr marL="34914" marR="34914" marT="34914" marB="34914">
                    <a:lnL w="9525" cap="flat" cmpd="sng" algn="ctr">
                      <a:solidFill>
                        <a:srgbClr val="60CF15"/>
                      </a:solidFill>
                      <a:prstDash val="solid"/>
                      <a:round/>
                      <a:headEnd type="none" w="med" len="med"/>
                      <a:tailEnd type="none" w="med" len="med"/>
                    </a:lnL>
                    <a:lnR w="9525" cap="flat" cmpd="sng" algn="ctr">
                      <a:solidFill>
                        <a:srgbClr val="60CF15"/>
                      </a:solidFill>
                      <a:prstDash val="solid"/>
                      <a:round/>
                      <a:headEnd type="none" w="med" len="med"/>
                      <a:tailEnd type="none" w="med" len="med"/>
                    </a:lnR>
                    <a:lnT w="9525" cap="flat" cmpd="sng" algn="ctr">
                      <a:solidFill>
                        <a:srgbClr val="5011E0"/>
                      </a:solidFill>
                      <a:prstDash val="solid"/>
                      <a:round/>
                      <a:headEnd type="none" w="med" len="med"/>
                      <a:tailEnd type="none" w="med" len="med"/>
                    </a:lnT>
                    <a:lnB w="9525" cap="flat" cmpd="sng" algn="ctr">
                      <a:solidFill>
                        <a:srgbClr val="A072FC"/>
                      </a:solidFill>
                      <a:prstDash val="solid"/>
                      <a:round/>
                      <a:headEnd type="none" w="med" len="med"/>
                      <a:tailEnd type="none" w="med" len="med"/>
                    </a:lnB>
                    <a:solidFill>
                      <a:srgbClr val="FFFFFF"/>
                    </a:solidFill>
                  </a:tcPr>
                </a:tc>
                <a:tc>
                  <a:txBody>
                    <a:bodyPr/>
                    <a:lstStyle/>
                    <a:p>
                      <a:pPr fontAlgn="t"/>
                      <a:r>
                        <a:rPr lang="ru-RU" sz="1300"/>
                        <a:t>4</a:t>
                      </a:r>
                    </a:p>
                  </a:txBody>
                  <a:tcPr marL="34914" marR="34914" marT="34914" marB="34914">
                    <a:lnL w="9525" cap="flat" cmpd="sng" algn="ctr">
                      <a:solidFill>
                        <a:srgbClr val="60CF15"/>
                      </a:solidFill>
                      <a:prstDash val="solid"/>
                      <a:round/>
                      <a:headEnd type="none" w="med" len="med"/>
                      <a:tailEnd type="none" w="med" len="med"/>
                    </a:lnL>
                    <a:lnR w="9525" cap="flat" cmpd="sng" algn="ctr">
                      <a:solidFill>
                        <a:srgbClr val="60CF15"/>
                      </a:solidFill>
                      <a:prstDash val="solid"/>
                      <a:round/>
                      <a:headEnd type="none" w="med" len="med"/>
                      <a:tailEnd type="none" w="med" len="med"/>
                    </a:lnR>
                    <a:lnT w="9525" cap="flat" cmpd="sng" algn="ctr">
                      <a:solidFill>
                        <a:srgbClr val="B014E0"/>
                      </a:solidFill>
                      <a:prstDash val="solid"/>
                      <a:round/>
                      <a:headEnd type="none" w="med" len="med"/>
                      <a:tailEnd type="none" w="med" len="med"/>
                    </a:lnT>
                    <a:lnB w="9525" cap="flat" cmpd="sng" algn="ctr">
                      <a:solidFill>
                        <a:srgbClr val="A0BFF7"/>
                      </a:solidFill>
                      <a:prstDash val="solid"/>
                      <a:round/>
                      <a:headEnd type="none" w="med" len="med"/>
                      <a:tailEnd type="none" w="med" len="med"/>
                    </a:lnB>
                    <a:solidFill>
                      <a:srgbClr val="FFFFFF"/>
                    </a:solidFill>
                  </a:tcPr>
                </a:tc>
                <a:tc>
                  <a:txBody>
                    <a:bodyPr/>
                    <a:lstStyle/>
                    <a:p>
                      <a:pPr fontAlgn="t"/>
                      <a:r>
                        <a:rPr lang="ru-RU" sz="1300"/>
                        <a:t>16</a:t>
                      </a:r>
                    </a:p>
                  </a:txBody>
                  <a:tcPr marL="34914" marR="34914" marT="34914" marB="34914">
                    <a:lnL w="9525" cap="flat" cmpd="sng" algn="ctr">
                      <a:solidFill>
                        <a:srgbClr val="60CF15"/>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50E4F6"/>
                      </a:solidFill>
                      <a:prstDash val="solid"/>
                      <a:round/>
                      <a:headEnd type="none" w="med" len="med"/>
                      <a:tailEnd type="none" w="med" len="med"/>
                    </a:lnT>
                    <a:lnB w="9525" cap="flat" cmpd="sng" algn="ctr">
                      <a:solidFill>
                        <a:srgbClr val="90E5F7"/>
                      </a:solidFill>
                      <a:prstDash val="solid"/>
                      <a:round/>
                      <a:headEnd type="none" w="med" len="med"/>
                      <a:tailEnd type="none" w="med" len="med"/>
                    </a:lnB>
                    <a:solidFill>
                      <a:srgbClr val="FFFFFF"/>
                    </a:solidFill>
                  </a:tcPr>
                </a:tc>
              </a:tr>
              <a:tr h="270933">
                <a:tc>
                  <a:txBody>
                    <a:bodyPr/>
                    <a:lstStyle/>
                    <a:p>
                      <a:pPr fontAlgn="t"/>
                      <a:r>
                        <a:rPr lang="en-US" sz="1300"/>
                        <a:t>t3.2xlarge</a:t>
                      </a:r>
                    </a:p>
                  </a:txBody>
                  <a:tcPr marL="34914" marR="34914" marT="34914" marB="34914">
                    <a:lnL w="9525" cap="flat" cmpd="sng" algn="ctr">
                      <a:solidFill>
                        <a:srgbClr val="60CF15"/>
                      </a:solidFill>
                      <a:prstDash val="solid"/>
                      <a:round/>
                      <a:headEnd type="none" w="med" len="med"/>
                      <a:tailEnd type="none" w="med" len="med"/>
                    </a:lnL>
                    <a:lnR w="9525" cap="flat" cmpd="sng" algn="ctr">
                      <a:solidFill>
                        <a:srgbClr val="906BFF"/>
                      </a:solidFill>
                      <a:prstDash val="solid"/>
                      <a:round/>
                      <a:headEnd type="none" w="med" len="med"/>
                      <a:tailEnd type="none" w="med" len="med"/>
                    </a:lnR>
                    <a:lnT w="9525" cap="flat" cmpd="sng" algn="ctr">
                      <a:solidFill>
                        <a:srgbClr val="A072F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ru-RU" sz="1300"/>
                        <a:t>8</a:t>
                      </a:r>
                    </a:p>
                  </a:txBody>
                  <a:tcPr marL="34914" marR="34914" marT="34914" marB="34914">
                    <a:lnL w="9525" cap="flat" cmpd="sng" algn="ctr">
                      <a:solidFill>
                        <a:srgbClr val="906BFF"/>
                      </a:solidFill>
                      <a:prstDash val="solid"/>
                      <a:round/>
                      <a:headEnd type="none" w="med" len="med"/>
                      <a:tailEnd type="none" w="med" len="med"/>
                    </a:lnL>
                    <a:lnR w="9525" cap="flat" cmpd="sng" algn="ctr">
                      <a:solidFill>
                        <a:srgbClr val="906BFF"/>
                      </a:solidFill>
                      <a:prstDash val="solid"/>
                      <a:round/>
                      <a:headEnd type="none" w="med" len="med"/>
                      <a:tailEnd type="none" w="med" len="med"/>
                    </a:lnR>
                    <a:lnT w="9525" cap="flat" cmpd="sng" algn="ctr">
                      <a:solidFill>
                        <a:srgbClr val="A0BFF7"/>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ru-RU" sz="1300" dirty="0"/>
                        <a:t>32</a:t>
                      </a:r>
                    </a:p>
                  </a:txBody>
                  <a:tcPr marL="34914" marR="34914" marT="34914" marB="34914">
                    <a:lnL w="9525" cap="flat" cmpd="sng" algn="ctr">
                      <a:solidFill>
                        <a:srgbClr val="906BFF"/>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90E5F7"/>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274042"/>
          </a:xfrm>
        </p:spPr>
        <p:txBody>
          <a:bodyPr>
            <a:normAutofit fontScale="90000"/>
          </a:bodyPr>
          <a:lstStyle/>
          <a:p>
            <a:r>
              <a:rPr lang="en-US" dirty="0" smtClean="0"/>
              <a:t>Storage</a:t>
            </a:r>
            <a:endParaRPr lang="ru-RU" dirty="0"/>
          </a:p>
        </p:txBody>
      </p:sp>
      <p:sp>
        <p:nvSpPr>
          <p:cNvPr id="4" name="Прямоугольник 3"/>
          <p:cNvSpPr/>
          <p:nvPr/>
        </p:nvSpPr>
        <p:spPr>
          <a:xfrm>
            <a:off x="179512" y="764704"/>
            <a:ext cx="4572000" cy="923330"/>
          </a:xfrm>
          <a:prstGeom prst="rect">
            <a:avLst/>
          </a:prstGeom>
        </p:spPr>
        <p:txBody>
          <a:bodyPr>
            <a:spAutoFit/>
          </a:bodyPr>
          <a:lstStyle/>
          <a:p>
            <a:r>
              <a:rPr lang="en-US" u="sng" dirty="0" smtClean="0">
                <a:hlinkClick r:id="rId2"/>
              </a:rPr>
              <a:t>Amazon Elastic Block Store</a:t>
            </a:r>
            <a:endParaRPr lang="en-US" dirty="0" smtClean="0"/>
          </a:p>
          <a:p>
            <a:r>
              <a:rPr lang="en-US" dirty="0" smtClean="0">
                <a:hlinkClick r:id="rId3"/>
              </a:rPr>
              <a:t>Amazon EC2 Instance Store</a:t>
            </a:r>
            <a:endParaRPr lang="en-US" dirty="0" smtClean="0"/>
          </a:p>
          <a:p>
            <a:r>
              <a:rPr lang="en-US" dirty="0" smtClean="0">
                <a:hlinkClick r:id="rId4"/>
              </a:rPr>
              <a:t>Amazon Simple Storage Service (Amazon S3)</a:t>
            </a:r>
            <a:endParaRPr lang="en-US" dirty="0"/>
          </a:p>
        </p:txBody>
      </p:sp>
      <p:pic>
        <p:nvPicPr>
          <p:cNvPr id="19458" name="Picture 2" descr="&#10;      Storage options for Amazon EC2&#10;    "/>
          <p:cNvPicPr>
            <a:picLocks noChangeAspect="1" noChangeArrowheads="1"/>
          </p:cNvPicPr>
          <p:nvPr/>
        </p:nvPicPr>
        <p:blipFill>
          <a:blip r:embed="rId5" cstate="print"/>
          <a:srcRect/>
          <a:stretch>
            <a:fillRect/>
          </a:stretch>
        </p:blipFill>
        <p:spPr bwMode="auto">
          <a:xfrm>
            <a:off x="4489276" y="692696"/>
            <a:ext cx="4654724" cy="309947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en-US" dirty="0" smtClean="0"/>
              <a:t>Amazon Simple Storage Service (S3)</a:t>
            </a:r>
            <a:endParaRPr lang="ru-RU" dirty="0"/>
          </a:p>
        </p:txBody>
      </p:sp>
      <p:pic>
        <p:nvPicPr>
          <p:cNvPr id="1026" name="Picture 2" descr="https://docs.aws.amazon.com/en_us/AmazonS3/latest/gsg/images/flowAll.png"/>
          <p:cNvPicPr>
            <a:picLocks noChangeAspect="1" noChangeArrowheads="1"/>
          </p:cNvPicPr>
          <p:nvPr/>
        </p:nvPicPr>
        <p:blipFill>
          <a:blip r:embed="rId2" cstate="print"/>
          <a:srcRect/>
          <a:stretch>
            <a:fillRect/>
          </a:stretch>
        </p:blipFill>
        <p:spPr bwMode="auto">
          <a:xfrm>
            <a:off x="395536" y="5013176"/>
            <a:ext cx="6924675" cy="647700"/>
          </a:xfrm>
          <a:prstGeom prst="rect">
            <a:avLst/>
          </a:prstGeom>
          <a:noFill/>
        </p:spPr>
      </p:pic>
      <p:sp>
        <p:nvSpPr>
          <p:cNvPr id="6" name="TextBox 5"/>
          <p:cNvSpPr txBox="1"/>
          <p:nvPr/>
        </p:nvSpPr>
        <p:spPr>
          <a:xfrm>
            <a:off x="395536" y="1052736"/>
            <a:ext cx="8352928" cy="3693319"/>
          </a:xfrm>
          <a:prstGeom prst="rect">
            <a:avLst/>
          </a:prstGeom>
          <a:noFill/>
        </p:spPr>
        <p:txBody>
          <a:bodyPr wrap="square" rtlCol="0">
            <a:spAutoFit/>
          </a:bodyPr>
          <a:lstStyle/>
          <a:p>
            <a:r>
              <a:rPr lang="en-US" dirty="0" smtClean="0"/>
              <a:t>To get the most out of Amazon S3, you need to understand a few simple concepts. </a:t>
            </a:r>
          </a:p>
          <a:p>
            <a:endParaRPr lang="en-US" dirty="0" smtClean="0"/>
          </a:p>
          <a:p>
            <a:r>
              <a:rPr lang="en-US" dirty="0" smtClean="0"/>
              <a:t>Amazon S3 stores data as objects within buckets. An object consists of a file and optionally any metadata that describes that file.</a:t>
            </a:r>
          </a:p>
          <a:p>
            <a:endParaRPr lang="en-US" dirty="0" smtClean="0"/>
          </a:p>
          <a:p>
            <a:r>
              <a:rPr lang="en-US" dirty="0" smtClean="0"/>
              <a:t>To store an object in Amazon S3, you upload the file you want to store to a bucket. </a:t>
            </a:r>
          </a:p>
          <a:p>
            <a:r>
              <a:rPr lang="en-US" dirty="0" smtClean="0"/>
              <a:t>When you upload a file, you can set permissions on the object as well as any metadata.</a:t>
            </a:r>
          </a:p>
          <a:p>
            <a:endParaRPr lang="en-US" dirty="0" smtClean="0"/>
          </a:p>
          <a:p>
            <a:r>
              <a:rPr lang="en-US" dirty="0" smtClean="0"/>
              <a:t>Buckets are the containers for objects. You can have one or more buckets. For each bucket, you can control access to it (who can create, delete, and list objects in the bucket), view access logs for it and its objects, and choose the geographical region where Amazon S3 will store the bucket and its contents.</a:t>
            </a:r>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46050"/>
          </a:xfrm>
        </p:spPr>
        <p:txBody>
          <a:bodyPr>
            <a:normAutofit fontScale="90000"/>
          </a:bodyPr>
          <a:lstStyle/>
          <a:p>
            <a:r>
              <a:rPr lang="en-US" dirty="0" smtClean="0"/>
              <a:t>AWS Lambda</a:t>
            </a:r>
            <a:endParaRPr lang="ru-RU" dirty="0"/>
          </a:p>
        </p:txBody>
      </p:sp>
      <p:pic>
        <p:nvPicPr>
          <p:cNvPr id="2050" name="Picture 2" descr="https://docs.aws.amazon.com/lambda/latest/dg/images/push-s3-example-10.png"/>
          <p:cNvPicPr>
            <a:picLocks noChangeAspect="1" noChangeArrowheads="1"/>
          </p:cNvPicPr>
          <p:nvPr/>
        </p:nvPicPr>
        <p:blipFill>
          <a:blip r:embed="rId2" cstate="print"/>
          <a:srcRect/>
          <a:stretch>
            <a:fillRect/>
          </a:stretch>
        </p:blipFill>
        <p:spPr bwMode="auto">
          <a:xfrm>
            <a:off x="107504" y="1412777"/>
            <a:ext cx="4029058" cy="2952328"/>
          </a:xfrm>
          <a:prstGeom prst="rect">
            <a:avLst/>
          </a:prstGeom>
          <a:noFill/>
        </p:spPr>
      </p:pic>
      <p:sp>
        <p:nvSpPr>
          <p:cNvPr id="4" name="TextBox 3"/>
          <p:cNvSpPr txBox="1"/>
          <p:nvPr/>
        </p:nvSpPr>
        <p:spPr>
          <a:xfrm>
            <a:off x="0" y="764704"/>
            <a:ext cx="4860032" cy="646331"/>
          </a:xfrm>
          <a:prstGeom prst="rect">
            <a:avLst/>
          </a:prstGeom>
          <a:noFill/>
        </p:spPr>
        <p:txBody>
          <a:bodyPr wrap="square" rtlCol="0">
            <a:spAutoFit/>
          </a:bodyPr>
          <a:lstStyle/>
          <a:p>
            <a:r>
              <a:rPr lang="en-US" dirty="0" smtClean="0"/>
              <a:t>Amazon S3 Pushes Events and Invokes a Lambda Function</a:t>
            </a:r>
            <a:endParaRPr lang="ru-RU" dirty="0"/>
          </a:p>
        </p:txBody>
      </p:sp>
      <p:pic>
        <p:nvPicPr>
          <p:cNvPr id="2052" name="Picture 4" descr="https://docs.aws.amazon.com/lambda/latest/dg/images/sqs-queue.png"/>
          <p:cNvPicPr>
            <a:picLocks noChangeAspect="1" noChangeArrowheads="1"/>
          </p:cNvPicPr>
          <p:nvPr/>
        </p:nvPicPr>
        <p:blipFill>
          <a:blip r:embed="rId3" cstate="print"/>
          <a:srcRect/>
          <a:stretch>
            <a:fillRect/>
          </a:stretch>
        </p:blipFill>
        <p:spPr bwMode="auto">
          <a:xfrm>
            <a:off x="4211960" y="2420888"/>
            <a:ext cx="4833537" cy="2376264"/>
          </a:xfrm>
          <a:prstGeom prst="rect">
            <a:avLst/>
          </a:prstGeom>
          <a:noFill/>
        </p:spPr>
      </p:pic>
      <p:sp>
        <p:nvSpPr>
          <p:cNvPr id="6" name="TextBox 5"/>
          <p:cNvSpPr txBox="1"/>
          <p:nvPr/>
        </p:nvSpPr>
        <p:spPr>
          <a:xfrm>
            <a:off x="4211960" y="1700808"/>
            <a:ext cx="4824536" cy="646331"/>
          </a:xfrm>
          <a:prstGeom prst="rect">
            <a:avLst/>
          </a:prstGeom>
          <a:noFill/>
        </p:spPr>
        <p:txBody>
          <a:bodyPr wrap="square" rtlCol="0">
            <a:spAutoFit/>
          </a:bodyPr>
          <a:lstStyle/>
          <a:p>
            <a:r>
              <a:rPr lang="en-US" dirty="0" smtClean="0"/>
              <a:t>AWS Lambda Pulls Events from an Amazon SQS Queue and Invokes a Lambda Function</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46050"/>
          </a:xfrm>
        </p:spPr>
        <p:txBody>
          <a:bodyPr>
            <a:normAutofit fontScale="90000"/>
          </a:bodyPr>
          <a:lstStyle/>
          <a:p>
            <a:r>
              <a:rPr lang="en-US" dirty="0" smtClean="0"/>
              <a:t>Amazon </a:t>
            </a:r>
            <a:r>
              <a:rPr lang="en-US" dirty="0" err="1" smtClean="0"/>
              <a:t>DynamoDB</a:t>
            </a:r>
            <a:endParaRPr lang="ru-RU" dirty="0"/>
          </a:p>
        </p:txBody>
      </p:sp>
      <p:sp>
        <p:nvSpPr>
          <p:cNvPr id="5" name="TextBox 4"/>
          <p:cNvSpPr txBox="1"/>
          <p:nvPr/>
        </p:nvSpPr>
        <p:spPr>
          <a:xfrm>
            <a:off x="323528" y="836712"/>
            <a:ext cx="8424936" cy="646331"/>
          </a:xfrm>
          <a:prstGeom prst="rect">
            <a:avLst/>
          </a:prstGeom>
          <a:noFill/>
        </p:spPr>
        <p:txBody>
          <a:bodyPr wrap="square" rtlCol="0">
            <a:spAutoFit/>
          </a:bodyPr>
          <a:lstStyle/>
          <a:p>
            <a:r>
              <a:rPr lang="en-US" dirty="0" smtClean="0"/>
              <a:t>Amazon </a:t>
            </a:r>
            <a:r>
              <a:rPr lang="en-US" dirty="0" err="1" smtClean="0"/>
              <a:t>DynamoDB</a:t>
            </a:r>
            <a:r>
              <a:rPr lang="en-US" dirty="0" smtClean="0"/>
              <a:t> is a fully managed </a:t>
            </a:r>
            <a:r>
              <a:rPr lang="en-US" dirty="0" err="1" smtClean="0"/>
              <a:t>NoSQL</a:t>
            </a:r>
            <a:r>
              <a:rPr lang="en-US" dirty="0" smtClean="0"/>
              <a:t> database service that provides fast and predictable performance with seamless scalability. </a:t>
            </a:r>
            <a:endParaRPr lang="ru-RU" dirty="0"/>
          </a:p>
        </p:txBody>
      </p:sp>
      <p:sp>
        <p:nvSpPr>
          <p:cNvPr id="6" name="TextBox 5"/>
          <p:cNvSpPr txBox="1"/>
          <p:nvPr/>
        </p:nvSpPr>
        <p:spPr>
          <a:xfrm>
            <a:off x="395536" y="1700808"/>
            <a:ext cx="8136904" cy="369332"/>
          </a:xfrm>
          <a:prstGeom prst="rect">
            <a:avLst/>
          </a:prstGeom>
          <a:noFill/>
        </p:spPr>
        <p:txBody>
          <a:bodyPr wrap="square" rtlCol="0">
            <a:spAutoFit/>
          </a:bodyPr>
          <a:lstStyle/>
          <a:p>
            <a:r>
              <a:rPr lang="ru-RU" dirty="0" smtClean="0"/>
              <a:t>Основные объекты: таблицы, </a:t>
            </a:r>
            <a:r>
              <a:rPr lang="ru-RU" dirty="0" err="1" smtClean="0"/>
              <a:t>айтемы</a:t>
            </a:r>
            <a:r>
              <a:rPr lang="ru-RU" dirty="0" smtClean="0"/>
              <a:t>, атрибуты</a:t>
            </a:r>
            <a:endParaRPr lang="ru-RU" dirty="0"/>
          </a:p>
        </p:txBody>
      </p:sp>
      <p:pic>
        <p:nvPicPr>
          <p:cNvPr id="16386" name="Picture 2" descr="C:\Users\mag\Downloads\HowItWorksPeople.png"/>
          <p:cNvPicPr>
            <a:picLocks noChangeAspect="1" noChangeArrowheads="1"/>
          </p:cNvPicPr>
          <p:nvPr/>
        </p:nvPicPr>
        <p:blipFill>
          <a:blip r:embed="rId2" cstate="print"/>
          <a:srcRect/>
          <a:stretch>
            <a:fillRect/>
          </a:stretch>
        </p:blipFill>
        <p:spPr bwMode="auto">
          <a:xfrm>
            <a:off x="-1" y="2050877"/>
            <a:ext cx="2627785" cy="4851572"/>
          </a:xfrm>
          <a:prstGeom prst="rect">
            <a:avLst/>
          </a:prstGeom>
          <a:noFill/>
        </p:spPr>
      </p:pic>
      <p:pic>
        <p:nvPicPr>
          <p:cNvPr id="16387" name="Picture 3" descr="C:\Users\mag\Downloads\HowItWorksMusic.png"/>
          <p:cNvPicPr>
            <a:picLocks noChangeAspect="1" noChangeArrowheads="1"/>
          </p:cNvPicPr>
          <p:nvPr/>
        </p:nvPicPr>
        <p:blipFill>
          <a:blip r:embed="rId3" cstate="print"/>
          <a:srcRect/>
          <a:stretch>
            <a:fillRect/>
          </a:stretch>
        </p:blipFill>
        <p:spPr bwMode="auto">
          <a:xfrm>
            <a:off x="2699792" y="2132856"/>
            <a:ext cx="2500812" cy="5370240"/>
          </a:xfrm>
          <a:prstGeom prst="rect">
            <a:avLst/>
          </a:prstGeom>
          <a:noFill/>
        </p:spPr>
      </p:pic>
      <p:sp>
        <p:nvSpPr>
          <p:cNvPr id="9" name="TextBox 8"/>
          <p:cNvSpPr txBox="1"/>
          <p:nvPr/>
        </p:nvSpPr>
        <p:spPr>
          <a:xfrm>
            <a:off x="5508104" y="2132856"/>
            <a:ext cx="3456384" cy="923330"/>
          </a:xfrm>
          <a:prstGeom prst="rect">
            <a:avLst/>
          </a:prstGeom>
          <a:noFill/>
        </p:spPr>
        <p:txBody>
          <a:bodyPr wrap="square" rtlCol="0">
            <a:spAutoFit/>
          </a:bodyPr>
          <a:lstStyle/>
          <a:p>
            <a:pPr>
              <a:buFontTx/>
              <a:buChar char="-"/>
            </a:pPr>
            <a:r>
              <a:rPr lang="en-US" dirty="0" smtClean="0"/>
              <a:t> Primary Key</a:t>
            </a:r>
          </a:p>
          <a:p>
            <a:pPr>
              <a:buFontTx/>
              <a:buChar char="-"/>
            </a:pPr>
            <a:r>
              <a:rPr lang="en-US" dirty="0" smtClean="0"/>
              <a:t> Partition Key</a:t>
            </a:r>
          </a:p>
          <a:p>
            <a:pPr>
              <a:buFontTx/>
              <a:buChar char="-"/>
            </a:pPr>
            <a:r>
              <a:rPr lang="en-US" dirty="0" smtClean="0"/>
              <a:t> Partition Key + sort key </a:t>
            </a:r>
            <a:endParaRPr lang="ru-RU" dirty="0"/>
          </a:p>
        </p:txBody>
      </p:sp>
      <p:sp>
        <p:nvSpPr>
          <p:cNvPr id="8" name="TextBox 7"/>
          <p:cNvSpPr txBox="1"/>
          <p:nvPr/>
        </p:nvSpPr>
        <p:spPr>
          <a:xfrm>
            <a:off x="5796136" y="2996952"/>
            <a:ext cx="2520280" cy="4555093"/>
          </a:xfrm>
          <a:prstGeom prst="rect">
            <a:avLst/>
          </a:prstGeom>
          <a:noFill/>
        </p:spPr>
        <p:txBody>
          <a:bodyPr wrap="square" rtlCol="0">
            <a:spAutoFit/>
          </a:bodyPr>
          <a:lstStyle/>
          <a:p>
            <a:r>
              <a:rPr lang="en-US" sz="1200" b="1" dirty="0" smtClean="0"/>
              <a:t>Control Plane</a:t>
            </a:r>
          </a:p>
          <a:p>
            <a:r>
              <a:rPr lang="en-US" sz="1200" dirty="0" err="1" smtClean="0"/>
              <a:t>CreateTable</a:t>
            </a:r>
            <a:r>
              <a:rPr lang="en-US" sz="1200" dirty="0" smtClean="0"/>
              <a:t> </a:t>
            </a:r>
          </a:p>
          <a:p>
            <a:r>
              <a:rPr lang="en-US" sz="1200" dirty="0" err="1" smtClean="0"/>
              <a:t>DescribeTable</a:t>
            </a:r>
            <a:endParaRPr lang="en-US" sz="1200" dirty="0" smtClean="0"/>
          </a:p>
          <a:p>
            <a:r>
              <a:rPr lang="en-US" sz="1200" dirty="0" err="1" smtClean="0"/>
              <a:t>ListTables</a:t>
            </a:r>
            <a:r>
              <a:rPr lang="en-US" sz="1200" dirty="0" smtClean="0"/>
              <a:t> </a:t>
            </a:r>
            <a:endParaRPr lang="en-US" sz="1200" dirty="0" smtClean="0"/>
          </a:p>
          <a:p>
            <a:r>
              <a:rPr lang="en-US" sz="1200" dirty="0" err="1" smtClean="0"/>
              <a:t>UpdateTable</a:t>
            </a:r>
            <a:endParaRPr lang="en-US" sz="1200" dirty="0" smtClean="0"/>
          </a:p>
          <a:p>
            <a:r>
              <a:rPr lang="en-US" sz="1200" dirty="0" err="1" smtClean="0"/>
              <a:t>DeleteTable</a:t>
            </a:r>
            <a:endParaRPr lang="en-US" sz="1200" dirty="0" smtClean="0"/>
          </a:p>
          <a:p>
            <a:endParaRPr lang="en-US" sz="1200" dirty="0" smtClean="0"/>
          </a:p>
          <a:p>
            <a:r>
              <a:rPr lang="en-US" sz="1200" b="1" dirty="0" smtClean="0"/>
              <a:t>Data Plane</a:t>
            </a:r>
          </a:p>
          <a:p>
            <a:r>
              <a:rPr lang="en-US" sz="1200" dirty="0" err="1" smtClean="0"/>
              <a:t>PutItem</a:t>
            </a:r>
            <a:r>
              <a:rPr lang="en-US" sz="1200" dirty="0" smtClean="0"/>
              <a:t> </a:t>
            </a:r>
            <a:endParaRPr lang="en-US" sz="1200" dirty="0" smtClean="0"/>
          </a:p>
          <a:p>
            <a:r>
              <a:rPr lang="en-US" sz="1200" dirty="0" err="1" smtClean="0"/>
              <a:t>BatchWriteItem</a:t>
            </a:r>
            <a:endParaRPr lang="en-US" sz="1200" dirty="0" smtClean="0"/>
          </a:p>
          <a:p>
            <a:r>
              <a:rPr lang="en-US" sz="1200" dirty="0" err="1" smtClean="0"/>
              <a:t>GetItem</a:t>
            </a:r>
            <a:r>
              <a:rPr lang="en-US" sz="1200" dirty="0" smtClean="0"/>
              <a:t> </a:t>
            </a:r>
            <a:endParaRPr lang="en-US" sz="1200" dirty="0" smtClean="0"/>
          </a:p>
          <a:p>
            <a:r>
              <a:rPr lang="en-US" sz="1200" dirty="0" err="1" smtClean="0"/>
              <a:t>BatchGetItem</a:t>
            </a:r>
            <a:r>
              <a:rPr lang="en-US" sz="1200" dirty="0" smtClean="0"/>
              <a:t> </a:t>
            </a:r>
            <a:endParaRPr lang="en-US" sz="1200" dirty="0" smtClean="0"/>
          </a:p>
          <a:p>
            <a:r>
              <a:rPr lang="en-US" sz="1200" dirty="0" smtClean="0"/>
              <a:t>Query </a:t>
            </a:r>
            <a:endParaRPr lang="en-US" sz="1200" dirty="0" smtClean="0"/>
          </a:p>
          <a:p>
            <a:r>
              <a:rPr lang="en-US" sz="1200" dirty="0" smtClean="0"/>
              <a:t>Scan </a:t>
            </a:r>
            <a:endParaRPr lang="en-US" sz="1200" dirty="0" smtClean="0"/>
          </a:p>
          <a:p>
            <a:r>
              <a:rPr lang="en-US" sz="1200" dirty="0" err="1" smtClean="0"/>
              <a:t>UpdateItem</a:t>
            </a:r>
            <a:r>
              <a:rPr lang="en-US" sz="1200" dirty="0" smtClean="0"/>
              <a:t> </a:t>
            </a:r>
            <a:endParaRPr lang="en-US" sz="1200" dirty="0" smtClean="0"/>
          </a:p>
          <a:p>
            <a:r>
              <a:rPr lang="en-US" sz="1200" dirty="0" err="1" smtClean="0"/>
              <a:t>DeleteItem</a:t>
            </a:r>
            <a:r>
              <a:rPr lang="en-US" sz="1200" dirty="0" smtClean="0"/>
              <a:t> </a:t>
            </a:r>
            <a:endParaRPr lang="en-US" sz="1200" dirty="0" smtClean="0"/>
          </a:p>
          <a:p>
            <a:r>
              <a:rPr lang="en-US" sz="1200" b="1" dirty="0" err="1" smtClean="0"/>
              <a:t>DymamoDB</a:t>
            </a:r>
            <a:r>
              <a:rPr lang="en-US" sz="1200" b="1" dirty="0" smtClean="0"/>
              <a:t> Streams</a:t>
            </a:r>
          </a:p>
          <a:p>
            <a:r>
              <a:rPr lang="en-US" sz="1200" dirty="0" err="1" smtClean="0"/>
              <a:t>ListStreams</a:t>
            </a:r>
            <a:endParaRPr lang="en-US" sz="1200" dirty="0" smtClean="0"/>
          </a:p>
          <a:p>
            <a:r>
              <a:rPr lang="en-US" sz="1200" dirty="0" err="1" smtClean="0"/>
              <a:t>DescribeStream</a:t>
            </a:r>
            <a:r>
              <a:rPr lang="en-US" sz="1200" dirty="0" smtClean="0"/>
              <a:t> </a:t>
            </a:r>
            <a:endParaRPr lang="en-US" sz="1200" dirty="0" smtClean="0"/>
          </a:p>
          <a:p>
            <a:r>
              <a:rPr lang="en-US" sz="1200" dirty="0" err="1" smtClean="0"/>
              <a:t>GetShardIterator</a:t>
            </a:r>
            <a:r>
              <a:rPr lang="en-US" sz="1200" dirty="0" smtClean="0"/>
              <a:t> </a:t>
            </a:r>
            <a:endParaRPr lang="en-US" sz="1200" dirty="0" smtClean="0"/>
          </a:p>
          <a:p>
            <a:r>
              <a:rPr lang="en-US" sz="1200" dirty="0" err="1" smtClean="0"/>
              <a:t>GetRecords</a:t>
            </a:r>
            <a:r>
              <a:rPr lang="en-US" sz="1200" dirty="0" smtClean="0"/>
              <a:t> </a:t>
            </a:r>
            <a:endParaRPr lang="en-US" sz="1200" b="1" dirty="0" smtClean="0"/>
          </a:p>
          <a:p>
            <a:endParaRPr lang="en-US" sz="1000" dirty="0" smtClean="0"/>
          </a:p>
          <a:p>
            <a:endParaRPr lang="en-US" sz="1000" dirty="0" smtClean="0"/>
          </a:p>
          <a:p>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46050"/>
          </a:xfrm>
        </p:spPr>
        <p:txBody>
          <a:bodyPr>
            <a:normAutofit fontScale="90000"/>
          </a:bodyPr>
          <a:lstStyle/>
          <a:p>
            <a:r>
              <a:rPr lang="en-US" dirty="0" smtClean="0"/>
              <a:t>CAP-</a:t>
            </a:r>
            <a:r>
              <a:rPr lang="ru-RU" dirty="0" smtClean="0"/>
              <a:t>теорема</a:t>
            </a:r>
            <a:endParaRPr lang="ru-RU" dirty="0"/>
          </a:p>
        </p:txBody>
      </p:sp>
      <p:sp>
        <p:nvSpPr>
          <p:cNvPr id="4" name="Прямоугольник 3"/>
          <p:cNvSpPr/>
          <p:nvPr/>
        </p:nvSpPr>
        <p:spPr>
          <a:xfrm>
            <a:off x="1547664" y="1988840"/>
            <a:ext cx="936104"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сервис</a:t>
            </a:r>
            <a:endParaRPr lang="ru-RU" dirty="0"/>
          </a:p>
        </p:txBody>
      </p:sp>
      <p:sp>
        <p:nvSpPr>
          <p:cNvPr id="5" name="Блок-схема: магнитный диск 4"/>
          <p:cNvSpPr/>
          <p:nvPr/>
        </p:nvSpPr>
        <p:spPr>
          <a:xfrm>
            <a:off x="1691680" y="2708920"/>
            <a:ext cx="792088" cy="50405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store</a:t>
            </a:r>
            <a:endParaRPr lang="ru-RU" dirty="0"/>
          </a:p>
        </p:txBody>
      </p:sp>
      <p:cxnSp>
        <p:nvCxnSpPr>
          <p:cNvPr id="7" name="Прямая со стрелкой 6"/>
          <p:cNvCxnSpPr>
            <a:endCxn id="4" idx="0"/>
          </p:cNvCxnSpPr>
          <p:nvPr/>
        </p:nvCxnSpPr>
        <p:spPr>
          <a:xfrm>
            <a:off x="1331640" y="1628800"/>
            <a:ext cx="684076"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Прямая со стрелкой 7"/>
          <p:cNvCxnSpPr>
            <a:endCxn id="4" idx="0"/>
          </p:cNvCxnSpPr>
          <p:nvPr/>
        </p:nvCxnSpPr>
        <p:spPr>
          <a:xfrm>
            <a:off x="1763688" y="1628800"/>
            <a:ext cx="252028"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Прямая со стрелкой 11"/>
          <p:cNvCxnSpPr>
            <a:endCxn id="4" idx="0"/>
          </p:cNvCxnSpPr>
          <p:nvPr/>
        </p:nvCxnSpPr>
        <p:spPr>
          <a:xfrm flipH="1">
            <a:off x="2015716" y="1628800"/>
            <a:ext cx="18002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Прямая со стрелкой 13"/>
          <p:cNvCxnSpPr>
            <a:endCxn id="4" idx="0"/>
          </p:cNvCxnSpPr>
          <p:nvPr/>
        </p:nvCxnSpPr>
        <p:spPr>
          <a:xfrm flipH="1">
            <a:off x="2015716" y="1628800"/>
            <a:ext cx="432048"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Прямая со стрелкой 15"/>
          <p:cNvCxnSpPr/>
          <p:nvPr/>
        </p:nvCxnSpPr>
        <p:spPr>
          <a:xfrm flipH="1">
            <a:off x="2015716" y="1628800"/>
            <a:ext cx="432048"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Прямая со стрелкой 16"/>
          <p:cNvCxnSpPr>
            <a:stCxn id="4" idx="2"/>
            <a:endCxn id="5" idx="1"/>
          </p:cNvCxnSpPr>
          <p:nvPr/>
        </p:nvCxnSpPr>
        <p:spPr>
          <a:xfrm>
            <a:off x="2015716" y="2276872"/>
            <a:ext cx="72008"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Прямая со стрелкой 17"/>
          <p:cNvCxnSpPr/>
          <p:nvPr/>
        </p:nvCxnSpPr>
        <p:spPr>
          <a:xfrm flipH="1">
            <a:off x="6516216" y="476672"/>
            <a:ext cx="432048" cy="36004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1" name="TextBox 20"/>
          <p:cNvSpPr txBox="1"/>
          <p:nvPr/>
        </p:nvSpPr>
        <p:spPr>
          <a:xfrm>
            <a:off x="1187624" y="1268760"/>
            <a:ext cx="1512168" cy="369332"/>
          </a:xfrm>
          <a:prstGeom prst="rect">
            <a:avLst/>
          </a:prstGeom>
          <a:noFill/>
        </p:spPr>
        <p:txBody>
          <a:bodyPr wrap="square" rtlCol="0">
            <a:spAutoFit/>
          </a:bodyPr>
          <a:lstStyle/>
          <a:p>
            <a:pPr algn="ctr"/>
            <a:r>
              <a:rPr lang="ru-RU" dirty="0" smtClean="0"/>
              <a:t>клиенты</a:t>
            </a:r>
            <a:endParaRPr lang="ru-RU" dirty="0"/>
          </a:p>
        </p:txBody>
      </p:sp>
      <p:sp>
        <p:nvSpPr>
          <p:cNvPr id="22" name="Овал 21"/>
          <p:cNvSpPr/>
          <p:nvPr/>
        </p:nvSpPr>
        <p:spPr>
          <a:xfrm>
            <a:off x="1691680" y="3068960"/>
            <a:ext cx="144016" cy="1440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3" name="Овал 22"/>
          <p:cNvSpPr/>
          <p:nvPr/>
        </p:nvSpPr>
        <p:spPr>
          <a:xfrm>
            <a:off x="2411760" y="148478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Овал 23"/>
          <p:cNvSpPr/>
          <p:nvPr/>
        </p:nvSpPr>
        <p:spPr>
          <a:xfrm>
            <a:off x="2267744" y="3068960"/>
            <a:ext cx="144016" cy="1440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5" name="Овал 24"/>
          <p:cNvSpPr/>
          <p:nvPr/>
        </p:nvSpPr>
        <p:spPr>
          <a:xfrm>
            <a:off x="1979712" y="3068960"/>
            <a:ext cx="144016" cy="1440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6" name="Овал 25"/>
          <p:cNvSpPr/>
          <p:nvPr/>
        </p:nvSpPr>
        <p:spPr>
          <a:xfrm>
            <a:off x="2123728" y="3068960"/>
            <a:ext cx="144016" cy="1440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7" name="Овал 26"/>
          <p:cNvSpPr/>
          <p:nvPr/>
        </p:nvSpPr>
        <p:spPr>
          <a:xfrm>
            <a:off x="1835696" y="306896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Овал 27"/>
          <p:cNvSpPr/>
          <p:nvPr/>
        </p:nvSpPr>
        <p:spPr>
          <a:xfrm>
            <a:off x="2411760" y="3068960"/>
            <a:ext cx="144016" cy="1440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9" name="TextBox 28"/>
          <p:cNvSpPr txBox="1"/>
          <p:nvPr/>
        </p:nvSpPr>
        <p:spPr>
          <a:xfrm>
            <a:off x="899592" y="2852936"/>
            <a:ext cx="792088" cy="276999"/>
          </a:xfrm>
          <a:prstGeom prst="rect">
            <a:avLst/>
          </a:prstGeom>
          <a:noFill/>
        </p:spPr>
        <p:txBody>
          <a:bodyPr wrap="square" rtlCol="0">
            <a:spAutoFit/>
          </a:bodyPr>
          <a:lstStyle/>
          <a:p>
            <a:r>
              <a:rPr lang="en-US" sz="1200" dirty="0" smtClean="0"/>
              <a:t>Key-value</a:t>
            </a:r>
            <a:endParaRPr lang="ru-RU" sz="1200" dirty="0"/>
          </a:p>
        </p:txBody>
      </p:sp>
      <p:sp>
        <p:nvSpPr>
          <p:cNvPr id="31" name="Прямоугольник 30"/>
          <p:cNvSpPr/>
          <p:nvPr/>
        </p:nvSpPr>
        <p:spPr>
          <a:xfrm>
            <a:off x="3347864" y="1988840"/>
            <a:ext cx="936104"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smtClean="0"/>
              <a:t>сервис</a:t>
            </a:r>
            <a:endParaRPr lang="ru-RU" dirty="0"/>
          </a:p>
        </p:txBody>
      </p:sp>
      <p:sp>
        <p:nvSpPr>
          <p:cNvPr id="32" name="Блок-схема: магнитный диск 31"/>
          <p:cNvSpPr/>
          <p:nvPr/>
        </p:nvSpPr>
        <p:spPr>
          <a:xfrm>
            <a:off x="3491880" y="2708920"/>
            <a:ext cx="792088" cy="50405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store</a:t>
            </a:r>
            <a:endParaRPr lang="ru-RU" dirty="0"/>
          </a:p>
        </p:txBody>
      </p:sp>
      <p:cxnSp>
        <p:nvCxnSpPr>
          <p:cNvPr id="33" name="Прямая со стрелкой 32"/>
          <p:cNvCxnSpPr>
            <a:endCxn id="31" idx="0"/>
          </p:cNvCxnSpPr>
          <p:nvPr/>
        </p:nvCxnSpPr>
        <p:spPr>
          <a:xfrm>
            <a:off x="3131840" y="1628800"/>
            <a:ext cx="684076"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Прямая со стрелкой 33"/>
          <p:cNvCxnSpPr>
            <a:endCxn id="31" idx="0"/>
          </p:cNvCxnSpPr>
          <p:nvPr/>
        </p:nvCxnSpPr>
        <p:spPr>
          <a:xfrm>
            <a:off x="3563888" y="1628800"/>
            <a:ext cx="252028"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Прямая со стрелкой 34"/>
          <p:cNvCxnSpPr>
            <a:endCxn id="31" idx="0"/>
          </p:cNvCxnSpPr>
          <p:nvPr/>
        </p:nvCxnSpPr>
        <p:spPr>
          <a:xfrm flipH="1">
            <a:off x="3815916" y="1628800"/>
            <a:ext cx="18002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Прямая со стрелкой 35"/>
          <p:cNvCxnSpPr>
            <a:endCxn id="31" idx="0"/>
          </p:cNvCxnSpPr>
          <p:nvPr/>
        </p:nvCxnSpPr>
        <p:spPr>
          <a:xfrm flipH="1">
            <a:off x="3815916" y="1628800"/>
            <a:ext cx="432048"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Прямая со стрелкой 36"/>
          <p:cNvCxnSpPr/>
          <p:nvPr/>
        </p:nvCxnSpPr>
        <p:spPr>
          <a:xfrm flipH="1">
            <a:off x="3815916" y="1628800"/>
            <a:ext cx="432048"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Прямая со стрелкой 37"/>
          <p:cNvCxnSpPr>
            <a:stCxn id="31" idx="2"/>
            <a:endCxn id="32" idx="1"/>
          </p:cNvCxnSpPr>
          <p:nvPr/>
        </p:nvCxnSpPr>
        <p:spPr>
          <a:xfrm>
            <a:off x="3815916" y="2276872"/>
            <a:ext cx="72008"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2987824" y="1268760"/>
            <a:ext cx="1512168" cy="369332"/>
          </a:xfrm>
          <a:prstGeom prst="rect">
            <a:avLst/>
          </a:prstGeom>
          <a:noFill/>
        </p:spPr>
        <p:txBody>
          <a:bodyPr wrap="square" rtlCol="0">
            <a:spAutoFit/>
          </a:bodyPr>
          <a:lstStyle/>
          <a:p>
            <a:pPr algn="ctr"/>
            <a:r>
              <a:rPr lang="ru-RU" dirty="0" smtClean="0"/>
              <a:t>клиенты</a:t>
            </a:r>
            <a:endParaRPr lang="ru-RU" dirty="0"/>
          </a:p>
        </p:txBody>
      </p:sp>
      <p:sp>
        <p:nvSpPr>
          <p:cNvPr id="40" name="Овал 39"/>
          <p:cNvSpPr/>
          <p:nvPr/>
        </p:nvSpPr>
        <p:spPr>
          <a:xfrm>
            <a:off x="3491880" y="3068960"/>
            <a:ext cx="144016" cy="1440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41" name="Овал 40"/>
          <p:cNvSpPr/>
          <p:nvPr/>
        </p:nvSpPr>
        <p:spPr>
          <a:xfrm>
            <a:off x="3491880" y="155679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Овал 41"/>
          <p:cNvSpPr/>
          <p:nvPr/>
        </p:nvSpPr>
        <p:spPr>
          <a:xfrm>
            <a:off x="3635896" y="3068960"/>
            <a:ext cx="144016" cy="1440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43" name="Овал 42"/>
          <p:cNvSpPr/>
          <p:nvPr/>
        </p:nvSpPr>
        <p:spPr>
          <a:xfrm>
            <a:off x="3779912" y="3068960"/>
            <a:ext cx="144016" cy="1440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44" name="Овал 43"/>
          <p:cNvSpPr/>
          <p:nvPr/>
        </p:nvSpPr>
        <p:spPr>
          <a:xfrm>
            <a:off x="3923928" y="3068960"/>
            <a:ext cx="144016" cy="1440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45" name="Овал 44"/>
          <p:cNvSpPr/>
          <p:nvPr/>
        </p:nvSpPr>
        <p:spPr>
          <a:xfrm>
            <a:off x="4067944" y="306896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Овал 45"/>
          <p:cNvSpPr/>
          <p:nvPr/>
        </p:nvSpPr>
        <p:spPr>
          <a:xfrm>
            <a:off x="4211960" y="3068960"/>
            <a:ext cx="144016" cy="14401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47" name="TextBox 46"/>
          <p:cNvSpPr txBox="1"/>
          <p:nvPr/>
        </p:nvSpPr>
        <p:spPr>
          <a:xfrm>
            <a:off x="2699792" y="2852936"/>
            <a:ext cx="792088" cy="276999"/>
          </a:xfrm>
          <a:prstGeom prst="rect">
            <a:avLst/>
          </a:prstGeom>
          <a:noFill/>
        </p:spPr>
        <p:txBody>
          <a:bodyPr wrap="square" rtlCol="0">
            <a:spAutoFit/>
          </a:bodyPr>
          <a:lstStyle/>
          <a:p>
            <a:r>
              <a:rPr lang="en-US" sz="1200" dirty="0" smtClean="0"/>
              <a:t>Key-value</a:t>
            </a:r>
            <a:endParaRPr lang="ru-RU" sz="1200" dirty="0"/>
          </a:p>
        </p:txBody>
      </p:sp>
      <p:cxnSp>
        <p:nvCxnSpPr>
          <p:cNvPr id="48" name="Прямая со стрелкой 47"/>
          <p:cNvCxnSpPr>
            <a:stCxn id="23" idx="4"/>
            <a:endCxn id="31" idx="0"/>
          </p:cNvCxnSpPr>
          <p:nvPr/>
        </p:nvCxnSpPr>
        <p:spPr>
          <a:xfrm>
            <a:off x="2483768" y="1628800"/>
            <a:ext cx="1332148"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Прямая со стрелкой 50"/>
          <p:cNvCxnSpPr>
            <a:endCxn id="4" idx="0"/>
          </p:cNvCxnSpPr>
          <p:nvPr/>
        </p:nvCxnSpPr>
        <p:spPr>
          <a:xfrm flipH="1">
            <a:off x="2015716" y="1700808"/>
            <a:ext cx="1476164"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5" name="Прямоугольник 54"/>
          <p:cNvSpPr/>
          <p:nvPr/>
        </p:nvSpPr>
        <p:spPr>
          <a:xfrm>
            <a:off x="2627784" y="1340768"/>
            <a:ext cx="1944216" cy="208823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56" name="TextBox 55"/>
          <p:cNvSpPr txBox="1"/>
          <p:nvPr/>
        </p:nvSpPr>
        <p:spPr>
          <a:xfrm>
            <a:off x="2987824" y="980728"/>
            <a:ext cx="2808312" cy="369332"/>
          </a:xfrm>
          <a:prstGeom prst="rect">
            <a:avLst/>
          </a:prstGeom>
          <a:noFill/>
        </p:spPr>
        <p:txBody>
          <a:bodyPr wrap="square" rtlCol="0">
            <a:spAutoFit/>
          </a:bodyPr>
          <a:lstStyle/>
          <a:p>
            <a:r>
              <a:rPr lang="ru-RU" dirty="0" smtClean="0"/>
              <a:t>Первый этап расширения</a:t>
            </a:r>
            <a:endParaRPr lang="ru-RU" dirty="0"/>
          </a:p>
        </p:txBody>
      </p:sp>
      <p:cxnSp>
        <p:nvCxnSpPr>
          <p:cNvPr id="58" name="Прямая со стрелкой 57"/>
          <p:cNvCxnSpPr>
            <a:stCxn id="4" idx="2"/>
            <a:endCxn id="32" idx="1"/>
          </p:cNvCxnSpPr>
          <p:nvPr/>
        </p:nvCxnSpPr>
        <p:spPr>
          <a:xfrm>
            <a:off x="2015716" y="2276872"/>
            <a:ext cx="1872208" cy="43204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60" name="Прямая со стрелкой 59"/>
          <p:cNvCxnSpPr>
            <a:stCxn id="31" idx="2"/>
            <a:endCxn id="5" idx="1"/>
          </p:cNvCxnSpPr>
          <p:nvPr/>
        </p:nvCxnSpPr>
        <p:spPr>
          <a:xfrm flipH="1">
            <a:off x="2087724" y="2276872"/>
            <a:ext cx="1728192" cy="43204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3" name="TextBox 62"/>
          <p:cNvSpPr txBox="1"/>
          <p:nvPr/>
        </p:nvSpPr>
        <p:spPr>
          <a:xfrm>
            <a:off x="4932040" y="1916832"/>
            <a:ext cx="4211960" cy="1200329"/>
          </a:xfrm>
          <a:prstGeom prst="rect">
            <a:avLst/>
          </a:prstGeom>
          <a:noFill/>
        </p:spPr>
        <p:txBody>
          <a:bodyPr wrap="square" rtlCol="0">
            <a:spAutoFit/>
          </a:bodyPr>
          <a:lstStyle/>
          <a:p>
            <a:r>
              <a:rPr lang="ru-RU" dirty="0" smtClean="0"/>
              <a:t>Второй этап расширения, решает проблему согласованности </a:t>
            </a:r>
            <a:r>
              <a:rPr lang="en-US" dirty="0" smtClean="0"/>
              <a:t>(consistency). </a:t>
            </a:r>
            <a:r>
              <a:rPr lang="ru-RU" dirty="0" smtClean="0"/>
              <a:t>Может нарушить доступность (</a:t>
            </a:r>
            <a:r>
              <a:rPr lang="en-US" dirty="0" smtClean="0"/>
              <a:t>availability</a:t>
            </a:r>
            <a:r>
              <a:rPr lang="ru-RU" dirty="0" smtClean="0"/>
              <a:t>)</a:t>
            </a:r>
            <a:endParaRPr lang="ru-RU" dirty="0"/>
          </a:p>
        </p:txBody>
      </p:sp>
      <p:cxnSp>
        <p:nvCxnSpPr>
          <p:cNvPr id="64" name="Прямая со стрелкой 63"/>
          <p:cNvCxnSpPr>
            <a:stCxn id="63" idx="1"/>
          </p:cNvCxnSpPr>
          <p:nvPr/>
        </p:nvCxnSpPr>
        <p:spPr>
          <a:xfrm flipH="1" flipV="1">
            <a:off x="3275856" y="2492896"/>
            <a:ext cx="1656184" cy="2410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nvGrpSpPr>
          <p:cNvPr id="75" name="Группа 74"/>
          <p:cNvGrpSpPr/>
          <p:nvPr/>
        </p:nvGrpSpPr>
        <p:grpSpPr>
          <a:xfrm rot="17810647">
            <a:off x="3457516" y="2630626"/>
            <a:ext cx="120215" cy="481093"/>
            <a:chOff x="1475656" y="3861048"/>
            <a:chExt cx="216024" cy="864096"/>
          </a:xfrm>
        </p:grpSpPr>
        <p:sp>
          <p:nvSpPr>
            <p:cNvPr id="68" name="Прямоугольник 67"/>
            <p:cNvSpPr/>
            <p:nvPr/>
          </p:nvSpPr>
          <p:spPr>
            <a:xfrm>
              <a:off x="1475656" y="3861048"/>
              <a:ext cx="216024" cy="86409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ru-RU"/>
            </a:p>
          </p:txBody>
        </p:sp>
        <p:cxnSp>
          <p:nvCxnSpPr>
            <p:cNvPr id="70" name="Прямая соединительная линия 69"/>
            <p:cNvCxnSpPr/>
            <p:nvPr/>
          </p:nvCxnSpPr>
          <p:spPr>
            <a:xfrm>
              <a:off x="1475656" y="4005064"/>
              <a:ext cx="21602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1" name="Прямая соединительная линия 70"/>
            <p:cNvCxnSpPr/>
            <p:nvPr/>
          </p:nvCxnSpPr>
          <p:spPr>
            <a:xfrm>
              <a:off x="1475656" y="4149080"/>
              <a:ext cx="21602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2" name="Прямая соединительная линия 71"/>
            <p:cNvCxnSpPr/>
            <p:nvPr/>
          </p:nvCxnSpPr>
          <p:spPr>
            <a:xfrm>
              <a:off x="1475656" y="4293096"/>
              <a:ext cx="21602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3" name="Прямая соединительная линия 72"/>
            <p:cNvCxnSpPr/>
            <p:nvPr/>
          </p:nvCxnSpPr>
          <p:spPr>
            <a:xfrm>
              <a:off x="1475656" y="4437112"/>
              <a:ext cx="21602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4" name="Прямая соединительная линия 73"/>
            <p:cNvCxnSpPr/>
            <p:nvPr/>
          </p:nvCxnSpPr>
          <p:spPr>
            <a:xfrm>
              <a:off x="1475656" y="4581128"/>
              <a:ext cx="216024" cy="0"/>
            </a:xfrm>
            <a:prstGeom prst="line">
              <a:avLst/>
            </a:prstGeom>
          </p:spPr>
          <p:style>
            <a:lnRef idx="2">
              <a:schemeClr val="accent4"/>
            </a:lnRef>
            <a:fillRef idx="0">
              <a:schemeClr val="accent4"/>
            </a:fillRef>
            <a:effectRef idx="1">
              <a:schemeClr val="accent4"/>
            </a:effectRef>
            <a:fontRef idx="minor">
              <a:schemeClr val="tx1"/>
            </a:fontRef>
          </p:style>
        </p:cxnSp>
      </p:grpSp>
      <p:grpSp>
        <p:nvGrpSpPr>
          <p:cNvPr id="83" name="Группа 82"/>
          <p:cNvGrpSpPr/>
          <p:nvPr/>
        </p:nvGrpSpPr>
        <p:grpSpPr>
          <a:xfrm rot="8547816">
            <a:off x="2449088" y="2770127"/>
            <a:ext cx="541458" cy="306524"/>
            <a:chOff x="2184541" y="4196803"/>
            <a:chExt cx="721950" cy="340040"/>
          </a:xfrm>
        </p:grpSpPr>
        <p:sp>
          <p:nvSpPr>
            <p:cNvPr id="77" name="Прямоугольник 76"/>
            <p:cNvSpPr/>
            <p:nvPr/>
          </p:nvSpPr>
          <p:spPr>
            <a:xfrm rot="17810647">
              <a:off x="2484165" y="4005848"/>
              <a:ext cx="122702" cy="72195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ru-RU"/>
            </a:p>
          </p:txBody>
        </p:sp>
        <p:cxnSp>
          <p:nvCxnSpPr>
            <p:cNvPr id="78" name="Прямая соединительная линия 77"/>
            <p:cNvCxnSpPr/>
            <p:nvPr/>
          </p:nvCxnSpPr>
          <p:spPr>
            <a:xfrm rot="17810647">
              <a:off x="2269448" y="4258154"/>
              <a:ext cx="122702"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79" name="Прямая соединительная линия 78"/>
            <p:cNvCxnSpPr/>
            <p:nvPr/>
          </p:nvCxnSpPr>
          <p:spPr>
            <a:xfrm rot="17810647">
              <a:off x="2376806" y="4312488"/>
              <a:ext cx="122702"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80" name="Прямая соединительная линия 79"/>
            <p:cNvCxnSpPr/>
            <p:nvPr/>
          </p:nvCxnSpPr>
          <p:spPr>
            <a:xfrm rot="17810647">
              <a:off x="2484165" y="4366823"/>
              <a:ext cx="122702"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81" name="Прямая соединительная линия 80"/>
            <p:cNvCxnSpPr/>
            <p:nvPr/>
          </p:nvCxnSpPr>
          <p:spPr>
            <a:xfrm rot="17810647">
              <a:off x="2591524" y="4421158"/>
              <a:ext cx="122702"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82" name="Прямая соединительная линия 81"/>
            <p:cNvCxnSpPr/>
            <p:nvPr/>
          </p:nvCxnSpPr>
          <p:spPr>
            <a:xfrm rot="17810647">
              <a:off x="2698882" y="4475492"/>
              <a:ext cx="122702" cy="0"/>
            </a:xfrm>
            <a:prstGeom prst="line">
              <a:avLst/>
            </a:prstGeom>
          </p:spPr>
          <p:style>
            <a:lnRef idx="2">
              <a:schemeClr val="accent4"/>
            </a:lnRef>
            <a:fillRef idx="0">
              <a:schemeClr val="accent4"/>
            </a:fillRef>
            <a:effectRef idx="1">
              <a:schemeClr val="accent4"/>
            </a:effectRef>
            <a:fontRef idx="minor">
              <a:schemeClr val="tx1"/>
            </a:fontRef>
          </p:style>
        </p:cxnSp>
      </p:grpSp>
      <p:cxnSp>
        <p:nvCxnSpPr>
          <p:cNvPr id="84" name="Прямая со стрелкой 83"/>
          <p:cNvCxnSpPr>
            <a:endCxn id="77" idx="0"/>
          </p:cNvCxnSpPr>
          <p:nvPr/>
        </p:nvCxnSpPr>
        <p:spPr>
          <a:xfrm flipH="1">
            <a:off x="2985846" y="2276872"/>
            <a:ext cx="650050" cy="59628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86" name="Прямая со стрелкой 85"/>
          <p:cNvCxnSpPr>
            <a:endCxn id="68" idx="0"/>
          </p:cNvCxnSpPr>
          <p:nvPr/>
        </p:nvCxnSpPr>
        <p:spPr>
          <a:xfrm>
            <a:off x="2051720" y="2276872"/>
            <a:ext cx="1251279" cy="48567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88" name="TextBox 87"/>
          <p:cNvSpPr txBox="1"/>
          <p:nvPr/>
        </p:nvSpPr>
        <p:spPr>
          <a:xfrm>
            <a:off x="971600" y="3645024"/>
            <a:ext cx="3240360" cy="1477328"/>
          </a:xfrm>
          <a:prstGeom prst="rect">
            <a:avLst/>
          </a:prstGeom>
          <a:noFill/>
        </p:spPr>
        <p:txBody>
          <a:bodyPr wrap="square" rtlCol="0">
            <a:spAutoFit/>
          </a:bodyPr>
          <a:lstStyle/>
          <a:p>
            <a:r>
              <a:rPr lang="ru-RU" dirty="0" smtClean="0"/>
              <a:t>Второй этап расширения, решает проблему доступности. Может зависеть от коммуникаций (</a:t>
            </a:r>
            <a:r>
              <a:rPr lang="en-US" dirty="0" smtClean="0"/>
              <a:t>partition tolerance)</a:t>
            </a:r>
            <a:endParaRPr lang="ru-RU" dirty="0"/>
          </a:p>
        </p:txBody>
      </p:sp>
      <p:cxnSp>
        <p:nvCxnSpPr>
          <p:cNvPr id="89" name="Прямая со стрелкой 88"/>
          <p:cNvCxnSpPr>
            <a:stCxn id="88" idx="0"/>
          </p:cNvCxnSpPr>
          <p:nvPr/>
        </p:nvCxnSpPr>
        <p:spPr>
          <a:xfrm flipV="1">
            <a:off x="2591780" y="2924944"/>
            <a:ext cx="612068" cy="72008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46050"/>
          </a:xfrm>
        </p:spPr>
        <p:txBody>
          <a:bodyPr>
            <a:normAutofit fontScale="90000"/>
          </a:bodyPr>
          <a:lstStyle/>
          <a:p>
            <a:r>
              <a:rPr lang="en-US" dirty="0" err="1" smtClean="0"/>
              <a:t>NoSQL</a:t>
            </a:r>
            <a:r>
              <a:rPr lang="en-US" dirty="0" smtClean="0"/>
              <a:t> </a:t>
            </a:r>
            <a:r>
              <a:rPr lang="ru-RU" dirty="0" smtClean="0"/>
              <a:t>СУБД</a:t>
            </a:r>
            <a:endParaRPr lang="ru-RU" dirty="0"/>
          </a:p>
        </p:txBody>
      </p:sp>
      <p:sp>
        <p:nvSpPr>
          <p:cNvPr id="4" name="TextBox 3"/>
          <p:cNvSpPr txBox="1"/>
          <p:nvPr/>
        </p:nvSpPr>
        <p:spPr>
          <a:xfrm>
            <a:off x="395536" y="1196752"/>
            <a:ext cx="8352928" cy="3970318"/>
          </a:xfrm>
          <a:prstGeom prst="rect">
            <a:avLst/>
          </a:prstGeom>
          <a:noFill/>
        </p:spPr>
        <p:txBody>
          <a:bodyPr wrap="square" rtlCol="0">
            <a:spAutoFit/>
          </a:bodyPr>
          <a:lstStyle/>
          <a:p>
            <a:r>
              <a:rPr lang="ru-RU" dirty="0" smtClean="0"/>
              <a:t>Существует довольно много различных моделей и функциональных систем для </a:t>
            </a:r>
            <a:r>
              <a:rPr lang="ru-RU" dirty="0" err="1" smtClean="0"/>
              <a:t>NoSQL</a:t>
            </a:r>
            <a:r>
              <a:rPr lang="ru-RU" dirty="0" smtClean="0"/>
              <a:t> баз данных:</a:t>
            </a:r>
          </a:p>
          <a:p>
            <a:endParaRPr lang="ru-RU" dirty="0" smtClean="0"/>
          </a:p>
          <a:p>
            <a:r>
              <a:rPr lang="ru-RU" dirty="0" smtClean="0"/>
              <a:t>Хранилище </a:t>
            </a:r>
            <a:r>
              <a:rPr lang="ru-RU" dirty="0" smtClean="0"/>
              <a:t>ключ-значение - </a:t>
            </a:r>
            <a:r>
              <a:rPr lang="ru-RU" dirty="0" err="1" smtClean="0"/>
              <a:t>Redis</a:t>
            </a:r>
            <a:r>
              <a:rPr lang="ru-RU" dirty="0" smtClean="0"/>
              <a:t>, </a:t>
            </a:r>
            <a:r>
              <a:rPr lang="ru-RU" dirty="0" err="1" smtClean="0"/>
              <a:t>MemcacheDB</a:t>
            </a:r>
            <a:r>
              <a:rPr lang="ru-RU" dirty="0" smtClean="0"/>
              <a:t> и т.д. (обычно хранят данные в памяти)</a:t>
            </a:r>
          </a:p>
          <a:p>
            <a:endParaRPr lang="ru-RU" dirty="0" smtClean="0"/>
          </a:p>
          <a:p>
            <a:r>
              <a:rPr lang="ru-RU" dirty="0" smtClean="0"/>
              <a:t>Распределённое </a:t>
            </a:r>
            <a:r>
              <a:rPr lang="ru-RU" dirty="0" smtClean="0"/>
              <a:t>хранилище (</a:t>
            </a:r>
            <a:r>
              <a:rPr lang="ru-RU" dirty="0" err="1" smtClean="0"/>
              <a:t>Column-oriented</a:t>
            </a:r>
            <a:r>
              <a:rPr lang="ru-RU" dirty="0" smtClean="0"/>
              <a:t>) - </a:t>
            </a:r>
            <a:r>
              <a:rPr lang="ru-RU" dirty="0" err="1" smtClean="0"/>
              <a:t>Cassandra</a:t>
            </a:r>
            <a:r>
              <a:rPr lang="ru-RU" dirty="0" smtClean="0"/>
              <a:t>, </a:t>
            </a:r>
            <a:r>
              <a:rPr lang="ru-RU" dirty="0" err="1" smtClean="0"/>
              <a:t>HBase</a:t>
            </a:r>
            <a:r>
              <a:rPr lang="ru-RU" dirty="0" smtClean="0"/>
              <a:t> и </a:t>
            </a:r>
            <a:r>
              <a:rPr lang="ru-RU" dirty="0" err="1" smtClean="0"/>
              <a:t>т.д</a:t>
            </a:r>
            <a:r>
              <a:rPr lang="ru-RU" dirty="0" smtClean="0"/>
              <a:t> (предназначены для очень больших объёмов данных).</a:t>
            </a:r>
          </a:p>
          <a:p>
            <a:endParaRPr lang="ru-RU" dirty="0" smtClean="0"/>
          </a:p>
          <a:p>
            <a:r>
              <a:rPr lang="ru-RU" dirty="0" err="1" smtClean="0"/>
              <a:t>Документо-ориентированные</a:t>
            </a:r>
            <a:r>
              <a:rPr lang="ru-RU" dirty="0" smtClean="0"/>
              <a:t> </a:t>
            </a:r>
            <a:r>
              <a:rPr lang="ru-RU" dirty="0" smtClean="0"/>
              <a:t>СУБД - </a:t>
            </a:r>
            <a:r>
              <a:rPr lang="ru-RU" dirty="0" err="1" smtClean="0"/>
              <a:t>MongoDB</a:t>
            </a:r>
            <a:r>
              <a:rPr lang="ru-RU" dirty="0" smtClean="0"/>
              <a:t>, </a:t>
            </a:r>
            <a:r>
              <a:rPr lang="ru-RU" dirty="0" err="1" smtClean="0"/>
              <a:t>Couchbase</a:t>
            </a:r>
            <a:r>
              <a:rPr lang="ru-RU" dirty="0" smtClean="0"/>
              <a:t> и т.д. (предназначены </a:t>
            </a:r>
            <a:endParaRPr lang="ru-RU" dirty="0" smtClean="0"/>
          </a:p>
          <a:p>
            <a:r>
              <a:rPr lang="ru-RU" dirty="0" smtClean="0"/>
              <a:t>для </a:t>
            </a:r>
            <a:r>
              <a:rPr lang="ru-RU" dirty="0" smtClean="0"/>
              <a:t>хранения иерархических структур данных - документов)</a:t>
            </a:r>
          </a:p>
          <a:p>
            <a:endParaRPr lang="ru-RU" dirty="0" smtClean="0"/>
          </a:p>
          <a:p>
            <a:r>
              <a:rPr lang="ru-RU" dirty="0" smtClean="0"/>
              <a:t>БД </a:t>
            </a:r>
            <a:r>
              <a:rPr lang="ru-RU" dirty="0" smtClean="0"/>
              <a:t>на основе графов - </a:t>
            </a:r>
            <a:r>
              <a:rPr lang="ru-RU" dirty="0" err="1" smtClean="0"/>
              <a:t>OrientDB</a:t>
            </a:r>
            <a:r>
              <a:rPr lang="ru-RU" dirty="0" smtClean="0"/>
              <a:t>, Neo4J и т.д.</a:t>
            </a:r>
          </a:p>
          <a:p>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3902</TotalTime>
  <Words>662</Words>
  <Application>Microsoft Office PowerPoint</Application>
  <PresentationFormat>Экран (4:3)</PresentationFormat>
  <Paragraphs>136</Paragraphs>
  <Slides>13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Тема Office</vt:lpstr>
      <vt:lpstr>Amazon Web Services (AWS), NoSQL, Google Spanner</vt:lpstr>
      <vt:lpstr>Основные сервисы AWS</vt:lpstr>
      <vt:lpstr>Amazon Elastic Compute Cloud EC2</vt:lpstr>
      <vt:lpstr>Storage</vt:lpstr>
      <vt:lpstr>Amazon Simple Storage Service (S3)</vt:lpstr>
      <vt:lpstr>AWS Lambda</vt:lpstr>
      <vt:lpstr>Amazon DynamoDB</vt:lpstr>
      <vt:lpstr>CAP-теорема</vt:lpstr>
      <vt:lpstr>NoSQL СУБД</vt:lpstr>
      <vt:lpstr>Spanner. NewSQL хранилище от Google</vt:lpstr>
      <vt:lpstr>Слайд 11</vt:lpstr>
      <vt:lpstr>Spanner</vt:lpstr>
      <vt:lpstr>Источники</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 (AWS)</dc:title>
  <dc:creator>mag</dc:creator>
  <cp:lastModifiedBy>mag</cp:lastModifiedBy>
  <cp:revision>313</cp:revision>
  <dcterms:created xsi:type="dcterms:W3CDTF">2018-11-05T09:43:08Z</dcterms:created>
  <dcterms:modified xsi:type="dcterms:W3CDTF">2018-11-11T03:56:38Z</dcterms:modified>
</cp:coreProperties>
</file>