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2" r:id="rId5"/>
    <p:sldId id="270" r:id="rId6"/>
    <p:sldId id="272" r:id="rId7"/>
    <p:sldId id="273" r:id="rId8"/>
    <p:sldId id="259" r:id="rId9"/>
    <p:sldId id="265" r:id="rId10"/>
    <p:sldId id="267" r:id="rId11"/>
    <p:sldId id="266" r:id="rId12"/>
    <p:sldId id="274" r:id="rId13"/>
    <p:sldId id="268" r:id="rId14"/>
    <p:sldId id="269" r:id="rId15"/>
    <p:sldId id="25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94CC5-83CB-40E7-B327-648F986FE520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DEDE1-2BCC-4893-8566-AA87AC110C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06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D77F3-44BF-4BD1-87D5-A797CBA0131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Комментарии</a:t>
            </a:r>
            <a:r>
              <a:rPr lang="ru-RU" baseline="0" dirty="0" smtClean="0"/>
              <a:t> о языке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6DD8-FCF3-4DBF-A599-6E0FA8BE0C6C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6DD8-FCF3-4DBF-A599-6E0FA8BE0C6C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6DD8-FCF3-4DBF-A599-6E0FA8BE0C6C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53B0FA6-5947-4104-9D6D-1C2A1A79CF20}" type="slidenum">
              <a:rPr lang="ru-RU" altLang="ru-RU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38B2AB0-9804-45C2-B7A6-B92A8E0D8EDD}" type="slidenum">
              <a:rPr lang="ru-RU" altLang="ru-RU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36D7B7E-A616-44A7-8655-26A771D3D846}" type="slidenum">
              <a:rPr lang="ru-RU" altLang="ru-RU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58329E4-6384-40B7-80CF-912AAD8B1A50}" type="slidenum">
              <a:rPr lang="ru-RU" altLang="ru-RU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example.org/alice#me" TargetMode="External"/><Relationship Id="rId3" Type="http://schemas.openxmlformats.org/officeDocument/2006/relationships/hyperlink" Target="http://xmlns.com/foaf/0.1/" TargetMode="External"/><Relationship Id="rId7" Type="http://schemas.openxmlformats.org/officeDocument/2006/relationships/hyperlink" Target="http://example.org/bob" TargetMode="External"/><Relationship Id="rId2" Type="http://schemas.openxmlformats.org/officeDocument/2006/relationships/hyperlink" Target="http://example.org/al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ample.org/bob#me" TargetMode="External"/><Relationship Id="rId11" Type="http://schemas.openxmlformats.org/officeDocument/2006/relationships/hyperlink" Target="http://example.org/snoopy" TargetMode="External"/><Relationship Id="rId5" Type="http://schemas.openxmlformats.org/officeDocument/2006/relationships/hyperlink" Target="mailto:alice@example.org" TargetMode="External"/><Relationship Id="rId10" Type="http://schemas.openxmlformats.org/officeDocument/2006/relationships/hyperlink" Target="http://example.org/charlie" TargetMode="External"/><Relationship Id="rId4" Type="http://schemas.openxmlformats.org/officeDocument/2006/relationships/hyperlink" Target="http://www.w3.org/2000/01/rdf-schema" TargetMode="External"/><Relationship Id="rId9" Type="http://schemas.openxmlformats.org/officeDocument/2006/relationships/hyperlink" Target="http://example.org/charlie#m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RD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Semantic Web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А.Г.Марчук</a:t>
            </a:r>
            <a:r>
              <a:rPr lang="ru-RU" dirty="0" smtClean="0"/>
              <a:t>, д.ф.-м.н.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78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igure 6.1: The Marbles Linked Data browser displaying data about Tim Berners-Lee. The colored dots indicate the data sources from which data was merge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76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3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082088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90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данных и запроса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Graph: 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2" tooltip="http://example.org/alice"/>
              </a:rPr>
              <a:t>http://example.org/alice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3" tooltip="http://xmlns.com/foaf/0.1/"/>
              </a:rPr>
              <a:t>http://xmlns.com/foaf/0.1/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. 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4" tooltip="http://www.w3.org/2000/01/rdf-schema#"/>
              </a:rPr>
              <a:t>http://www.w3.org/2000/01/rdf-schema#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.  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2" tooltip="http://example.org/alice#"/>
              </a:rPr>
              <a:t>http://example.org/alice#me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foaf:Person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  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2" tooltip="http://example.org/alice#"/>
              </a:rPr>
              <a:t>http://example.org/alice#me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"Alice" .  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2" tooltip="http://example.org/alice#"/>
              </a:rPr>
              <a:t>http://example.org/alice#me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foaf:mbox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5" tooltip="mailto:alice@example.org"/>
              </a:rPr>
              <a:t>mailto:alice@example.org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.  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2" tooltip="http://example.org/alice#"/>
              </a:rPr>
              <a:t>http://example.org/alice#me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foaf:knows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6" tooltip="http://example.org/bob#me"/>
              </a:rPr>
              <a:t>http://example.org/bob#me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.  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7" tooltip="http://example.org/bob#"/>
              </a:rPr>
              <a:t>http://example.org/bob#me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foaf:knows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8" tooltip="http://example.org/alice#me"/>
              </a:rPr>
              <a:t>http://example.org/alice#me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. 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6" tooltip="http://example.org/bob#me"/>
              </a:rPr>
              <a:t>http://example.org/bob#me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"Bob" .  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2" tooltip="http://example.org/alice#"/>
              </a:rPr>
              <a:t>http://example.org/alice#me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foaf:knows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9" tooltip="http://example.org/charlie#me"/>
              </a:rPr>
              <a:t>http://example.org/charlie#me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.  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10" tooltip="http://example.org/charlie#"/>
              </a:rPr>
              <a:t>http://example.org/charlie#me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foaf:knows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8" tooltip="http://example.org/alice#me"/>
              </a:rPr>
              <a:t>http://example.org/alice#me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.  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9" tooltip="http://example.org/charlie#me"/>
              </a:rPr>
              <a:t>http://example.org/charlie#me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"Charlie" .  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2" tooltip="http://example.org/alice#"/>
              </a:rPr>
              <a:t>http://example.org/alice#me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foaf:knows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11" tooltip="http://example.org/snoopy"/>
              </a:rPr>
              <a:t>http://example.org/snoopy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11" tooltip="http://example.org/snoopy"/>
              </a:rPr>
              <a:t>http://example.org/snoopy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"Snoopy"@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&lt;http://xmlns.com/foaf/0.1/&gt; 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?name (COUNT(?friend) AS ?count) 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  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?name .  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foaf:knows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?friend . 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GROUP BY ?person ?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0630"/>
              </p:ext>
            </p:extLst>
          </p:nvPr>
        </p:nvGraphicFramePr>
        <p:xfrm>
          <a:off x="4572000" y="5373216"/>
          <a:ext cx="3816424" cy="1368152"/>
        </p:xfrm>
        <a:graphic>
          <a:graphicData uri="http://schemas.openxmlformats.org/drawingml/2006/table">
            <a:tbl>
              <a:tblPr/>
              <a:tblGrid>
                <a:gridCol w="1908212"/>
                <a:gridCol w="1908212"/>
              </a:tblGrid>
              <a:tr h="34203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/>
                        </a:rPr>
                        <a:t>?name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/>
                        </a:rPr>
                        <a:t>?count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/>
                        </a:rPr>
                        <a:t>"Alice"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/>
                        </a:rPr>
                        <a:t>"Bob"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Arial"/>
                        </a:rPr>
                        <a:t>"Charlie"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3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2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563562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Экспериментальные системы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765175"/>
            <a:ext cx="5106987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5365" name="Picture 4" descr="PA_firstp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45021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268663"/>
            <a:ext cx="5749925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5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Редактирование базы данных</a:t>
            </a:r>
          </a:p>
        </p:txBody>
      </p:sp>
      <p:pic>
        <p:nvPicPr>
          <p:cNvPr id="16387" name="Picture 5" descr="bo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543800" cy="523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0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Сайт </a:t>
            </a:r>
            <a:r>
              <a:rPr lang="en-US" dirty="0"/>
              <a:t>W3C // </a:t>
            </a:r>
            <a:r>
              <a:rPr lang="en-US" dirty="0">
                <a:hlinkClick r:id="rId2"/>
              </a:rPr>
              <a:t>https://www.w3.org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18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Semantic Web?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888432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smtClean="0">
                <a:solidFill>
                  <a:srgbClr val="92D050"/>
                </a:solidFill>
              </a:rPr>
              <a:t>Статья</a:t>
            </a:r>
            <a:r>
              <a:rPr lang="ru-RU" dirty="0" smtClean="0"/>
              <a:t> </a:t>
            </a:r>
            <a:r>
              <a:rPr lang="en-US" sz="1600" dirty="0"/>
              <a:t>The Semantic Web A new form of Web content that is meaningful to computers will unleash a </a:t>
            </a:r>
            <a:r>
              <a:rPr lang="en-US" sz="1600" dirty="0" smtClean="0"/>
              <a:t>revolution </a:t>
            </a:r>
            <a:r>
              <a:rPr lang="en-US" sz="1600" dirty="0"/>
              <a:t>of new possibilities by TIM BERNERS-LEE, JAMES HENDLER and ORA LASSILA 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b="1" dirty="0"/>
              <a:t>Expressing </a:t>
            </a:r>
            <a:r>
              <a:rPr lang="en-US" sz="1600" b="1" dirty="0" smtClean="0"/>
              <a:t>Meaning</a:t>
            </a:r>
            <a:endParaRPr lang="ru-RU" sz="1600" b="1" dirty="0" smtClean="0"/>
          </a:p>
          <a:p>
            <a:pPr marL="0" indent="0">
              <a:buNone/>
            </a:pPr>
            <a:r>
              <a:rPr lang="en-US" sz="1600" b="1" dirty="0"/>
              <a:t>Knowledge </a:t>
            </a:r>
            <a:r>
              <a:rPr lang="en-US" sz="1600" b="1" dirty="0" smtClean="0"/>
              <a:t>Representation</a:t>
            </a:r>
            <a:endParaRPr lang="ru-RU" sz="1600" b="1" dirty="0" smtClean="0"/>
          </a:p>
          <a:p>
            <a:pPr marL="0" indent="0">
              <a:buNone/>
            </a:pPr>
            <a:r>
              <a:rPr lang="en-US" sz="1600" b="1" dirty="0" smtClean="0"/>
              <a:t>Ontologies</a:t>
            </a:r>
            <a:endParaRPr lang="ru-RU" sz="1600" b="1" dirty="0" smtClean="0"/>
          </a:p>
          <a:p>
            <a:pPr marL="0" indent="0">
              <a:buNone/>
            </a:pPr>
            <a:r>
              <a:rPr lang="en-US" sz="1600" b="1" dirty="0" smtClean="0"/>
              <a:t>Agents</a:t>
            </a:r>
            <a:endParaRPr lang="ru-RU" sz="1600" b="1" dirty="0" smtClean="0"/>
          </a:p>
          <a:p>
            <a:pPr marL="0" indent="0">
              <a:buNone/>
            </a:pPr>
            <a:r>
              <a:rPr lang="en-US" sz="1600" b="1" dirty="0"/>
              <a:t>Evolution of Knowledge</a:t>
            </a:r>
            <a:endParaRPr lang="ru-RU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836712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b="1" dirty="0"/>
              <a:t>Semantic Web</a:t>
            </a:r>
            <a:r>
              <a:rPr lang="en-US" dirty="0"/>
              <a:t> provides a common framework that allows </a:t>
            </a:r>
            <a:r>
              <a:rPr lang="en-US" b="1" dirty="0"/>
              <a:t>data</a:t>
            </a:r>
            <a:r>
              <a:rPr lang="en-US" dirty="0"/>
              <a:t> to be shared and reused across application, enterprise, and community boundaries. It is a collaborative effort led by W3C with participation from a large number of researchers and industrial partners. It is based on the Resource Description Framework ( </a:t>
            </a:r>
            <a:r>
              <a:rPr lang="en-US" dirty="0">
                <a:hlinkClick r:id="rId2"/>
              </a:rPr>
              <a:t>RDF</a:t>
            </a:r>
            <a:r>
              <a:rPr lang="en-US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25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RDF?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995936" y="1988840"/>
            <a:ext cx="792088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p3817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012160" y="1988840"/>
            <a:ext cx="792088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8000" rIns="18000" bIns="1800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o19302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275856" y="2636912"/>
            <a:ext cx="792088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p2817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55976" y="2636912"/>
            <a:ext cx="57606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Иванов .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076056" y="2636912"/>
            <a:ext cx="57606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1988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2636912"/>
            <a:ext cx="57606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НГУ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308304" y="2060848"/>
            <a:ext cx="792088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 dirty="0" smtClean="0">
                <a:solidFill>
                  <a:schemeClr val="tx1"/>
                </a:solidFill>
              </a:rPr>
              <a:t>rg-sys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203848" y="1556792"/>
            <a:ext cx="792088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person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4" idx="6"/>
            <a:endCxn id="5" idx="2"/>
          </p:cNvCxnSpPr>
          <p:nvPr/>
        </p:nvCxnSpPr>
        <p:spPr>
          <a:xfrm>
            <a:off x="4788024" y="2096852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6"/>
            <a:endCxn id="10" idx="2"/>
          </p:cNvCxnSpPr>
          <p:nvPr/>
        </p:nvCxnSpPr>
        <p:spPr>
          <a:xfrm>
            <a:off x="6804248" y="2096852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1"/>
            <a:endCxn id="11" idx="5"/>
          </p:cNvCxnSpPr>
          <p:nvPr/>
        </p:nvCxnSpPr>
        <p:spPr>
          <a:xfrm rot="16200000" flipV="1">
            <a:off x="3856288" y="1764829"/>
            <a:ext cx="279296" cy="231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4" idx="0"/>
          </p:cNvCxnSpPr>
          <p:nvPr/>
        </p:nvCxnSpPr>
        <p:spPr>
          <a:xfrm rot="5400000">
            <a:off x="4085946" y="1646802"/>
            <a:ext cx="648072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4" idx="7"/>
          </p:cNvCxnSpPr>
          <p:nvPr/>
        </p:nvCxnSpPr>
        <p:spPr>
          <a:xfrm rot="5400000">
            <a:off x="4498184" y="1586620"/>
            <a:ext cx="607698" cy="260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5" idx="1"/>
          </p:cNvCxnSpPr>
          <p:nvPr/>
        </p:nvCxnSpPr>
        <p:spPr>
          <a:xfrm>
            <a:off x="5344279" y="1352597"/>
            <a:ext cx="783880" cy="667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5" idx="0"/>
          </p:cNvCxnSpPr>
          <p:nvPr/>
        </p:nvCxnSpPr>
        <p:spPr>
          <a:xfrm rot="16200000" flipH="1">
            <a:off x="6030162" y="1610798"/>
            <a:ext cx="648072" cy="10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4" idx="3"/>
            <a:endCxn id="6" idx="0"/>
          </p:cNvCxnSpPr>
          <p:nvPr/>
        </p:nvCxnSpPr>
        <p:spPr>
          <a:xfrm rot="5400000">
            <a:off x="3660076" y="2185053"/>
            <a:ext cx="463684" cy="440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4"/>
            <a:endCxn id="7" idx="0"/>
          </p:cNvCxnSpPr>
          <p:nvPr/>
        </p:nvCxnSpPr>
        <p:spPr>
          <a:xfrm rot="16200000" flipH="1">
            <a:off x="4301970" y="2294874"/>
            <a:ext cx="432048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4" idx="5"/>
            <a:endCxn id="8" idx="0"/>
          </p:cNvCxnSpPr>
          <p:nvPr/>
        </p:nvCxnSpPr>
        <p:spPr>
          <a:xfrm rot="16200000" flipH="1">
            <a:off x="4786214" y="2059038"/>
            <a:ext cx="463684" cy="692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" idx="4"/>
            <a:endCxn id="9" idx="0"/>
          </p:cNvCxnSpPr>
          <p:nvPr/>
        </p:nvCxnSpPr>
        <p:spPr>
          <a:xfrm rot="16200000" flipH="1">
            <a:off x="6318194" y="2294874"/>
            <a:ext cx="432048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6" idx="5"/>
          </p:cNvCxnSpPr>
          <p:nvPr/>
        </p:nvCxnSpPr>
        <p:spPr>
          <a:xfrm rot="16200000" flipH="1">
            <a:off x="3958122" y="2815122"/>
            <a:ext cx="319668" cy="332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6" idx="4"/>
          </p:cNvCxnSpPr>
          <p:nvPr/>
        </p:nvCxnSpPr>
        <p:spPr>
          <a:xfrm rot="16200000" flipH="1">
            <a:off x="3581890" y="2942946"/>
            <a:ext cx="288032" cy="10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35896" y="1772816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</a:t>
            </a:r>
            <a:endParaRPr lang="ru-RU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6876256" y="191683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</a:t>
            </a:r>
            <a:endParaRPr lang="ru-RU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5076056" y="184482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Work-in</a:t>
            </a:r>
            <a:endParaRPr lang="ru-RU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6516216" y="22768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name</a:t>
            </a:r>
            <a:endParaRPr lang="ru-RU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139952" y="22768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name</a:t>
            </a:r>
            <a:endParaRPr lang="ru-RU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932040" y="220486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birth</a:t>
            </a:r>
            <a:endParaRPr lang="ru-RU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3419872" y="227687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father</a:t>
            </a:r>
            <a:endParaRPr lang="ru-RU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539552" y="184482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Фрагмент сети </a:t>
            </a:r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539552" y="37170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Базовые элементы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39552" y="522920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</a:t>
            </a:r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923928" y="3573016"/>
            <a:ext cx="792088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id1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5580112" y="3573016"/>
            <a:ext cx="792088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id1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3923928" y="4077072"/>
            <a:ext cx="792088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id3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5724128" y="4077072"/>
            <a:ext cx="57606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71" name="Прямая со стрелкой 70"/>
          <p:cNvCxnSpPr>
            <a:stCxn id="67" idx="6"/>
            <a:endCxn id="68" idx="2"/>
          </p:cNvCxnSpPr>
          <p:nvPr/>
        </p:nvCxnSpPr>
        <p:spPr>
          <a:xfrm>
            <a:off x="4716016" y="3681028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9" idx="6"/>
            <a:endCxn id="70" idx="1"/>
          </p:cNvCxnSpPr>
          <p:nvPr/>
        </p:nvCxnSpPr>
        <p:spPr>
          <a:xfrm>
            <a:off x="4716016" y="4185084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32040" y="342900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P1</a:t>
            </a:r>
            <a:endParaRPr lang="ru-RU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004048" y="393305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P2</a:t>
            </a:r>
            <a:endParaRPr lang="ru-RU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491880" y="4653136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&lt;person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=“p3817”&gt;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&lt;name&gt;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Иванов Иван Иванович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&lt;birth&gt;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1988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&lt;/birth&gt;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&lt;work-in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=“o19302”/&gt;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&lt;/person&gt;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&lt;org-sys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=“o19302”&gt;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&lt;name&gt;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НГУ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&lt;/name&gt;   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&lt;/org-sys&gt;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ru-RU" sz="3200" dirty="0" smtClean="0"/>
              <a:t>Формирование семантического графа</a:t>
            </a:r>
            <a:endParaRPr lang="ru-RU" sz="3200" dirty="0"/>
          </a:p>
        </p:txBody>
      </p:sp>
      <p:pic>
        <p:nvPicPr>
          <p:cNvPr id="2050" name="Picture 2" descr="https://www.codeproject.com/KB/recipes/832959/fo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83882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56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Частный случай: один класс. Дублинское ядро </a:t>
            </a:r>
            <a:r>
              <a:rPr lang="en-US" sz="3600" b="1" dirty="0" smtClean="0"/>
              <a:t>Dublin Core</a:t>
            </a:r>
            <a:r>
              <a:rPr lang="en-US" sz="3600" dirty="0" smtClean="0"/>
              <a:t>.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38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Title</a:t>
            </a:r>
          </a:p>
          <a:p>
            <a:r>
              <a:rPr lang="en-US" sz="2000" dirty="0" smtClean="0"/>
              <a:t>2. Subject</a:t>
            </a:r>
          </a:p>
          <a:p>
            <a:r>
              <a:rPr lang="en-US" sz="2000" dirty="0" smtClean="0"/>
              <a:t>3. Description</a:t>
            </a:r>
          </a:p>
          <a:p>
            <a:r>
              <a:rPr lang="en-US" sz="2000" dirty="0" smtClean="0"/>
              <a:t>4. Type (</a:t>
            </a:r>
            <a:r>
              <a:rPr lang="ru-RU" sz="2000" dirty="0" smtClean="0"/>
              <a:t>напр. "</a:t>
            </a:r>
            <a:r>
              <a:rPr lang="en-US" sz="2000" dirty="0" smtClean="0"/>
              <a:t>Image", "Sound", "Text")</a:t>
            </a:r>
          </a:p>
          <a:p>
            <a:r>
              <a:rPr lang="en-US" sz="2000" dirty="0" smtClean="0"/>
              <a:t>5. Source (</a:t>
            </a:r>
            <a:r>
              <a:rPr lang="ru-RU" sz="2000" dirty="0" smtClean="0"/>
              <a:t>напр. "</a:t>
            </a:r>
            <a:r>
              <a:rPr lang="en-US" sz="2000" dirty="0" smtClean="0"/>
              <a:t>Image from page 54 of the 1922 edition of Romeo and Juliet")</a:t>
            </a:r>
          </a:p>
          <a:p>
            <a:r>
              <a:rPr lang="en-US" sz="2000" dirty="0" smtClean="0"/>
              <a:t>6. Relation (</a:t>
            </a:r>
            <a:r>
              <a:rPr lang="ru-RU" sz="2000" dirty="0" smtClean="0"/>
              <a:t>напр. </a:t>
            </a:r>
            <a:r>
              <a:rPr lang="en-US" sz="2000" dirty="0" smtClean="0"/>
              <a:t>is </a:t>
            </a:r>
            <a:r>
              <a:rPr lang="en-US" sz="2000" dirty="0" err="1" smtClean="0"/>
              <a:t>IsVersionOf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7. Coverage (</a:t>
            </a:r>
            <a:r>
              <a:rPr lang="ru-RU" sz="2000" dirty="0" smtClean="0"/>
              <a:t>напр. "1995-1996", "</a:t>
            </a:r>
            <a:r>
              <a:rPr lang="en-US" sz="2000" dirty="0" smtClean="0"/>
              <a:t>Boston, MA")</a:t>
            </a:r>
          </a:p>
          <a:p>
            <a:r>
              <a:rPr lang="en-US" sz="2000" dirty="0" smtClean="0"/>
              <a:t>8. Creator (</a:t>
            </a:r>
            <a:r>
              <a:rPr lang="ru-RU" sz="2000" dirty="0" smtClean="0"/>
              <a:t>напр. "</a:t>
            </a:r>
            <a:r>
              <a:rPr lang="en-US" sz="2000" dirty="0" smtClean="0"/>
              <a:t>Shakespeare, William")</a:t>
            </a:r>
          </a:p>
          <a:p>
            <a:r>
              <a:rPr lang="en-US" sz="2000" dirty="0" smtClean="0"/>
              <a:t>9. Publisher (</a:t>
            </a:r>
            <a:r>
              <a:rPr lang="ru-RU" sz="2000" dirty="0" smtClean="0"/>
              <a:t>напр. "</a:t>
            </a:r>
            <a:r>
              <a:rPr lang="en-US" sz="2000" dirty="0" smtClean="0"/>
              <a:t>Funky Websites, Inc.")</a:t>
            </a:r>
          </a:p>
          <a:p>
            <a:r>
              <a:rPr lang="en-US" sz="2000" dirty="0" smtClean="0"/>
              <a:t>10. Contributor (</a:t>
            </a:r>
            <a:r>
              <a:rPr lang="ru-RU" sz="2000" dirty="0" smtClean="0"/>
              <a:t>напр. </a:t>
            </a:r>
            <a:r>
              <a:rPr lang="en-US" sz="2000" dirty="0" smtClean="0"/>
              <a:t>using names of persons or organizations as Creators)</a:t>
            </a:r>
          </a:p>
          <a:p>
            <a:r>
              <a:rPr lang="en-US" sz="2000" dirty="0" smtClean="0"/>
              <a:t>11. Rights (</a:t>
            </a:r>
            <a:r>
              <a:rPr lang="ru-RU" sz="2000" dirty="0" smtClean="0"/>
              <a:t>напр. "</a:t>
            </a:r>
            <a:r>
              <a:rPr lang="en-US" sz="2000" dirty="0" smtClean="0"/>
              <a:t>http://cornell.edu/Dienst/Repository/2.0/Terms")</a:t>
            </a:r>
          </a:p>
          <a:p>
            <a:r>
              <a:rPr lang="en-US" sz="2000" dirty="0" smtClean="0"/>
              <a:t>12. Date</a:t>
            </a:r>
          </a:p>
          <a:p>
            <a:r>
              <a:rPr lang="en-US" sz="2000" dirty="0" smtClean="0"/>
              <a:t>13. Format (</a:t>
            </a:r>
            <a:r>
              <a:rPr lang="ru-RU" sz="2000" dirty="0" smtClean="0"/>
              <a:t>напр. "</a:t>
            </a:r>
            <a:r>
              <a:rPr lang="en-US" sz="2000" dirty="0" smtClean="0"/>
              <a:t>image/gif")</a:t>
            </a:r>
          </a:p>
          <a:p>
            <a:r>
              <a:rPr lang="en-US" sz="2000" dirty="0" smtClean="0"/>
              <a:t>14. Identifier</a:t>
            </a:r>
          </a:p>
          <a:p>
            <a:r>
              <a:rPr lang="en-US" sz="2000" dirty="0" smtClean="0"/>
              <a:t>15. Language (</a:t>
            </a:r>
            <a:r>
              <a:rPr lang="ru-RU" sz="2000" dirty="0" smtClean="0"/>
              <a:t>напр. "</a:t>
            </a:r>
            <a:r>
              <a:rPr lang="en-US" sz="2000" dirty="0" smtClean="0"/>
              <a:t>en" </a:t>
            </a:r>
            <a:r>
              <a:rPr lang="ru-RU" sz="2000" dirty="0" smtClean="0"/>
              <a:t>или "</a:t>
            </a:r>
            <a:r>
              <a:rPr lang="en-US" sz="2000" dirty="0" err="1" smtClean="0"/>
              <a:t>ru</a:t>
            </a:r>
            <a:r>
              <a:rPr lang="en-US" sz="2000" dirty="0" smtClean="0"/>
              <a:t>")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294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FOAF – Friend Of A Friend ontology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Classes:  </a:t>
            </a:r>
            <a:r>
              <a:rPr lang="en-US" dirty="0" smtClean="0">
                <a:solidFill>
                  <a:srgbClr val="FF0000"/>
                </a:solidFill>
              </a:rPr>
              <a:t>Agent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Document</a:t>
            </a:r>
            <a:r>
              <a:rPr lang="en-US" dirty="0" smtClean="0"/>
              <a:t> | Group | Image | </a:t>
            </a:r>
            <a:r>
              <a:rPr lang="en-US" dirty="0" err="1" smtClean="0"/>
              <a:t>LabelProperty</a:t>
            </a:r>
            <a:r>
              <a:rPr lang="en-US" dirty="0" smtClean="0"/>
              <a:t> | </a:t>
            </a:r>
            <a:r>
              <a:rPr lang="en-US" dirty="0" err="1" smtClean="0"/>
              <a:t>OnlineAccount</a:t>
            </a:r>
            <a:r>
              <a:rPr lang="en-US" dirty="0" smtClean="0"/>
              <a:t> | </a:t>
            </a:r>
            <a:r>
              <a:rPr lang="en-US" dirty="0" err="1" smtClean="0"/>
              <a:t>OnlineChatAccount</a:t>
            </a:r>
            <a:r>
              <a:rPr lang="en-US" dirty="0" smtClean="0"/>
              <a:t> | </a:t>
            </a:r>
            <a:r>
              <a:rPr lang="en-US" dirty="0" err="1" smtClean="0"/>
              <a:t>OnlineEcommerceAccount</a:t>
            </a:r>
            <a:r>
              <a:rPr lang="en-US" dirty="0" smtClean="0"/>
              <a:t> | </a:t>
            </a:r>
            <a:r>
              <a:rPr lang="en-US" dirty="0" err="1" smtClean="0"/>
              <a:t>OnlineGamingAccount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Organization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Person</a:t>
            </a:r>
            <a:r>
              <a:rPr lang="en-US" dirty="0" smtClean="0"/>
              <a:t> | </a:t>
            </a:r>
            <a:r>
              <a:rPr lang="en-US" dirty="0" err="1" smtClean="0"/>
              <a:t>PersonalProfileDocument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Project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Properties: account | </a:t>
            </a:r>
            <a:r>
              <a:rPr lang="en-US" dirty="0" err="1" smtClean="0"/>
              <a:t>accountName</a:t>
            </a:r>
            <a:r>
              <a:rPr lang="en-US" dirty="0" smtClean="0"/>
              <a:t> | </a:t>
            </a:r>
            <a:r>
              <a:rPr lang="en-US" dirty="0" err="1" smtClean="0"/>
              <a:t>accountServiceHomepage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age</a:t>
            </a:r>
            <a:r>
              <a:rPr lang="en-US" dirty="0" smtClean="0"/>
              <a:t> | </a:t>
            </a:r>
            <a:r>
              <a:rPr lang="en-US" dirty="0" err="1" smtClean="0"/>
              <a:t>aimChatID</a:t>
            </a:r>
            <a:r>
              <a:rPr lang="en-US" dirty="0" smtClean="0"/>
              <a:t> | </a:t>
            </a:r>
            <a:r>
              <a:rPr lang="en-US" dirty="0" err="1" smtClean="0"/>
              <a:t>based_near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birthday</a:t>
            </a:r>
            <a:r>
              <a:rPr lang="en-US" dirty="0" smtClean="0"/>
              <a:t> | </a:t>
            </a:r>
            <a:r>
              <a:rPr lang="en-US" dirty="0" err="1" smtClean="0">
                <a:solidFill>
                  <a:srgbClr val="00B050"/>
                </a:solidFill>
              </a:rPr>
              <a:t>currentProject</a:t>
            </a:r>
            <a:r>
              <a:rPr lang="en-US" dirty="0" smtClean="0"/>
              <a:t> | depiction | depicts | </a:t>
            </a:r>
            <a:r>
              <a:rPr lang="en-US" dirty="0" err="1" smtClean="0"/>
              <a:t>dnaChecksum</a:t>
            </a:r>
            <a:r>
              <a:rPr lang="en-US" dirty="0" smtClean="0"/>
              <a:t> | </a:t>
            </a:r>
            <a:r>
              <a:rPr lang="en-US" dirty="0" err="1" smtClean="0">
                <a:solidFill>
                  <a:srgbClr val="FF0000"/>
                </a:solidFill>
              </a:rPr>
              <a:t>familyName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| </a:t>
            </a:r>
            <a:r>
              <a:rPr lang="en-US" dirty="0" err="1" smtClean="0">
                <a:solidFill>
                  <a:srgbClr val="FF0000"/>
                </a:solidFill>
              </a:rPr>
              <a:t>firstName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 focus | </a:t>
            </a:r>
            <a:r>
              <a:rPr lang="en-US" dirty="0" err="1" smtClean="0"/>
              <a:t>fundedBy</a:t>
            </a:r>
            <a:r>
              <a:rPr lang="en-US" dirty="0" smtClean="0"/>
              <a:t> | </a:t>
            </a:r>
            <a:r>
              <a:rPr lang="en-US" dirty="0" err="1" smtClean="0"/>
              <a:t>geekcode</a:t>
            </a:r>
            <a:r>
              <a:rPr lang="en-US" dirty="0" smtClean="0"/>
              <a:t> | gender | </a:t>
            </a:r>
            <a:r>
              <a:rPr lang="en-US" dirty="0" err="1" smtClean="0"/>
              <a:t>givenName</a:t>
            </a:r>
            <a:r>
              <a:rPr lang="en-US" dirty="0" smtClean="0"/>
              <a:t> | </a:t>
            </a:r>
            <a:r>
              <a:rPr lang="en-US" dirty="0" err="1" smtClean="0"/>
              <a:t>givenname</a:t>
            </a:r>
            <a:r>
              <a:rPr lang="en-US" dirty="0" smtClean="0"/>
              <a:t> | </a:t>
            </a:r>
            <a:r>
              <a:rPr lang="en-US" dirty="0" err="1" smtClean="0"/>
              <a:t>holdsAccount</a:t>
            </a:r>
            <a:r>
              <a:rPr lang="en-US" dirty="0" smtClean="0"/>
              <a:t> | homepage | </a:t>
            </a:r>
            <a:r>
              <a:rPr lang="en-US" dirty="0" err="1" smtClean="0"/>
              <a:t>icqChatID</a:t>
            </a:r>
            <a:r>
              <a:rPr lang="en-US" dirty="0" smtClean="0"/>
              <a:t> | </a:t>
            </a:r>
            <a:r>
              <a:rPr lang="en-US" dirty="0" err="1" smtClean="0"/>
              <a:t>img</a:t>
            </a:r>
            <a:r>
              <a:rPr lang="en-US" dirty="0" smtClean="0"/>
              <a:t> | interest | </a:t>
            </a:r>
            <a:r>
              <a:rPr lang="en-US" dirty="0" err="1" smtClean="0"/>
              <a:t>isPrimaryTopicOf</a:t>
            </a:r>
            <a:r>
              <a:rPr lang="en-US" dirty="0" smtClean="0"/>
              <a:t> | </a:t>
            </a:r>
            <a:r>
              <a:rPr lang="en-US" dirty="0" err="1" smtClean="0"/>
              <a:t>jabberID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knows</a:t>
            </a:r>
            <a:r>
              <a:rPr lang="en-US" dirty="0" smtClean="0"/>
              <a:t> | </a:t>
            </a:r>
            <a:r>
              <a:rPr lang="en-US" dirty="0" err="1" smtClean="0"/>
              <a:t>lastName</a:t>
            </a:r>
            <a:r>
              <a:rPr lang="en-US" dirty="0" smtClean="0"/>
              <a:t> | logo | made | </a:t>
            </a:r>
            <a:r>
              <a:rPr lang="en-US" dirty="0" smtClean="0">
                <a:solidFill>
                  <a:srgbClr val="FF0000"/>
                </a:solidFill>
              </a:rPr>
              <a:t>maker</a:t>
            </a:r>
            <a:r>
              <a:rPr lang="en-US" dirty="0" smtClean="0"/>
              <a:t> | </a:t>
            </a:r>
            <a:r>
              <a:rPr lang="en-US" dirty="0" err="1" smtClean="0"/>
              <a:t>mbox</a:t>
            </a:r>
            <a:r>
              <a:rPr lang="en-US" dirty="0" smtClean="0"/>
              <a:t> | mbox_sha1sum | </a:t>
            </a:r>
            <a:r>
              <a:rPr lang="en-US" dirty="0" smtClean="0">
                <a:solidFill>
                  <a:srgbClr val="FF0000"/>
                </a:solidFill>
              </a:rPr>
              <a:t>member</a:t>
            </a:r>
            <a:r>
              <a:rPr lang="en-US" dirty="0" smtClean="0"/>
              <a:t> | </a:t>
            </a:r>
            <a:r>
              <a:rPr lang="en-US" dirty="0" err="1" smtClean="0"/>
              <a:t>membershipClass</a:t>
            </a:r>
            <a:r>
              <a:rPr lang="en-US" dirty="0" smtClean="0"/>
              <a:t> | </a:t>
            </a:r>
            <a:r>
              <a:rPr lang="en-US" dirty="0" err="1" smtClean="0"/>
              <a:t>msnChatID</a:t>
            </a:r>
            <a:r>
              <a:rPr lang="en-US" dirty="0" smtClean="0"/>
              <a:t> | </a:t>
            </a:r>
            <a:r>
              <a:rPr lang="en-US" dirty="0" err="1" smtClean="0"/>
              <a:t>myersBriggs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| nick | </a:t>
            </a:r>
            <a:r>
              <a:rPr lang="en-US" dirty="0" err="1" smtClean="0"/>
              <a:t>openid</a:t>
            </a:r>
            <a:r>
              <a:rPr lang="en-US" dirty="0" smtClean="0"/>
              <a:t> | page | </a:t>
            </a:r>
            <a:r>
              <a:rPr lang="en-US" dirty="0" err="1" smtClean="0">
                <a:solidFill>
                  <a:srgbClr val="00B050"/>
                </a:solidFill>
              </a:rPr>
              <a:t>pastProject</a:t>
            </a:r>
            <a:r>
              <a:rPr lang="en-US" dirty="0" smtClean="0"/>
              <a:t> | phone | plan | </a:t>
            </a:r>
            <a:r>
              <a:rPr lang="en-US" dirty="0" err="1" smtClean="0"/>
              <a:t>primaryTopic</a:t>
            </a:r>
            <a:r>
              <a:rPr lang="en-US" dirty="0" smtClean="0"/>
              <a:t> | publications | </a:t>
            </a:r>
            <a:r>
              <a:rPr lang="en-US" dirty="0" err="1" smtClean="0"/>
              <a:t>schoolHomepage</a:t>
            </a:r>
            <a:r>
              <a:rPr lang="en-US" dirty="0" smtClean="0"/>
              <a:t> | sha1 | </a:t>
            </a:r>
            <a:r>
              <a:rPr lang="en-US" dirty="0" err="1" smtClean="0"/>
              <a:t>skypeID</a:t>
            </a:r>
            <a:r>
              <a:rPr lang="en-US" dirty="0" smtClean="0"/>
              <a:t> | status | surname | theme | thumbnail | </a:t>
            </a:r>
            <a:r>
              <a:rPr lang="en-US" dirty="0" err="1" smtClean="0"/>
              <a:t>tipjar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 | topic | </a:t>
            </a:r>
            <a:r>
              <a:rPr lang="en-US" dirty="0" err="1" smtClean="0"/>
              <a:t>topic_interest</a:t>
            </a:r>
            <a:r>
              <a:rPr lang="en-US" dirty="0" smtClean="0"/>
              <a:t> | weblog | </a:t>
            </a:r>
            <a:r>
              <a:rPr lang="en-US" dirty="0" err="1" smtClean="0"/>
              <a:t>workInfoHomepage</a:t>
            </a:r>
            <a:r>
              <a:rPr lang="en-US" dirty="0" smtClean="0"/>
              <a:t> | </a:t>
            </a:r>
            <a:r>
              <a:rPr lang="en-US" dirty="0" err="1" smtClean="0"/>
              <a:t>workplaceHomepage</a:t>
            </a:r>
            <a:r>
              <a:rPr lang="en-US" dirty="0" smtClean="0"/>
              <a:t> | </a:t>
            </a:r>
            <a:r>
              <a:rPr lang="en-US" dirty="0" err="1" smtClean="0"/>
              <a:t>yahooChatID</a:t>
            </a:r>
            <a:r>
              <a:rPr lang="en-US" dirty="0" smtClean="0"/>
              <a:t> |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64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Lena\Pictures\FOAFontolog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86873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610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8049"/>
            <a:ext cx="7128792" cy="58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75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Онтология неспецифических сущностей</a:t>
            </a:r>
            <a:endParaRPr lang="ru-RU" sz="3200" dirty="0"/>
          </a:p>
        </p:txBody>
      </p:sp>
      <p:pic>
        <p:nvPicPr>
          <p:cNvPr id="3074" name="Объект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40" r="-1945" b="-285"/>
          <a:stretch>
            <a:fillRect/>
          </a:stretch>
        </p:blipFill>
        <p:spPr bwMode="auto">
          <a:xfrm>
            <a:off x="1433803" y="1412776"/>
            <a:ext cx="649735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6008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513</Words>
  <Application>Microsoft Office PowerPoint</Application>
  <PresentationFormat>Экран (4:3)</PresentationFormat>
  <Paragraphs>110</Paragraphs>
  <Slides>15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Введение в Semantic Web</vt:lpstr>
      <vt:lpstr>Что такое Semantic Web?</vt:lpstr>
      <vt:lpstr>Что такое RDF?</vt:lpstr>
      <vt:lpstr>Формирование семантического графа</vt:lpstr>
      <vt:lpstr>Частный случай: один класс. Дублинское ядро Dublin Core. </vt:lpstr>
      <vt:lpstr>FOAF – Friend Of A Friend ontology</vt:lpstr>
      <vt:lpstr>Презентация PowerPoint</vt:lpstr>
      <vt:lpstr>Словари</vt:lpstr>
      <vt:lpstr>Онтология неспецифических сущностей</vt:lpstr>
      <vt:lpstr>Презентация PowerPoint</vt:lpstr>
      <vt:lpstr>Презентация PowerPoint</vt:lpstr>
      <vt:lpstr>Пример данных и запроса</vt:lpstr>
      <vt:lpstr>Экспериментальные системы</vt:lpstr>
      <vt:lpstr>Редактирование базы данных</vt:lpstr>
      <vt:lpstr>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Semantic Web</dc:title>
  <dc:creator>Marchuk</dc:creator>
  <cp:lastModifiedBy>mag</cp:lastModifiedBy>
  <cp:revision>11</cp:revision>
  <dcterms:created xsi:type="dcterms:W3CDTF">2018-11-19T04:13:56Z</dcterms:created>
  <dcterms:modified xsi:type="dcterms:W3CDTF">2018-11-19T08:12:54Z</dcterms:modified>
</cp:coreProperties>
</file>