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60" r:id="rId3"/>
    <p:sldId id="257" r:id="rId4"/>
    <p:sldId id="258" r:id="rId5"/>
    <p:sldId id="259" r:id="rId6"/>
    <p:sldId id="263" r:id="rId7"/>
    <p:sldId id="264" r:id="rId8"/>
    <p:sldId id="261" r:id="rId9"/>
    <p:sldId id="266" r:id="rId10"/>
    <p:sldId id="267" r:id="rId11"/>
    <p:sldId id="268" r:id="rId12"/>
    <p:sldId id="272" r:id="rId13"/>
    <p:sldId id="269" r:id="rId14"/>
    <p:sldId id="273" r:id="rId15"/>
    <p:sldId id="262" r:id="rId16"/>
    <p:sldId id="275" r:id="rId17"/>
    <p:sldId id="276" r:id="rId18"/>
    <p:sldId id="277" r:id="rId19"/>
    <p:sldId id="271" r:id="rId20"/>
    <p:sldId id="278" r:id="rId21"/>
    <p:sldId id="279" r:id="rId22"/>
    <p:sldId id="281" r:id="rId23"/>
    <p:sldId id="282" r:id="rId24"/>
    <p:sldId id="283" r:id="rId25"/>
    <p:sldId id="274" r:id="rId26"/>
    <p:sldId id="280" r:id="rId27"/>
    <p:sldId id="284" r:id="rId28"/>
    <p:sldId id="285" r:id="rId29"/>
    <p:sldId id="286" r:id="rId30"/>
    <p:sldId id="287" r:id="rId31"/>
    <p:sldId id="270" r:id="rId32"/>
    <p:sldId id="289" r:id="rId33"/>
    <p:sldId id="290" r:id="rId34"/>
    <p:sldId id="288" r:id="rId35"/>
    <p:sldId id="291" r:id="rId36"/>
    <p:sldId id="292" r:id="rId37"/>
    <p:sldId id="295" r:id="rId38"/>
    <p:sldId id="294" r:id="rId39"/>
    <p:sldId id="297" r:id="rId40"/>
    <p:sldId id="265" r:id="rId41"/>
    <p:sldId id="298" r:id="rId42"/>
    <p:sldId id="296" r:id="rId43"/>
    <p:sldId id="293" r:id="rId44"/>
    <p:sldId id="299" r:id="rId45"/>
    <p:sldId id="300" r:id="rId46"/>
    <p:sldId id="301" r:id="rId47"/>
    <p:sldId id="302" r:id="rId48"/>
    <p:sldId id="304" r:id="rId49"/>
    <p:sldId id="306" r:id="rId50"/>
    <p:sldId id="305" r:id="rId51"/>
    <p:sldId id="307" r:id="rId52"/>
    <p:sldId id="312" r:id="rId53"/>
    <p:sldId id="313" r:id="rId54"/>
    <p:sldId id="314" r:id="rId55"/>
    <p:sldId id="315" r:id="rId56"/>
    <p:sldId id="316" r:id="rId57"/>
    <p:sldId id="318" r:id="rId58"/>
    <p:sldId id="333" r:id="rId59"/>
    <p:sldId id="320" r:id="rId60"/>
    <p:sldId id="317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19" r:id="rId74"/>
    <p:sldId id="310" r:id="rId75"/>
    <p:sldId id="334" r:id="rId76"/>
    <p:sldId id="309" r:id="rId77"/>
    <p:sldId id="311" r:id="rId78"/>
    <p:sldId id="335" r:id="rId7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6" autoAdjust="0"/>
  </p:normalViewPr>
  <p:slideViewPr>
    <p:cSldViewPr>
      <p:cViewPr varScale="1">
        <p:scale>
          <a:sx n="114" d="100"/>
          <a:sy n="114" d="100"/>
        </p:scale>
        <p:origin x="-2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CF897-5FBE-40EC-AC55-0932171ADB72}" type="datetimeFigureOut">
              <a:rPr lang="ru-RU" smtClean="0"/>
              <a:pPr/>
              <a:t>12.10.2021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7E8FC-B33F-402E-B443-C48486E1E7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7E8FC-B33F-402E-B443-C48486E1E7F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6DD8-FCF3-4DBF-A599-6E0FA8BE0C6C}" type="slidenum">
              <a:rPr lang="ru-RU" smtClean="0"/>
              <a:pPr/>
              <a:t>61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Комментарии</a:t>
            </a:r>
            <a:r>
              <a:rPr lang="ru-RU" baseline="0" dirty="0" smtClean="0"/>
              <a:t> о языке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6DD8-FCF3-4DBF-A599-6E0FA8BE0C6C}" type="slidenum">
              <a:rPr lang="ru-RU" smtClean="0"/>
              <a:pPr/>
              <a:t>62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6DD8-FCF3-4DBF-A599-6E0FA8BE0C6C}" type="slidenum">
              <a:rPr lang="ru-RU" smtClean="0"/>
              <a:pPr/>
              <a:t>63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6DD8-FCF3-4DBF-A599-6E0FA8BE0C6C}" type="slidenum">
              <a:rPr lang="ru-RU" smtClean="0"/>
              <a:pPr/>
              <a:t>64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6DD8-FCF3-4DBF-A599-6E0FA8BE0C6C}" type="slidenum">
              <a:rPr lang="ru-RU" smtClean="0"/>
              <a:pPr/>
              <a:t>65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6DD8-FCF3-4DBF-A599-6E0FA8BE0C6C}" type="slidenum">
              <a:rPr lang="ru-RU" smtClean="0"/>
              <a:pPr/>
              <a:t>66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6DD8-FCF3-4DBF-A599-6E0FA8BE0C6C}" type="slidenum">
              <a:rPr lang="ru-RU" smtClean="0"/>
              <a:pPr/>
              <a:t>67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6DD8-FCF3-4DBF-A599-6E0FA8BE0C6C}" type="slidenum">
              <a:rPr lang="ru-RU" smtClean="0"/>
              <a:pPr/>
              <a:t>68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6DD8-FCF3-4DBF-A599-6E0FA8BE0C6C}" type="slidenum">
              <a:rPr lang="ru-RU" smtClean="0"/>
              <a:pPr/>
              <a:t>69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6DD8-FCF3-4DBF-A599-6E0FA8BE0C6C}" type="slidenum">
              <a:rPr lang="ru-RU" smtClean="0"/>
              <a:pPr/>
              <a:t>70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CB6A3E-C2F7-4C4B-87A6-A17149EA160F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3F1AF-C738-4489-956B-3E6E1B9215CF}" type="slidenum">
              <a:rPr lang="ru-RU" smtClean="0"/>
              <a:pPr/>
              <a:t>71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6DD8-FCF3-4DBF-A599-6E0FA8BE0C6C}" type="slidenum">
              <a:rPr lang="ru-RU" smtClean="0"/>
              <a:pPr/>
              <a:t>72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3F1ECA-37EC-4A3E-8221-C768B3415669}" type="slidenum">
              <a:rPr lang="ru-RU" smtClean="0"/>
              <a:pPr>
                <a:defRPr/>
              </a:pPr>
              <a:t>73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F49233-C15A-4258-8A26-4AA87DF4C694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43A16-8F7F-426E-98D4-61EE5040EA1D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157E83-9C23-45A1-B344-5428D0E371C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C81C99-7871-437C-A891-41D41D13A441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B71E25-9C0A-4E9A-A0FD-C033BE3B143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59200-7554-45C3-A631-72BE94F1A04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825D46-FD33-48ED-9341-8EA94822D33D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Windows-1253" TargetMode="External"/><Relationship Id="rId13" Type="http://schemas.openxmlformats.org/officeDocument/2006/relationships/hyperlink" Target="https://ru.wikipedia.org/w/index.php?title=Windows-1258&amp;action=edit&amp;redlink=1" TargetMode="External"/><Relationship Id="rId3" Type="http://schemas.openxmlformats.org/officeDocument/2006/relationships/hyperlink" Target="https://ru.wikipedia.org/wiki/ASCII" TargetMode="External"/><Relationship Id="rId7" Type="http://schemas.openxmlformats.org/officeDocument/2006/relationships/hyperlink" Target="https://ru.wikipedia.org/wiki/Windows-1252" TargetMode="External"/><Relationship Id="rId12" Type="http://schemas.openxmlformats.org/officeDocument/2006/relationships/hyperlink" Target="https://ru.wikipedia.org/w/index.php?title=Windows-1257&amp;action=edit&amp;redlink=1" TargetMode="External"/><Relationship Id="rId17" Type="http://schemas.openxmlformats.org/officeDocument/2006/relationships/hyperlink" Target="https://ru.wikipedia.org/wiki/%D0%9A%D0%9E%D0%98-7" TargetMode="External"/><Relationship Id="rId2" Type="http://schemas.openxmlformats.org/officeDocument/2006/relationships/hyperlink" Target="https://ru.wikipedia.org/wiki/ISO_646" TargetMode="External"/><Relationship Id="rId16" Type="http://schemas.openxmlformats.org/officeDocument/2006/relationships/hyperlink" Target="https://ru.wikipedia.org/wiki/%D0%9A%D0%9E%D0%9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Windows-1251" TargetMode="External"/><Relationship Id="rId11" Type="http://schemas.openxmlformats.org/officeDocument/2006/relationships/hyperlink" Target="https://ru.wikipedia.org/w/index.php?title=Windows-1256&amp;action=edit&amp;redlink=1" TargetMode="External"/><Relationship Id="rId5" Type="http://schemas.openxmlformats.org/officeDocument/2006/relationships/hyperlink" Target="https://ru.wikipedia.org/wiki/Windows-1250" TargetMode="External"/><Relationship Id="rId15" Type="http://schemas.openxmlformats.org/officeDocument/2006/relationships/hyperlink" Target="https://ru.wikipedia.org/wiki/MacCyrillic" TargetMode="External"/><Relationship Id="rId10" Type="http://schemas.openxmlformats.org/officeDocument/2006/relationships/hyperlink" Target="https://ru.wikipedia.org/w/index.php?title=Windows-1255&amp;action=edit&amp;redlink=1" TargetMode="External"/><Relationship Id="rId4" Type="http://schemas.openxmlformats.org/officeDocument/2006/relationships/hyperlink" Target="https://ru.wikipedia.org/wiki/Microsoft_Windows" TargetMode="External"/><Relationship Id="rId9" Type="http://schemas.openxmlformats.org/officeDocument/2006/relationships/hyperlink" Target="https://ru.wikipedia.org/wiki/Windows-1254" TargetMode="External"/><Relationship Id="rId14" Type="http://schemas.openxmlformats.org/officeDocument/2006/relationships/hyperlink" Target="https://ru.wikipedia.org/wiki/MacRoma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02/22-rdf-syntax-n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02/22-rdf-syntax-n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XSLT" TargetMode="External"/><Relationship Id="rId2" Type="http://schemas.openxmlformats.org/officeDocument/2006/relationships/hyperlink" Target="https://ru.wikipedia.org/wiki/X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W3C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JPEG" TargetMode="External"/><Relationship Id="rId3" Type="http://schemas.openxmlformats.org/officeDocument/2006/relationships/hyperlink" Target="https://ru.wikipedia.org/wiki/%D0%AF%D0%B7%D1%8B%D0%BA_%D1%80%D0%B0%D0%B7%D0%BC%D0%B5%D1%82%D0%BA%D0%B8" TargetMode="External"/><Relationship Id="rId7" Type="http://schemas.openxmlformats.org/officeDocument/2006/relationships/hyperlink" Target="https://ru.wikipedia.org/wiki/PNG" TargetMode="External"/><Relationship Id="rId2" Type="http://schemas.openxmlformats.org/officeDocument/2006/relationships/hyperlink" Target="https://ru.wikipedia.org/wiki/%D0%A0%D0%B0%D1%81%D1%88%D0%B8%D1%80%D0%B5%D0%BD%D0%B8%D0%B5_%D0%B8%D0%BC%D0%B5%D0%BD%D0%B8_%D1%84%D0%B0%D0%B9%D0%BB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XML" TargetMode="External"/><Relationship Id="rId11" Type="http://schemas.openxmlformats.org/officeDocument/2006/relationships/hyperlink" Target="https://ru.wikipedia.org/wiki/%D0%A1%D0%B6%D0%B0%D1%82%D0%B8%D0%B5_%D0%B4%D0%B0%D0%BD%D0%BD%D1%8B%D1%85" TargetMode="External"/><Relationship Id="rId5" Type="http://schemas.openxmlformats.org/officeDocument/2006/relationships/hyperlink" Target="https://ru.wikipedia.org/wiki/%D0%94%D0%B2%D0%BE%D0%B8%D1%87%D0%BD%D1%8B%D0%B9_%D1%84%D0%B0%D0%B9%D0%BB" TargetMode="External"/><Relationship Id="rId10" Type="http://schemas.openxmlformats.org/officeDocument/2006/relationships/hyperlink" Target="https://ru.wikipedia.org/wiki/ZIP" TargetMode="External"/><Relationship Id="rId4" Type="http://schemas.openxmlformats.org/officeDocument/2006/relationships/hyperlink" Target="https://ru.wikipedia.org/wiki/%D0%A4%D0%BE%D1%80%D0%BC%D0%B0%D1%82" TargetMode="External"/><Relationship Id="rId9" Type="http://schemas.openxmlformats.org/officeDocument/2006/relationships/hyperlink" Target="https://ru.wikipedia.org/wiki/Base64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.org/2004/02/skos/" TargetMode="External"/><Relationship Id="rId3" Type="http://schemas.openxmlformats.org/officeDocument/2006/relationships/hyperlink" Target="http://xmlns.com/foaf/0.1/" TargetMode="External"/><Relationship Id="rId7" Type="http://schemas.openxmlformats.org/officeDocument/2006/relationships/hyperlink" Target="http://usefulinc.com/doa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oc-project.org/" TargetMode="External"/><Relationship Id="rId11" Type="http://schemas.openxmlformats.org/officeDocument/2006/relationships/hyperlink" Target="http://creativecommons.org/ns" TargetMode="External"/><Relationship Id="rId5" Type="http://schemas.openxmlformats.org/officeDocument/2006/relationships/hyperlink" Target="http://dublincore.org/documents/2007/07/02/domain-range/" TargetMode="External"/><Relationship Id="rId10" Type="http://schemas.openxmlformats.org/officeDocument/2006/relationships/hyperlink" Target="http://purl.org/stuff/rev" TargetMode="External"/><Relationship Id="rId4" Type="http://schemas.openxmlformats.org/officeDocument/2006/relationships/hyperlink" Target="http://dublincore.org/documents/dcmes-xml/" TargetMode="External"/><Relationship Id="rId9" Type="http://schemas.openxmlformats.org/officeDocument/2006/relationships/hyperlink" Target="http://musicontology.com/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ontology/Pers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Стандарты </a:t>
            </a:r>
            <a:r>
              <a:rPr lang="en-US" dirty="0" smtClean="0"/>
              <a:t>XML </a:t>
            </a:r>
            <a:r>
              <a:rPr lang="ru-RU" dirty="0" smtClean="0"/>
              <a:t>и</a:t>
            </a:r>
            <a:r>
              <a:rPr lang="en-US" dirty="0" smtClean="0"/>
              <a:t> JSON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Курс лекций, с/курс,  ½ года</a:t>
            </a:r>
          </a:p>
          <a:p>
            <a:r>
              <a:rPr lang="ru-RU" dirty="0" err="1" smtClean="0"/>
              <a:t>А.Г.Марчук</a:t>
            </a:r>
            <a:r>
              <a:rPr lang="ru-RU" dirty="0" smtClean="0"/>
              <a:t>, д.ф.-м.н., профессор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794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Кодировки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80728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tooltip="ISO 646"/>
              </a:rPr>
              <a:t>ISO 646</a:t>
            </a:r>
            <a:endParaRPr lang="en-US" dirty="0" smtClean="0"/>
          </a:p>
          <a:p>
            <a:pPr lvl="1"/>
            <a:r>
              <a:rPr lang="en-US" dirty="0" smtClean="0">
                <a:hlinkClick r:id="rId3" tooltip="ASCII"/>
              </a:rPr>
              <a:t>ASCII</a:t>
            </a:r>
            <a:endParaRPr lang="en-US" dirty="0" smtClean="0"/>
          </a:p>
          <a:p>
            <a:r>
              <a:rPr lang="ru-RU" dirty="0" smtClean="0"/>
              <a:t>Кодировки </a:t>
            </a:r>
            <a:r>
              <a:rPr lang="en-US" dirty="0" smtClean="0">
                <a:hlinkClick r:id="rId4" tooltip="Microsoft Windows"/>
              </a:rPr>
              <a:t>Microsoft Windows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5" tooltip="Windows-1250"/>
              </a:rPr>
              <a:t>Windows-1250</a:t>
            </a:r>
            <a:r>
              <a:rPr lang="en-US" dirty="0" smtClean="0"/>
              <a:t> </a:t>
            </a:r>
            <a:r>
              <a:rPr lang="ru-RU" dirty="0" smtClean="0"/>
              <a:t>для языков Центральной Европы, которые используют латинское написание букв (польский, чешский, словацкий, венгерский, словенский, хорватский, румынский и албанский)</a:t>
            </a:r>
          </a:p>
          <a:p>
            <a:pPr lvl="1"/>
            <a:r>
              <a:rPr lang="en-US" dirty="0" smtClean="0">
                <a:hlinkClick r:id="rId6" tooltip="Windows-1251"/>
              </a:rPr>
              <a:t>Windows-1251</a:t>
            </a:r>
            <a:r>
              <a:rPr lang="en-US" dirty="0" smtClean="0"/>
              <a:t> </a:t>
            </a:r>
            <a:r>
              <a:rPr lang="ru-RU" dirty="0" smtClean="0"/>
              <a:t>для кириллических алфавитов</a:t>
            </a:r>
          </a:p>
          <a:p>
            <a:pPr lvl="1"/>
            <a:r>
              <a:rPr lang="en-US" dirty="0" smtClean="0">
                <a:hlinkClick r:id="rId7" tooltip="Windows-1252"/>
              </a:rPr>
              <a:t>Windows-1252</a:t>
            </a:r>
            <a:r>
              <a:rPr lang="en-US" dirty="0" smtClean="0"/>
              <a:t> </a:t>
            </a:r>
            <a:r>
              <a:rPr lang="ru-RU" dirty="0" smtClean="0"/>
              <a:t>для западных языков</a:t>
            </a:r>
          </a:p>
          <a:p>
            <a:pPr lvl="1"/>
            <a:r>
              <a:rPr lang="en-US" dirty="0" smtClean="0">
                <a:hlinkClick r:id="rId8" tooltip="Windows-1253"/>
              </a:rPr>
              <a:t>Windows-1253</a:t>
            </a:r>
            <a:r>
              <a:rPr lang="en-US" dirty="0" smtClean="0"/>
              <a:t> </a:t>
            </a:r>
            <a:r>
              <a:rPr lang="ru-RU" dirty="0" smtClean="0"/>
              <a:t>для греческого языка</a:t>
            </a:r>
          </a:p>
          <a:p>
            <a:pPr lvl="1"/>
            <a:r>
              <a:rPr lang="en-US" dirty="0" smtClean="0">
                <a:hlinkClick r:id="rId9" tooltip="Windows-1254"/>
              </a:rPr>
              <a:t>Windows-1254</a:t>
            </a:r>
            <a:r>
              <a:rPr lang="en-US" dirty="0" smtClean="0"/>
              <a:t> </a:t>
            </a:r>
            <a:r>
              <a:rPr lang="ru-RU" dirty="0" smtClean="0"/>
              <a:t>для турецкого языка</a:t>
            </a:r>
          </a:p>
          <a:p>
            <a:pPr lvl="1"/>
            <a:r>
              <a:rPr lang="en-US" dirty="0" smtClean="0">
                <a:hlinkClick r:id="rId10" tooltip="Windows-1255 (страница отсутствует)"/>
              </a:rPr>
              <a:t>Windows-1255</a:t>
            </a:r>
            <a:r>
              <a:rPr lang="en-US" dirty="0" smtClean="0"/>
              <a:t> </a:t>
            </a:r>
            <a:r>
              <a:rPr lang="ru-RU" dirty="0" smtClean="0"/>
              <a:t>для иврита</a:t>
            </a:r>
          </a:p>
          <a:p>
            <a:pPr lvl="1"/>
            <a:r>
              <a:rPr lang="en-US" dirty="0" smtClean="0">
                <a:hlinkClick r:id="rId11" tooltip="Windows-1256 (страница отсутствует)"/>
              </a:rPr>
              <a:t>Windows-1256</a:t>
            </a:r>
            <a:r>
              <a:rPr lang="en-US" dirty="0" smtClean="0"/>
              <a:t> </a:t>
            </a:r>
            <a:r>
              <a:rPr lang="ru-RU" dirty="0" smtClean="0"/>
              <a:t>для арабского языка</a:t>
            </a:r>
          </a:p>
          <a:p>
            <a:pPr lvl="1"/>
            <a:r>
              <a:rPr lang="en-US" dirty="0" smtClean="0">
                <a:hlinkClick r:id="rId12" tooltip="Windows-1257 (страница отсутствует)"/>
              </a:rPr>
              <a:t>Windows-1257</a:t>
            </a:r>
            <a:r>
              <a:rPr lang="en-US" dirty="0" smtClean="0"/>
              <a:t> </a:t>
            </a:r>
            <a:r>
              <a:rPr lang="ru-RU" dirty="0" smtClean="0"/>
              <a:t>для балтийских языков</a:t>
            </a:r>
          </a:p>
          <a:p>
            <a:pPr lvl="1"/>
            <a:r>
              <a:rPr lang="en-US" dirty="0" smtClean="0">
                <a:hlinkClick r:id="rId13" tooltip="Windows-1258 (страница отсутствует)"/>
              </a:rPr>
              <a:t>Windows-1258</a:t>
            </a:r>
            <a:r>
              <a:rPr lang="en-US" dirty="0" smtClean="0"/>
              <a:t> </a:t>
            </a:r>
            <a:r>
              <a:rPr lang="ru-RU" dirty="0" smtClean="0"/>
              <a:t>для вьетнамского языка</a:t>
            </a:r>
          </a:p>
          <a:p>
            <a:r>
              <a:rPr lang="en-US" dirty="0" err="1" smtClean="0">
                <a:hlinkClick r:id="rId14" tooltip="MacRoman"/>
              </a:rPr>
              <a:t>MacRoman</a:t>
            </a:r>
            <a:r>
              <a:rPr lang="en-US" dirty="0" smtClean="0"/>
              <a:t>, </a:t>
            </a:r>
            <a:r>
              <a:rPr lang="en-US" dirty="0" err="1" smtClean="0">
                <a:hlinkClick r:id="rId15" tooltip="MacCyrillic"/>
              </a:rPr>
              <a:t>MacCyrillic</a:t>
            </a:r>
            <a:endParaRPr lang="en-US" dirty="0" smtClean="0"/>
          </a:p>
          <a:p>
            <a:r>
              <a:rPr lang="ru-RU" dirty="0" smtClean="0">
                <a:hlinkClick r:id="rId16" tooltip="КОИ8"/>
              </a:rPr>
              <a:t>КОИ8</a:t>
            </a:r>
            <a:r>
              <a:rPr lang="ru-RU" dirty="0" smtClean="0"/>
              <a:t> (</a:t>
            </a:r>
            <a:r>
              <a:rPr lang="en-US" dirty="0" smtClean="0"/>
              <a:t>KOI8-R, KOI8-U…), </a:t>
            </a:r>
            <a:r>
              <a:rPr lang="ru-RU" dirty="0" smtClean="0">
                <a:hlinkClick r:id="rId17" tooltip="КОИ-7"/>
              </a:rPr>
              <a:t>КОИ-7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Code Page (</a:t>
            </a:r>
            <a:r>
              <a:rPr lang="ru-RU" dirty="0" smtClean="0"/>
              <a:t>8 битов) – таблица из 256 значений символов </a:t>
            </a:r>
            <a:r>
              <a:rPr lang="en-US" dirty="0" smtClean="0"/>
              <a:t>Unicode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Кодирование задается прямо в </a:t>
            </a:r>
            <a:r>
              <a:rPr lang="en-US" sz="2800" dirty="0" smtClean="0"/>
              <a:t>XML-</a:t>
            </a:r>
            <a:r>
              <a:rPr lang="ru-RU" sz="2800" dirty="0" smtClean="0"/>
              <a:t>документе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&lt;?xml version=“1.0” encoding=“utf-8” ?&gt;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ru-RU" dirty="0" smtClean="0"/>
              <a:t>Типовые кодировки: </a:t>
            </a:r>
            <a:r>
              <a:rPr lang="en-US" dirty="0" smtClean="0"/>
              <a:t>utf-8, windows-1251, koi8-r</a:t>
            </a:r>
          </a:p>
          <a:p>
            <a:r>
              <a:rPr lang="ru-RU" dirty="0" smtClean="0"/>
              <a:t>Редкая кодировка: </a:t>
            </a:r>
            <a:r>
              <a:rPr lang="en-US" dirty="0" smtClean="0"/>
              <a:t>utf-16 (</a:t>
            </a:r>
            <a:r>
              <a:rPr lang="ru-RU" dirty="0" smtClean="0"/>
              <a:t>по 2 байта на символ)</a:t>
            </a:r>
            <a:endParaRPr lang="en-US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39552" y="292494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 smtClean="0">
                <a:latin typeface="+mj-lt"/>
                <a:ea typeface="+mj-ea"/>
                <a:cs typeface="+mj-cs"/>
              </a:rPr>
              <a:t>Лексическая структура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XML-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документа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717032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&lt;?xml version=‘1.0’ encoding=‘</a:t>
            </a:r>
            <a:r>
              <a:rPr lang="ru-RU" dirty="0" smtClean="0"/>
              <a:t>…</a:t>
            </a:r>
            <a:r>
              <a:rPr lang="en-US" dirty="0" smtClean="0"/>
              <a:t>’ ?&gt;</a:t>
            </a:r>
            <a:endParaRPr lang="ru-RU" dirty="0" smtClean="0"/>
          </a:p>
          <a:p>
            <a:r>
              <a:rPr lang="ru-RU" dirty="0" smtClean="0"/>
              <a:t>…</a:t>
            </a:r>
          </a:p>
          <a:p>
            <a:r>
              <a:rPr lang="en-US" dirty="0" smtClean="0"/>
              <a:t>&lt;element att1=‘value1’ att2=‘value “2”’ att3=“value ‘3’ and ‘4’”&gt;</a:t>
            </a:r>
          </a:p>
          <a:p>
            <a:r>
              <a:rPr lang="ru-RU" dirty="0" smtClean="0"/>
              <a:t>… Произвольный текст, кавычки в нем – просто символы …</a:t>
            </a:r>
          </a:p>
          <a:p>
            <a:r>
              <a:rPr lang="ru-RU" dirty="0" smtClean="0"/>
              <a:t>… Специальные символы: </a:t>
            </a:r>
            <a:r>
              <a:rPr lang="en-US" dirty="0" smtClean="0"/>
              <a:t>&amp;</a:t>
            </a:r>
            <a:r>
              <a:rPr lang="en-US" dirty="0" err="1" smtClean="0"/>
              <a:t>lt</a:t>
            </a:r>
            <a:r>
              <a:rPr lang="en-US" dirty="0" smtClean="0"/>
              <a:t>; &amp;</a:t>
            </a:r>
            <a:r>
              <a:rPr lang="en-US" dirty="0" err="1" smtClean="0"/>
              <a:t>gt</a:t>
            </a:r>
            <a:r>
              <a:rPr lang="en-US" dirty="0" smtClean="0"/>
              <a:t>; &amp;amp; &amp;</a:t>
            </a:r>
            <a:r>
              <a:rPr lang="en-US" dirty="0" err="1" smtClean="0"/>
              <a:t>quot</a:t>
            </a:r>
            <a:r>
              <a:rPr lang="en-US" dirty="0" smtClean="0"/>
              <a:t>; (“) &amp;</a:t>
            </a:r>
            <a:r>
              <a:rPr lang="en-US" dirty="0" err="1" smtClean="0"/>
              <a:t>apos</a:t>
            </a:r>
            <a:r>
              <a:rPr lang="en-US" dirty="0" smtClean="0"/>
              <a:t>; (‘)</a:t>
            </a:r>
          </a:p>
          <a:p>
            <a:endParaRPr lang="en-US" dirty="0" smtClean="0"/>
          </a:p>
          <a:p>
            <a:r>
              <a:rPr lang="en-US" dirty="0" smtClean="0"/>
              <a:t>… </a:t>
            </a:r>
            <a:r>
              <a:rPr lang="ru-RU" dirty="0" smtClean="0"/>
              <a:t>Числовые коды символов: </a:t>
            </a:r>
            <a:r>
              <a:rPr lang="en-US" dirty="0" smtClean="0"/>
              <a:t>&amp;#D; </a:t>
            </a:r>
            <a:r>
              <a:rPr lang="ru-RU" dirty="0" smtClean="0"/>
              <a:t>напр. </a:t>
            </a:r>
            <a:r>
              <a:rPr lang="ru-RU" b="1" dirty="0" smtClean="0"/>
              <a:t>&amp;#229;</a:t>
            </a:r>
            <a:r>
              <a:rPr lang="ru-RU" dirty="0" smtClean="0"/>
              <a:t> — (в десятичной форме) представляет букву «а» с маленьким кружком над ней (используется, например, в норвежском языке);</a:t>
            </a:r>
          </a:p>
          <a:p>
            <a:r>
              <a:rPr lang="ru-RU" b="1" dirty="0" smtClean="0"/>
              <a:t>&amp;#x6C34;</a:t>
            </a:r>
            <a:r>
              <a:rPr lang="ru-RU" dirty="0" smtClean="0"/>
              <a:t> — (в шестнадцатеричном) представляет китайский символ для воды</a:t>
            </a:r>
          </a:p>
          <a:p>
            <a:r>
              <a:rPr lang="en-US" dirty="0" smtClean="0"/>
              <a:t>&lt;/element&gt;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539552" y="332656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 smtClean="0">
                <a:latin typeface="+mj-lt"/>
                <a:ea typeface="+mj-ea"/>
                <a:cs typeface="+mj-cs"/>
              </a:rPr>
              <a:t>Лексическая структура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XML-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документа (2)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&lt;?xml version=‘1.0’ encoding=‘</a:t>
            </a:r>
            <a:r>
              <a:rPr lang="ru-RU" dirty="0" smtClean="0"/>
              <a:t>…</a:t>
            </a:r>
            <a:r>
              <a:rPr lang="en-US" dirty="0" smtClean="0"/>
              <a:t>’ ?&gt;</a:t>
            </a:r>
            <a:endParaRPr lang="ru-RU" dirty="0" smtClean="0"/>
          </a:p>
          <a:p>
            <a:r>
              <a:rPr lang="en-US" dirty="0" smtClean="0"/>
              <a:t>&lt;!-- </a:t>
            </a:r>
            <a:r>
              <a:rPr lang="ru-RU" dirty="0" smtClean="0"/>
              <a:t>Это многострочный комментарий --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&lt;element att1=‘value1’ att2=‘value “2”’ att3=“value ‘3’ and ‘4’”&gt;</a:t>
            </a:r>
          </a:p>
          <a:p>
            <a:r>
              <a:rPr lang="ru-RU" dirty="0" smtClean="0"/>
              <a:t>Секция </a:t>
            </a:r>
            <a:r>
              <a:rPr lang="en-US" dirty="0" smtClean="0"/>
              <a:t>CDATA:</a:t>
            </a:r>
          </a:p>
          <a:p>
            <a:r>
              <a:rPr lang="en-US" dirty="0" smtClean="0"/>
              <a:t>&lt;![CDATA[ </a:t>
            </a:r>
          </a:p>
          <a:p>
            <a:r>
              <a:rPr lang="ru-RU" dirty="0" smtClean="0"/>
              <a:t>Здесь может быть что угодно, включая специальные символы </a:t>
            </a:r>
            <a:r>
              <a:rPr lang="en-US" dirty="0" smtClean="0"/>
              <a:t>&lt; &gt; &amp; …</a:t>
            </a:r>
          </a:p>
          <a:p>
            <a:endParaRPr lang="en-US" dirty="0" smtClean="0"/>
          </a:p>
          <a:p>
            <a:r>
              <a:rPr lang="ru-RU" dirty="0" smtClean="0"/>
              <a:t>и завершается </a:t>
            </a:r>
            <a:endParaRPr lang="en-US" dirty="0" smtClean="0"/>
          </a:p>
          <a:p>
            <a:r>
              <a:rPr lang="ru-RU" dirty="0" smtClean="0"/>
              <a:t>]]&gt;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&lt;/element&gt;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</a:t>
            </a:r>
            <a:r>
              <a:rPr lang="en-US" dirty="0" smtClean="0"/>
              <a:t>XML-</a:t>
            </a:r>
            <a:r>
              <a:rPr lang="ru-RU" dirty="0" smtClean="0"/>
              <a:t>документа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&lt;?xml version="1.0" encoding="utf-8"?&gt;</a:t>
            </a:r>
            <a:endParaRPr lang="ru-RU" dirty="0" smtClean="0"/>
          </a:p>
          <a:p>
            <a:r>
              <a:rPr lang="en-US" dirty="0" smtClean="0"/>
              <a:t>&lt;!DOCTYPE recipe&gt;</a:t>
            </a:r>
            <a:endParaRPr lang="ru-RU" dirty="0" smtClean="0"/>
          </a:p>
          <a:p>
            <a:r>
              <a:rPr lang="en-US" b="1" dirty="0" smtClean="0"/>
              <a:t>&lt;recipe</a:t>
            </a:r>
            <a:r>
              <a:rPr lang="en-US" dirty="0" smtClean="0"/>
              <a:t> name="</a:t>
            </a:r>
            <a:r>
              <a:rPr lang="ru-RU" dirty="0" smtClean="0"/>
              <a:t>хлеб" </a:t>
            </a:r>
            <a:r>
              <a:rPr lang="en-US" dirty="0" err="1" smtClean="0"/>
              <a:t>preptime</a:t>
            </a:r>
            <a:r>
              <a:rPr lang="en-US" dirty="0" smtClean="0"/>
              <a:t>="5min" </a:t>
            </a:r>
            <a:r>
              <a:rPr lang="en-US" dirty="0" err="1" smtClean="0"/>
              <a:t>cooktime</a:t>
            </a:r>
            <a:r>
              <a:rPr lang="en-US" dirty="0" smtClean="0"/>
              <a:t>="180min"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</a:t>
            </a:r>
            <a:r>
              <a:rPr lang="en-US" b="1" dirty="0" smtClean="0"/>
              <a:t>&lt;title&gt;</a:t>
            </a:r>
            <a:r>
              <a:rPr lang="en-US" dirty="0" smtClean="0"/>
              <a:t> </a:t>
            </a:r>
            <a:r>
              <a:rPr lang="ru-RU" dirty="0" smtClean="0"/>
              <a:t>Простой хлеб </a:t>
            </a:r>
            <a:r>
              <a:rPr lang="ru-RU" b="1" dirty="0" smtClean="0"/>
              <a:t>&lt;/</a:t>
            </a:r>
            <a:r>
              <a:rPr lang="en-US" b="1" dirty="0" smtClean="0"/>
              <a:t>title&gt;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&lt;empty&gt;&lt;/empty&gt; &lt;empty /&gt;</a:t>
            </a:r>
            <a:endParaRPr lang="ru-RU" dirty="0" smtClean="0"/>
          </a:p>
          <a:p>
            <a:r>
              <a:rPr lang="ru-RU" b="1" dirty="0" smtClean="0"/>
              <a:t>    </a:t>
            </a:r>
            <a:r>
              <a:rPr lang="en-US" b="1" dirty="0" smtClean="0"/>
              <a:t>&lt;composition&gt;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     </a:t>
            </a:r>
            <a:r>
              <a:rPr lang="en-US" b="1" dirty="0" smtClean="0"/>
              <a:t>&lt;ingredient</a:t>
            </a:r>
            <a:r>
              <a:rPr lang="en-US" dirty="0" smtClean="0"/>
              <a:t> amount="3" unit="</a:t>
            </a:r>
            <a:r>
              <a:rPr lang="ru-RU" dirty="0" smtClean="0"/>
              <a:t>стакан"</a:t>
            </a:r>
            <a:r>
              <a:rPr lang="ru-RU" b="1" dirty="0" smtClean="0"/>
              <a:t>&gt;</a:t>
            </a:r>
            <a:r>
              <a:rPr lang="ru-RU" dirty="0" smtClean="0"/>
              <a:t>Мука</a:t>
            </a:r>
            <a:r>
              <a:rPr lang="ru-RU" b="1" dirty="0" smtClean="0"/>
              <a:t>&lt;/</a:t>
            </a:r>
            <a:r>
              <a:rPr lang="en-US" b="1" dirty="0" smtClean="0"/>
              <a:t>ingredient&gt;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     </a:t>
            </a:r>
            <a:r>
              <a:rPr lang="en-US" b="1" dirty="0" smtClean="0"/>
              <a:t>&lt;ingredient</a:t>
            </a:r>
            <a:r>
              <a:rPr lang="en-US" dirty="0" smtClean="0"/>
              <a:t> amount="0.25" unit="</a:t>
            </a:r>
            <a:r>
              <a:rPr lang="ru-RU" dirty="0" smtClean="0"/>
              <a:t>грамм"</a:t>
            </a:r>
            <a:r>
              <a:rPr lang="ru-RU" b="1" dirty="0" smtClean="0"/>
              <a:t>&gt;</a:t>
            </a:r>
            <a:r>
              <a:rPr lang="ru-RU" dirty="0" smtClean="0"/>
              <a:t>Дрожжи</a:t>
            </a:r>
            <a:r>
              <a:rPr lang="ru-RU" b="1" dirty="0" smtClean="0"/>
              <a:t>&lt;/</a:t>
            </a:r>
            <a:r>
              <a:rPr lang="en-US" b="1" dirty="0" smtClean="0"/>
              <a:t>ingredient&gt;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     </a:t>
            </a:r>
            <a:r>
              <a:rPr lang="en-US" b="1" dirty="0" smtClean="0"/>
              <a:t>&lt;ingredient</a:t>
            </a:r>
            <a:r>
              <a:rPr lang="en-US" dirty="0" smtClean="0"/>
              <a:t> amount="1.5" unit="</a:t>
            </a:r>
            <a:r>
              <a:rPr lang="ru-RU" dirty="0" smtClean="0"/>
              <a:t>стакан"</a:t>
            </a:r>
            <a:r>
              <a:rPr lang="ru-RU" b="1" dirty="0" smtClean="0"/>
              <a:t>&gt;</a:t>
            </a:r>
            <a:r>
              <a:rPr lang="ru-RU" dirty="0" smtClean="0"/>
              <a:t>Тёплая вода</a:t>
            </a:r>
            <a:r>
              <a:rPr lang="ru-RU" b="1" dirty="0" smtClean="0"/>
              <a:t>&lt;/</a:t>
            </a:r>
            <a:r>
              <a:rPr lang="en-US" b="1" dirty="0" smtClean="0"/>
              <a:t>ingredient&gt;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</a:t>
            </a:r>
            <a:r>
              <a:rPr lang="en-US" b="1" dirty="0" smtClean="0"/>
              <a:t>&lt;/composition&gt;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</a:t>
            </a:r>
            <a:r>
              <a:rPr lang="en-US" b="1" dirty="0" smtClean="0"/>
              <a:t>&lt;instructions&gt;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    </a:t>
            </a:r>
            <a:r>
              <a:rPr lang="en-US" b="1" dirty="0" smtClean="0"/>
              <a:t>&lt;step&gt;</a:t>
            </a:r>
            <a:r>
              <a:rPr lang="en-US" dirty="0" smtClean="0"/>
              <a:t> </a:t>
            </a:r>
            <a:r>
              <a:rPr lang="ru-RU" dirty="0" smtClean="0"/>
              <a:t>Смешать все ингредиенты и тщательно замесить. </a:t>
            </a:r>
            <a:r>
              <a:rPr lang="ru-RU" b="1" dirty="0" smtClean="0"/>
              <a:t>&lt;/</a:t>
            </a:r>
            <a:r>
              <a:rPr lang="en-US" b="1" dirty="0" smtClean="0"/>
              <a:t>step&gt;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    </a:t>
            </a:r>
            <a:r>
              <a:rPr lang="en-US" b="1" dirty="0" smtClean="0"/>
              <a:t>&lt;step&gt;</a:t>
            </a:r>
            <a:r>
              <a:rPr lang="en-US" dirty="0" smtClean="0"/>
              <a:t> </a:t>
            </a:r>
            <a:r>
              <a:rPr lang="ru-RU" dirty="0" smtClean="0"/>
              <a:t>Закрыть тканью и оставить на один час в тёплом помещении. </a:t>
            </a:r>
            <a:r>
              <a:rPr lang="ru-RU" b="1" dirty="0" smtClean="0"/>
              <a:t>&lt;/</a:t>
            </a:r>
            <a:r>
              <a:rPr lang="en-US" b="1" dirty="0" smtClean="0"/>
              <a:t>step&gt;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i="1" dirty="0" smtClean="0"/>
              <a:t>    </a:t>
            </a:r>
            <a:r>
              <a:rPr lang="en-US" i="1" dirty="0" smtClean="0"/>
              <a:t>&lt;!-- &lt;step&gt;</a:t>
            </a:r>
            <a:r>
              <a:rPr lang="en-US" dirty="0" smtClean="0"/>
              <a:t> </a:t>
            </a:r>
            <a:r>
              <a:rPr lang="ru-RU" i="1" dirty="0" smtClean="0"/>
              <a:t>Почитать вчерашнюю газету. &lt;/</a:t>
            </a:r>
            <a:r>
              <a:rPr lang="en-US" i="1" dirty="0" smtClean="0"/>
              <a:t>step&gt;</a:t>
            </a:r>
            <a:r>
              <a:rPr lang="en-US" dirty="0" smtClean="0"/>
              <a:t> </a:t>
            </a:r>
            <a:r>
              <a:rPr lang="en-US" i="1" dirty="0" smtClean="0"/>
              <a:t>- </a:t>
            </a:r>
            <a:r>
              <a:rPr lang="ru-RU" i="1" dirty="0" smtClean="0"/>
              <a:t>это сомнительный шаг...</a:t>
            </a:r>
            <a:r>
              <a:rPr lang="ru-RU" dirty="0" smtClean="0"/>
              <a:t> </a:t>
            </a:r>
            <a:r>
              <a:rPr lang="ru-RU" i="1" dirty="0" smtClean="0"/>
              <a:t>--&gt;</a:t>
            </a:r>
            <a:r>
              <a:rPr lang="ru-RU" dirty="0" smtClean="0"/>
              <a:t> </a:t>
            </a:r>
          </a:p>
          <a:p>
            <a:r>
              <a:rPr lang="ru-RU" dirty="0" smtClean="0"/>
              <a:t>        </a:t>
            </a:r>
            <a:r>
              <a:rPr lang="ru-RU" b="1" dirty="0" smtClean="0"/>
              <a:t>&lt;</a:t>
            </a:r>
            <a:r>
              <a:rPr lang="en-US" b="1" dirty="0" smtClean="0"/>
              <a:t>step&gt;</a:t>
            </a:r>
            <a:r>
              <a:rPr lang="en-US" dirty="0" smtClean="0"/>
              <a:t> </a:t>
            </a:r>
            <a:r>
              <a:rPr lang="ru-RU" dirty="0" smtClean="0"/>
              <a:t>Замесить ещё раз, положить на противень и поставить в духовку. </a:t>
            </a:r>
          </a:p>
          <a:p>
            <a:r>
              <a:rPr lang="ru-RU" dirty="0" smtClean="0"/>
              <a:t>        </a:t>
            </a:r>
            <a:r>
              <a:rPr lang="ru-RU" b="1" dirty="0" smtClean="0"/>
              <a:t>&lt;/</a:t>
            </a:r>
            <a:r>
              <a:rPr lang="en-US" b="1" dirty="0" smtClean="0"/>
              <a:t>step&gt;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</a:t>
            </a:r>
            <a:r>
              <a:rPr lang="en-US" b="1" dirty="0" smtClean="0"/>
              <a:t>&lt;/instructions&gt;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b="1" dirty="0" smtClean="0"/>
              <a:t>&lt;/recipe&gt;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Логическая структура </a:t>
            </a:r>
            <a:r>
              <a:rPr lang="en-US" sz="3600" dirty="0" smtClean="0"/>
              <a:t>XML-</a:t>
            </a:r>
            <a:r>
              <a:rPr lang="ru-RU" sz="3600" dirty="0" smtClean="0"/>
              <a:t>значения</a:t>
            </a:r>
            <a:endParaRPr lang="ru-RU" sz="3600" dirty="0"/>
          </a:p>
        </p:txBody>
      </p:sp>
      <p:sp>
        <p:nvSpPr>
          <p:cNvPr id="4" name="Овал 3"/>
          <p:cNvSpPr/>
          <p:nvPr/>
        </p:nvSpPr>
        <p:spPr>
          <a:xfrm>
            <a:off x="3563888" y="1412776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recipe</a:t>
            </a:r>
            <a:endParaRPr lang="ru-RU" sz="1600" dirty="0"/>
          </a:p>
        </p:txBody>
      </p:sp>
      <p:sp>
        <p:nvSpPr>
          <p:cNvPr id="5" name="Овал 4"/>
          <p:cNvSpPr/>
          <p:nvPr/>
        </p:nvSpPr>
        <p:spPr>
          <a:xfrm>
            <a:off x="1619672" y="2276872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title</a:t>
            </a:r>
            <a:endParaRPr lang="ru-RU" sz="1600" dirty="0"/>
          </a:p>
        </p:txBody>
      </p:sp>
      <p:sp>
        <p:nvSpPr>
          <p:cNvPr id="6" name="Овал 5"/>
          <p:cNvSpPr/>
          <p:nvPr/>
        </p:nvSpPr>
        <p:spPr>
          <a:xfrm>
            <a:off x="3707904" y="2276872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composition</a:t>
            </a:r>
            <a:endParaRPr lang="ru-RU" sz="1600" dirty="0"/>
          </a:p>
        </p:txBody>
      </p:sp>
      <p:sp>
        <p:nvSpPr>
          <p:cNvPr id="7" name="Овал 6"/>
          <p:cNvSpPr/>
          <p:nvPr/>
        </p:nvSpPr>
        <p:spPr>
          <a:xfrm>
            <a:off x="5796136" y="2276872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instructions</a:t>
            </a:r>
            <a:endParaRPr lang="ru-RU" sz="1600" dirty="0"/>
          </a:p>
        </p:txBody>
      </p:sp>
      <p:cxnSp>
        <p:nvCxnSpPr>
          <p:cNvPr id="11" name="Прямая со стрелкой 10"/>
          <p:cNvCxnSpPr>
            <a:stCxn id="5" idx="7"/>
            <a:endCxn id="4" idx="3"/>
          </p:cNvCxnSpPr>
          <p:nvPr/>
        </p:nvCxnSpPr>
        <p:spPr>
          <a:xfrm flipV="1">
            <a:off x="2726000" y="1781552"/>
            <a:ext cx="1027704" cy="558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0"/>
            <a:endCxn id="4" idx="4"/>
          </p:cNvCxnSpPr>
          <p:nvPr/>
        </p:nvCxnSpPr>
        <p:spPr>
          <a:xfrm flipH="1" flipV="1">
            <a:off x="4211960" y="1844824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1"/>
            <a:endCxn id="4" idx="5"/>
          </p:cNvCxnSpPr>
          <p:nvPr/>
        </p:nvCxnSpPr>
        <p:spPr>
          <a:xfrm flipH="1" flipV="1">
            <a:off x="4670216" y="1781552"/>
            <a:ext cx="1315736" cy="558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39552" y="306896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Простой хлеб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0" idx="0"/>
            <a:endCxn id="5" idx="3"/>
          </p:cNvCxnSpPr>
          <p:nvPr/>
        </p:nvCxnSpPr>
        <p:spPr>
          <a:xfrm flipV="1">
            <a:off x="1223628" y="2645648"/>
            <a:ext cx="585860" cy="423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2195736" y="3717032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ingrediaent</a:t>
            </a:r>
            <a:endParaRPr lang="ru-RU" sz="1600" dirty="0"/>
          </a:p>
        </p:txBody>
      </p:sp>
      <p:sp>
        <p:nvSpPr>
          <p:cNvPr id="24" name="Овал 23"/>
          <p:cNvSpPr/>
          <p:nvPr/>
        </p:nvSpPr>
        <p:spPr>
          <a:xfrm>
            <a:off x="3707904" y="3717032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ingrediaent</a:t>
            </a:r>
            <a:endParaRPr lang="ru-RU" sz="1600" dirty="0"/>
          </a:p>
        </p:txBody>
      </p:sp>
      <p:sp>
        <p:nvSpPr>
          <p:cNvPr id="25" name="Овал 24"/>
          <p:cNvSpPr/>
          <p:nvPr/>
        </p:nvSpPr>
        <p:spPr>
          <a:xfrm>
            <a:off x="5220072" y="3717032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ingrediaent</a:t>
            </a:r>
            <a:endParaRPr lang="ru-RU" sz="1600" dirty="0"/>
          </a:p>
        </p:txBody>
      </p:sp>
      <p:sp>
        <p:nvSpPr>
          <p:cNvPr id="26" name="Овал 25"/>
          <p:cNvSpPr/>
          <p:nvPr/>
        </p:nvSpPr>
        <p:spPr>
          <a:xfrm>
            <a:off x="7668344" y="2276872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composition</a:t>
            </a:r>
            <a:endParaRPr lang="ru-RU" sz="1600" dirty="0"/>
          </a:p>
        </p:txBody>
      </p:sp>
      <p:sp>
        <p:nvSpPr>
          <p:cNvPr id="27" name="Овал 26"/>
          <p:cNvSpPr/>
          <p:nvPr/>
        </p:nvSpPr>
        <p:spPr>
          <a:xfrm>
            <a:off x="7668344" y="3140968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composition</a:t>
            </a:r>
            <a:endParaRPr lang="ru-RU" sz="1600" dirty="0"/>
          </a:p>
        </p:txBody>
      </p:sp>
      <p:sp>
        <p:nvSpPr>
          <p:cNvPr id="28" name="Овал 27"/>
          <p:cNvSpPr/>
          <p:nvPr/>
        </p:nvSpPr>
        <p:spPr>
          <a:xfrm>
            <a:off x="7668344" y="4005064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composition</a:t>
            </a:r>
            <a:endParaRPr lang="ru-RU" sz="1600" dirty="0"/>
          </a:p>
        </p:txBody>
      </p:sp>
      <p:sp>
        <p:nvSpPr>
          <p:cNvPr id="29" name="Овал 28"/>
          <p:cNvSpPr/>
          <p:nvPr/>
        </p:nvSpPr>
        <p:spPr>
          <a:xfrm>
            <a:off x="7452320" y="5229200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composition</a:t>
            </a:r>
            <a:endParaRPr lang="ru-RU" sz="1600" dirty="0"/>
          </a:p>
        </p:txBody>
      </p:sp>
      <p:cxnSp>
        <p:nvCxnSpPr>
          <p:cNvPr id="30" name="Прямая со стрелкой 29"/>
          <p:cNvCxnSpPr>
            <a:stCxn id="23" idx="0"/>
            <a:endCxn id="6" idx="3"/>
          </p:cNvCxnSpPr>
          <p:nvPr/>
        </p:nvCxnSpPr>
        <p:spPr>
          <a:xfrm flipV="1">
            <a:off x="2843808" y="2645648"/>
            <a:ext cx="1053912" cy="10713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0"/>
            <a:endCxn id="6" idx="4"/>
          </p:cNvCxnSpPr>
          <p:nvPr/>
        </p:nvCxnSpPr>
        <p:spPr>
          <a:xfrm flipV="1">
            <a:off x="4355976" y="2708920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5" idx="0"/>
            <a:endCxn id="6" idx="5"/>
          </p:cNvCxnSpPr>
          <p:nvPr/>
        </p:nvCxnSpPr>
        <p:spPr>
          <a:xfrm flipH="1" flipV="1">
            <a:off x="4814232" y="2645648"/>
            <a:ext cx="1053912" cy="10713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5652120" y="1124744"/>
            <a:ext cx="504056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5804520" y="1277144"/>
            <a:ext cx="504056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5956920" y="1429544"/>
            <a:ext cx="504056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stCxn id="42" idx="3"/>
            <a:endCxn id="4" idx="6"/>
          </p:cNvCxnSpPr>
          <p:nvPr/>
        </p:nvCxnSpPr>
        <p:spPr>
          <a:xfrm flipH="1" flipV="1">
            <a:off x="4860032" y="1628800"/>
            <a:ext cx="1170705" cy="108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41" idx="3"/>
            <a:endCxn id="4" idx="6"/>
          </p:cNvCxnSpPr>
          <p:nvPr/>
        </p:nvCxnSpPr>
        <p:spPr>
          <a:xfrm flipH="1">
            <a:off x="4860032" y="1584457"/>
            <a:ext cx="1018305" cy="44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0" idx="2"/>
          </p:cNvCxnSpPr>
          <p:nvPr/>
        </p:nvCxnSpPr>
        <p:spPr>
          <a:xfrm flipH="1">
            <a:off x="4860033" y="1304764"/>
            <a:ext cx="792087" cy="279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6" idx="2"/>
            <a:endCxn id="7" idx="6"/>
          </p:cNvCxnSpPr>
          <p:nvPr/>
        </p:nvCxnSpPr>
        <p:spPr>
          <a:xfrm flipH="1">
            <a:off x="7092280" y="249289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7" idx="5"/>
          </p:cNvCxnSpPr>
          <p:nvPr/>
        </p:nvCxnSpPr>
        <p:spPr>
          <a:xfrm flipH="1" flipV="1">
            <a:off x="6902464" y="2645648"/>
            <a:ext cx="765880" cy="711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endCxn id="7" idx="5"/>
          </p:cNvCxnSpPr>
          <p:nvPr/>
        </p:nvCxnSpPr>
        <p:spPr>
          <a:xfrm flipH="1" flipV="1">
            <a:off x="6902464" y="2645648"/>
            <a:ext cx="765880" cy="15754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29" idx="2"/>
            <a:endCxn id="7" idx="4"/>
          </p:cNvCxnSpPr>
          <p:nvPr/>
        </p:nvCxnSpPr>
        <p:spPr>
          <a:xfrm flipH="1" flipV="1">
            <a:off x="6444208" y="2708920"/>
            <a:ext cx="1008112" cy="273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2051720" y="4581128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Простой хлеб</a:t>
            </a:r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3779912" y="450912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Простой хлеб</a:t>
            </a:r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5220072" y="450912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Простой хлеб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7668344" y="2780928"/>
            <a:ext cx="1359768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7596336" y="3645024"/>
            <a:ext cx="1359768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7524328" y="4509120"/>
            <a:ext cx="1359768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7380312" y="5805264"/>
            <a:ext cx="1359768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7" name="Прямая со стрелкой 66"/>
          <p:cNvCxnSpPr/>
          <p:nvPr/>
        </p:nvCxnSpPr>
        <p:spPr>
          <a:xfrm flipV="1">
            <a:off x="2699792" y="4221088"/>
            <a:ext cx="0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endCxn id="24" idx="4"/>
          </p:cNvCxnSpPr>
          <p:nvPr/>
        </p:nvCxnSpPr>
        <p:spPr>
          <a:xfrm flipV="1">
            <a:off x="4355976" y="4149080"/>
            <a:ext cx="0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endCxn id="25" idx="4"/>
          </p:cNvCxnSpPr>
          <p:nvPr/>
        </p:nvCxnSpPr>
        <p:spPr>
          <a:xfrm flipV="1">
            <a:off x="5796136" y="4149080"/>
            <a:ext cx="72008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V="1">
            <a:off x="8244408" y="2564904"/>
            <a:ext cx="72008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V="1">
            <a:off x="8244408" y="3356992"/>
            <a:ext cx="72008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V="1">
            <a:off x="8244408" y="4149080"/>
            <a:ext cx="72008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V="1">
            <a:off x="8028384" y="5517232"/>
            <a:ext cx="72008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Раздел 3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DTD – Document Type Definition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&lt;?xml version="1.0"?&gt; </a:t>
            </a:r>
          </a:p>
          <a:p>
            <a:r>
              <a:rPr lang="en-US" b="1" dirty="0" smtClean="0"/>
              <a:t>&lt;greeting&gt;</a:t>
            </a:r>
            <a:r>
              <a:rPr lang="en-US" dirty="0" smtClean="0"/>
              <a:t>Hello, world!</a:t>
            </a:r>
            <a:r>
              <a:rPr lang="en-US" b="1" dirty="0" smtClean="0"/>
              <a:t>&lt;/greeting&gt;</a:t>
            </a:r>
          </a:p>
          <a:p>
            <a:endParaRPr lang="en-US" b="1" dirty="0" smtClean="0"/>
          </a:p>
          <a:p>
            <a:r>
              <a:rPr lang="en-US" dirty="0" smtClean="0"/>
              <a:t>&lt;?xml version="1.0" encoding="UTF-8" ?&gt; </a:t>
            </a:r>
          </a:p>
          <a:p>
            <a:r>
              <a:rPr lang="en-US" dirty="0" smtClean="0"/>
              <a:t>&lt;!DOCTYPE greeting [ &lt;!ELEMENT greeting (#PCDATA)&gt; ]&gt; </a:t>
            </a:r>
          </a:p>
          <a:p>
            <a:r>
              <a:rPr lang="en-US" b="1" dirty="0" smtClean="0"/>
              <a:t>&lt;greeting&gt;</a:t>
            </a:r>
            <a:r>
              <a:rPr lang="en-US" dirty="0" smtClean="0"/>
              <a:t>Hello, world!</a:t>
            </a:r>
            <a:r>
              <a:rPr lang="en-US" b="1" dirty="0" smtClean="0"/>
              <a:t>&lt;/greeting&gt;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&lt;?xml version="1.0" encoding="utf-8"?&gt; </a:t>
            </a:r>
          </a:p>
          <a:p>
            <a:r>
              <a:rPr lang="en-US" dirty="0" smtClean="0"/>
              <a:t>&lt;!DOCTYPE </a:t>
            </a:r>
            <a:r>
              <a:rPr lang="en-US" b="1" dirty="0" smtClean="0"/>
              <a:t>xxx </a:t>
            </a:r>
            <a:r>
              <a:rPr lang="en-US" dirty="0" smtClean="0"/>
              <a:t>[</a:t>
            </a:r>
          </a:p>
          <a:p>
            <a:r>
              <a:rPr lang="ru-RU" dirty="0" smtClean="0"/>
              <a:t>Описание элементов и списков атрибутов !!!</a:t>
            </a:r>
            <a:endParaRPr lang="en-US" dirty="0" smtClean="0"/>
          </a:p>
          <a:p>
            <a:r>
              <a:rPr lang="en-US" dirty="0" smtClean="0"/>
              <a:t>]&gt; </a:t>
            </a:r>
          </a:p>
          <a:p>
            <a:r>
              <a:rPr lang="en-US" dirty="0" smtClean="0"/>
              <a:t>&lt;</a:t>
            </a:r>
            <a:r>
              <a:rPr lang="en-US" b="1" dirty="0" smtClean="0"/>
              <a:t>xxx</a:t>
            </a:r>
            <a:r>
              <a:rPr lang="en-US" dirty="0" smtClean="0"/>
              <a:t> ….&gt;</a:t>
            </a:r>
          </a:p>
          <a:p>
            <a:r>
              <a:rPr lang="en-US" dirty="0" smtClean="0"/>
              <a:t>… </a:t>
            </a:r>
            <a:br>
              <a:rPr lang="en-US" dirty="0" smtClean="0"/>
            </a:br>
            <a:r>
              <a:rPr lang="en-US" dirty="0" smtClean="0"/>
              <a:t> &lt;/</a:t>
            </a:r>
            <a:r>
              <a:rPr lang="en-US" b="1" dirty="0" smtClean="0"/>
              <a:t>xxx</a:t>
            </a:r>
            <a:r>
              <a:rPr lang="en-US" dirty="0" smtClean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742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628800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&lt;!ELEMENT </a:t>
            </a:r>
            <a:r>
              <a:rPr lang="en-US" dirty="0" err="1" smtClean="0"/>
              <a:t>elementname</a:t>
            </a:r>
            <a:r>
              <a:rPr lang="en-US" dirty="0" smtClean="0"/>
              <a:t> (Formula) &gt; </a:t>
            </a:r>
            <a:endParaRPr lang="ru-RU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&lt;!ELEMENT e1 ANY&gt; &lt;!-- &lt;e1&gt;</a:t>
            </a:r>
            <a:r>
              <a:rPr lang="ru-RU" dirty="0" smtClean="0"/>
              <a:t>Любая смесь текстов и элементов</a:t>
            </a:r>
            <a:r>
              <a:rPr lang="en-US" dirty="0" smtClean="0"/>
              <a:t>&lt;/e1&gt; </a:t>
            </a:r>
            <a:r>
              <a:rPr lang="en-US" dirty="0" smtClean="0">
                <a:sym typeface="Wingdings" pitchFamily="2" charset="2"/>
              </a:rPr>
              <a:t>--&gt;</a:t>
            </a:r>
            <a:endParaRPr lang="en-US" dirty="0" smtClean="0"/>
          </a:p>
          <a:p>
            <a:r>
              <a:rPr lang="en-US" dirty="0" smtClean="0"/>
              <a:t>&lt;!ELEMENT e2 NONE&gt; &lt;!-- &lt;e2&gt;&lt;/e2&gt; </a:t>
            </a:r>
            <a:r>
              <a:rPr lang="ru-RU" dirty="0" smtClean="0"/>
              <a:t>или </a:t>
            </a:r>
            <a:r>
              <a:rPr lang="en-US" dirty="0" smtClean="0"/>
              <a:t>&lt;e2 /&gt; </a:t>
            </a:r>
            <a:r>
              <a:rPr lang="en-US" dirty="0" smtClean="0">
                <a:sym typeface="Wingdings" pitchFamily="2" charset="2"/>
              </a:rPr>
              <a:t>--&gt;</a:t>
            </a:r>
            <a:endParaRPr lang="en-US" dirty="0" smtClean="0"/>
          </a:p>
          <a:p>
            <a:r>
              <a:rPr lang="en-US" dirty="0" smtClean="0"/>
              <a:t>&lt;!ELEMENT e</a:t>
            </a:r>
            <a:r>
              <a:rPr lang="ru-RU" dirty="0" smtClean="0"/>
              <a:t>3</a:t>
            </a:r>
            <a:r>
              <a:rPr lang="en-US" dirty="0" smtClean="0"/>
              <a:t> #PCDATA&gt; &lt;!-- &lt;e3&gt;</a:t>
            </a:r>
            <a:r>
              <a:rPr lang="ru-RU" dirty="0" smtClean="0"/>
              <a:t>Текст</a:t>
            </a:r>
            <a:r>
              <a:rPr lang="en-US" dirty="0" smtClean="0"/>
              <a:t>&lt;/e</a:t>
            </a:r>
            <a:r>
              <a:rPr lang="ru-RU" dirty="0" smtClean="0"/>
              <a:t>3</a:t>
            </a:r>
            <a:r>
              <a:rPr lang="en-US" dirty="0" smtClean="0"/>
              <a:t>&gt; </a:t>
            </a:r>
            <a:r>
              <a:rPr lang="en-US" dirty="0" smtClean="0">
                <a:sym typeface="Wingdings" pitchFamily="2" charset="2"/>
              </a:rPr>
              <a:t>--&gt;</a:t>
            </a:r>
            <a:endParaRPr lang="ru-RU" dirty="0" smtClean="0">
              <a:sym typeface="Wingdings" pitchFamily="2" charset="2"/>
            </a:endParaRPr>
          </a:p>
          <a:p>
            <a:endParaRPr lang="ru-RU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F : </a:t>
            </a:r>
            <a:r>
              <a:rPr lang="en-US" dirty="0" err="1" smtClean="0">
                <a:sym typeface="Wingdings" pitchFamily="2" charset="2"/>
              </a:rPr>
              <a:t>ident</a:t>
            </a:r>
            <a:r>
              <a:rPr lang="en-US" dirty="0" smtClean="0">
                <a:sym typeface="Wingdings" pitchFamily="2" charset="2"/>
              </a:rPr>
              <a:t> | ANY | NONE | #PCDATA | ( F ) | F , F | F ‘|’ F | F? | F* | F+ 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ru-RU" dirty="0" smtClean="0">
                <a:sym typeface="Wingdings" pitchFamily="2" charset="2"/>
              </a:rPr>
              <a:t>Напр.:</a:t>
            </a:r>
          </a:p>
          <a:p>
            <a:r>
              <a:rPr lang="en-US" dirty="0" smtClean="0"/>
              <a:t>&lt;!ELEMENT div1 (head, (p | list | note)*, div2*)&gt;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742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628800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&lt;!ATTLIST element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att</a:t>
            </a:r>
            <a:r>
              <a:rPr lang="en-US" dirty="0" smtClean="0"/>
              <a:t>-name </a:t>
            </a:r>
            <a:r>
              <a:rPr lang="en-US" dirty="0" err="1" smtClean="0"/>
              <a:t>att</a:t>
            </a:r>
            <a:r>
              <a:rPr lang="en-US" dirty="0" smtClean="0"/>
              <a:t>-type </a:t>
            </a:r>
            <a:r>
              <a:rPr lang="en-US" dirty="0" err="1" smtClean="0"/>
              <a:t>DefaultDecl</a:t>
            </a:r>
            <a:endParaRPr lang="en-US" dirty="0" smtClean="0"/>
          </a:p>
          <a:p>
            <a:r>
              <a:rPr lang="en-US" dirty="0" smtClean="0"/>
              <a:t>        …</a:t>
            </a:r>
          </a:p>
          <a:p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&lt;!ATTLIST </a:t>
            </a:r>
            <a:r>
              <a:rPr lang="en-US" dirty="0" err="1" smtClean="0"/>
              <a:t>termdef</a:t>
            </a:r>
            <a:r>
              <a:rPr lang="en-US" dirty="0" smtClean="0"/>
              <a:t> </a:t>
            </a:r>
          </a:p>
          <a:p>
            <a:r>
              <a:rPr lang="en-US" dirty="0" smtClean="0"/>
              <a:t>	id </a:t>
            </a:r>
            <a:r>
              <a:rPr lang="en-US" dirty="0" err="1" smtClean="0"/>
              <a:t>ID</a:t>
            </a:r>
            <a:r>
              <a:rPr lang="en-US" dirty="0" smtClean="0"/>
              <a:t> #REQUIRED </a:t>
            </a:r>
          </a:p>
          <a:p>
            <a:r>
              <a:rPr lang="en-US" dirty="0" smtClean="0"/>
              <a:t>	name CDATA #IMPLIED</a:t>
            </a:r>
          </a:p>
          <a:p>
            <a:r>
              <a:rPr lang="en-US" dirty="0" smtClean="0"/>
              <a:t>&gt; </a:t>
            </a:r>
          </a:p>
          <a:p>
            <a:r>
              <a:rPr lang="en-US" dirty="0" smtClean="0"/>
              <a:t>&lt;!ATTLIST list </a:t>
            </a:r>
          </a:p>
          <a:p>
            <a:r>
              <a:rPr lang="en-US" dirty="0" smtClean="0"/>
              <a:t>	type (</a:t>
            </a:r>
            <a:r>
              <a:rPr lang="en-US" dirty="0" err="1" smtClean="0"/>
              <a:t>bullets|ordered|glossary</a:t>
            </a:r>
            <a:r>
              <a:rPr lang="en-US" dirty="0" smtClean="0"/>
              <a:t>) "ordered“</a:t>
            </a:r>
          </a:p>
          <a:p>
            <a:r>
              <a:rPr lang="en-US" dirty="0" smtClean="0"/>
              <a:t>&gt;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8864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Спецификация атрибутов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36742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908720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&lt;!ENTITY % draft 'INCLUDE' &gt; </a:t>
            </a:r>
          </a:p>
          <a:p>
            <a:r>
              <a:rPr lang="en-US" dirty="0" smtClean="0"/>
              <a:t>&lt;!ENTITY % final 'IGNORE' &gt; </a:t>
            </a:r>
          </a:p>
          <a:p>
            <a:r>
              <a:rPr lang="en-US" dirty="0" smtClean="0"/>
              <a:t>&lt;![%draft;[ &lt;!ELEMENT book (comments*, title, body, supplements?)&gt; ]]&gt;</a:t>
            </a:r>
          </a:p>
          <a:p>
            <a:endParaRPr lang="en-US" dirty="0" smtClean="0"/>
          </a:p>
          <a:p>
            <a:r>
              <a:rPr lang="en-US" dirty="0" smtClean="0"/>
              <a:t>&lt;!ENTITY </a:t>
            </a:r>
            <a:r>
              <a:rPr lang="en-US" dirty="0" err="1" smtClean="0"/>
              <a:t>entname</a:t>
            </a:r>
            <a:r>
              <a:rPr lang="en-US" dirty="0" smtClean="0"/>
              <a:t> “value of entity” &gt;</a:t>
            </a:r>
          </a:p>
          <a:p>
            <a:r>
              <a:rPr lang="en-US" dirty="0" smtClean="0"/>
              <a:t>&lt;!ENTITY </a:t>
            </a:r>
            <a:r>
              <a:rPr lang="en-US" dirty="0" err="1" smtClean="0"/>
              <a:t>entname</a:t>
            </a:r>
            <a:r>
              <a:rPr lang="en-US" dirty="0" smtClean="0"/>
              <a:t> SYSTEM “</a:t>
            </a:r>
            <a:r>
              <a:rPr lang="en-US" dirty="0" err="1" smtClean="0"/>
              <a:t>entityfile</a:t>
            </a:r>
            <a:r>
              <a:rPr lang="en-US" dirty="0" smtClean="0"/>
              <a:t>” &gt;</a:t>
            </a:r>
          </a:p>
          <a:p>
            <a:endParaRPr lang="en-US" dirty="0" smtClean="0"/>
          </a:p>
          <a:p>
            <a:r>
              <a:rPr lang="en-US" dirty="0" smtClean="0"/>
              <a:t>… &amp;</a:t>
            </a:r>
            <a:r>
              <a:rPr lang="en-US" dirty="0" err="1" smtClean="0"/>
              <a:t>entname</a:t>
            </a:r>
            <a:r>
              <a:rPr lang="en-US" dirty="0" smtClean="0"/>
              <a:t>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8864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Определение вставок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356992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Итак, </a:t>
            </a:r>
            <a:r>
              <a:rPr lang="en-US" sz="2800" dirty="0" smtClean="0"/>
              <a:t>DTD </a:t>
            </a:r>
            <a:r>
              <a:rPr lang="ru-RU" sz="2800" dirty="0" smtClean="0"/>
              <a:t>это: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933056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&lt;?xml version="1.0" encoding="utf-8"?&gt; </a:t>
            </a:r>
          </a:p>
          <a:p>
            <a:r>
              <a:rPr lang="en-US" b="1" dirty="0" smtClean="0"/>
              <a:t>&lt;!DOCTYPE xxx [</a:t>
            </a:r>
            <a:endParaRPr lang="ru-RU" b="1" dirty="0" smtClean="0"/>
          </a:p>
          <a:p>
            <a:r>
              <a:rPr lang="ru-RU" b="1" dirty="0" smtClean="0"/>
              <a:t>      </a:t>
            </a:r>
            <a:r>
              <a:rPr lang="en-US" b="1" dirty="0" smtClean="0"/>
              <a:t>&lt;!ENTITY </a:t>
            </a:r>
            <a:r>
              <a:rPr lang="en-US" b="1" dirty="0" err="1" smtClean="0"/>
              <a:t>entname</a:t>
            </a:r>
            <a:r>
              <a:rPr lang="en-US" b="1" dirty="0" smtClean="0"/>
              <a:t> “value of entity” &gt; </a:t>
            </a:r>
            <a:r>
              <a:rPr lang="en-US" b="1" dirty="0" smtClean="0">
                <a:solidFill>
                  <a:srgbClr val="FF0000"/>
                </a:solidFill>
              </a:rPr>
              <a:t>- </a:t>
            </a:r>
            <a:r>
              <a:rPr lang="ru-RU" dirty="0" smtClean="0">
                <a:solidFill>
                  <a:srgbClr val="FF0000"/>
                </a:solidFill>
              </a:rPr>
              <a:t>определение вставок</a:t>
            </a:r>
          </a:p>
          <a:p>
            <a:r>
              <a:rPr lang="ru-RU" b="1" dirty="0" smtClean="0"/>
              <a:t>      </a:t>
            </a:r>
            <a:r>
              <a:rPr lang="en-US" b="1" dirty="0" smtClean="0"/>
              <a:t>&lt;!ELEMENT div1 (head, (p | list | note)*, div2*)&gt;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- спецификация элементов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ru-RU" b="1" dirty="0" smtClean="0"/>
              <a:t>      </a:t>
            </a:r>
            <a:r>
              <a:rPr lang="en-US" b="1" dirty="0" smtClean="0"/>
              <a:t>&lt;!ATTLIST </a:t>
            </a:r>
            <a:r>
              <a:rPr lang="en-US" b="1" dirty="0" err="1" smtClean="0"/>
              <a:t>termdef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	id </a:t>
            </a:r>
            <a:r>
              <a:rPr lang="en-US" b="1" dirty="0" err="1" smtClean="0"/>
              <a:t>ID</a:t>
            </a:r>
            <a:r>
              <a:rPr lang="en-US" b="1" dirty="0" smtClean="0"/>
              <a:t> #REQUIRED </a:t>
            </a:r>
          </a:p>
          <a:p>
            <a:r>
              <a:rPr lang="en-US" b="1" dirty="0" smtClean="0"/>
              <a:t>	name CDATA #IMPLIED</a:t>
            </a:r>
          </a:p>
          <a:p>
            <a:r>
              <a:rPr lang="ru-RU" b="1" dirty="0" smtClean="0"/>
              <a:t>       </a:t>
            </a:r>
            <a:r>
              <a:rPr lang="en-US" b="1" dirty="0" smtClean="0"/>
              <a:t>&gt;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- спецификация атрибутов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]&gt; </a:t>
            </a:r>
          </a:p>
          <a:p>
            <a:r>
              <a:rPr lang="en-US" dirty="0" smtClean="0"/>
              <a:t>&lt;xxx ….&gt;…  &lt;/xxx&gt;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742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Раздел 4</a:t>
            </a:r>
            <a:br>
              <a:rPr lang="ru-RU" sz="3200" dirty="0" smtClean="0"/>
            </a:br>
            <a:r>
              <a:rPr lang="ru-RU" sz="3200" dirty="0" smtClean="0"/>
              <a:t>Ввод-вывод, </a:t>
            </a:r>
            <a:r>
              <a:rPr lang="en-US" sz="3200" dirty="0" smtClean="0"/>
              <a:t>DOM – Document Object Model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7089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44008" y="2852936"/>
            <a:ext cx="381642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Программа обработки</a:t>
            </a:r>
            <a:endParaRPr lang="ru-RU" dirty="0"/>
          </a:p>
        </p:txBody>
      </p:sp>
      <p:sp>
        <p:nvSpPr>
          <p:cNvPr id="8" name="Блок-схема: документ 7"/>
          <p:cNvSpPr/>
          <p:nvPr/>
        </p:nvSpPr>
        <p:spPr>
          <a:xfrm>
            <a:off x="827584" y="3284984"/>
            <a:ext cx="1800200" cy="108012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XML-</a:t>
            </a:r>
            <a:r>
              <a:rPr lang="ru-RU" dirty="0" smtClean="0"/>
              <a:t>документ</a:t>
            </a:r>
            <a:endParaRPr lang="ru-RU" dirty="0"/>
          </a:p>
        </p:txBody>
      </p:sp>
      <p:cxnSp>
        <p:nvCxnSpPr>
          <p:cNvPr id="10" name="Скругленная соединительная линия 9"/>
          <p:cNvCxnSpPr>
            <a:endCxn id="7" idx="1"/>
          </p:cNvCxnSpPr>
          <p:nvPr/>
        </p:nvCxnSpPr>
        <p:spPr>
          <a:xfrm>
            <a:off x="2627784" y="3501008"/>
            <a:ext cx="2016224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Скругленная соединительная линия 12"/>
          <p:cNvCxnSpPr/>
          <p:nvPr/>
        </p:nvCxnSpPr>
        <p:spPr>
          <a:xfrm rot="10800000" flipV="1">
            <a:off x="2843808" y="4221088"/>
            <a:ext cx="1800200" cy="8640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7584" y="479715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Новый </a:t>
            </a:r>
            <a:r>
              <a:rPr lang="en-US" dirty="0" smtClean="0"/>
              <a:t>XML-</a:t>
            </a:r>
            <a:r>
              <a:rPr lang="ru-RU" dirty="0" smtClean="0"/>
              <a:t>документ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987824" y="31409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ввод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987824" y="35730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915816" y="44371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3635896" y="2204864"/>
            <a:ext cx="93610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35896" y="16288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Проверка синтаксиса, проверка грамматики (если задана)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1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Основы текстовой структуризации данных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xmlns="" val="914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Два способа ввода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1 Событийный ввод (</a:t>
            </a:r>
            <a:r>
              <a:rPr lang="en-US" sz="2400" b="1" dirty="0" smtClean="0"/>
              <a:t>Read)</a:t>
            </a:r>
            <a:endParaRPr lang="ru-RU" sz="2400" b="1" dirty="0" smtClean="0"/>
          </a:p>
          <a:p>
            <a:r>
              <a:rPr lang="en-US" dirty="0" smtClean="0"/>
              <a:t>&lt;?xml version="1.0" encoding="utf-8"?&gt; &lt;!DOCTYPE recipe&gt; </a:t>
            </a:r>
            <a:r>
              <a:rPr lang="en-US" b="1" dirty="0" smtClean="0"/>
              <a:t>&lt;recipe</a:t>
            </a:r>
            <a:r>
              <a:rPr lang="en-US" dirty="0" smtClean="0"/>
              <a:t> name="</a:t>
            </a:r>
            <a:r>
              <a:rPr lang="ru-RU" dirty="0" smtClean="0"/>
              <a:t>хлеб" </a:t>
            </a:r>
            <a:r>
              <a:rPr lang="en-US" dirty="0" err="1" smtClean="0"/>
              <a:t>preptime</a:t>
            </a:r>
            <a:r>
              <a:rPr lang="en-US" dirty="0" smtClean="0"/>
              <a:t>="5min" </a:t>
            </a:r>
            <a:r>
              <a:rPr lang="en-US" dirty="0" err="1" smtClean="0"/>
              <a:t>cooktime</a:t>
            </a:r>
            <a:r>
              <a:rPr lang="en-US" dirty="0" smtClean="0"/>
              <a:t>="180min"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b="1" dirty="0" smtClean="0"/>
              <a:t>&lt;title&gt;</a:t>
            </a:r>
            <a:r>
              <a:rPr lang="en-US" dirty="0" smtClean="0"/>
              <a:t> </a:t>
            </a:r>
            <a:r>
              <a:rPr lang="ru-RU" dirty="0" smtClean="0"/>
              <a:t>Простой хлеб </a:t>
            </a:r>
            <a:r>
              <a:rPr lang="ru-RU" b="1" dirty="0" smtClean="0"/>
              <a:t>&lt;/</a:t>
            </a:r>
            <a:r>
              <a:rPr lang="en-US" b="1" dirty="0" smtClean="0"/>
              <a:t>title&gt;</a:t>
            </a:r>
            <a:r>
              <a:rPr lang="en-US" dirty="0" smtClean="0"/>
              <a:t> </a:t>
            </a:r>
            <a:r>
              <a:rPr lang="en-US" b="1" dirty="0" smtClean="0"/>
              <a:t>&lt;composition&gt;</a:t>
            </a:r>
            <a:r>
              <a:rPr lang="en-US" dirty="0" smtClean="0"/>
              <a:t> </a:t>
            </a:r>
            <a:r>
              <a:rPr lang="en-US" b="1" dirty="0" smtClean="0"/>
              <a:t>&lt;ingredient</a:t>
            </a:r>
            <a:r>
              <a:rPr lang="en-US" dirty="0" smtClean="0"/>
              <a:t> amount="3" unit="</a:t>
            </a:r>
            <a:r>
              <a:rPr lang="ru-RU" dirty="0" smtClean="0"/>
              <a:t>стакан"</a:t>
            </a:r>
            <a:r>
              <a:rPr lang="ru-RU" b="1" dirty="0" smtClean="0"/>
              <a:t>&gt;</a:t>
            </a:r>
            <a:r>
              <a:rPr lang="ru-RU" dirty="0" smtClean="0"/>
              <a:t>Мука</a:t>
            </a:r>
            <a:r>
              <a:rPr lang="ru-RU" b="1" dirty="0" smtClean="0"/>
              <a:t>&lt;/</a:t>
            </a:r>
            <a:r>
              <a:rPr lang="en-US" b="1" dirty="0" smtClean="0"/>
              <a:t>ingredient&gt;</a:t>
            </a:r>
            <a:endParaRPr lang="ru-RU" b="1" dirty="0" smtClean="0"/>
          </a:p>
          <a:p>
            <a:endParaRPr lang="en-US" b="1" dirty="0" smtClean="0"/>
          </a:p>
          <a:p>
            <a:pPr>
              <a:buFontTx/>
              <a:buChar char="-"/>
            </a:pPr>
            <a:r>
              <a:rPr lang="ru-RU" b="1" dirty="0" smtClean="0"/>
              <a:t>При вводе порождаются события типа «появился новый элемент», «появился текст», «конец элемента» и др. Ввод в программу осуществляется через (пере)определение реакции на события</a:t>
            </a:r>
          </a:p>
          <a:p>
            <a:pPr>
              <a:buFontTx/>
              <a:buChar char="-"/>
            </a:pPr>
            <a:endParaRPr lang="ru-RU" b="1" dirty="0" smtClean="0"/>
          </a:p>
          <a:p>
            <a:r>
              <a:rPr lang="ru-RU" sz="2400" b="1" dirty="0" smtClean="0"/>
              <a:t>2 Построение дерева </a:t>
            </a:r>
            <a:r>
              <a:rPr lang="en-US" sz="2400" b="1" dirty="0" smtClean="0"/>
              <a:t>(Load)</a:t>
            </a:r>
            <a:endParaRPr lang="ru-RU" sz="2400" dirty="0"/>
          </a:p>
        </p:txBody>
      </p:sp>
      <p:sp>
        <p:nvSpPr>
          <p:cNvPr id="91" name="Блок-схема: документ 90"/>
          <p:cNvSpPr/>
          <p:nvPr/>
        </p:nvSpPr>
        <p:spPr>
          <a:xfrm>
            <a:off x="827584" y="4869160"/>
            <a:ext cx="1800200" cy="108012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XML-</a:t>
            </a:r>
            <a:r>
              <a:rPr lang="ru-RU" dirty="0" smtClean="0"/>
              <a:t>документ</a:t>
            </a:r>
            <a:endParaRPr lang="ru-RU" dirty="0"/>
          </a:p>
        </p:txBody>
      </p:sp>
      <p:sp>
        <p:nvSpPr>
          <p:cNvPr id="92" name="Овал 91"/>
          <p:cNvSpPr/>
          <p:nvPr/>
        </p:nvSpPr>
        <p:spPr>
          <a:xfrm>
            <a:off x="5436096" y="4437112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>
            <a:off x="4716016" y="5085184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/>
          <p:cNvSpPr/>
          <p:nvPr/>
        </p:nvSpPr>
        <p:spPr>
          <a:xfrm>
            <a:off x="3995936" y="5733256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/>
          <p:cNvSpPr/>
          <p:nvPr/>
        </p:nvSpPr>
        <p:spPr>
          <a:xfrm>
            <a:off x="6588224" y="5085184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5724128" y="508518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6948264" y="573325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5364088" y="5733256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5436096" y="6237312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1" name="Прямая со стрелкой 100"/>
          <p:cNvCxnSpPr>
            <a:stCxn id="92" idx="3"/>
          </p:cNvCxnSpPr>
          <p:nvPr/>
        </p:nvCxnSpPr>
        <p:spPr>
          <a:xfrm flipH="1">
            <a:off x="5292080" y="4682963"/>
            <a:ext cx="260015" cy="402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92" idx="4"/>
            <a:endCxn id="96" idx="0"/>
          </p:cNvCxnSpPr>
          <p:nvPr/>
        </p:nvCxnSpPr>
        <p:spPr>
          <a:xfrm>
            <a:off x="5832140" y="4725144"/>
            <a:ext cx="18002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92" idx="5"/>
            <a:endCxn id="95" idx="0"/>
          </p:cNvCxnSpPr>
          <p:nvPr/>
        </p:nvCxnSpPr>
        <p:spPr>
          <a:xfrm>
            <a:off x="6112185" y="4682963"/>
            <a:ext cx="872083" cy="402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93" idx="3"/>
            <a:endCxn id="94" idx="0"/>
          </p:cNvCxnSpPr>
          <p:nvPr/>
        </p:nvCxnSpPr>
        <p:spPr>
          <a:xfrm flipH="1">
            <a:off x="4391980" y="5331035"/>
            <a:ext cx="440035" cy="402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93" idx="5"/>
            <a:endCxn id="98" idx="0"/>
          </p:cNvCxnSpPr>
          <p:nvPr/>
        </p:nvCxnSpPr>
        <p:spPr>
          <a:xfrm>
            <a:off x="5392105" y="5331035"/>
            <a:ext cx="368027" cy="402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98" idx="4"/>
            <a:endCxn id="99" idx="0"/>
          </p:cNvCxnSpPr>
          <p:nvPr/>
        </p:nvCxnSpPr>
        <p:spPr>
          <a:xfrm>
            <a:off x="5760132" y="6021288"/>
            <a:ext cx="7200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95" idx="4"/>
            <a:endCxn id="97" idx="0"/>
          </p:cNvCxnSpPr>
          <p:nvPr/>
        </p:nvCxnSpPr>
        <p:spPr>
          <a:xfrm>
            <a:off x="6984268" y="5373216"/>
            <a:ext cx="25202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/>
          <p:nvPr/>
        </p:nvCxnSpPr>
        <p:spPr>
          <a:xfrm flipV="1">
            <a:off x="2627784" y="4509120"/>
            <a:ext cx="2736304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2800" dirty="0" smtClean="0"/>
              <a:t>Стандартное представление дерева: </a:t>
            </a:r>
            <a:r>
              <a:rPr lang="en-US" sz="2800" dirty="0" smtClean="0"/>
              <a:t>DOM – Document Object Model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&lt;recipe</a:t>
            </a:r>
            <a:r>
              <a:rPr lang="en-US" dirty="0" smtClean="0"/>
              <a:t> name="</a:t>
            </a:r>
            <a:r>
              <a:rPr lang="ru-RU" dirty="0" smtClean="0"/>
              <a:t>хлеб" </a:t>
            </a:r>
            <a:r>
              <a:rPr lang="en-US" dirty="0" err="1" smtClean="0"/>
              <a:t>preptime</a:t>
            </a:r>
            <a:r>
              <a:rPr lang="en-US" dirty="0" smtClean="0"/>
              <a:t>="5min" </a:t>
            </a:r>
            <a:r>
              <a:rPr lang="en-US" dirty="0" err="1" smtClean="0"/>
              <a:t>cooktime</a:t>
            </a:r>
            <a:r>
              <a:rPr lang="en-US" dirty="0" smtClean="0"/>
              <a:t>="180min"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    &lt;title&gt;</a:t>
            </a:r>
            <a:r>
              <a:rPr lang="en-US" dirty="0" smtClean="0"/>
              <a:t> </a:t>
            </a:r>
            <a:r>
              <a:rPr lang="ru-RU" dirty="0" smtClean="0"/>
              <a:t>Простой хлеб </a:t>
            </a:r>
            <a:r>
              <a:rPr lang="ru-RU" b="1" dirty="0" smtClean="0"/>
              <a:t>&lt;/</a:t>
            </a:r>
            <a:r>
              <a:rPr lang="en-US" b="1" dirty="0" smtClean="0"/>
              <a:t>title&gt;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    &lt;composition&gt;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        &lt;ingredient</a:t>
            </a:r>
            <a:r>
              <a:rPr lang="en-US" dirty="0" smtClean="0"/>
              <a:t> amount="3" unit="</a:t>
            </a:r>
            <a:r>
              <a:rPr lang="ru-RU" dirty="0" smtClean="0"/>
              <a:t>стакан"</a:t>
            </a:r>
            <a:r>
              <a:rPr lang="ru-RU" b="1" dirty="0" smtClean="0"/>
              <a:t>&gt;</a:t>
            </a:r>
            <a:r>
              <a:rPr lang="ru-RU" dirty="0" smtClean="0"/>
              <a:t>Мука</a:t>
            </a:r>
            <a:r>
              <a:rPr lang="ru-RU" b="1" dirty="0" smtClean="0"/>
              <a:t>&lt;/</a:t>
            </a:r>
            <a:r>
              <a:rPr lang="en-US" b="1" dirty="0" smtClean="0"/>
              <a:t>ingredient&gt;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        &lt;ingredient</a:t>
            </a:r>
            <a:r>
              <a:rPr lang="en-US" dirty="0" smtClean="0"/>
              <a:t> amount="0.25" unit="</a:t>
            </a:r>
            <a:r>
              <a:rPr lang="ru-RU" dirty="0" smtClean="0"/>
              <a:t>грамм"</a:t>
            </a:r>
            <a:r>
              <a:rPr lang="ru-RU" b="1" dirty="0" smtClean="0"/>
              <a:t>&gt;</a:t>
            </a:r>
            <a:r>
              <a:rPr lang="ru-RU" dirty="0" smtClean="0"/>
              <a:t>Дрожжи</a:t>
            </a:r>
            <a:r>
              <a:rPr lang="ru-RU" b="1" dirty="0" smtClean="0"/>
              <a:t>&lt;/</a:t>
            </a:r>
            <a:r>
              <a:rPr lang="en-US" b="1" dirty="0" smtClean="0"/>
              <a:t>ingredient&gt;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        &lt;ingredient</a:t>
            </a:r>
            <a:r>
              <a:rPr lang="en-US" dirty="0" smtClean="0"/>
              <a:t> amount="1.5" unit="</a:t>
            </a:r>
            <a:r>
              <a:rPr lang="ru-RU" dirty="0" smtClean="0"/>
              <a:t>стакан"</a:t>
            </a:r>
            <a:r>
              <a:rPr lang="ru-RU" b="1" dirty="0" smtClean="0"/>
              <a:t>&gt;</a:t>
            </a:r>
            <a:r>
              <a:rPr lang="ru-RU" dirty="0" smtClean="0"/>
              <a:t>Тёплая вода</a:t>
            </a:r>
            <a:r>
              <a:rPr lang="ru-RU" b="1" dirty="0" smtClean="0"/>
              <a:t>&lt;/</a:t>
            </a:r>
            <a:r>
              <a:rPr lang="en-US" b="1" dirty="0" smtClean="0"/>
              <a:t>ingredient&gt;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&lt;/composition&gt;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     &lt;instructions&gt;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         &lt;step&gt;</a:t>
            </a:r>
            <a:r>
              <a:rPr lang="en-US" dirty="0" smtClean="0"/>
              <a:t> </a:t>
            </a:r>
            <a:r>
              <a:rPr lang="ru-RU" dirty="0" smtClean="0"/>
              <a:t>Смешать все ингредиенты и тщательно замесить.</a:t>
            </a:r>
            <a:endParaRPr lang="en-US" dirty="0" smtClean="0"/>
          </a:p>
          <a:p>
            <a:r>
              <a:rPr lang="en-US" dirty="0" smtClean="0"/>
              <a:t>         ….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899592" y="4653136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XMLDocument</a:t>
            </a:r>
            <a:endParaRPr lang="en-US" dirty="0" smtClean="0"/>
          </a:p>
          <a:p>
            <a:r>
              <a:rPr lang="en-US" dirty="0" err="1" smtClean="0"/>
              <a:t>XMLElement</a:t>
            </a:r>
            <a:endParaRPr lang="en-US" dirty="0" smtClean="0"/>
          </a:p>
          <a:p>
            <a:r>
              <a:rPr lang="en-US" dirty="0" err="1" smtClean="0"/>
              <a:t>XMLText</a:t>
            </a:r>
            <a:endParaRPr lang="en-US" dirty="0" smtClean="0"/>
          </a:p>
          <a:p>
            <a:r>
              <a:rPr lang="en-US" dirty="0" err="1" smtClean="0"/>
              <a:t>XMLNode</a:t>
            </a:r>
            <a:endParaRPr lang="en-US" dirty="0" smtClean="0"/>
          </a:p>
          <a:p>
            <a:r>
              <a:rPr lang="en-US" dirty="0" err="1" smtClean="0"/>
              <a:t>XMLAttribute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4355976" y="5013176"/>
            <a:ext cx="208823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51" idx="0"/>
          </p:cNvCxnSpPr>
          <p:nvPr/>
        </p:nvCxnSpPr>
        <p:spPr>
          <a:xfrm flipV="1">
            <a:off x="5400092" y="4293096"/>
            <a:ext cx="36004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51" idx="6"/>
          </p:cNvCxnSpPr>
          <p:nvPr/>
        </p:nvCxnSpPr>
        <p:spPr>
          <a:xfrm flipV="1">
            <a:off x="6444208" y="5373216"/>
            <a:ext cx="792088" cy="36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3635896" y="53012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1" idx="3"/>
          </p:cNvCxnSpPr>
          <p:nvPr/>
        </p:nvCxnSpPr>
        <p:spPr>
          <a:xfrm flipH="1">
            <a:off x="3851920" y="5689265"/>
            <a:ext cx="809871" cy="6200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1" idx="5"/>
          </p:cNvCxnSpPr>
          <p:nvPr/>
        </p:nvCxnSpPr>
        <p:spPr>
          <a:xfrm>
            <a:off x="6138393" y="5689265"/>
            <a:ext cx="809871" cy="692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32040" y="40770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51571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LeftBroth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7308304" y="51571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RightBroth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059832" y="63093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LeftChild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6948264" y="62373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RightChild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Функциональное объектное представление </a:t>
            </a:r>
            <a:r>
              <a:rPr lang="en-US" sz="3600" dirty="0" smtClean="0"/>
              <a:t>XML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4249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 объектов:</a:t>
            </a:r>
          </a:p>
          <a:p>
            <a:r>
              <a:rPr lang="en-US" dirty="0" err="1" smtClean="0"/>
              <a:t>XDocument</a:t>
            </a:r>
            <a:endParaRPr lang="en-US" dirty="0" smtClean="0"/>
          </a:p>
          <a:p>
            <a:r>
              <a:rPr lang="en-US" dirty="0" err="1" smtClean="0"/>
              <a:t>XElement</a:t>
            </a:r>
            <a:endParaRPr lang="en-US" dirty="0" smtClean="0"/>
          </a:p>
          <a:p>
            <a:r>
              <a:rPr lang="en-US" dirty="0" err="1" smtClean="0"/>
              <a:t>XAttribute</a:t>
            </a:r>
            <a:endParaRPr lang="en-US" dirty="0" smtClean="0"/>
          </a:p>
          <a:p>
            <a:r>
              <a:rPr lang="en-US" dirty="0" err="1" smtClean="0"/>
              <a:t>XName</a:t>
            </a:r>
            <a:endParaRPr lang="en-US" dirty="0" smtClean="0"/>
          </a:p>
          <a:p>
            <a:r>
              <a:rPr lang="en-US" dirty="0" err="1" smtClean="0"/>
              <a:t>XText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Конструкторы позволяют задавать иерархию элементов/</a:t>
            </a:r>
            <a:r>
              <a:rPr lang="ru-RU" dirty="0" err="1" smtClean="0"/>
              <a:t>подэлементов</a:t>
            </a:r>
            <a:r>
              <a:rPr lang="ru-RU" dirty="0" smtClean="0"/>
              <a:t>/</a:t>
            </a:r>
            <a:r>
              <a:rPr lang="ru-RU" dirty="0" err="1" smtClean="0"/>
              <a:t>аттрибутов</a:t>
            </a:r>
            <a:r>
              <a:rPr lang="ru-RU" dirty="0" smtClean="0"/>
              <a:t>/текстов</a:t>
            </a:r>
          </a:p>
          <a:p>
            <a:endParaRPr lang="ru-RU" dirty="0" smtClean="0"/>
          </a:p>
          <a:p>
            <a:r>
              <a:rPr lang="en-US" dirty="0" err="1" smtClean="0"/>
              <a:t>XElement</a:t>
            </a:r>
            <a:r>
              <a:rPr lang="en-US" dirty="0" smtClean="0"/>
              <a:t> html = new </a:t>
            </a:r>
            <a:r>
              <a:rPr lang="en-US" dirty="0" err="1" smtClean="0"/>
              <a:t>XElement</a:t>
            </a:r>
            <a:r>
              <a:rPr lang="en-US" dirty="0" smtClean="0"/>
              <a:t>(“html”,</a:t>
            </a:r>
          </a:p>
          <a:p>
            <a:r>
              <a:rPr lang="en-US" dirty="0" smtClean="0"/>
              <a:t>	new </a:t>
            </a:r>
            <a:r>
              <a:rPr lang="en-US" dirty="0" err="1" smtClean="0"/>
              <a:t>XElement</a:t>
            </a:r>
            <a:r>
              <a:rPr lang="en-US" dirty="0" smtClean="0"/>
              <a:t>(“head”, …),</a:t>
            </a:r>
          </a:p>
          <a:p>
            <a:r>
              <a:rPr lang="en-US" dirty="0" smtClean="0"/>
              <a:t>	new </a:t>
            </a:r>
            <a:r>
              <a:rPr lang="en-US" dirty="0" err="1" smtClean="0"/>
              <a:t>XElement</a:t>
            </a:r>
            <a:r>
              <a:rPr lang="en-US" dirty="0" smtClean="0"/>
              <a:t>(“body”,</a:t>
            </a:r>
          </a:p>
          <a:p>
            <a:r>
              <a:rPr lang="en-US" dirty="0" smtClean="0"/>
              <a:t>		new </a:t>
            </a:r>
            <a:r>
              <a:rPr lang="en-US" dirty="0" err="1" smtClean="0"/>
              <a:t>XElement</a:t>
            </a:r>
            <a:r>
              <a:rPr lang="en-US" dirty="0" smtClean="0"/>
              <a:t>(“h1”, “</a:t>
            </a:r>
            <a:r>
              <a:rPr lang="ru-RU" dirty="0" smtClean="0"/>
              <a:t>Пример</a:t>
            </a:r>
            <a:r>
              <a:rPr lang="en-US" dirty="0" smtClean="0"/>
              <a:t>”),</a:t>
            </a:r>
          </a:p>
          <a:p>
            <a:r>
              <a:rPr lang="en-US" dirty="0" smtClean="0"/>
              <a:t>		new </a:t>
            </a:r>
            <a:r>
              <a:rPr lang="en-US" dirty="0" err="1" smtClean="0"/>
              <a:t>XElement</a:t>
            </a:r>
            <a:r>
              <a:rPr lang="en-US" dirty="0" smtClean="0"/>
              <a:t>(“</a:t>
            </a:r>
            <a:r>
              <a:rPr lang="en-US" dirty="0" err="1" smtClean="0"/>
              <a:t>img</a:t>
            </a:r>
            <a:r>
              <a:rPr lang="en-US" dirty="0" smtClean="0"/>
              <a:t>”, new </a:t>
            </a:r>
            <a:r>
              <a:rPr lang="en-US" dirty="0" err="1" smtClean="0"/>
              <a:t>Xattribute</a:t>
            </a:r>
            <a:r>
              <a:rPr lang="en-US" dirty="0" smtClean="0"/>
              <a:t>(“</a:t>
            </a:r>
            <a:r>
              <a:rPr lang="en-US" dirty="0" err="1" smtClean="0"/>
              <a:t>src</a:t>
            </a:r>
            <a:r>
              <a:rPr lang="en-US" dirty="0" smtClean="0"/>
              <a:t>”, “images/pic1.jpg”),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Методы классов позволяют гибко программировать обработку в функциональном стиле</a:t>
            </a:r>
          </a:p>
          <a:p>
            <a:endParaRPr lang="ru-RU" dirty="0" smtClean="0"/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&lt;?xml version="1.0" encoding="utf-8" ?&gt;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&lt;db&gt;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&lt;person id="p_001"&gt;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ru-RU" sz="1200" dirty="0" smtClean="0">
                <a:latin typeface="Courier New" pitchFamily="49" charset="0"/>
                <a:cs typeface="Courier New" pitchFamily="49" charset="0"/>
              </a:rPr>
              <a:t>Иванов&lt;/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&lt;age&gt;21&lt;/age&gt;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&lt;/person&gt;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&lt;person id="p_002"&gt;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ru-RU" sz="1200" dirty="0" smtClean="0">
                <a:latin typeface="Courier New" pitchFamily="49" charset="0"/>
                <a:cs typeface="Courier New" pitchFamily="49" charset="0"/>
              </a:rPr>
              <a:t>Петров&lt;/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&lt;age&gt;19&lt;/age&gt;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&lt;/person&gt;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&lt;person id="p_003"&gt;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ru-RU" sz="1200" dirty="0" smtClean="0">
                <a:latin typeface="Courier New" pitchFamily="49" charset="0"/>
                <a:cs typeface="Courier New" pitchFamily="49" charset="0"/>
              </a:rPr>
              <a:t>Сидоров&lt;/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&lt;age&gt;22&lt;/age&gt;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&lt;/person&gt;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&lt;/db&gt;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842493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Методы классов позволяют гибко программировать обработку в функциональном стиле</a:t>
            </a:r>
          </a:p>
          <a:p>
            <a:r>
              <a:rPr lang="en-US" dirty="0" smtClean="0"/>
              <a:t>File.xml</a:t>
            </a:r>
            <a:endParaRPr lang="ru-RU" dirty="0" smtClean="0"/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&lt;?xml version="1.0" encoding="utf-8" ?&gt;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&lt;db&gt;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&lt;person id="p_001"&gt;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ru-RU" sz="1200" dirty="0" smtClean="0">
                <a:latin typeface="Courier New" pitchFamily="49" charset="0"/>
                <a:cs typeface="Courier New" pitchFamily="49" charset="0"/>
              </a:rPr>
              <a:t>Иванов&lt;/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&lt;age&gt;21&lt;/age&gt;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&lt;/person&gt;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&lt;person id="p_002"&gt;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ru-RU" sz="1200" dirty="0" smtClean="0">
                <a:latin typeface="Courier New" pitchFamily="49" charset="0"/>
                <a:cs typeface="Courier New" pitchFamily="49" charset="0"/>
              </a:rPr>
              <a:t>Петров&lt;/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&lt;age&gt;19&lt;/age&gt;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&lt;/person&gt;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&lt;person id="p_003"&gt;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ru-RU" sz="1200" dirty="0" smtClean="0">
                <a:latin typeface="Courier New" pitchFamily="49" charset="0"/>
                <a:cs typeface="Courier New" pitchFamily="49" charset="0"/>
              </a:rPr>
              <a:t>Сидоров&lt;/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&lt;age&gt;22&lt;/age&gt;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&lt;/person&gt;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&lt;/db&gt;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db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XElement.Load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(“File.xml”);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query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db.Elements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.Where(x =&gt;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x.Attribute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(“id”).Value == “p_002”)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.First();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Раздел </a:t>
            </a:r>
            <a:r>
              <a:rPr lang="en-US" sz="3600" dirty="0" smtClean="0"/>
              <a:t>5</a:t>
            </a:r>
            <a:r>
              <a:rPr lang="ru-RU" sz="3600" dirty="0" smtClean="0"/>
              <a:t>. Пространства имен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5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имена (или идентификаторы). Требуется обеспечить глобальную уникальность имен.</a:t>
            </a:r>
          </a:p>
          <a:p>
            <a:r>
              <a:rPr lang="ru-RU" dirty="0" smtClean="0"/>
              <a:t>Два способа решения:</a:t>
            </a:r>
          </a:p>
          <a:p>
            <a:pPr marL="342900" indent="-342900">
              <a:buAutoNum type="arabicParenR"/>
            </a:pPr>
            <a:r>
              <a:rPr lang="ru-RU" b="1" dirty="0" smtClean="0"/>
              <a:t>Очень длинные имена</a:t>
            </a:r>
            <a:r>
              <a:rPr lang="ru-RU" dirty="0" smtClean="0"/>
              <a:t>. Пример: </a:t>
            </a:r>
            <a:r>
              <a:rPr lang="en-US" dirty="0" err="1" smtClean="0"/>
              <a:t>Guid</a:t>
            </a:r>
            <a:endParaRPr lang="en-US" dirty="0" smtClean="0"/>
          </a:p>
          <a:p>
            <a:pPr marL="342900" indent="-342900"/>
            <a:r>
              <a:rPr lang="en-US" dirty="0" smtClean="0"/>
              <a:t>// </a:t>
            </a:r>
            <a:r>
              <a:rPr lang="en-US" dirty="0" err="1" smtClean="0"/>
              <a:t>Guid</a:t>
            </a:r>
            <a:r>
              <a:rPr lang="en-US" dirty="0" smtClean="0"/>
              <a:t> for the interface </a:t>
            </a:r>
            <a:r>
              <a:rPr lang="en-US" dirty="0" err="1" smtClean="0"/>
              <a:t>IMyInterface</a:t>
            </a:r>
            <a:r>
              <a:rPr lang="en-US" dirty="0" smtClean="0"/>
              <a:t>. </a:t>
            </a:r>
          </a:p>
          <a:p>
            <a:pPr marL="342900" indent="-342900"/>
            <a:r>
              <a:rPr lang="en-US" dirty="0" smtClean="0"/>
              <a:t>[</a:t>
            </a:r>
            <a:r>
              <a:rPr lang="en-US" dirty="0" err="1" smtClean="0"/>
              <a:t>Guid</a:t>
            </a:r>
            <a:r>
              <a:rPr lang="en-US" dirty="0" smtClean="0"/>
              <a:t>("F9168C5E-CEB2-4faa-B6BF-329BF39FA1E4")] </a:t>
            </a:r>
          </a:p>
          <a:p>
            <a:pPr marL="342900" indent="-342900"/>
            <a:r>
              <a:rPr lang="en-US" dirty="0" smtClean="0"/>
              <a:t>interface </a:t>
            </a:r>
            <a:r>
              <a:rPr lang="en-US" dirty="0" err="1" smtClean="0"/>
              <a:t>IMyInterface</a:t>
            </a:r>
            <a:r>
              <a:rPr lang="en-US" dirty="0" smtClean="0"/>
              <a:t> { void </a:t>
            </a:r>
            <a:r>
              <a:rPr lang="en-US" dirty="0" err="1" smtClean="0"/>
              <a:t>MyMethod</a:t>
            </a:r>
            <a:r>
              <a:rPr lang="en-US" dirty="0" smtClean="0"/>
              <a:t>(); } </a:t>
            </a:r>
            <a:br>
              <a:rPr lang="en-US" dirty="0" smtClean="0"/>
            </a:br>
            <a:endParaRPr lang="en-US" dirty="0" smtClean="0"/>
          </a:p>
          <a:p>
            <a:pPr marL="342900" indent="-342900"/>
            <a:r>
              <a:rPr lang="en-US" dirty="0" smtClean="0"/>
              <a:t>2) </a:t>
            </a:r>
            <a:r>
              <a:rPr lang="ru-RU" b="1" dirty="0" smtClean="0"/>
              <a:t>Использование пространств имен</a:t>
            </a:r>
            <a:r>
              <a:rPr lang="ru-RU" dirty="0" smtClean="0"/>
              <a:t>. Пример: </a:t>
            </a:r>
            <a:r>
              <a:rPr lang="en-US" dirty="0" smtClean="0"/>
              <a:t>namespaces </a:t>
            </a:r>
            <a:r>
              <a:rPr lang="ru-RU" dirty="0" smtClean="0"/>
              <a:t>в </a:t>
            </a:r>
            <a:r>
              <a:rPr lang="en-US" dirty="0" smtClean="0"/>
              <a:t>C#</a:t>
            </a:r>
          </a:p>
          <a:p>
            <a:pPr marL="342900" indent="-342900"/>
            <a:r>
              <a:rPr lang="en-US" dirty="0" smtClean="0"/>
              <a:t>namespace AAA.B1</a:t>
            </a:r>
          </a:p>
          <a:p>
            <a:pPr marL="342900" indent="-342900"/>
            <a:r>
              <a:rPr lang="en-US" dirty="0" smtClean="0"/>
              <a:t>{</a:t>
            </a:r>
          </a:p>
          <a:p>
            <a:pPr marL="342900" indent="-342900"/>
            <a:r>
              <a:rPr lang="en-US" dirty="0" smtClean="0"/>
              <a:t>	class CCC {}</a:t>
            </a:r>
          </a:p>
          <a:p>
            <a:pPr marL="342900" indent="-342900"/>
            <a:r>
              <a:rPr lang="en-US" dirty="0" smtClean="0"/>
              <a:t>}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ru-RU" dirty="0" smtClean="0"/>
              <a:t>Использование </a:t>
            </a:r>
            <a:r>
              <a:rPr lang="en-US" dirty="0" smtClean="0"/>
              <a:t>AAA.B1.CCC</a:t>
            </a:r>
          </a:p>
          <a:p>
            <a:pPr marL="342900" indent="-342900"/>
            <a:r>
              <a:rPr lang="ru-RU" dirty="0" smtClean="0"/>
              <a:t>Или </a:t>
            </a:r>
            <a:endParaRPr lang="en-US" dirty="0" smtClean="0"/>
          </a:p>
          <a:p>
            <a:pPr marL="342900" indent="-342900"/>
            <a:r>
              <a:rPr lang="en-US" dirty="0" smtClean="0"/>
              <a:t>Using AAA;</a:t>
            </a:r>
          </a:p>
          <a:p>
            <a:pPr marL="342900" indent="-342900"/>
            <a:r>
              <a:rPr lang="en-US" dirty="0" smtClean="0"/>
              <a:t>… B1.CCC …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ru-RU" dirty="0" smtClean="0"/>
              <a:t>И т.д.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6742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Пространства имен для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ПолноеИмя</a:t>
            </a:r>
            <a:r>
              <a:rPr lang="ru-RU" dirty="0" smtClean="0"/>
              <a:t> = </a:t>
            </a:r>
            <a:r>
              <a:rPr lang="en-US" dirty="0" smtClean="0"/>
              <a:t>NS + </a:t>
            </a:r>
            <a:r>
              <a:rPr lang="en-US" dirty="0" err="1" smtClean="0"/>
              <a:t>localname</a:t>
            </a:r>
            <a:endParaRPr lang="en-US" dirty="0" smtClean="0"/>
          </a:p>
          <a:p>
            <a:r>
              <a:rPr lang="ru-RU" dirty="0" smtClean="0"/>
              <a:t>Напр. </a:t>
            </a:r>
            <a:r>
              <a:rPr lang="en-US" dirty="0" smtClean="0">
                <a:hlinkClick r:id="rId2"/>
              </a:rPr>
              <a:t>http://www.w3.org/1999/02/22-rdf-syntax-ns#about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Вводится префикс (короткое имя пространства имен) и тогда остается:</a:t>
            </a:r>
          </a:p>
          <a:p>
            <a:pPr>
              <a:buFontTx/>
              <a:buChar char="-"/>
            </a:pPr>
            <a:r>
              <a:rPr lang="ru-RU" dirty="0" smtClean="0"/>
              <a:t>Определение префикса </a:t>
            </a:r>
            <a:r>
              <a:rPr lang="en-US" dirty="0" err="1" smtClean="0"/>
              <a:t>xmlns:</a:t>
            </a:r>
            <a:r>
              <a:rPr lang="en-US" b="1" dirty="0" err="1" smtClean="0"/>
              <a:t>pref</a:t>
            </a:r>
            <a:r>
              <a:rPr lang="en-US" dirty="0" smtClean="0"/>
              <a:t>= </a:t>
            </a:r>
            <a:r>
              <a:rPr lang="en-US" dirty="0" smtClean="0">
                <a:hlinkClick r:id="rId2"/>
              </a:rPr>
              <a:t>http://www.w3.org/1999/02/22-rdf-syntax-ns#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Имя в виде пары </a:t>
            </a:r>
            <a:r>
              <a:rPr lang="en-US" dirty="0" err="1" smtClean="0"/>
              <a:t>pref:about</a:t>
            </a:r>
            <a:endParaRPr lang="ru-RU" dirty="0" smtClean="0"/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115616" y="1268760"/>
            <a:ext cx="2880320" cy="1800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979712" y="155679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627784" y="155679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24928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203848" y="18448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619672" y="22048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923928" y="162880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NS – </a:t>
            </a:r>
            <a:r>
              <a:rPr lang="ru-RU" dirty="0" smtClean="0"/>
              <a:t>пространство имен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2060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локальные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Общая конструкция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rdf:RDF</a:t>
            </a:r>
            <a:r>
              <a:rPr lang="en-US" dirty="0" smtClean="0"/>
              <a:t> </a:t>
            </a:r>
            <a:r>
              <a:rPr lang="en-US" dirty="0" err="1" smtClean="0"/>
              <a:t>xmlns:rdf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“http://www.w3.org/1999/02/22-rdf-syntax-ns#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rdf:Description</a:t>
            </a:r>
            <a:r>
              <a:rPr lang="en-US" dirty="0" smtClean="0"/>
              <a:t> </a:t>
            </a:r>
            <a:r>
              <a:rPr lang="en-US" dirty="0" err="1" smtClean="0"/>
              <a:t>rdf:about</a:t>
            </a:r>
            <a:r>
              <a:rPr lang="en-US" dirty="0" smtClean="0"/>
              <a:t>=“skjh1983198”&gt;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rdf:Type</a:t>
            </a:r>
            <a:r>
              <a:rPr lang="en-US" dirty="0" smtClean="0"/>
              <a:t> </a:t>
            </a:r>
            <a:r>
              <a:rPr lang="en-US" dirty="0" err="1" smtClean="0"/>
              <a:t>rdf:resource</a:t>
            </a:r>
            <a:r>
              <a:rPr lang="en-US" dirty="0" smtClean="0"/>
              <a:t>=“resource2878”/&gt;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rdf:Label</a:t>
            </a:r>
            <a:r>
              <a:rPr lang="en-US" dirty="0" smtClean="0"/>
              <a:t> </a:t>
            </a:r>
            <a:r>
              <a:rPr lang="en-US" dirty="0" err="1" smtClean="0"/>
              <a:t>xml:lang</a:t>
            </a:r>
            <a:r>
              <a:rPr lang="en-US" dirty="0" smtClean="0"/>
              <a:t>=“en”&gt;</a:t>
            </a:r>
            <a:r>
              <a:rPr lang="en-US" dirty="0" err="1" smtClean="0"/>
              <a:t>Ivanov</a:t>
            </a:r>
            <a:r>
              <a:rPr lang="en-US" dirty="0" smtClean="0"/>
              <a:t>&lt;/</a:t>
            </a:r>
            <a:r>
              <a:rPr lang="en-US" dirty="0" err="1" smtClean="0"/>
              <a:t>rdf:Label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rdf:Label</a:t>
            </a:r>
            <a:r>
              <a:rPr lang="en-US" dirty="0" smtClean="0"/>
              <a:t> </a:t>
            </a:r>
            <a:r>
              <a:rPr lang="en-US" dirty="0" err="1" smtClean="0"/>
              <a:t>xml:lang</a:t>
            </a:r>
            <a:r>
              <a:rPr lang="en-US" dirty="0" smtClean="0"/>
              <a:t>=“</a:t>
            </a:r>
            <a:r>
              <a:rPr lang="en-US" dirty="0" err="1" smtClean="0"/>
              <a:t>ru</a:t>
            </a:r>
            <a:r>
              <a:rPr lang="en-US" dirty="0" smtClean="0"/>
              <a:t>”&gt;</a:t>
            </a:r>
            <a:r>
              <a:rPr lang="ru-RU" dirty="0" smtClean="0"/>
              <a:t>Иванов</a:t>
            </a:r>
            <a:r>
              <a:rPr lang="en-US" dirty="0" smtClean="0"/>
              <a:t>&lt;/</a:t>
            </a:r>
            <a:r>
              <a:rPr lang="en-US" dirty="0" err="1" smtClean="0"/>
              <a:t>rdf:Label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rdf:Description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…</a:t>
            </a:r>
            <a:endParaRPr lang="ru-RU" dirty="0" smtClean="0"/>
          </a:p>
          <a:p>
            <a:r>
              <a:rPr lang="en-US" dirty="0" smtClean="0"/>
              <a:t>&lt;/</a:t>
            </a:r>
            <a:r>
              <a:rPr lang="en-US" dirty="0" err="1" smtClean="0"/>
              <a:t>rdf:RDF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ru-RU" dirty="0" smtClean="0"/>
              <a:t>Следует обратить внимание, что:</a:t>
            </a:r>
          </a:p>
          <a:p>
            <a:pPr>
              <a:buFontTx/>
              <a:buChar char="-"/>
            </a:pPr>
            <a:r>
              <a:rPr lang="ru-RU" dirty="0" smtClean="0"/>
              <a:t>Пространствами имен могут быть «защищены» а) имена элементов; б) имена атрибутов;</a:t>
            </a:r>
          </a:p>
          <a:p>
            <a:pPr>
              <a:buFontTx/>
              <a:buChar char="-"/>
            </a:pPr>
            <a:r>
              <a:rPr lang="ru-RU" dirty="0" smtClean="0"/>
              <a:t> Полное имя (синтаксически) невозможно использовать в этих позициях;</a:t>
            </a:r>
          </a:p>
          <a:p>
            <a:pPr>
              <a:buFontTx/>
              <a:buChar char="-"/>
            </a:pPr>
            <a:r>
              <a:rPr lang="ru-RU" dirty="0" smtClean="0"/>
              <a:t>Используемый тег несущественен</a:t>
            </a:r>
          </a:p>
          <a:p>
            <a:r>
              <a:rPr lang="en-US" dirty="0" smtClean="0"/>
              <a:t>&lt;p1:RDF xmlns:p1=</a:t>
            </a:r>
            <a:r>
              <a:rPr lang="en-US" dirty="0" smtClean="0">
                <a:hlinkClick r:id="rId2"/>
              </a:rPr>
              <a:t>“http://www.w3.org/1999/02/22-rdf-syntax-ns#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	&lt;p1:Description p1:about=“skjh1983198”&gt;</a:t>
            </a:r>
          </a:p>
          <a:p>
            <a:pPr>
              <a:buFontTx/>
              <a:buChar char="-"/>
            </a:pPr>
            <a:r>
              <a:rPr lang="en-US" dirty="0" smtClean="0"/>
              <a:t>…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Раздел 6. </a:t>
            </a:r>
            <a:r>
              <a:rPr lang="en-US" sz="3600" dirty="0" smtClean="0"/>
              <a:t>XSLT – </a:t>
            </a:r>
            <a:r>
              <a:rPr lang="ru-RU" sz="3600" dirty="0" smtClean="0"/>
              <a:t>язык трансформаций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перевести данные </a:t>
            </a:r>
            <a:r>
              <a:rPr lang="en-US" dirty="0" smtClean="0"/>
              <a:t>XML </a:t>
            </a:r>
            <a:r>
              <a:rPr lang="ru-RU" dirty="0" smtClean="0"/>
              <a:t>в формат </a:t>
            </a:r>
            <a:r>
              <a:rPr lang="ru-RU" dirty="0" err="1" smtClean="0"/>
              <a:t>Веб-страницы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115616" y="2348880"/>
            <a:ext cx="136815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XML-doc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95936" y="2276872"/>
            <a:ext cx="86409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Трансформация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5" idx="6"/>
            <a:endCxn id="6" idx="1"/>
          </p:cNvCxnSpPr>
          <p:nvPr/>
        </p:nvCxnSpPr>
        <p:spPr>
          <a:xfrm>
            <a:off x="2483768" y="2744924"/>
            <a:ext cx="1512168" cy="3960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6" idx="3"/>
          </p:cNvCxnSpPr>
          <p:nvPr/>
        </p:nvCxnSpPr>
        <p:spPr>
          <a:xfrm>
            <a:off x="4860032" y="314096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88224" y="29249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</a:t>
            </a:r>
          </a:p>
        </p:txBody>
      </p:sp>
      <p:sp>
        <p:nvSpPr>
          <p:cNvPr id="13" name="Овал 12"/>
          <p:cNvSpPr/>
          <p:nvPr/>
        </p:nvSpPr>
        <p:spPr>
          <a:xfrm>
            <a:off x="3707904" y="4437112"/>
            <a:ext cx="13681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XSLT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3" idx="0"/>
            <a:endCxn id="6" idx="2"/>
          </p:cNvCxnSpPr>
          <p:nvPr/>
        </p:nvCxnSpPr>
        <p:spPr>
          <a:xfrm flipV="1">
            <a:off x="4391980" y="4005064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Гибкость трансформаций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043608" y="1844824"/>
            <a:ext cx="136815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XML-doc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23928" y="1772816"/>
            <a:ext cx="86409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Трансформация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20" idx="7"/>
            <a:endCxn id="6" idx="1"/>
          </p:cNvCxnSpPr>
          <p:nvPr/>
        </p:nvCxnSpPr>
        <p:spPr>
          <a:xfrm>
            <a:off x="2499431" y="2536887"/>
            <a:ext cx="1424497" cy="1000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6" idx="3"/>
          </p:cNvCxnSpPr>
          <p:nvPr/>
        </p:nvCxnSpPr>
        <p:spPr>
          <a:xfrm>
            <a:off x="4788024" y="2636912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16216" y="24208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</a:t>
            </a:r>
          </a:p>
        </p:txBody>
      </p:sp>
      <p:sp>
        <p:nvSpPr>
          <p:cNvPr id="10" name="Овал 9"/>
          <p:cNvSpPr/>
          <p:nvPr/>
        </p:nvSpPr>
        <p:spPr>
          <a:xfrm>
            <a:off x="3275856" y="4365104"/>
            <a:ext cx="13681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XSLT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22" idx="0"/>
            <a:endCxn id="6" idx="2"/>
          </p:cNvCxnSpPr>
          <p:nvPr/>
        </p:nvCxnSpPr>
        <p:spPr>
          <a:xfrm flipH="1" flipV="1">
            <a:off x="4355976" y="3501008"/>
            <a:ext cx="116396" cy="5844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187624" y="2132856"/>
            <a:ext cx="136815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XML-doc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331640" y="2420888"/>
            <a:ext cx="136815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XML-doc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788296" y="4085456"/>
            <a:ext cx="13681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XSLT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516216" y="27089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516216" y="29969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История формализмов текстового представления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Компьютерные языки (</a:t>
            </a:r>
            <a:r>
              <a:rPr lang="en-US" dirty="0" smtClean="0"/>
              <a:t>XML </a:t>
            </a:r>
            <a:r>
              <a:rPr lang="ru-RU" dirty="0" smtClean="0"/>
              <a:t>и др.)</a:t>
            </a:r>
            <a:endParaRPr lang="ru-RU" dirty="0" smtClean="0"/>
          </a:p>
          <a:p>
            <a:r>
              <a:rPr lang="ru-RU" dirty="0" smtClean="0"/>
              <a:t>Данные в языках </a:t>
            </a:r>
            <a:r>
              <a:rPr lang="ru-RU" dirty="0" smtClean="0"/>
              <a:t>программирования (</a:t>
            </a:r>
            <a:r>
              <a:rPr lang="en-US" dirty="0" smtClean="0"/>
              <a:t>JSON </a:t>
            </a:r>
            <a:r>
              <a:rPr lang="ru-RU" smtClean="0"/>
              <a:t>и др.)</a:t>
            </a:r>
            <a:endParaRPr lang="ru-RU" dirty="0" smtClean="0"/>
          </a:p>
          <a:p>
            <a:r>
              <a:rPr lang="en-US" dirty="0" smtClean="0"/>
              <a:t>CSV </a:t>
            </a:r>
            <a:r>
              <a:rPr lang="en-US" dirty="0" smtClean="0"/>
              <a:t>(Comma Separated Values) – </a:t>
            </a:r>
            <a:r>
              <a:rPr lang="ru-RU" dirty="0" smtClean="0"/>
              <a:t>формат представления табличных данных</a:t>
            </a:r>
            <a:endParaRPr lang="en-US" dirty="0" smtClean="0"/>
          </a:p>
          <a:p>
            <a:r>
              <a:rPr lang="en-US" dirty="0" err="1" smtClean="0"/>
              <a:t>TeX</a:t>
            </a:r>
            <a:r>
              <a:rPr lang="en-US" dirty="0" smtClean="0"/>
              <a:t> – </a:t>
            </a:r>
            <a:r>
              <a:rPr lang="ru-RU" dirty="0" smtClean="0"/>
              <a:t>язык разметки, применяемый для подготовки печатных форм</a:t>
            </a:r>
          </a:p>
        </p:txBody>
      </p:sp>
    </p:spTree>
    <p:extLst>
      <p:ext uri="{BB962C8B-B14F-4D97-AF65-F5344CB8AC3E}">
        <p14:creationId xmlns:p14="http://schemas.microsoft.com/office/powerpoint/2010/main" xmlns="" val="40059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Общее устройство </a:t>
            </a:r>
            <a:r>
              <a:rPr lang="en-US" sz="3600" dirty="0" smtClean="0"/>
              <a:t>XSLT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908720"/>
            <a:ext cx="9036496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cs typeface="Courier New" pitchFamily="49" charset="0"/>
              </a:rPr>
              <a:t>Определение (файл </a:t>
            </a:r>
            <a:r>
              <a:rPr lang="en-US" sz="1600" b="1" dirty="0" smtClean="0">
                <a:cs typeface="Courier New" pitchFamily="49" charset="0"/>
              </a:rPr>
              <a:t>my-style.xsl)</a:t>
            </a:r>
            <a:r>
              <a:rPr lang="ru-RU" sz="1600" b="1" dirty="0" smtClean="0"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xsl:stylesheet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version="1.0"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xmlns:xsl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="http://www.w3.org/1999/XSL/Transform"&gt;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xsl:variable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name="..."&gt;...&lt;/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xsl:variable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name="..."&gt;...&lt;/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xsl:template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match="..."&gt; ...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xsl:template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xsl:template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name="..."&gt; ...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xsl:template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xsl:import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="..."/&gt; 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xsl:include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="..."/&gt; 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-space elements="..."/&gt; 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xsl:preserve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-space elements="..."/&gt; 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method="..."/&gt; 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xsl:key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name="..." match="..." use="..."/&gt; 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xsl:decimal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-format name="..."/&gt; 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xsl:namespace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-alias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-prefix="..." result-prefix="..."/&gt; 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xsl:attribute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-set name="..."&gt; ...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xsl:attribute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-set&gt;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xsl:stylesheet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 smtClean="0">
                <a:latin typeface="+mj-lt"/>
                <a:cs typeface="Courier New" pitchFamily="49" charset="0"/>
              </a:rPr>
              <a:t>Использование:</a:t>
            </a:r>
          </a:p>
          <a:p>
            <a:r>
              <a:rPr lang="en-US" sz="1400" dirty="0" smtClean="0"/>
              <a:t>&lt;?xml version="1.0" encoding="UTF-8"?&gt; </a:t>
            </a:r>
            <a:endParaRPr lang="ru-RU" sz="1400" dirty="0" smtClean="0"/>
          </a:p>
          <a:p>
            <a:r>
              <a:rPr lang="en-US" sz="1400" dirty="0" smtClean="0"/>
              <a:t>&lt;?xml-</a:t>
            </a:r>
            <a:r>
              <a:rPr lang="en-US" sz="1400" dirty="0" err="1" smtClean="0"/>
              <a:t>stylesheet</a:t>
            </a:r>
            <a:r>
              <a:rPr lang="en-US" sz="1400" dirty="0" smtClean="0"/>
              <a:t> type="text/</a:t>
            </a:r>
            <a:r>
              <a:rPr lang="en-US" sz="1400" dirty="0" err="1" smtClean="0"/>
              <a:t>xsl</a:t>
            </a:r>
            <a:r>
              <a:rPr lang="en-US" sz="1400" dirty="0" smtClean="0"/>
              <a:t>" </a:t>
            </a:r>
            <a:r>
              <a:rPr lang="en-US" sz="1400" dirty="0" err="1" smtClean="0"/>
              <a:t>href</a:t>
            </a:r>
            <a:r>
              <a:rPr lang="en-US" sz="1400" dirty="0" smtClean="0"/>
              <a:t>="my-style.xsl"?&gt; </a:t>
            </a:r>
            <a:endParaRPr lang="ru-RU" sz="1400" dirty="0" smtClean="0"/>
          </a:p>
          <a:p>
            <a:r>
              <a:rPr lang="en-US" sz="1400" b="1" dirty="0" smtClean="0"/>
              <a:t>&lt;domains&gt;</a:t>
            </a:r>
            <a:r>
              <a:rPr lang="en-US" sz="1400" dirty="0" smtClean="0"/>
              <a:t> </a:t>
            </a:r>
            <a:endParaRPr lang="ru-RU" sz="1400" dirty="0" smtClean="0"/>
          </a:p>
          <a:p>
            <a:r>
              <a:rPr lang="ru-RU" sz="1400" b="1" dirty="0" smtClean="0"/>
              <a:t>        </a:t>
            </a:r>
            <a:r>
              <a:rPr lang="en-US" sz="1400" b="1" dirty="0" smtClean="0"/>
              <a:t>&lt;sun</a:t>
            </a:r>
            <a:r>
              <a:rPr lang="en-US" sz="1400" dirty="0" smtClean="0"/>
              <a:t> </a:t>
            </a:r>
            <a:r>
              <a:rPr lang="en-US" sz="1400" dirty="0" err="1" smtClean="0"/>
              <a:t>ownedBy</a:t>
            </a:r>
            <a:r>
              <a:rPr lang="en-US" sz="1400" dirty="0" smtClean="0"/>
              <a:t>="Sun Microsystems Inc."</a:t>
            </a:r>
            <a:r>
              <a:rPr lang="en-US" sz="1400" b="1" dirty="0" smtClean="0"/>
              <a:t>&gt;</a:t>
            </a:r>
            <a:r>
              <a:rPr lang="en-US" sz="1400" dirty="0" smtClean="0"/>
              <a:t> </a:t>
            </a:r>
            <a:r>
              <a:rPr lang="ru-RU" sz="1400" dirty="0" smtClean="0"/>
              <a:t> </a:t>
            </a:r>
            <a:r>
              <a:rPr lang="en-US" sz="1400" dirty="0" smtClean="0"/>
              <a:t>… &lt;/sun&gt;</a:t>
            </a:r>
          </a:p>
          <a:p>
            <a:r>
              <a:rPr lang="en-US" sz="1400" dirty="0" smtClean="0"/>
              <a:t>        ….</a:t>
            </a:r>
          </a:p>
          <a:p>
            <a:r>
              <a:rPr lang="en-US" sz="1400" dirty="0" smtClean="0"/>
              <a:t>&lt;/domains&gt;</a:t>
            </a:r>
            <a:br>
              <a:rPr lang="en-US" sz="1400" dirty="0" smtClean="0"/>
            </a:b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Шаблоны (</a:t>
            </a:r>
            <a:r>
              <a:rPr lang="en-US" sz="3200" dirty="0" smtClean="0"/>
              <a:t>templates)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908720"/>
            <a:ext cx="88204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Файл </a:t>
            </a:r>
            <a:r>
              <a:rPr lang="en-US" sz="1600" dirty="0" smtClean="0"/>
              <a:t>XML-</a:t>
            </a:r>
            <a:r>
              <a:rPr lang="ru-RU" sz="1600" dirty="0" smtClean="0"/>
              <a:t>документа:</a:t>
            </a:r>
          </a:p>
          <a:p>
            <a:r>
              <a:rPr lang="en-US" sz="1600" dirty="0" smtClean="0"/>
              <a:t>&lt;?xml version="1.0"?&gt; </a:t>
            </a:r>
            <a:endParaRPr lang="ru-RU" sz="1600" dirty="0" smtClean="0"/>
          </a:p>
          <a:p>
            <a:r>
              <a:rPr lang="en-US" sz="1600" b="1" dirty="0" smtClean="0"/>
              <a:t>&lt;persons&gt;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r>
              <a:rPr lang="ru-RU" sz="1600" b="1" dirty="0" smtClean="0"/>
              <a:t>    </a:t>
            </a:r>
            <a:r>
              <a:rPr lang="en-US" sz="1600" b="1" dirty="0" smtClean="0"/>
              <a:t>&lt;person</a:t>
            </a:r>
            <a:r>
              <a:rPr lang="en-US" sz="1600" dirty="0" smtClean="0"/>
              <a:t> username="MP123456"</a:t>
            </a:r>
            <a:r>
              <a:rPr lang="en-US" sz="1600" b="1" dirty="0" smtClean="0"/>
              <a:t>&gt;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r>
              <a:rPr lang="ru-RU" sz="1600" b="1" dirty="0" smtClean="0"/>
              <a:t>        </a:t>
            </a:r>
            <a:r>
              <a:rPr lang="en-US" sz="1600" b="1" dirty="0" smtClean="0"/>
              <a:t>&lt;name&gt;</a:t>
            </a:r>
            <a:r>
              <a:rPr lang="ru-RU" sz="1600" dirty="0" smtClean="0"/>
              <a:t>Иван</a:t>
            </a:r>
            <a:r>
              <a:rPr lang="ru-RU" sz="1600" b="1" dirty="0" smtClean="0"/>
              <a:t>&lt;/</a:t>
            </a:r>
            <a:r>
              <a:rPr lang="en-US" sz="1600" b="1" dirty="0" smtClean="0"/>
              <a:t>name&gt;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r>
              <a:rPr lang="ru-RU" sz="1600" b="1" dirty="0" smtClean="0"/>
              <a:t>        </a:t>
            </a:r>
            <a:r>
              <a:rPr lang="en-US" sz="1600" b="1" dirty="0" smtClean="0"/>
              <a:t>&lt;surname&gt;</a:t>
            </a:r>
            <a:r>
              <a:rPr lang="ru-RU" sz="1600" dirty="0" smtClean="0"/>
              <a:t>Иванов</a:t>
            </a:r>
            <a:r>
              <a:rPr lang="ru-RU" sz="1600" b="1" dirty="0" smtClean="0"/>
              <a:t>&lt;/</a:t>
            </a:r>
            <a:r>
              <a:rPr lang="en-US" sz="1600" b="1" dirty="0" smtClean="0"/>
              <a:t>surname&gt;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r>
              <a:rPr lang="ru-RU" sz="1600" b="1" dirty="0" smtClean="0"/>
              <a:t>    </a:t>
            </a:r>
            <a:r>
              <a:rPr lang="en-US" sz="1600" b="1" dirty="0" smtClean="0"/>
              <a:t>&lt;/person&gt;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r>
              <a:rPr lang="ru-RU" sz="1600" b="1" dirty="0" smtClean="0"/>
              <a:t>    </a:t>
            </a:r>
            <a:r>
              <a:rPr lang="en-US" sz="1600" b="1" dirty="0" smtClean="0"/>
              <a:t>&lt;person</a:t>
            </a:r>
            <a:r>
              <a:rPr lang="en-US" sz="1600" dirty="0" smtClean="0"/>
              <a:t> username="PK123456"</a:t>
            </a:r>
            <a:r>
              <a:rPr lang="en-US" sz="1600" b="1" dirty="0" smtClean="0"/>
              <a:t>&gt;</a:t>
            </a:r>
            <a:r>
              <a:rPr lang="en-US" sz="1600" dirty="0" smtClean="0"/>
              <a:t> </a:t>
            </a:r>
            <a:r>
              <a:rPr lang="en-US" sz="1600" b="1" dirty="0" smtClean="0"/>
              <a:t>&lt;name&gt;</a:t>
            </a:r>
            <a:r>
              <a:rPr lang="ru-RU" sz="1600" dirty="0" smtClean="0"/>
              <a:t>Пётр</a:t>
            </a:r>
            <a:r>
              <a:rPr lang="ru-RU" sz="1600" b="1" dirty="0" smtClean="0"/>
              <a:t>&lt;/</a:t>
            </a:r>
            <a:r>
              <a:rPr lang="en-US" sz="1600" b="1" dirty="0" smtClean="0"/>
              <a:t>name&gt;</a:t>
            </a:r>
            <a:r>
              <a:rPr lang="en-US" sz="1600" dirty="0" smtClean="0"/>
              <a:t> </a:t>
            </a:r>
            <a:r>
              <a:rPr lang="en-US" sz="1600" b="1" dirty="0" smtClean="0"/>
              <a:t>&lt;surname&gt;</a:t>
            </a:r>
            <a:r>
              <a:rPr lang="ru-RU" sz="1600" dirty="0" smtClean="0"/>
              <a:t>Петров</a:t>
            </a:r>
            <a:r>
              <a:rPr lang="ru-RU" sz="1600" b="1" dirty="0" smtClean="0"/>
              <a:t>&lt;/</a:t>
            </a:r>
            <a:r>
              <a:rPr lang="en-US" sz="1600" b="1" dirty="0" smtClean="0"/>
              <a:t>surname&gt;</a:t>
            </a:r>
            <a:r>
              <a:rPr lang="en-US" sz="1600" dirty="0" smtClean="0"/>
              <a:t> </a:t>
            </a:r>
            <a:r>
              <a:rPr lang="en-US" sz="1600" b="1" dirty="0" smtClean="0"/>
              <a:t>&lt;/person&gt;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r>
              <a:rPr lang="en-US" sz="1600" b="1" dirty="0" smtClean="0"/>
              <a:t>&lt;/persons&gt;</a:t>
            </a:r>
            <a:endParaRPr lang="ru-RU" sz="1600" b="1" dirty="0" smtClean="0"/>
          </a:p>
          <a:p>
            <a:endParaRPr lang="ru-RU" sz="1600" dirty="0" smtClean="0"/>
          </a:p>
          <a:p>
            <a:r>
              <a:rPr lang="ru-RU" sz="1600" dirty="0" smtClean="0"/>
              <a:t>Фрагмент </a:t>
            </a:r>
            <a:r>
              <a:rPr lang="en-US" sz="1600" dirty="0" smtClean="0"/>
              <a:t>XSLT-</a:t>
            </a:r>
            <a:r>
              <a:rPr lang="ru-RU" sz="1600" dirty="0" smtClean="0"/>
              <a:t>документа:</a:t>
            </a:r>
          </a:p>
          <a:p>
            <a:r>
              <a:rPr lang="en-US" sz="1600" b="1" dirty="0" smtClean="0"/>
              <a:t>&lt;</a:t>
            </a:r>
            <a:r>
              <a:rPr lang="en-US" sz="1600" b="1" dirty="0" err="1" smtClean="0"/>
              <a:t>xsl:template</a:t>
            </a:r>
            <a:r>
              <a:rPr lang="en-US" sz="1600" dirty="0" smtClean="0"/>
              <a:t> match="persons"</a:t>
            </a:r>
            <a:r>
              <a:rPr lang="en-US" sz="1600" b="1" dirty="0" smtClean="0"/>
              <a:t>&gt;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r>
              <a:rPr lang="en-US" sz="1600" b="1" dirty="0" smtClean="0"/>
              <a:t>    &lt;db&gt;</a:t>
            </a:r>
            <a:r>
              <a:rPr lang="en-US" sz="1600" dirty="0" smtClean="0"/>
              <a:t> </a:t>
            </a:r>
          </a:p>
          <a:p>
            <a:r>
              <a:rPr lang="en-US" sz="1600" b="1" dirty="0" smtClean="0"/>
              <a:t>        &lt;</a:t>
            </a:r>
            <a:r>
              <a:rPr lang="en-US" sz="1600" b="1" dirty="0" err="1" smtClean="0"/>
              <a:t>xsl:apply</a:t>
            </a:r>
            <a:r>
              <a:rPr lang="en-US" sz="1600" b="1" dirty="0" smtClean="0"/>
              <a:t>-templates/&gt;</a:t>
            </a:r>
            <a:r>
              <a:rPr lang="en-US" sz="1600" dirty="0" smtClean="0"/>
              <a:t> </a:t>
            </a:r>
          </a:p>
          <a:p>
            <a:r>
              <a:rPr lang="en-US" sz="1600" b="1" dirty="0" smtClean="0"/>
              <a:t>    &lt;/db&gt;</a:t>
            </a:r>
            <a:r>
              <a:rPr lang="en-US" sz="1600" dirty="0" smtClean="0"/>
              <a:t> </a:t>
            </a:r>
          </a:p>
          <a:p>
            <a:r>
              <a:rPr lang="en-US" sz="1600" b="1" dirty="0" smtClean="0"/>
              <a:t>&lt;/</a:t>
            </a:r>
            <a:r>
              <a:rPr lang="en-US" sz="1600" b="1" dirty="0" err="1" smtClean="0"/>
              <a:t>xsl:template</a:t>
            </a:r>
            <a:r>
              <a:rPr lang="en-US" sz="1600" b="1" dirty="0" smtClean="0"/>
              <a:t>&gt;</a:t>
            </a:r>
            <a:r>
              <a:rPr lang="en-US" sz="1600" dirty="0" smtClean="0"/>
              <a:t> </a:t>
            </a:r>
          </a:p>
          <a:p>
            <a:r>
              <a:rPr lang="en-US" sz="1600" b="1" dirty="0" smtClean="0"/>
              <a:t>&lt;</a:t>
            </a:r>
            <a:r>
              <a:rPr lang="en-US" sz="1600" b="1" dirty="0" err="1" smtClean="0"/>
              <a:t>xsl:template</a:t>
            </a:r>
            <a:r>
              <a:rPr lang="en-US" sz="1600" dirty="0" smtClean="0"/>
              <a:t> match="person"</a:t>
            </a:r>
            <a:r>
              <a:rPr lang="en-US" sz="1600" b="1" dirty="0" smtClean="0"/>
              <a:t>&gt;</a:t>
            </a:r>
            <a:r>
              <a:rPr lang="en-US" sz="1600" dirty="0" smtClean="0"/>
              <a:t> </a:t>
            </a:r>
          </a:p>
          <a:p>
            <a:r>
              <a:rPr lang="en-US" sz="1600" b="1" dirty="0" smtClean="0"/>
              <a:t>    &lt;record&gt;</a:t>
            </a:r>
            <a:r>
              <a:rPr lang="en-US" sz="1600" dirty="0" smtClean="0"/>
              <a:t> </a:t>
            </a:r>
          </a:p>
          <a:p>
            <a:r>
              <a:rPr lang="en-US" sz="1600" b="1" dirty="0" smtClean="0"/>
              <a:t>        &lt;</a:t>
            </a:r>
            <a:r>
              <a:rPr lang="en-US" sz="1600" b="1" dirty="0" err="1" smtClean="0"/>
              <a:t>xsl:apply</a:t>
            </a:r>
            <a:r>
              <a:rPr lang="en-US" sz="1600" b="1" dirty="0" smtClean="0"/>
              <a:t>-templates</a:t>
            </a:r>
            <a:r>
              <a:rPr lang="en-US" sz="1600" dirty="0" smtClean="0"/>
              <a:t> select="@*|*"</a:t>
            </a:r>
            <a:r>
              <a:rPr lang="en-US" sz="1600" b="1" dirty="0" smtClean="0"/>
              <a:t>/&gt;</a:t>
            </a:r>
            <a:r>
              <a:rPr lang="en-US" sz="1600" dirty="0" smtClean="0"/>
              <a:t> </a:t>
            </a:r>
          </a:p>
          <a:p>
            <a:r>
              <a:rPr lang="en-US" sz="1600" b="1" dirty="0" smtClean="0"/>
              <a:t>    &lt;/record&gt;</a:t>
            </a:r>
            <a:r>
              <a:rPr lang="en-US" sz="1600" dirty="0" smtClean="0"/>
              <a:t> </a:t>
            </a:r>
          </a:p>
          <a:p>
            <a:r>
              <a:rPr lang="en-US" sz="1600" b="1" dirty="0" smtClean="0"/>
              <a:t>&lt;/</a:t>
            </a:r>
            <a:r>
              <a:rPr lang="en-US" sz="1600" b="1" dirty="0" err="1" smtClean="0"/>
              <a:t>xsl:template</a:t>
            </a:r>
            <a:r>
              <a:rPr lang="en-US" sz="1600" b="1" dirty="0" smtClean="0"/>
              <a:t>&gt;</a:t>
            </a:r>
          </a:p>
          <a:p>
            <a:r>
              <a:rPr lang="en-US" sz="1600" b="1" dirty="0" smtClean="0"/>
              <a:t>….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Детали шаблонов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xsl:template</a:t>
            </a:r>
            <a:r>
              <a:rPr lang="en-US" dirty="0" smtClean="0"/>
              <a:t> match="/"&gt; </a:t>
            </a:r>
            <a:endParaRPr lang="ru-RU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xsl:choose</a:t>
            </a:r>
            <a:r>
              <a:rPr lang="en-US" dirty="0" smtClean="0"/>
              <a:t>&gt; </a:t>
            </a:r>
            <a:endParaRPr lang="ru-RU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xsl:when</a:t>
            </a:r>
            <a:r>
              <a:rPr lang="en-US" dirty="0" smtClean="0"/>
              <a:t> test="system-property('</a:t>
            </a:r>
            <a:r>
              <a:rPr lang="en-US" dirty="0" err="1" smtClean="0"/>
              <a:t>xsl:version</a:t>
            </a:r>
            <a:r>
              <a:rPr lang="en-US" dirty="0" smtClean="0"/>
              <a:t>') &gt;= 1.1"&gt; </a:t>
            </a:r>
            <a:endParaRPr lang="ru-RU" dirty="0" smtClean="0"/>
          </a:p>
          <a:p>
            <a:pPr lvl="1"/>
            <a:r>
              <a:rPr lang="ru-RU" dirty="0" smtClean="0"/>
              <a:t>…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xsl:when</a:t>
            </a:r>
            <a:r>
              <a:rPr lang="en-US" dirty="0" smtClean="0"/>
              <a:t>&gt; </a:t>
            </a:r>
            <a:endParaRPr lang="ru-RU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xsl:otherwise</a:t>
            </a:r>
            <a:r>
              <a:rPr lang="en-US" dirty="0" smtClean="0"/>
              <a:t>&gt; </a:t>
            </a:r>
            <a:endParaRPr lang="ru-RU" dirty="0" smtClean="0"/>
          </a:p>
          <a:p>
            <a:pPr lvl="2"/>
            <a:r>
              <a:rPr lang="en-US" dirty="0" smtClean="0"/>
              <a:t>&lt;html&gt; </a:t>
            </a:r>
            <a:endParaRPr lang="ru-RU" dirty="0" smtClean="0"/>
          </a:p>
          <a:p>
            <a:pPr lvl="2"/>
            <a:r>
              <a:rPr lang="en-US" dirty="0" smtClean="0"/>
              <a:t>&lt;head&gt; &lt;title&gt;XSLT 1.1 required&lt;/title&gt; &lt;/head&gt; </a:t>
            </a:r>
            <a:endParaRPr lang="ru-RU" dirty="0" smtClean="0"/>
          </a:p>
          <a:p>
            <a:pPr lvl="2"/>
            <a:r>
              <a:rPr lang="en-US" dirty="0" smtClean="0"/>
              <a:t>&lt;body&gt; &lt;p&gt;Sorry, this </a:t>
            </a:r>
            <a:r>
              <a:rPr lang="en-US" dirty="0" err="1" smtClean="0"/>
              <a:t>stylesheet</a:t>
            </a:r>
            <a:r>
              <a:rPr lang="en-US" dirty="0" smtClean="0"/>
              <a:t> requires XSLT 1.1.&lt;/p&gt; &lt;/body&gt; </a:t>
            </a:r>
            <a:endParaRPr lang="ru-RU" dirty="0" smtClean="0"/>
          </a:p>
          <a:p>
            <a:pPr lvl="2"/>
            <a:r>
              <a:rPr lang="en-US" dirty="0" smtClean="0"/>
              <a:t>&lt;/html&gt; </a:t>
            </a:r>
            <a:endParaRPr lang="ru-RU" dirty="0" smtClean="0"/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xsl:otherwise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&lt;/</a:t>
            </a:r>
            <a:r>
              <a:rPr lang="en-US" dirty="0" err="1" smtClean="0"/>
              <a:t>xsl:choose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&lt;/</a:t>
            </a:r>
            <a:r>
              <a:rPr lang="en-US" dirty="0" err="1" smtClean="0"/>
              <a:t>xsl:template</a:t>
            </a:r>
            <a:r>
              <a:rPr lang="en-US" dirty="0" smtClean="0"/>
              <a:t>&gt;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Переменные</a:t>
            </a:r>
            <a:r>
              <a:rPr lang="en-US" sz="3600" dirty="0" smtClean="0"/>
              <a:t> </a:t>
            </a:r>
            <a:r>
              <a:rPr lang="ru-RU" sz="3600" dirty="0" smtClean="0"/>
              <a:t>и параметры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4249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xsl:stylesheet</a:t>
            </a:r>
            <a:r>
              <a:rPr lang="en-US" dirty="0" smtClean="0"/>
              <a:t> version="1.0" </a:t>
            </a:r>
            <a:r>
              <a:rPr lang="en-US" dirty="0" err="1" smtClean="0"/>
              <a:t>xmlns:xsl</a:t>
            </a:r>
            <a:r>
              <a:rPr lang="en-US" dirty="0" smtClean="0"/>
              <a:t>="http://www.w3.org/1999/XSL/Transform"&gt;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xsl:variable</a:t>
            </a:r>
            <a:r>
              <a:rPr lang="en-US" dirty="0" smtClean="0"/>
              <a:t> name=‘</a:t>
            </a:r>
            <a:r>
              <a:rPr lang="en-US" dirty="0" err="1" smtClean="0"/>
              <a:t>aaa</a:t>
            </a:r>
            <a:r>
              <a:rPr lang="en-US" dirty="0" smtClean="0"/>
              <a:t>’ select=‘</a:t>
            </a:r>
            <a:r>
              <a:rPr lang="en-US" dirty="0" err="1" smtClean="0"/>
              <a:t>Xpath</a:t>
            </a:r>
            <a:r>
              <a:rPr lang="en-US" dirty="0" smtClean="0"/>
              <a:t>-</a:t>
            </a:r>
            <a:r>
              <a:rPr lang="ru-RU" dirty="0" smtClean="0"/>
              <a:t>выражение</a:t>
            </a:r>
            <a:r>
              <a:rPr lang="en-US" dirty="0" smtClean="0"/>
              <a:t>’ /&gt;</a:t>
            </a:r>
          </a:p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ru-RU" dirty="0" err="1" smtClean="0"/>
              <a:t>ааа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xsl:template</a:t>
            </a:r>
            <a:r>
              <a:rPr lang="en-US" dirty="0" smtClean="0"/>
              <a:t> name=‘my-template’&gt;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xsl:param</a:t>
            </a:r>
            <a:r>
              <a:rPr lang="en-US" dirty="0" smtClean="0"/>
              <a:t> name=‘p1’/&gt;</a:t>
            </a:r>
          </a:p>
          <a:p>
            <a:r>
              <a:rPr lang="en-US" dirty="0" smtClean="0"/>
              <a:t>     &lt;</a:t>
            </a:r>
            <a:r>
              <a:rPr lang="en-US" dirty="0" err="1" smtClean="0"/>
              <a:t>xsl:param</a:t>
            </a:r>
            <a:r>
              <a:rPr lang="en-US" dirty="0" smtClean="0"/>
              <a:t> name=‘p2’/&gt;</a:t>
            </a:r>
          </a:p>
          <a:p>
            <a:endParaRPr lang="en-US" dirty="0" smtClean="0"/>
          </a:p>
          <a:p>
            <a:r>
              <a:rPr lang="en-US" dirty="0" smtClean="0"/>
              <a:t>    … $p1 … $p2 …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xsl:template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xsl:template</a:t>
            </a:r>
            <a:r>
              <a:rPr lang="en-US" dirty="0" smtClean="0"/>
              <a:t> …&gt;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xsl:call</a:t>
            </a:r>
            <a:r>
              <a:rPr lang="en-US" dirty="0" smtClean="0"/>
              <a:t>-template name=‘my-template’&gt;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xsl:with-param</a:t>
            </a:r>
            <a:r>
              <a:rPr lang="en-US" dirty="0" smtClean="0"/>
              <a:t> name=‘p1’ select=‘…’/&gt;</a:t>
            </a:r>
          </a:p>
          <a:p>
            <a:r>
              <a:rPr lang="en-US" dirty="0" smtClean="0"/>
              <a:t>        …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xsl:call</a:t>
            </a:r>
            <a:r>
              <a:rPr lang="en-US" dirty="0" smtClean="0"/>
              <a:t>-template&gt;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xsl:template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 err="1" smtClean="0"/>
              <a:t>xsl:stylesheet</a:t>
            </a:r>
            <a:r>
              <a:rPr lang="en-US" dirty="0" smtClean="0"/>
              <a:t>&gt;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Конструирование элементов и атрибутов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&lt;!-- Category: instruction --&gt;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xsl:element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/>
              <a:t>name</a:t>
            </a:r>
            <a:r>
              <a:rPr lang="en-US" dirty="0" smtClean="0"/>
              <a:t> = { </a:t>
            </a:r>
            <a:r>
              <a:rPr lang="en-US" i="1" dirty="0" err="1" smtClean="0"/>
              <a:t>qname</a:t>
            </a:r>
            <a:r>
              <a:rPr lang="en-US" dirty="0" smtClean="0"/>
              <a:t> }</a:t>
            </a:r>
            <a:br>
              <a:rPr lang="en-US" dirty="0" smtClean="0"/>
            </a:br>
            <a:r>
              <a:rPr lang="en-US" dirty="0" smtClean="0"/>
              <a:t>  namespace = { </a:t>
            </a:r>
            <a:r>
              <a:rPr lang="en-US" i="1" dirty="0" err="1" smtClean="0"/>
              <a:t>uri</a:t>
            </a:r>
            <a:r>
              <a:rPr lang="en-US" i="1" dirty="0" smtClean="0"/>
              <a:t>-reference</a:t>
            </a:r>
            <a:r>
              <a:rPr lang="en-US" dirty="0" smtClean="0"/>
              <a:t> }</a:t>
            </a:r>
            <a:br>
              <a:rPr lang="en-US" dirty="0" smtClean="0"/>
            </a:br>
            <a:r>
              <a:rPr lang="en-US" dirty="0" smtClean="0"/>
              <a:t>  use-attribute-sets = </a:t>
            </a:r>
            <a:r>
              <a:rPr lang="en-US" i="1" dirty="0" err="1" smtClean="0"/>
              <a:t>qnames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&lt;!-- Content: </a:t>
            </a:r>
            <a:r>
              <a:rPr lang="en-US" i="1" dirty="0" smtClean="0"/>
              <a:t>template</a:t>
            </a:r>
            <a:r>
              <a:rPr lang="en-US" dirty="0" smtClean="0"/>
              <a:t> --&gt;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xsl:element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&lt;!-- Category: instruction --&gt;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xsl:attribute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/>
              <a:t>name</a:t>
            </a:r>
            <a:r>
              <a:rPr lang="en-US" dirty="0" smtClean="0"/>
              <a:t> = { </a:t>
            </a:r>
            <a:r>
              <a:rPr lang="en-US" i="1" dirty="0" err="1" smtClean="0"/>
              <a:t>qname</a:t>
            </a:r>
            <a:r>
              <a:rPr lang="en-US" dirty="0" smtClean="0"/>
              <a:t> }</a:t>
            </a:r>
            <a:br>
              <a:rPr lang="en-US" dirty="0" smtClean="0"/>
            </a:br>
            <a:r>
              <a:rPr lang="en-US" dirty="0" smtClean="0"/>
              <a:t>  namespace = { </a:t>
            </a:r>
            <a:r>
              <a:rPr lang="en-US" i="1" dirty="0" err="1" smtClean="0"/>
              <a:t>uri</a:t>
            </a:r>
            <a:r>
              <a:rPr lang="en-US" i="1" dirty="0" smtClean="0"/>
              <a:t>-reference</a:t>
            </a:r>
            <a:r>
              <a:rPr lang="en-US" dirty="0" smtClean="0"/>
              <a:t> }&gt;</a:t>
            </a:r>
            <a:br>
              <a:rPr lang="en-US" dirty="0" smtClean="0"/>
            </a:br>
            <a:r>
              <a:rPr lang="en-US" dirty="0" smtClean="0"/>
              <a:t>  &lt;!-- Content: </a:t>
            </a:r>
            <a:r>
              <a:rPr lang="en-US" i="1" dirty="0" smtClean="0"/>
              <a:t>template</a:t>
            </a:r>
            <a:r>
              <a:rPr lang="en-US" dirty="0" smtClean="0"/>
              <a:t> --&gt;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xsl:attribute</a:t>
            </a:r>
            <a:r>
              <a:rPr lang="en-US" dirty="0" smtClean="0"/>
              <a:t>&gt;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Раздел 7. </a:t>
            </a:r>
            <a:r>
              <a:rPr lang="en-US" sz="3600" dirty="0" err="1" smtClean="0"/>
              <a:t>XPath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использовании дерева </a:t>
            </a:r>
            <a:r>
              <a:rPr lang="en-US" dirty="0" smtClean="0"/>
              <a:t>XML-</a:t>
            </a:r>
            <a:r>
              <a:rPr lang="ru-RU" dirty="0" smtClean="0"/>
              <a:t>объектов и аналогичных структур, возникает вопрос: </a:t>
            </a:r>
            <a:r>
              <a:rPr lang="ru-RU" b="1" dirty="0" smtClean="0"/>
              <a:t>как указывать на те или иные части дерева?</a:t>
            </a:r>
          </a:p>
          <a:p>
            <a:r>
              <a:rPr lang="ru-RU" b="1" dirty="0" err="1" smtClean="0"/>
              <a:t>XPath</a:t>
            </a:r>
            <a:r>
              <a:rPr lang="ru-RU" dirty="0" smtClean="0"/>
              <a:t> (XML </a:t>
            </a:r>
            <a:r>
              <a:rPr lang="ru-RU" dirty="0" err="1" smtClean="0"/>
              <a:t>Path</a:t>
            </a:r>
            <a:r>
              <a:rPr lang="ru-RU" dirty="0" smtClean="0"/>
              <a:t> </a:t>
            </a:r>
            <a:r>
              <a:rPr lang="ru-RU" dirty="0" err="1" smtClean="0"/>
              <a:t>Language</a:t>
            </a:r>
            <a:r>
              <a:rPr lang="ru-RU" dirty="0" smtClean="0"/>
              <a:t>) — язык запросов к элементам </a:t>
            </a:r>
            <a:r>
              <a:rPr lang="ru-RU" dirty="0" smtClean="0">
                <a:hlinkClick r:id="rId2" tooltip="XML"/>
              </a:rPr>
              <a:t>XML</a:t>
            </a:r>
            <a:r>
              <a:rPr lang="ru-RU" dirty="0" smtClean="0"/>
              <a:t>-документа. Разработан для организации доступа к частям документа XML в файлах трансформации </a:t>
            </a:r>
            <a:r>
              <a:rPr lang="ru-RU" dirty="0" smtClean="0">
                <a:hlinkClick r:id="rId3" tooltip="XSLT"/>
              </a:rPr>
              <a:t>XSLT</a:t>
            </a:r>
            <a:r>
              <a:rPr lang="ru-RU" dirty="0" smtClean="0"/>
              <a:t> и является стандартом консорциума </a:t>
            </a:r>
            <a:r>
              <a:rPr lang="ru-RU" dirty="0" smtClean="0">
                <a:hlinkClick r:id="rId4" tooltip="W3C"/>
              </a:rPr>
              <a:t>W3C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Исторически, в ИТ наиболее часто использовались деревья в файловых системах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923928" y="2852936"/>
            <a:ext cx="86409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2627784" y="3645024"/>
            <a:ext cx="86409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331640" y="4437112"/>
            <a:ext cx="86409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D4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3995936" y="3645024"/>
            <a:ext cx="86409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5364088" y="3645024"/>
            <a:ext cx="86409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4067944" y="4509120"/>
            <a:ext cx="86409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D5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483768" y="450912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131840" y="450912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851920" y="522920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F3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572000" y="522920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F4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5" idx="3"/>
            <a:endCxn id="6" idx="7"/>
          </p:cNvCxnSpPr>
          <p:nvPr/>
        </p:nvCxnSpPr>
        <p:spPr>
          <a:xfrm flipH="1">
            <a:off x="3365336" y="3221712"/>
            <a:ext cx="685136" cy="4865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4"/>
            <a:endCxn id="8" idx="0"/>
          </p:cNvCxnSpPr>
          <p:nvPr/>
        </p:nvCxnSpPr>
        <p:spPr>
          <a:xfrm>
            <a:off x="4355976" y="3284984"/>
            <a:ext cx="72008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5"/>
            <a:endCxn id="9" idx="1"/>
          </p:cNvCxnSpPr>
          <p:nvPr/>
        </p:nvCxnSpPr>
        <p:spPr>
          <a:xfrm>
            <a:off x="4661480" y="3221712"/>
            <a:ext cx="829152" cy="4865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6" idx="3"/>
            <a:endCxn id="7" idx="7"/>
          </p:cNvCxnSpPr>
          <p:nvPr/>
        </p:nvCxnSpPr>
        <p:spPr>
          <a:xfrm flipH="1">
            <a:off x="2069192" y="4013800"/>
            <a:ext cx="685136" cy="4865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11" idx="0"/>
          </p:cNvCxnSpPr>
          <p:nvPr/>
        </p:nvCxnSpPr>
        <p:spPr>
          <a:xfrm flipH="1">
            <a:off x="2699792" y="4077072"/>
            <a:ext cx="32509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" idx="5"/>
            <a:endCxn id="12" idx="0"/>
          </p:cNvCxnSpPr>
          <p:nvPr/>
        </p:nvCxnSpPr>
        <p:spPr>
          <a:xfrm flipH="1">
            <a:off x="3347864" y="4013800"/>
            <a:ext cx="17472" cy="4953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8" idx="4"/>
            <a:endCxn id="10" idx="0"/>
          </p:cNvCxnSpPr>
          <p:nvPr/>
        </p:nvCxnSpPr>
        <p:spPr>
          <a:xfrm>
            <a:off x="4427984" y="4077072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3"/>
            <a:endCxn id="13" idx="0"/>
          </p:cNvCxnSpPr>
          <p:nvPr/>
        </p:nvCxnSpPr>
        <p:spPr>
          <a:xfrm flipH="1">
            <a:off x="4067944" y="4877896"/>
            <a:ext cx="126544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0" idx="5"/>
            <a:endCxn id="14" idx="0"/>
          </p:cNvCxnSpPr>
          <p:nvPr/>
        </p:nvCxnSpPr>
        <p:spPr>
          <a:xfrm flipH="1">
            <a:off x="4788024" y="4877896"/>
            <a:ext cx="17472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endCxn id="8" idx="5"/>
          </p:cNvCxnSpPr>
          <p:nvPr/>
        </p:nvCxnSpPr>
        <p:spPr>
          <a:xfrm flipH="1" flipV="1">
            <a:off x="4733488" y="4013800"/>
            <a:ext cx="1422688" cy="9273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56176" y="48691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Текущий узел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467544" y="5733256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Cd</a:t>
            </a:r>
            <a:r>
              <a:rPr lang="en-US" dirty="0" smtClean="0"/>
              <a:t> D5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D5/F4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..      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/D1/D4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5076056" y="5934670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Множественные выделения:</a:t>
            </a:r>
          </a:p>
          <a:p>
            <a:r>
              <a:rPr lang="en-US" dirty="0" smtClean="0"/>
              <a:t>/*</a:t>
            </a:r>
          </a:p>
          <a:p>
            <a:r>
              <a:rPr lang="en-US" dirty="0" smtClean="0"/>
              <a:t>../D1/F*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XPath</a:t>
            </a:r>
            <a:r>
              <a:rPr lang="en-US" sz="3200" dirty="0" smtClean="0"/>
              <a:t>-</a:t>
            </a:r>
            <a:r>
              <a:rPr lang="ru-RU" sz="3200" dirty="0" smtClean="0"/>
              <a:t>формула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852936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Текущее выделение</a:t>
            </a:r>
            <a:r>
              <a:rPr lang="en-US" dirty="0" smtClean="0"/>
              <a:t>/</a:t>
            </a:r>
            <a:r>
              <a:rPr lang="ru-RU" dirty="0" smtClean="0"/>
              <a:t>шаг выделения/шаг выделения</a:t>
            </a:r>
          </a:p>
          <a:p>
            <a:r>
              <a:rPr lang="ru-RU" dirty="0" smtClean="0"/>
              <a:t>Шаг выделения: Ось (напр. </a:t>
            </a:r>
            <a:r>
              <a:rPr lang="en-US" dirty="0" smtClean="0"/>
              <a:t>child), </a:t>
            </a:r>
            <a:r>
              <a:rPr lang="ru-RU" dirty="0" smtClean="0"/>
              <a:t>элемент или атрибут (напр.</a:t>
            </a:r>
            <a:r>
              <a:rPr lang="en-US" dirty="0" smtClean="0"/>
              <a:t> Elem1 </a:t>
            </a:r>
            <a:r>
              <a:rPr lang="ru-RU" dirty="0" smtClean="0"/>
              <a:t>или </a:t>
            </a:r>
            <a:r>
              <a:rPr lang="en-US" dirty="0" smtClean="0"/>
              <a:t>*</a:t>
            </a:r>
            <a:r>
              <a:rPr lang="ru-RU" dirty="0" smtClean="0"/>
              <a:t>), фильтр</a:t>
            </a:r>
          </a:p>
          <a:p>
            <a:endParaRPr lang="ru-RU" dirty="0" smtClean="0"/>
          </a:p>
          <a:p>
            <a:r>
              <a:rPr lang="ru-RU" dirty="0" smtClean="0"/>
              <a:t>Результат исполнения </a:t>
            </a:r>
            <a:r>
              <a:rPr lang="en-US" dirty="0" err="1" smtClean="0"/>
              <a:t>XPath</a:t>
            </a:r>
            <a:r>
              <a:rPr lang="en-US" dirty="0" smtClean="0"/>
              <a:t>-</a:t>
            </a:r>
            <a:r>
              <a:rPr lang="ru-RU" dirty="0" smtClean="0"/>
              <a:t>формулы: </a:t>
            </a:r>
          </a:p>
          <a:p>
            <a:pPr>
              <a:buFontTx/>
              <a:buChar char="-"/>
            </a:pPr>
            <a:r>
              <a:rPr lang="ru-RU" dirty="0" smtClean="0"/>
              <a:t>Множество узлов</a:t>
            </a:r>
            <a:r>
              <a:rPr lang="en-US" dirty="0" smtClean="0"/>
              <a:t> </a:t>
            </a:r>
            <a:r>
              <a:rPr lang="ru-RU" dirty="0" smtClean="0"/>
              <a:t>или</a:t>
            </a:r>
          </a:p>
          <a:p>
            <a:pPr>
              <a:buFontTx/>
              <a:buChar char="-"/>
            </a:pPr>
            <a:r>
              <a:rPr lang="ru-RU" dirty="0" smtClean="0"/>
              <a:t>Строка  или</a:t>
            </a:r>
          </a:p>
          <a:p>
            <a:pPr>
              <a:buFontTx/>
              <a:buChar char="-"/>
            </a:pPr>
            <a:r>
              <a:rPr lang="ru-RU" dirty="0" smtClean="0"/>
              <a:t>Число или </a:t>
            </a:r>
          </a:p>
          <a:p>
            <a:pPr>
              <a:buFontTx/>
              <a:buChar char="-"/>
            </a:pPr>
            <a:r>
              <a:rPr lang="ru-RU" dirty="0" smtClean="0"/>
              <a:t> Логическое</a:t>
            </a:r>
          </a:p>
          <a:p>
            <a:pPr>
              <a:buFontTx/>
              <a:buChar char="-"/>
            </a:pPr>
            <a:endParaRPr lang="ru-RU" dirty="0" smtClean="0"/>
          </a:p>
          <a:p>
            <a:r>
              <a:rPr lang="ru-RU" dirty="0" smtClean="0"/>
              <a:t>Применение </a:t>
            </a:r>
            <a:r>
              <a:rPr lang="en-US" dirty="0" err="1" smtClean="0"/>
              <a:t>XPath</a:t>
            </a:r>
            <a:r>
              <a:rPr lang="en-US" dirty="0" smtClean="0"/>
              <a:t> </a:t>
            </a:r>
            <a:r>
              <a:rPr lang="ru-RU" dirty="0" smtClean="0"/>
              <a:t>в других стандартах, напр. </a:t>
            </a:r>
            <a:r>
              <a:rPr lang="en-US" dirty="0" smtClean="0"/>
              <a:t>XSLT: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xsl:apply</a:t>
            </a:r>
            <a:r>
              <a:rPr lang="en-US" b="1" dirty="0" smtClean="0"/>
              <a:t>-templates</a:t>
            </a:r>
            <a:r>
              <a:rPr lang="en-US" dirty="0" smtClean="0"/>
              <a:t> select="</a:t>
            </a:r>
            <a:r>
              <a:rPr lang="ru-RU" dirty="0" smtClean="0"/>
              <a:t>формула</a:t>
            </a:r>
            <a:r>
              <a:rPr lang="en-US" dirty="0" smtClean="0"/>
              <a:t>"</a:t>
            </a:r>
            <a:r>
              <a:rPr lang="en-US" b="1" dirty="0" smtClean="0"/>
              <a:t>/&gt;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xsl:value</a:t>
            </a:r>
            <a:r>
              <a:rPr lang="en-US" b="1" dirty="0" smtClean="0"/>
              <a:t>-of</a:t>
            </a:r>
            <a:r>
              <a:rPr lang="en-US" dirty="0" smtClean="0"/>
              <a:t> select="</a:t>
            </a:r>
            <a:r>
              <a:rPr lang="ru-RU" dirty="0" smtClean="0"/>
              <a:t> формула </a:t>
            </a:r>
            <a:r>
              <a:rPr lang="en-US" dirty="0" smtClean="0"/>
              <a:t>"</a:t>
            </a:r>
            <a:r>
              <a:rPr lang="en-US" b="1" dirty="0" smtClean="0"/>
              <a:t>/&gt;</a:t>
            </a:r>
            <a:endParaRPr lang="ru-RU" b="1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&lt;</a:t>
            </a:r>
            <a:r>
              <a:rPr lang="en-US" b="1" dirty="0" err="1" smtClean="0"/>
              <a:t>xsl:if</a:t>
            </a:r>
            <a:r>
              <a:rPr lang="en-US" dirty="0" smtClean="0"/>
              <a:t> test="</a:t>
            </a:r>
            <a:r>
              <a:rPr lang="ru-RU" dirty="0" smtClean="0"/>
              <a:t> формула </a:t>
            </a:r>
            <a:r>
              <a:rPr lang="en-US" dirty="0" smtClean="0"/>
              <a:t>"</a:t>
            </a:r>
            <a:r>
              <a:rPr lang="en-US" b="1" dirty="0" smtClean="0"/>
              <a:t>/&gt;</a:t>
            </a:r>
            <a:endParaRPr lang="ru-RU" b="1" dirty="0" smtClean="0"/>
          </a:p>
          <a:p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4067944" y="836712"/>
            <a:ext cx="4536504" cy="1872208"/>
            <a:chOff x="1331640" y="2852936"/>
            <a:chExt cx="6552728" cy="2736304"/>
          </a:xfrm>
        </p:grpSpPr>
        <p:sp>
          <p:nvSpPr>
            <p:cNvPr id="5" name="Овал 4"/>
            <p:cNvSpPr/>
            <p:nvPr/>
          </p:nvSpPr>
          <p:spPr>
            <a:xfrm>
              <a:off x="3923928" y="2852936"/>
              <a:ext cx="86409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/</a:t>
              </a:r>
              <a:endParaRPr lang="ru-RU" sz="1100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627784" y="3645024"/>
              <a:ext cx="86409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D1</a:t>
              </a:r>
              <a:endParaRPr lang="ru-RU" sz="1100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1331640" y="4437112"/>
              <a:ext cx="86409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D4</a:t>
              </a:r>
              <a:endParaRPr lang="ru-RU" sz="1100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995936" y="3645024"/>
              <a:ext cx="86409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D2</a:t>
              </a:r>
              <a:endParaRPr lang="ru-RU" sz="1100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5364088" y="3645024"/>
              <a:ext cx="86409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D3</a:t>
              </a:r>
              <a:endParaRPr lang="ru-RU" sz="1100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067944" y="4509120"/>
              <a:ext cx="86409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D5</a:t>
              </a:r>
              <a:endParaRPr lang="ru-RU" sz="11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483768" y="450912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F1</a:t>
              </a:r>
              <a:endParaRPr lang="ru-RU" sz="11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131840" y="450912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F2</a:t>
              </a:r>
              <a:endParaRPr lang="ru-RU" sz="11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851920" y="522920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F3</a:t>
              </a:r>
              <a:endParaRPr lang="ru-RU" sz="1100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4572000" y="522920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F4</a:t>
              </a:r>
              <a:endParaRPr lang="ru-RU" sz="1100" dirty="0"/>
            </a:p>
          </p:txBody>
        </p:sp>
        <p:cxnSp>
          <p:nvCxnSpPr>
            <p:cNvPr id="15" name="Прямая со стрелкой 14"/>
            <p:cNvCxnSpPr>
              <a:stCxn id="5" idx="3"/>
              <a:endCxn id="6" idx="7"/>
            </p:cNvCxnSpPr>
            <p:nvPr/>
          </p:nvCxnSpPr>
          <p:spPr>
            <a:xfrm flipH="1">
              <a:off x="3365336" y="3221712"/>
              <a:ext cx="685136" cy="4865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5" idx="4"/>
              <a:endCxn id="8" idx="0"/>
            </p:cNvCxnSpPr>
            <p:nvPr/>
          </p:nvCxnSpPr>
          <p:spPr>
            <a:xfrm>
              <a:off x="4355976" y="3284984"/>
              <a:ext cx="72008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5" idx="5"/>
              <a:endCxn id="9" idx="1"/>
            </p:cNvCxnSpPr>
            <p:nvPr/>
          </p:nvCxnSpPr>
          <p:spPr>
            <a:xfrm>
              <a:off x="4661480" y="3221712"/>
              <a:ext cx="829152" cy="4865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6" idx="3"/>
              <a:endCxn id="7" idx="7"/>
            </p:cNvCxnSpPr>
            <p:nvPr/>
          </p:nvCxnSpPr>
          <p:spPr>
            <a:xfrm flipH="1">
              <a:off x="2069192" y="4013800"/>
              <a:ext cx="685136" cy="4865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endCxn id="11" idx="0"/>
            </p:cNvCxnSpPr>
            <p:nvPr/>
          </p:nvCxnSpPr>
          <p:spPr>
            <a:xfrm flipH="1">
              <a:off x="2699792" y="4077072"/>
              <a:ext cx="325096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6" idx="5"/>
              <a:endCxn id="12" idx="0"/>
            </p:cNvCxnSpPr>
            <p:nvPr/>
          </p:nvCxnSpPr>
          <p:spPr>
            <a:xfrm flipH="1">
              <a:off x="3347864" y="4013800"/>
              <a:ext cx="17472" cy="4953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8" idx="4"/>
              <a:endCxn id="10" idx="0"/>
            </p:cNvCxnSpPr>
            <p:nvPr/>
          </p:nvCxnSpPr>
          <p:spPr>
            <a:xfrm>
              <a:off x="4427984" y="4077072"/>
              <a:ext cx="72008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0" idx="3"/>
              <a:endCxn id="13" idx="0"/>
            </p:cNvCxnSpPr>
            <p:nvPr/>
          </p:nvCxnSpPr>
          <p:spPr>
            <a:xfrm flipH="1">
              <a:off x="4067944" y="4877896"/>
              <a:ext cx="126544" cy="35130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0" idx="5"/>
              <a:endCxn id="14" idx="0"/>
            </p:cNvCxnSpPr>
            <p:nvPr/>
          </p:nvCxnSpPr>
          <p:spPr>
            <a:xfrm flipH="1">
              <a:off x="4788024" y="4877896"/>
              <a:ext cx="17472" cy="35130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endCxn id="8" idx="5"/>
            </p:cNvCxnSpPr>
            <p:nvPr/>
          </p:nvCxnSpPr>
          <p:spPr>
            <a:xfrm flipH="1" flipV="1">
              <a:off x="4733488" y="4013800"/>
              <a:ext cx="1422688" cy="9273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156175" y="4869160"/>
              <a:ext cx="1728193" cy="382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 smtClean="0"/>
                <a:t>Текущий узел</a:t>
              </a:r>
              <a:endParaRPr lang="ru-RU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Оси (</a:t>
            </a:r>
            <a:r>
              <a:rPr lang="en-US" sz="3200" dirty="0" err="1" smtClean="0"/>
              <a:t>Axises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80728"/>
            <a:ext cx="842493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Оси — это </a:t>
            </a:r>
            <a:r>
              <a:rPr lang="ru-RU" sz="1400" i="1" dirty="0" smtClean="0"/>
              <a:t>база</a:t>
            </a:r>
            <a:r>
              <a:rPr lang="ru-RU" sz="1400" dirty="0" smtClean="0"/>
              <a:t> языка </a:t>
            </a:r>
            <a:r>
              <a:rPr lang="ru-RU" sz="1400" dirty="0" err="1" smtClean="0"/>
              <a:t>XPath</a:t>
            </a:r>
            <a:r>
              <a:rPr lang="ru-RU" sz="1400" dirty="0" smtClean="0"/>
              <a:t>. Для некоторых осей существуют сокращённые обозначения.</a:t>
            </a:r>
          </a:p>
          <a:p>
            <a:r>
              <a:rPr lang="ru-RU" sz="1400" b="1" dirty="0" err="1" smtClean="0"/>
              <a:t>child</a:t>
            </a:r>
            <a:r>
              <a:rPr lang="ru-RU" sz="1400" b="1" dirty="0" smtClean="0"/>
              <a:t>::</a:t>
            </a:r>
            <a:r>
              <a:rPr lang="ru-RU" sz="1400" dirty="0" smtClean="0"/>
              <a:t> — содержит множество элементов-потомков (элементов, расположенных на один уровень ниже). Это название сокращается полностью, то есть его можно вовсе опускать.</a:t>
            </a:r>
          </a:p>
          <a:p>
            <a:r>
              <a:rPr lang="ru-RU" sz="1400" b="1" dirty="0" err="1" smtClean="0"/>
              <a:t>descendant</a:t>
            </a:r>
            <a:r>
              <a:rPr lang="ru-RU" sz="1400" b="1" dirty="0" smtClean="0"/>
              <a:t>::</a:t>
            </a:r>
            <a:r>
              <a:rPr lang="ru-RU" sz="1400" dirty="0" smtClean="0"/>
              <a:t> — содержит полное множество элементов-потомков (то есть, как ближайших элементов-потомков, так и всех их элементов-потомков).</a:t>
            </a:r>
          </a:p>
          <a:p>
            <a:r>
              <a:rPr lang="ru-RU" sz="1400" b="1" dirty="0" err="1" smtClean="0"/>
              <a:t>descendant-or-self</a:t>
            </a:r>
            <a:r>
              <a:rPr lang="ru-RU" sz="1400" b="1" dirty="0" smtClean="0"/>
              <a:t>::</a:t>
            </a:r>
            <a:r>
              <a:rPr lang="ru-RU" sz="1400" dirty="0" smtClean="0"/>
              <a:t> — содержит полное множество элементов-потомков и текущий элемент. Выражение /</a:t>
            </a:r>
            <a:r>
              <a:rPr lang="ru-RU" sz="1400" dirty="0" err="1" smtClean="0"/>
              <a:t>descendant-or-self::node</a:t>
            </a:r>
            <a:r>
              <a:rPr lang="ru-RU" sz="1400" dirty="0" smtClean="0"/>
              <a:t>()/ можно сокращать до //. С помощью этой оси, например, можно вторым шагом организовать отбор элементов с любого узла, а не только с корневого: достаточно первым шагом взять всех потомков корневого. Например, путь //</a:t>
            </a:r>
            <a:r>
              <a:rPr lang="ru-RU" sz="1400" dirty="0" err="1" smtClean="0"/>
              <a:t>span</a:t>
            </a:r>
            <a:r>
              <a:rPr lang="ru-RU" sz="1400" dirty="0" smtClean="0"/>
              <a:t> отберёт все узлы </a:t>
            </a:r>
            <a:r>
              <a:rPr lang="ru-RU" sz="1400" dirty="0" err="1" smtClean="0"/>
              <a:t>span</a:t>
            </a:r>
            <a:r>
              <a:rPr lang="ru-RU" sz="1400" dirty="0" smtClean="0"/>
              <a:t> документа, независимо от их положения в иерархии, взглянув как на имя корневого, так и на имена всех его дочерних элементов, на всю глубину их вложенности.</a:t>
            </a:r>
          </a:p>
          <a:p>
            <a:r>
              <a:rPr lang="ru-RU" sz="1400" b="1" dirty="0" err="1" smtClean="0"/>
              <a:t>ancestor</a:t>
            </a:r>
            <a:r>
              <a:rPr lang="ru-RU" sz="1400" b="1" dirty="0" smtClean="0"/>
              <a:t>::</a:t>
            </a:r>
            <a:r>
              <a:rPr lang="ru-RU" sz="1400" dirty="0" smtClean="0"/>
              <a:t> — содержит множество элементов-предков.</a:t>
            </a:r>
          </a:p>
          <a:p>
            <a:r>
              <a:rPr lang="ru-RU" sz="1400" b="1" dirty="0" err="1" smtClean="0"/>
              <a:t>ancestor-or-self</a:t>
            </a:r>
            <a:r>
              <a:rPr lang="ru-RU" sz="1400" b="1" dirty="0" smtClean="0"/>
              <a:t>::</a:t>
            </a:r>
            <a:r>
              <a:rPr lang="ru-RU" sz="1400" dirty="0" smtClean="0"/>
              <a:t> — содержит множество элементов-предков и текущий элемент.</a:t>
            </a:r>
          </a:p>
          <a:p>
            <a:r>
              <a:rPr lang="ru-RU" sz="1400" b="1" dirty="0" err="1" smtClean="0"/>
              <a:t>parent</a:t>
            </a:r>
            <a:r>
              <a:rPr lang="ru-RU" sz="1400" b="1" dirty="0" smtClean="0"/>
              <a:t>::</a:t>
            </a:r>
            <a:r>
              <a:rPr lang="ru-RU" sz="1400" dirty="0" smtClean="0"/>
              <a:t> — содержит элемент-предок на один уровень назад. Это обращение можно заменить на ..</a:t>
            </a:r>
          </a:p>
          <a:p>
            <a:r>
              <a:rPr lang="ru-RU" sz="1400" b="1" dirty="0" err="1" smtClean="0"/>
              <a:t>self</a:t>
            </a:r>
            <a:r>
              <a:rPr lang="ru-RU" sz="1400" b="1" dirty="0" smtClean="0"/>
              <a:t>::</a:t>
            </a:r>
            <a:r>
              <a:rPr lang="ru-RU" sz="1400" dirty="0" smtClean="0"/>
              <a:t> — содержит текущий элемент. Это обращение можно заменить на .</a:t>
            </a:r>
          </a:p>
          <a:p>
            <a:r>
              <a:rPr lang="ru-RU" sz="1400" b="1" dirty="0" err="1" smtClean="0"/>
              <a:t>following</a:t>
            </a:r>
            <a:r>
              <a:rPr lang="ru-RU" sz="1400" b="1" dirty="0" smtClean="0"/>
              <a:t>::</a:t>
            </a:r>
            <a:r>
              <a:rPr lang="ru-RU" sz="1400" dirty="0" smtClean="0"/>
              <a:t> — содержит множество элементов, расположенных ниже текущего элемента по дереву (на всех уровнях и слоях), исключая собственных потомков.</a:t>
            </a:r>
          </a:p>
          <a:p>
            <a:r>
              <a:rPr lang="ru-RU" sz="1400" b="1" dirty="0" err="1" smtClean="0"/>
              <a:t>following-sibling</a:t>
            </a:r>
            <a:r>
              <a:rPr lang="ru-RU" sz="1400" b="1" dirty="0" smtClean="0"/>
              <a:t>::</a:t>
            </a:r>
            <a:r>
              <a:rPr lang="ru-RU" sz="1400" dirty="0" smtClean="0"/>
              <a:t> — содержит множество братских элементов того же уровня, следующих за текущим слоем.</a:t>
            </a:r>
          </a:p>
          <a:p>
            <a:r>
              <a:rPr lang="ru-RU" sz="1400" b="1" dirty="0" err="1" smtClean="0"/>
              <a:t>preceding</a:t>
            </a:r>
            <a:r>
              <a:rPr lang="ru-RU" sz="1400" b="1" dirty="0" smtClean="0"/>
              <a:t>::</a:t>
            </a:r>
            <a:r>
              <a:rPr lang="ru-RU" sz="1400" dirty="0" smtClean="0"/>
              <a:t> — содержит множество элементов, расположенных выше текущего элемента по дереву (на всех уровнях и слоях), исключая множество собственных предков.</a:t>
            </a:r>
          </a:p>
          <a:p>
            <a:r>
              <a:rPr lang="ru-RU" sz="1400" b="1" dirty="0" err="1" smtClean="0"/>
              <a:t>preceding-sibling</a:t>
            </a:r>
            <a:r>
              <a:rPr lang="ru-RU" sz="1400" b="1" dirty="0" smtClean="0"/>
              <a:t>::</a:t>
            </a:r>
            <a:r>
              <a:rPr lang="ru-RU" sz="1400" dirty="0" smtClean="0"/>
              <a:t> — содержит множество братских элементов того же уровня, предшествующих текущему слою.</a:t>
            </a:r>
          </a:p>
          <a:p>
            <a:r>
              <a:rPr lang="ru-RU" sz="1400" b="1" dirty="0" err="1" smtClean="0"/>
              <a:t>attribute</a:t>
            </a:r>
            <a:r>
              <a:rPr lang="ru-RU" sz="1400" b="1" dirty="0" smtClean="0"/>
              <a:t>::</a:t>
            </a:r>
            <a:r>
              <a:rPr lang="ru-RU" sz="1400" dirty="0" smtClean="0"/>
              <a:t> — содержит множество атрибутов текущего элемента. Это обращение можно заменить на символ @</a:t>
            </a:r>
          </a:p>
          <a:p>
            <a:r>
              <a:rPr lang="ru-RU" sz="1400" b="1" dirty="0" err="1" smtClean="0"/>
              <a:t>namespace</a:t>
            </a:r>
            <a:r>
              <a:rPr lang="ru-RU" sz="1400" b="1" dirty="0" smtClean="0"/>
              <a:t>::</a:t>
            </a:r>
            <a:r>
              <a:rPr lang="ru-RU" sz="1400" dirty="0" smtClean="0"/>
              <a:t> — содержит множество элементов, относящихся к тому или иному пространству имён (то есть присутствует атрибут </a:t>
            </a:r>
            <a:r>
              <a:rPr lang="ru-RU" sz="1400" dirty="0" err="1" smtClean="0"/>
              <a:t>xmlns</a:t>
            </a:r>
            <a:r>
              <a:rPr lang="ru-RU" sz="1400" dirty="0" smtClean="0"/>
              <a:t>).</a:t>
            </a:r>
          </a:p>
          <a:p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Шаг выделения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/ </a:t>
            </a:r>
            <a:r>
              <a:rPr lang="ru-RU" dirty="0" err="1" smtClean="0"/>
              <a:t>ось::элемент</a:t>
            </a:r>
            <a:r>
              <a:rPr lang="en-US" dirty="0" smtClean="0"/>
              <a:t>[</a:t>
            </a:r>
            <a:r>
              <a:rPr lang="ru-RU" dirty="0" smtClean="0"/>
              <a:t>фильтр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/ </a:t>
            </a:r>
            <a:r>
              <a:rPr lang="en-US" b="1" dirty="0" smtClean="0"/>
              <a:t>descendant::</a:t>
            </a:r>
            <a:r>
              <a:rPr lang="en-US" b="1" dirty="0" err="1" smtClean="0"/>
              <a:t>img</a:t>
            </a:r>
            <a:r>
              <a:rPr lang="en-US" b="1" dirty="0" smtClean="0"/>
              <a:t>[@</a:t>
            </a:r>
            <a:r>
              <a:rPr lang="en-US" b="1" dirty="0" err="1" smtClean="0"/>
              <a:t>src</a:t>
            </a:r>
            <a:r>
              <a:rPr lang="en-US" b="1" dirty="0" smtClean="0"/>
              <a:t> = ‘</a:t>
            </a:r>
            <a:r>
              <a:rPr lang="en-US" b="1" dirty="0" err="1" smtClean="0"/>
              <a:t>sss</a:t>
            </a:r>
            <a:r>
              <a:rPr lang="en-US" b="1" dirty="0" smtClean="0"/>
              <a:t>’] / …</a:t>
            </a:r>
          </a:p>
          <a:p>
            <a:endParaRPr lang="en-US" b="1" dirty="0" smtClean="0"/>
          </a:p>
          <a:p>
            <a:r>
              <a:rPr lang="ru-RU" b="1" dirty="0" smtClean="0"/>
              <a:t>Выражение, определяющее отбираемые элементы</a:t>
            </a:r>
          </a:p>
          <a:p>
            <a:r>
              <a:rPr lang="ru-RU" dirty="0" smtClean="0"/>
              <a:t>В рамках содержимого оси отбор выполняется согласно выражению, определяющему отбираемые элементы.</a:t>
            </a:r>
          </a:p>
          <a:p>
            <a:endParaRPr lang="ru-RU" dirty="0" smtClean="0"/>
          </a:p>
          <a:p>
            <a:r>
              <a:rPr lang="ru-RU" dirty="0" smtClean="0"/>
              <a:t>В качестве выражения может быть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- </a:t>
            </a:r>
            <a:r>
              <a:rPr lang="ru-RU" dirty="0" smtClean="0"/>
              <a:t>указано конкретное имя, тогда отбираются элементы оси, соответствующие этому имени</a:t>
            </a:r>
          </a:p>
          <a:p>
            <a:r>
              <a:rPr lang="en-US" dirty="0" smtClean="0"/>
              <a:t>- </a:t>
            </a:r>
            <a:r>
              <a:rPr lang="ru-RU" dirty="0" smtClean="0"/>
              <a:t>указан символ *, что отберёт все элементы оси</a:t>
            </a:r>
          </a:p>
          <a:p>
            <a:pPr>
              <a:buFontTx/>
              <a:buChar char="-"/>
            </a:pPr>
            <a:r>
              <a:rPr lang="ru-RU" dirty="0" smtClean="0"/>
              <a:t>указано выражение, составленное из функций, и тогда будут отобраны результаты вычисления выражения в контексте каждого элемента оси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ru-RU" dirty="0" smtClean="0"/>
              <a:t>Фильтр</a:t>
            </a:r>
          </a:p>
          <a:p>
            <a:r>
              <a:rPr lang="ru-RU" dirty="0" smtClean="0"/>
              <a:t>- Выражение-предикат или выражение-индекс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lvl="0" fontAlgn="base">
              <a:spcAft>
                <a:spcPct val="0"/>
              </a:spcAft>
            </a:pPr>
            <a:r>
              <a:rPr lang="ru-RU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Функции над множествами узлов</a:t>
            </a:r>
            <a:endParaRPr lang="ru-RU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5496" y="1161552"/>
          <a:ext cx="9108504" cy="4972200"/>
        </p:xfrm>
        <a:graphic>
          <a:graphicData uri="http://schemas.openxmlformats.org/drawingml/2006/table">
            <a:tbl>
              <a:tblPr/>
              <a:tblGrid>
                <a:gridCol w="2592288"/>
                <a:gridCol w="6516216"/>
              </a:tblGrid>
              <a:tr h="97341"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Функция</a:t>
                      </a:r>
                    </a:p>
                  </a:txBody>
                  <a:tcPr marL="24335" marR="53234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Описание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608383">
                <a:tc>
                  <a:txBody>
                    <a:bodyPr/>
                    <a:lstStyle/>
                    <a:p>
                      <a:r>
                        <a:rPr lang="en-US" sz="1600"/>
                        <a:t>node-set </a:t>
                      </a:r>
                      <a:r>
                        <a:rPr lang="en-US" sz="1600" b="1"/>
                        <a:t>node</a:t>
                      </a:r>
                      <a:r>
                        <a:rPr lang="en-US" sz="1600"/>
                        <a:t>()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Возвращает сам узел. Вместо этой функции часто используют заменитель *, но, в отличие от звёздочки, функция node() возвращает и </a:t>
                      </a:r>
                      <a:r>
                        <a:rPr lang="ru-RU" sz="1600" i="1"/>
                        <a:t>текстовые</a:t>
                      </a:r>
                      <a:r>
                        <a:rPr lang="ru-RU" sz="1600"/>
                        <a:t> узлы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70347">
                <a:tc>
                  <a:txBody>
                    <a:bodyPr/>
                    <a:lstStyle/>
                    <a:p>
                      <a:r>
                        <a:rPr lang="en-US" sz="1600" dirty="0"/>
                        <a:t>string </a:t>
                      </a:r>
                      <a:r>
                        <a:rPr lang="en-US" sz="1600" b="1" dirty="0"/>
                        <a:t>text</a:t>
                      </a:r>
                      <a:r>
                        <a:rPr lang="en-US" sz="1600" dirty="0"/>
                        <a:t>()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Возвращает узел, если он текстовый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900407">
                <a:tc>
                  <a:txBody>
                    <a:bodyPr/>
                    <a:lstStyle/>
                    <a:p>
                      <a:r>
                        <a:rPr lang="en-US" sz="1600"/>
                        <a:t>node-set </a:t>
                      </a:r>
                      <a:r>
                        <a:rPr lang="en-US" sz="1600" b="1"/>
                        <a:t>current</a:t>
                      </a:r>
                      <a:r>
                        <a:rPr lang="en-US" sz="1600"/>
                        <a:t>()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Возвращает множество из одного элемента, который является текущим. Если мы делаем обработку множества с предикатами, то единственным способом дотянуться из этого предиката до текущего элемента будет данная функция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62371">
                <a:tc>
                  <a:txBody>
                    <a:bodyPr/>
                    <a:lstStyle/>
                    <a:p>
                      <a:r>
                        <a:rPr lang="en-US" sz="1600" dirty="0"/>
                        <a:t>number </a:t>
                      </a:r>
                      <a:r>
                        <a:rPr lang="en-US" sz="1600" b="1" dirty="0"/>
                        <a:t>position</a:t>
                      </a:r>
                      <a:r>
                        <a:rPr lang="en-US" sz="1600" dirty="0"/>
                        <a:t>()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Возвращает позицию элемента в множестве элементов оси. Корректно работает только в цикле &lt;xsl:for-each/&gt;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35377">
                <a:tc>
                  <a:txBody>
                    <a:bodyPr/>
                    <a:lstStyle/>
                    <a:p>
                      <a:r>
                        <a:rPr lang="en-US" sz="1600"/>
                        <a:t>number </a:t>
                      </a:r>
                      <a:r>
                        <a:rPr lang="en-US" sz="1600" b="1"/>
                        <a:t>last</a:t>
                      </a:r>
                      <a:r>
                        <a:rPr lang="en-US" sz="1600"/>
                        <a:t>()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Возвращает номер последнего элемента в множестве элементов оси. Корректно работает только в цикле &lt;xsl:for-each/&gt;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43353">
                <a:tc>
                  <a:txBody>
                    <a:bodyPr/>
                    <a:lstStyle/>
                    <a:p>
                      <a:r>
                        <a:rPr lang="en-US" sz="1600"/>
                        <a:t>number </a:t>
                      </a:r>
                      <a:r>
                        <a:rPr lang="en-US" sz="1600" b="1"/>
                        <a:t>count</a:t>
                      </a:r>
                      <a:r>
                        <a:rPr lang="en-US" sz="1600"/>
                        <a:t>(node-set)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Возвращает количество элементов в node-set.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43353">
                <a:tc>
                  <a:txBody>
                    <a:bodyPr/>
                    <a:lstStyle/>
                    <a:p>
                      <a:r>
                        <a:rPr lang="en-US" sz="1600"/>
                        <a:t>string </a:t>
                      </a:r>
                      <a:r>
                        <a:rPr lang="en-US" sz="1600" b="1"/>
                        <a:t>name</a:t>
                      </a:r>
                      <a:r>
                        <a:rPr lang="en-US" sz="1600"/>
                        <a:t>(node-set?)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Возвращает полное имя первого тега в множестве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43353">
                <a:tc>
                  <a:txBody>
                    <a:bodyPr/>
                    <a:lstStyle/>
                    <a:p>
                      <a:r>
                        <a:rPr lang="en-US" sz="1600"/>
                        <a:t>string </a:t>
                      </a:r>
                      <a:r>
                        <a:rPr lang="en-US" sz="1600" b="1"/>
                        <a:t>namespace-url</a:t>
                      </a:r>
                      <a:r>
                        <a:rPr lang="en-US" sz="1600"/>
                        <a:t>(node-set?)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Возвращает ссылку на URL, определяющий пространство имён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359">
                <a:tc>
                  <a:txBody>
                    <a:bodyPr/>
                    <a:lstStyle/>
                    <a:p>
                      <a:r>
                        <a:rPr lang="en-US" sz="1600"/>
                        <a:t>string </a:t>
                      </a:r>
                      <a:r>
                        <a:rPr lang="en-US" sz="1600" b="1"/>
                        <a:t>local-name</a:t>
                      </a:r>
                      <a:r>
                        <a:rPr lang="en-US" sz="1600"/>
                        <a:t>(node-set?)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Возвращает имя первого тега в множестве, без пространства имён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43353">
                <a:tc>
                  <a:txBody>
                    <a:bodyPr/>
                    <a:lstStyle/>
                    <a:p>
                      <a:r>
                        <a:rPr lang="en-US" sz="1600"/>
                        <a:t>node-set </a:t>
                      </a:r>
                      <a:r>
                        <a:rPr lang="en-US" sz="1600" b="1"/>
                        <a:t>id</a:t>
                      </a:r>
                      <a:r>
                        <a:rPr lang="en-US" sz="1600"/>
                        <a:t>(object)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Находит элемент с уникальным идентификатором</a:t>
                      </a:r>
                    </a:p>
                  </a:txBody>
                  <a:tcPr marL="24335" marR="24335" marT="12168" marB="1216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41659"/>
            <a:ext cx="65" cy="540517"/>
          </a:xfrm>
          <a:prstGeom prst="rect">
            <a:avLst/>
          </a:prstGeom>
          <a:solidFill>
            <a:srgbClr val="F8F9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Эволюция понятий и языков разметки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Гипертекст – композиция, в которой есть тексты, ссылки, мультимедиа контент</a:t>
            </a:r>
          </a:p>
          <a:p>
            <a:r>
              <a:rPr lang="ru-RU" dirty="0" smtClean="0"/>
              <a:t>Язык разметки (</a:t>
            </a:r>
            <a:r>
              <a:rPr lang="en-US" dirty="0" smtClean="0"/>
              <a:t>Markup Language)</a:t>
            </a:r>
            <a:r>
              <a:rPr lang="ru-RU" dirty="0" smtClean="0"/>
              <a:t> – правила включения в текст формализованных конструкций, превращающий его в иерархическое построение</a:t>
            </a:r>
          </a:p>
          <a:p>
            <a:r>
              <a:rPr lang="ru-RU" dirty="0"/>
              <a:t> </a:t>
            </a:r>
            <a:r>
              <a:rPr lang="en-US" dirty="0"/>
              <a:t>GML </a:t>
            </a:r>
            <a:r>
              <a:rPr lang="ru-RU" dirty="0"/>
              <a:t>и </a:t>
            </a:r>
            <a:r>
              <a:rPr lang="en-US" dirty="0"/>
              <a:t>SGML (Standard Generalized Markup Language) – </a:t>
            </a:r>
            <a:r>
              <a:rPr lang="ru-RU" dirty="0"/>
              <a:t>язык и метаязык разметки</a:t>
            </a:r>
          </a:p>
          <a:p>
            <a:r>
              <a:rPr lang="en-US" dirty="0"/>
              <a:t>HTML (</a:t>
            </a:r>
            <a:r>
              <a:rPr lang="en-US" dirty="0" err="1"/>
              <a:t>HyperText</a:t>
            </a:r>
            <a:r>
              <a:rPr lang="en-US" dirty="0"/>
              <a:t> Markup Language), 1986-1991 – </a:t>
            </a:r>
            <a:r>
              <a:rPr lang="ru-RU" dirty="0"/>
              <a:t>прикладной язык для </a:t>
            </a:r>
            <a:r>
              <a:rPr lang="en-US" dirty="0"/>
              <a:t>Web-</a:t>
            </a:r>
            <a:r>
              <a:rPr lang="ru-RU" dirty="0"/>
              <a:t>страниц</a:t>
            </a:r>
            <a:r>
              <a:rPr lang="en-US" dirty="0"/>
              <a:t> </a:t>
            </a:r>
            <a:endParaRPr lang="ru-RU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264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Строковые функции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908723"/>
          <a:ext cx="9144000" cy="6053624"/>
        </p:xfrm>
        <a:graphic>
          <a:graphicData uri="http://schemas.openxmlformats.org/drawingml/2006/table">
            <a:tbl>
              <a:tblPr/>
              <a:tblGrid>
                <a:gridCol w="2195736"/>
                <a:gridCol w="6948264"/>
              </a:tblGrid>
              <a:tr h="25475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Функция</a:t>
                      </a:r>
                    </a:p>
                  </a:txBody>
                  <a:tcPr marL="20841" marR="45590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Описание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566739">
                <a:tc>
                  <a:txBody>
                    <a:bodyPr/>
                    <a:lstStyle/>
                    <a:p>
                      <a:r>
                        <a:rPr lang="en-US" sz="1400"/>
                        <a:t>string </a:t>
                      </a:r>
                      <a:r>
                        <a:rPr lang="en-US" sz="1400" b="1"/>
                        <a:t>string</a:t>
                      </a:r>
                      <a:r>
                        <a:rPr lang="en-US" sz="1400"/>
                        <a:t>(object?)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Возвращает текстовое содержимое элемента. По сути, возвращает объединённое множество </a:t>
                      </a:r>
                      <a:r>
                        <a:rPr lang="ru-RU" sz="1400" i="1"/>
                        <a:t>текстовых</a:t>
                      </a:r>
                      <a:r>
                        <a:rPr lang="ru-RU" sz="1400"/>
                        <a:t> элементов на </a:t>
                      </a:r>
                      <a:r>
                        <a:rPr lang="ru-RU" sz="1400" i="1"/>
                        <a:t>один</a:t>
                      </a:r>
                      <a:r>
                        <a:rPr lang="ru-RU" sz="1400"/>
                        <a:t> уровень ниже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86829">
                <a:tc>
                  <a:txBody>
                    <a:bodyPr/>
                    <a:lstStyle/>
                    <a:p>
                      <a:r>
                        <a:rPr lang="en-US" sz="1400"/>
                        <a:t>string </a:t>
                      </a:r>
                      <a:r>
                        <a:rPr lang="en-US" sz="1400" b="1"/>
                        <a:t>concat</a:t>
                      </a:r>
                      <a:r>
                        <a:rPr lang="en-US" sz="1400"/>
                        <a:t>(string, string, string*)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Соединяет строки, указанные в аргументах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86829">
                <a:tc>
                  <a:txBody>
                    <a:bodyPr/>
                    <a:lstStyle/>
                    <a:p>
                      <a:r>
                        <a:rPr lang="en-US" sz="1400"/>
                        <a:t>number </a:t>
                      </a:r>
                      <a:r>
                        <a:rPr lang="en-US" sz="1400" b="1"/>
                        <a:t>string-length</a:t>
                      </a:r>
                      <a:r>
                        <a:rPr lang="en-US" sz="1400"/>
                        <a:t>(string?)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Возвращает длину строки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86829">
                <a:tc>
                  <a:txBody>
                    <a:bodyPr/>
                    <a:lstStyle/>
                    <a:p>
                      <a:r>
                        <a:rPr lang="en-US" sz="1400"/>
                        <a:t>boolean </a:t>
                      </a:r>
                      <a:r>
                        <a:rPr lang="en-US" sz="1400" b="1"/>
                        <a:t>contains</a:t>
                      </a:r>
                      <a:r>
                        <a:rPr lang="en-US" sz="1400"/>
                        <a:t>(string, string)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Возвращает </a:t>
                      </a:r>
                      <a:r>
                        <a:rPr lang="ru-RU" sz="1400" b="1"/>
                        <a:t>true</a:t>
                      </a:r>
                      <a:r>
                        <a:rPr lang="ru-RU" sz="1400"/>
                        <a:t>, если первая строка содержит вторую, иначе — </a:t>
                      </a:r>
                      <a:r>
                        <a:rPr lang="ru-RU" sz="1400" b="1"/>
                        <a:t>false</a:t>
                      </a:r>
                      <a:endParaRPr lang="ru-RU" sz="1400"/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98730">
                <a:tc>
                  <a:txBody>
                    <a:bodyPr/>
                    <a:lstStyle/>
                    <a:p>
                      <a:r>
                        <a:rPr lang="en-US" sz="1400"/>
                        <a:t>string </a:t>
                      </a:r>
                      <a:r>
                        <a:rPr lang="en-US" sz="1400" b="1"/>
                        <a:t>substring</a:t>
                      </a:r>
                      <a:r>
                        <a:rPr lang="en-US" sz="1400"/>
                        <a:t>(string, number, number?)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Возвращает строку, вырезанную из строки, начиная с указанного номера, и, если указан второй номер, — количество символов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86829">
                <a:tc>
                  <a:txBody>
                    <a:bodyPr/>
                    <a:lstStyle/>
                    <a:p>
                      <a:r>
                        <a:rPr lang="en-US" sz="1400"/>
                        <a:t>string </a:t>
                      </a:r>
                      <a:r>
                        <a:rPr lang="en-US" sz="1400" b="1"/>
                        <a:t>substring-before</a:t>
                      </a:r>
                      <a:r>
                        <a:rPr lang="en-US" sz="1400"/>
                        <a:t>(string, string)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Если найдена вторая строка в первой, возвращает строку до первого вхождения второй строки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86829">
                <a:tc>
                  <a:txBody>
                    <a:bodyPr/>
                    <a:lstStyle/>
                    <a:p>
                      <a:r>
                        <a:rPr lang="en-US" sz="1400"/>
                        <a:t>string </a:t>
                      </a:r>
                      <a:r>
                        <a:rPr lang="en-US" sz="1400" b="1"/>
                        <a:t>substring-after</a:t>
                      </a:r>
                      <a:r>
                        <a:rPr lang="en-US" sz="1400"/>
                        <a:t>(string, string)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Если найдена вторая строка в первой, возвращает строку после первого вхождения второй строки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86829">
                <a:tc>
                  <a:txBody>
                    <a:bodyPr/>
                    <a:lstStyle/>
                    <a:p>
                      <a:r>
                        <a:rPr lang="en-US" sz="1400"/>
                        <a:t>boolean </a:t>
                      </a:r>
                      <a:r>
                        <a:rPr lang="en-US" sz="1400" b="1"/>
                        <a:t>starts-with</a:t>
                      </a:r>
                      <a:r>
                        <a:rPr lang="en-US" sz="1400"/>
                        <a:t>(string, string)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Возвращает </a:t>
                      </a:r>
                      <a:r>
                        <a:rPr lang="ru-RU" sz="1400" b="1"/>
                        <a:t>true</a:t>
                      </a:r>
                      <a:r>
                        <a:rPr lang="ru-RU" sz="1400"/>
                        <a:t>, если вторая строка входит в начало первой, иначе — </a:t>
                      </a:r>
                      <a:r>
                        <a:rPr lang="ru-RU" sz="1400" b="1"/>
                        <a:t>false</a:t>
                      </a:r>
                      <a:endParaRPr lang="ru-RU" sz="1400"/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86829">
                <a:tc>
                  <a:txBody>
                    <a:bodyPr/>
                    <a:lstStyle/>
                    <a:p>
                      <a:r>
                        <a:rPr lang="en-US" sz="1400"/>
                        <a:t>boolean </a:t>
                      </a:r>
                      <a:r>
                        <a:rPr lang="en-US" sz="1400" b="1"/>
                        <a:t>ends-with</a:t>
                      </a:r>
                      <a:r>
                        <a:rPr lang="en-US" sz="1400"/>
                        <a:t>(string, string)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Возвращает </a:t>
                      </a:r>
                      <a:r>
                        <a:rPr lang="ru-RU" sz="1400" b="1"/>
                        <a:t>true</a:t>
                      </a:r>
                      <a:r>
                        <a:rPr lang="ru-RU" sz="1400"/>
                        <a:t>, если вторая строка входит в конец первой, иначе — </a:t>
                      </a:r>
                      <a:r>
                        <a:rPr lang="ru-RU" sz="1400" b="1"/>
                        <a:t>false</a:t>
                      </a:r>
                      <a:endParaRPr lang="ru-RU" sz="1400"/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86829">
                <a:tc>
                  <a:txBody>
                    <a:bodyPr/>
                    <a:lstStyle/>
                    <a:p>
                      <a:r>
                        <a:rPr lang="en-US" sz="1400"/>
                        <a:t>string </a:t>
                      </a:r>
                      <a:r>
                        <a:rPr lang="en-US" sz="1400" b="1"/>
                        <a:t>normalize-space</a:t>
                      </a:r>
                      <a:r>
                        <a:rPr lang="en-US" sz="1400"/>
                        <a:t>(string?)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Убирает лишние и повторные пробелы, а также управляющие символы, заменяя их пробелами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838773">
                <a:tc>
                  <a:txBody>
                    <a:bodyPr/>
                    <a:lstStyle/>
                    <a:p>
                      <a:r>
                        <a:rPr lang="en-US" sz="1400" dirty="0"/>
                        <a:t>string </a:t>
                      </a:r>
                      <a:r>
                        <a:rPr lang="en-US" sz="1400" b="1" dirty="0"/>
                        <a:t>translate</a:t>
                      </a:r>
                      <a:r>
                        <a:rPr lang="en-US" sz="1400" dirty="0"/>
                        <a:t>(string, string, string)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Заменяет символы первой строки, которые встречаются во второй строке, на соответствующие позиции символам из второй строки символы из третьей строки. Например, </a:t>
                      </a:r>
                      <a:r>
                        <a:rPr lang="ru-RU" sz="1400" dirty="0" err="1"/>
                        <a:t>translate</a:t>
                      </a:r>
                      <a:r>
                        <a:rPr lang="ru-RU" sz="1400" dirty="0"/>
                        <a:t>("</a:t>
                      </a:r>
                      <a:r>
                        <a:rPr lang="ru-RU" sz="1400" dirty="0" err="1"/>
                        <a:t>bar</a:t>
                      </a:r>
                      <a:r>
                        <a:rPr lang="ru-RU" sz="1400" dirty="0"/>
                        <a:t>", "</a:t>
                      </a:r>
                      <a:r>
                        <a:rPr lang="ru-RU" sz="1400" dirty="0" err="1"/>
                        <a:t>abc</a:t>
                      </a:r>
                      <a:r>
                        <a:rPr lang="ru-RU" sz="1400" dirty="0"/>
                        <a:t>", "ABC") вернёт </a:t>
                      </a:r>
                      <a:r>
                        <a:rPr lang="ru-RU" sz="1400" dirty="0" err="1"/>
                        <a:t>BAr</a:t>
                      </a:r>
                      <a:r>
                        <a:rPr lang="ru-RU" sz="1400" dirty="0"/>
                        <a:t>.</a:t>
                      </a:r>
                    </a:p>
                  </a:txBody>
                  <a:tcPr marL="20841" marR="20841" marT="10421" marB="104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Логические функции и операторы</a:t>
            </a:r>
            <a:endParaRPr lang="ru-RU" sz="3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908720"/>
          <a:ext cx="8568952" cy="2807558"/>
        </p:xfrm>
        <a:graphic>
          <a:graphicData uri="http://schemas.openxmlformats.org/drawingml/2006/table">
            <a:tbl>
              <a:tblPr/>
              <a:tblGrid>
                <a:gridCol w="5170383"/>
                <a:gridCol w="3398569"/>
              </a:tblGrid>
              <a:tr h="22739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Символ, оператор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Значение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227394">
                <a:tc>
                  <a:txBody>
                    <a:bodyPr/>
                    <a:lstStyle/>
                    <a:p>
                      <a:r>
                        <a:rPr lang="en-US" sz="1600"/>
                        <a:t>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логическое «или»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27394">
                <a:tc>
                  <a:txBody>
                    <a:bodyPr/>
                    <a:lstStyle/>
                    <a:p>
                      <a:r>
                        <a:rPr lang="en-US" sz="1600"/>
                        <a:t>and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логическое «и»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97939">
                <a:tc>
                  <a:txBody>
                    <a:bodyPr/>
                    <a:lstStyle/>
                    <a:p>
                      <a:r>
                        <a:rPr lang="en-US" sz="1600" dirty="0"/>
                        <a:t>&gt;= (&amp;</a:t>
                      </a:r>
                      <a:r>
                        <a:rPr lang="en-US" sz="1600" dirty="0" err="1"/>
                        <a:t>gt</a:t>
                      </a:r>
                      <a:r>
                        <a:rPr lang="en-US" sz="1600" dirty="0"/>
                        <a:t>;=)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логическое «больше либо равно»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27394">
                <a:tc>
                  <a:txBody>
                    <a:bodyPr/>
                    <a:lstStyle/>
                    <a:p>
                      <a:r>
                        <a:rPr lang="en-US" sz="1600"/>
                        <a:t>&gt; (&amp;gt;)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логическое «больше»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27394">
                <a:tc>
                  <a:txBody>
                    <a:bodyPr/>
                    <a:lstStyle/>
                    <a:p>
                      <a:r>
                        <a:rPr lang="ru-RU" sz="1600"/>
                        <a:t>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логическое «равно»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97939">
                <a:tc>
                  <a:txBody>
                    <a:bodyPr/>
                    <a:lstStyle/>
                    <a:p>
                      <a:r>
                        <a:rPr lang="en-US" sz="1600"/>
                        <a:t>&lt;= (&amp;lt;=)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логическое «меньше либо равно»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27394">
                <a:tc>
                  <a:txBody>
                    <a:bodyPr/>
                    <a:lstStyle/>
                    <a:p>
                      <a:r>
                        <a:rPr lang="en-US" sz="1600"/>
                        <a:t>&lt; (&amp;lt;)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логическое «меньше»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75656" y="3931920"/>
          <a:ext cx="6096000" cy="2926080"/>
        </p:xfrm>
        <a:graphic>
          <a:graphicData uri="http://schemas.openxmlformats.org/drawingml/2006/table">
            <a:tbl>
              <a:tblPr/>
              <a:tblGrid>
                <a:gridCol w="3678239"/>
                <a:gridCol w="24177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Функция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Описание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boolean </a:t>
                      </a:r>
                      <a:r>
                        <a:rPr lang="en-US" b="1"/>
                        <a:t>boolean</a:t>
                      </a:r>
                      <a:r>
                        <a:rPr lang="en-US"/>
                        <a:t>(object)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Приводит объект к логическому типу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boolean </a:t>
                      </a:r>
                      <a:r>
                        <a:rPr lang="en-US" b="1"/>
                        <a:t>true</a:t>
                      </a:r>
                      <a:r>
                        <a:rPr lang="en-US"/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Возвращает истину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boolean </a:t>
                      </a:r>
                      <a:r>
                        <a:rPr lang="en-US" b="1"/>
                        <a:t>false</a:t>
                      </a:r>
                      <a:r>
                        <a:rPr lang="en-US"/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Возвращает ложь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boolean </a:t>
                      </a:r>
                      <a:r>
                        <a:rPr lang="en-US" b="1"/>
                        <a:t>not</a:t>
                      </a:r>
                      <a:r>
                        <a:rPr lang="en-US"/>
                        <a:t>(boolean)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Отрицание, возвращает истину если аргумент ложь и наоборот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ru-RU" sz="3200" dirty="0" smtClean="0"/>
              <a:t>Числовые функции и операторы</a:t>
            </a:r>
            <a:endParaRPr lang="ru-RU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475656" y="908720"/>
          <a:ext cx="6096000" cy="2468880"/>
        </p:xfrm>
        <a:graphic>
          <a:graphicData uri="http://schemas.openxmlformats.org/drawingml/2006/table">
            <a:tbl>
              <a:tblPr/>
              <a:tblGrid>
                <a:gridCol w="3678239"/>
                <a:gridCol w="24177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Символ, оператор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Значение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сложение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−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вычитание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умножение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div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обычное деление (</a:t>
                      </a:r>
                      <a:r>
                        <a:rPr lang="ru-RU" b="1"/>
                        <a:t>не нацело!</a:t>
                      </a:r>
                      <a:r>
                        <a:rPr lang="ru-RU"/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mod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остаток от деления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7504" y="3789040"/>
          <a:ext cx="8928992" cy="2646587"/>
        </p:xfrm>
        <a:graphic>
          <a:graphicData uri="http://schemas.openxmlformats.org/drawingml/2006/table">
            <a:tbl>
              <a:tblPr/>
              <a:tblGrid>
                <a:gridCol w="3816424"/>
                <a:gridCol w="5112568"/>
              </a:tblGrid>
              <a:tr h="122669"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Функция</a:t>
                      </a:r>
                    </a:p>
                  </a:txBody>
                  <a:tcPr marL="52103" marR="113974" marT="26051" marB="2605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Описание</a:t>
                      </a:r>
                    </a:p>
                  </a:txBody>
                  <a:tcPr marL="52103" marR="52103" marT="26051" marB="2605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582677">
                <a:tc>
                  <a:txBody>
                    <a:bodyPr/>
                    <a:lstStyle/>
                    <a:p>
                      <a:r>
                        <a:rPr lang="en-US" sz="1600" dirty="0"/>
                        <a:t>number </a:t>
                      </a:r>
                      <a:r>
                        <a:rPr lang="en-US" sz="1600" b="1" dirty="0"/>
                        <a:t>sum</a:t>
                      </a:r>
                      <a:r>
                        <a:rPr lang="en-US" sz="1600" dirty="0"/>
                        <a:t>(node-set)</a:t>
                      </a:r>
                    </a:p>
                  </a:txBody>
                  <a:tcPr marL="52103" marR="52103" marT="26051" marB="2605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Вернёт сумму множества. Каждый тег множества будет преобразован в строку и из него получено число</a:t>
                      </a:r>
                    </a:p>
                  </a:txBody>
                  <a:tcPr marL="52103" marR="52103" marT="26051" marB="2605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72">
                <a:tc>
                  <a:txBody>
                    <a:bodyPr/>
                    <a:lstStyle/>
                    <a:p>
                      <a:r>
                        <a:rPr lang="en-US" sz="1600"/>
                        <a:t>number </a:t>
                      </a:r>
                      <a:r>
                        <a:rPr lang="en-US" sz="1600" b="1"/>
                        <a:t>round</a:t>
                      </a:r>
                      <a:r>
                        <a:rPr lang="en-US" sz="1600"/>
                        <a:t>(number)</a:t>
                      </a:r>
                    </a:p>
                  </a:txBody>
                  <a:tcPr marL="52103" marR="52103" marT="26051" marB="2605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Округляет число по математическим правилам</a:t>
                      </a:r>
                    </a:p>
                  </a:txBody>
                  <a:tcPr marL="52103" marR="52103" marT="26051" marB="2605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70">
                <a:tc>
                  <a:txBody>
                    <a:bodyPr/>
                    <a:lstStyle/>
                    <a:p>
                      <a:r>
                        <a:rPr lang="en-US" sz="1600" dirty="0"/>
                        <a:t>number </a:t>
                      </a:r>
                      <a:r>
                        <a:rPr lang="en-US" sz="1600" b="1" dirty="0" err="1"/>
                        <a:t>number</a:t>
                      </a:r>
                      <a:r>
                        <a:rPr lang="en-US" sz="1600"/>
                        <a:t>(object?)</a:t>
                      </a:r>
                    </a:p>
                  </a:txBody>
                  <a:tcPr marL="52103" marR="52103" marT="26051" marB="2605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Переводит объект в число</a:t>
                      </a:r>
                    </a:p>
                  </a:txBody>
                  <a:tcPr marL="52103" marR="52103" marT="26051" marB="2605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677">
                <a:tc>
                  <a:txBody>
                    <a:bodyPr/>
                    <a:lstStyle/>
                    <a:p>
                      <a:r>
                        <a:rPr lang="en-US" sz="1600"/>
                        <a:t>number </a:t>
                      </a:r>
                      <a:r>
                        <a:rPr lang="en-US" sz="1600" b="1"/>
                        <a:t>floor</a:t>
                      </a:r>
                      <a:r>
                        <a:rPr lang="en-US" sz="1600"/>
                        <a:t>(number)</a:t>
                      </a:r>
                    </a:p>
                  </a:txBody>
                  <a:tcPr marL="52103" marR="52103" marT="26051" marB="2605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Возвращает наибольшее целое число, не большее, чем аргумент (округление к меньшему)</a:t>
                      </a:r>
                    </a:p>
                  </a:txBody>
                  <a:tcPr marL="52103" marR="52103" marT="26051" marB="2605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677">
                <a:tc>
                  <a:txBody>
                    <a:bodyPr/>
                    <a:lstStyle/>
                    <a:p>
                      <a:r>
                        <a:rPr lang="en-US" sz="1600"/>
                        <a:t>number </a:t>
                      </a:r>
                      <a:r>
                        <a:rPr lang="en-US" sz="1600" b="1"/>
                        <a:t>ceiling</a:t>
                      </a:r>
                      <a:r>
                        <a:rPr lang="en-US" sz="1600"/>
                        <a:t>(number)</a:t>
                      </a:r>
                    </a:p>
                  </a:txBody>
                  <a:tcPr marL="52103" marR="52103" marT="26051" marB="2605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Возвращает наименьшее целое число, не меньшее, чем аргумент (округление к большему)</a:t>
                      </a:r>
                    </a:p>
                  </a:txBody>
                  <a:tcPr marL="52103" marR="52103" marT="26051" marB="2605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Примеры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15008" y="692697"/>
            <a:ext cx="89289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para</a:t>
            </a:r>
            <a:r>
              <a:rPr lang="en-US" dirty="0" smtClean="0"/>
              <a:t> selects the </a:t>
            </a:r>
            <a:r>
              <a:rPr lang="en-US" dirty="0" err="1" smtClean="0"/>
              <a:t>para</a:t>
            </a:r>
            <a:r>
              <a:rPr lang="en-US" dirty="0" smtClean="0"/>
              <a:t> element children of the context node</a:t>
            </a:r>
          </a:p>
          <a:p>
            <a:r>
              <a:rPr lang="en-US" b="1" dirty="0" smtClean="0"/>
              <a:t>*</a:t>
            </a:r>
            <a:r>
              <a:rPr lang="en-US" dirty="0" smtClean="0"/>
              <a:t> selects all element children of the context node</a:t>
            </a:r>
          </a:p>
          <a:p>
            <a:r>
              <a:rPr lang="en-US" b="1" dirty="0" smtClean="0"/>
              <a:t>text()</a:t>
            </a:r>
            <a:r>
              <a:rPr lang="en-US" dirty="0" smtClean="0"/>
              <a:t> selects all text node children of the context node</a:t>
            </a:r>
          </a:p>
          <a:p>
            <a:r>
              <a:rPr lang="en-US" b="1" dirty="0" smtClean="0"/>
              <a:t>@name</a:t>
            </a:r>
            <a:r>
              <a:rPr lang="en-US" dirty="0" smtClean="0"/>
              <a:t> selects the name attribute of the context node</a:t>
            </a:r>
          </a:p>
          <a:p>
            <a:r>
              <a:rPr lang="en-US" b="1" dirty="0" smtClean="0"/>
              <a:t>@*</a:t>
            </a:r>
            <a:r>
              <a:rPr lang="en-US" dirty="0" smtClean="0"/>
              <a:t> selects all the attributes of the context node</a:t>
            </a:r>
          </a:p>
          <a:p>
            <a:r>
              <a:rPr lang="en-US" b="1" dirty="0" err="1" smtClean="0"/>
              <a:t>para</a:t>
            </a:r>
            <a:r>
              <a:rPr lang="en-US" b="1" dirty="0" smtClean="0"/>
              <a:t>[1]</a:t>
            </a:r>
            <a:r>
              <a:rPr lang="en-US" dirty="0" smtClean="0"/>
              <a:t> selects the first </a:t>
            </a:r>
            <a:r>
              <a:rPr lang="en-US" dirty="0" err="1" smtClean="0"/>
              <a:t>para</a:t>
            </a:r>
            <a:r>
              <a:rPr lang="en-US" dirty="0" smtClean="0"/>
              <a:t> child of the context node</a:t>
            </a:r>
          </a:p>
          <a:p>
            <a:r>
              <a:rPr lang="en-US" b="1" dirty="0" err="1" smtClean="0"/>
              <a:t>para</a:t>
            </a:r>
            <a:r>
              <a:rPr lang="en-US" b="1" dirty="0" smtClean="0"/>
              <a:t>[last()]</a:t>
            </a:r>
            <a:r>
              <a:rPr lang="en-US" dirty="0" smtClean="0"/>
              <a:t> selects the last </a:t>
            </a:r>
            <a:r>
              <a:rPr lang="en-US" dirty="0" err="1" smtClean="0"/>
              <a:t>para</a:t>
            </a:r>
            <a:r>
              <a:rPr lang="en-US" dirty="0" smtClean="0"/>
              <a:t> child of the context node</a:t>
            </a:r>
          </a:p>
          <a:p>
            <a:r>
              <a:rPr lang="en-US" b="1" dirty="0" smtClean="0"/>
              <a:t>*/</a:t>
            </a:r>
            <a:r>
              <a:rPr lang="en-US" b="1" dirty="0" err="1" smtClean="0"/>
              <a:t>para</a:t>
            </a:r>
            <a:r>
              <a:rPr lang="en-US" dirty="0" smtClean="0"/>
              <a:t> selects all </a:t>
            </a:r>
            <a:r>
              <a:rPr lang="en-US" dirty="0" err="1" smtClean="0"/>
              <a:t>para</a:t>
            </a:r>
            <a:r>
              <a:rPr lang="en-US" dirty="0" smtClean="0"/>
              <a:t> grandchildren of the context node</a:t>
            </a:r>
          </a:p>
          <a:p>
            <a:r>
              <a:rPr lang="en-US" b="1" dirty="0" smtClean="0"/>
              <a:t>/doc/chapter[5]/section[2]</a:t>
            </a:r>
            <a:r>
              <a:rPr lang="en-US" dirty="0" smtClean="0"/>
              <a:t> selects the second section of the fifth chapter of the doc</a:t>
            </a:r>
          </a:p>
          <a:p>
            <a:r>
              <a:rPr lang="en-US" b="1" dirty="0" smtClean="0"/>
              <a:t>chapter//</a:t>
            </a:r>
            <a:r>
              <a:rPr lang="en-US" b="1" dirty="0" err="1" smtClean="0"/>
              <a:t>para</a:t>
            </a:r>
            <a:r>
              <a:rPr lang="en-US" dirty="0" smtClean="0"/>
              <a:t> selects the </a:t>
            </a:r>
            <a:r>
              <a:rPr lang="en-US" dirty="0" err="1" smtClean="0"/>
              <a:t>para</a:t>
            </a:r>
            <a:r>
              <a:rPr lang="en-US" dirty="0" smtClean="0"/>
              <a:t> element descendants of the chapter element</a:t>
            </a:r>
          </a:p>
          <a:p>
            <a:r>
              <a:rPr lang="en-US" b="1" dirty="0" smtClean="0"/>
              <a:t>//</a:t>
            </a:r>
            <a:r>
              <a:rPr lang="en-US" b="1" dirty="0" err="1" smtClean="0"/>
              <a:t>para</a:t>
            </a:r>
            <a:r>
              <a:rPr lang="en-US" dirty="0" smtClean="0"/>
              <a:t> selects all the </a:t>
            </a:r>
            <a:r>
              <a:rPr lang="en-US" dirty="0" err="1" smtClean="0"/>
              <a:t>para</a:t>
            </a:r>
            <a:r>
              <a:rPr lang="en-US" dirty="0" smtClean="0"/>
              <a:t> descendants of the document root</a:t>
            </a:r>
          </a:p>
          <a:p>
            <a:r>
              <a:rPr lang="en-US" b="1" dirty="0" smtClean="0"/>
              <a:t>//</a:t>
            </a:r>
            <a:r>
              <a:rPr lang="en-US" b="1" dirty="0" err="1" smtClean="0"/>
              <a:t>olist</a:t>
            </a:r>
            <a:r>
              <a:rPr lang="en-US" b="1" dirty="0" smtClean="0"/>
              <a:t>/item</a:t>
            </a:r>
            <a:r>
              <a:rPr lang="en-US" dirty="0" smtClean="0"/>
              <a:t> selects all the item elements</a:t>
            </a:r>
          </a:p>
          <a:p>
            <a:r>
              <a:rPr lang="en-US" b="1" dirty="0" smtClean="0"/>
              <a:t>.//</a:t>
            </a:r>
            <a:r>
              <a:rPr lang="en-US" b="1" dirty="0" err="1" smtClean="0"/>
              <a:t>para</a:t>
            </a:r>
            <a:r>
              <a:rPr lang="en-US" dirty="0" smtClean="0"/>
              <a:t> selects the </a:t>
            </a:r>
            <a:r>
              <a:rPr lang="en-US" dirty="0" err="1" smtClean="0"/>
              <a:t>para</a:t>
            </a:r>
            <a:r>
              <a:rPr lang="en-US" dirty="0" smtClean="0"/>
              <a:t> element descendants of the context node</a:t>
            </a:r>
          </a:p>
          <a:p>
            <a:r>
              <a:rPr lang="en-US" b="1" dirty="0" smtClean="0"/>
              <a:t>..</a:t>
            </a:r>
            <a:r>
              <a:rPr lang="en-US" dirty="0" smtClean="0"/>
              <a:t> selects the parent of the context node</a:t>
            </a:r>
          </a:p>
          <a:p>
            <a:r>
              <a:rPr lang="en-US" b="1" dirty="0" smtClean="0"/>
              <a:t>../@</a:t>
            </a:r>
            <a:r>
              <a:rPr lang="en-US" b="1" dirty="0" err="1" smtClean="0"/>
              <a:t>lang</a:t>
            </a:r>
            <a:r>
              <a:rPr lang="en-US" dirty="0" smtClean="0"/>
              <a:t> selects the </a:t>
            </a:r>
            <a:r>
              <a:rPr lang="en-US" dirty="0" err="1" smtClean="0"/>
              <a:t>lang</a:t>
            </a:r>
            <a:r>
              <a:rPr lang="en-US" dirty="0" smtClean="0"/>
              <a:t> attribute of the parent of the context node</a:t>
            </a:r>
          </a:p>
          <a:p>
            <a:r>
              <a:rPr lang="en-US" b="1" dirty="0" err="1" smtClean="0"/>
              <a:t>para</a:t>
            </a:r>
            <a:r>
              <a:rPr lang="en-US" b="1" dirty="0" smtClean="0"/>
              <a:t>[@type="warning"]</a:t>
            </a:r>
            <a:r>
              <a:rPr lang="en-US" dirty="0" smtClean="0"/>
              <a:t> selects all </a:t>
            </a:r>
            <a:r>
              <a:rPr lang="en-US" dirty="0" err="1" smtClean="0"/>
              <a:t>para</a:t>
            </a:r>
            <a:r>
              <a:rPr lang="en-US" dirty="0" smtClean="0"/>
              <a:t> children of the context node that have a type attribute with value warning</a:t>
            </a:r>
          </a:p>
          <a:p>
            <a:r>
              <a:rPr lang="en-US" b="1" dirty="0" smtClean="0"/>
              <a:t>chapter[title="Introduction"]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chapter[title]</a:t>
            </a:r>
            <a:r>
              <a:rPr lang="en-US" dirty="0" smtClean="0"/>
              <a:t> selects the chapter children of the context node that have one or more title children</a:t>
            </a:r>
          </a:p>
          <a:p>
            <a:r>
              <a:rPr lang="en-US" b="1" dirty="0" smtClean="0"/>
              <a:t>employee[@secretary and @assistant]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Раздел 7. Применение </a:t>
            </a:r>
            <a:r>
              <a:rPr lang="en-US" sz="3200" dirty="0" smtClean="0"/>
              <a:t>XML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dirty="0" smtClean="0"/>
              <a:t>Для спецификации грамматик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В качестве универсального средства группирования и структурирования данных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Для формирования языков представления специализированных данных;</a:t>
            </a:r>
          </a:p>
          <a:p>
            <a:pPr>
              <a:buFontTx/>
              <a:buChar char="-"/>
            </a:pPr>
            <a:r>
              <a:rPr lang="ru-RU" dirty="0" smtClean="0"/>
              <a:t>Для представления баз данных;</a:t>
            </a:r>
          </a:p>
          <a:p>
            <a:pPr>
              <a:buFontTx/>
              <a:buChar char="-"/>
            </a:pPr>
            <a:r>
              <a:rPr lang="ru-RU" dirty="0" smtClean="0"/>
              <a:t>В качестве формата клиент-серверного взаимодействия;</a:t>
            </a:r>
          </a:p>
          <a:p>
            <a:pPr>
              <a:buFontTx/>
              <a:buChar char="-"/>
            </a:pPr>
            <a:r>
              <a:rPr lang="ru-RU" dirty="0" smtClean="0"/>
              <a:t>Стандарты представления графической композиции в интерфейсах;</a:t>
            </a:r>
          </a:p>
          <a:p>
            <a:pPr>
              <a:buFontTx/>
              <a:buChar char="-"/>
            </a:pPr>
            <a:r>
              <a:rPr lang="ru-RU" dirty="0" smtClean="0"/>
              <a:t>И многое другое!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ru-RU" sz="3200" dirty="0" smtClean="0"/>
              <a:t>Спецификация грамматик</a:t>
            </a:r>
            <a:r>
              <a:rPr lang="en-US" sz="3200" dirty="0" smtClean="0"/>
              <a:t> DTD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DTD – </a:t>
            </a:r>
            <a:r>
              <a:rPr lang="ru-RU" dirty="0" smtClean="0"/>
              <a:t>встроенное средство спецификации грамматик </a:t>
            </a:r>
            <a:r>
              <a:rPr lang="en-US" dirty="0" smtClean="0"/>
              <a:t>XML-</a:t>
            </a:r>
            <a:r>
              <a:rPr lang="ru-RU" dirty="0" smtClean="0"/>
              <a:t>документов</a:t>
            </a:r>
          </a:p>
          <a:p>
            <a:r>
              <a:rPr lang="en-US" dirty="0" smtClean="0"/>
              <a:t>&lt;!DOCTYPE NEWSPAPER [</a:t>
            </a:r>
          </a:p>
          <a:p>
            <a:endParaRPr lang="en-US" dirty="0" smtClean="0"/>
          </a:p>
          <a:p>
            <a:r>
              <a:rPr lang="en-US" dirty="0" smtClean="0"/>
              <a:t>&lt;!ELEMENT NEWSPAPER (ARTICLE+)&gt;</a:t>
            </a:r>
          </a:p>
          <a:p>
            <a:r>
              <a:rPr lang="en-US" dirty="0" smtClean="0"/>
              <a:t>&lt;!ELEMENT ARTICLE (HEADLINE,BYLINE,LEAD,BODY,NOTES)&gt;</a:t>
            </a:r>
          </a:p>
          <a:p>
            <a:r>
              <a:rPr lang="en-US" dirty="0" smtClean="0"/>
              <a:t>&lt;!ELEMENT HEADLINE (#PCDATA)&gt;</a:t>
            </a:r>
          </a:p>
          <a:p>
            <a:r>
              <a:rPr lang="en-US" dirty="0" smtClean="0"/>
              <a:t>&lt;!ELEMENT BYLINE (#PCDATA)&gt;</a:t>
            </a:r>
          </a:p>
          <a:p>
            <a:r>
              <a:rPr lang="en-US" dirty="0" smtClean="0"/>
              <a:t>&lt;!ELEMENT LEAD (#PCDATA)&gt;</a:t>
            </a:r>
          </a:p>
          <a:p>
            <a:r>
              <a:rPr lang="en-US" dirty="0" smtClean="0"/>
              <a:t>&lt;!ELEMENT BODY (#PCDATA)&gt;</a:t>
            </a:r>
          </a:p>
          <a:p>
            <a:r>
              <a:rPr lang="en-US" dirty="0" smtClean="0"/>
              <a:t>&lt;!ELEMENT NOTES (#PCDATA)&gt;</a:t>
            </a:r>
          </a:p>
          <a:p>
            <a:r>
              <a:rPr lang="en-US" dirty="0" smtClean="0"/>
              <a:t>&lt;!ATTLIST ARTICLE AUTHOR CDATA #REQUIRED&gt;</a:t>
            </a:r>
          </a:p>
          <a:p>
            <a:r>
              <a:rPr lang="en-US" dirty="0" smtClean="0"/>
              <a:t>&lt;!ATTLIST ARTICLE EDITOR CDATA #IMPLIED&gt;</a:t>
            </a:r>
          </a:p>
          <a:p>
            <a:r>
              <a:rPr lang="en-US" dirty="0" smtClean="0"/>
              <a:t>&lt;!ATTLIST ARTICLE DATE CDATA #IMPLIED&gt;</a:t>
            </a:r>
          </a:p>
          <a:p>
            <a:r>
              <a:rPr lang="en-US" dirty="0" smtClean="0"/>
              <a:t>&lt;!ATTLIST ARTICLE EDITION CDATA #IMPLIED&gt;</a:t>
            </a:r>
          </a:p>
          <a:p>
            <a:r>
              <a:rPr lang="en-US" dirty="0" smtClean="0"/>
              <a:t>]&gt;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Спецификация грамматик</a:t>
            </a:r>
            <a:r>
              <a:rPr lang="en-US" sz="3200" dirty="0" smtClean="0"/>
              <a:t> Schema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36712"/>
            <a:ext cx="8424936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&lt;?xml version="1.0" encoding="UTF-8" ?&gt;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xs:schema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xmlns:xs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="http://www.w3.org/2001/XMLSchema"&gt;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shiporder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orderperson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shipto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name="name" 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name="address" 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name="city" 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name="country" 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name="item"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="unbounded"&gt;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name="title" 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name="note" 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="0"/&gt;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name="quantity" 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xs:positiveInteger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name="price" 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xs:decimal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xs:attribute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use="required"/&gt;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xs:schema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79296" cy="34605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Средства группирования и структурирования данных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708920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&lt;?xml version="1.0"?&gt;</a:t>
            </a:r>
          </a:p>
          <a:p>
            <a:r>
              <a:rPr lang="en-US" sz="1100" dirty="0" smtClean="0"/>
              <a:t>&lt;configuration&gt;</a:t>
            </a:r>
          </a:p>
          <a:p>
            <a:r>
              <a:rPr lang="en-US" sz="1100" dirty="0" smtClean="0"/>
              <a:t>  &lt;</a:t>
            </a:r>
            <a:r>
              <a:rPr lang="en-US" sz="1100" dirty="0" err="1" smtClean="0"/>
              <a:t>connectionStrings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    &lt;add name="</a:t>
            </a:r>
            <a:r>
              <a:rPr lang="en-US" sz="1100" dirty="0" err="1" smtClean="0"/>
              <a:t>ApplicationServices</a:t>
            </a:r>
            <a:r>
              <a:rPr lang="en-US" sz="1100" dirty="0" smtClean="0"/>
              <a:t>" </a:t>
            </a:r>
            <a:r>
              <a:rPr lang="en-US" sz="1100" dirty="0" err="1" smtClean="0"/>
              <a:t>connectionString</a:t>
            </a:r>
            <a:r>
              <a:rPr lang="en-US" sz="1100" dirty="0" smtClean="0"/>
              <a:t>="data source=.\</a:t>
            </a:r>
            <a:r>
              <a:rPr lang="en-US" sz="1100" dirty="0" err="1" smtClean="0"/>
              <a:t>SQLEXPRESS;Integrated</a:t>
            </a:r>
            <a:r>
              <a:rPr lang="en-US" sz="1100" dirty="0" smtClean="0"/>
              <a:t> Security=</a:t>
            </a:r>
            <a:r>
              <a:rPr lang="en-US" sz="1100" dirty="0" err="1" smtClean="0"/>
              <a:t>SSPI;AttachDBFilename</a:t>
            </a:r>
            <a:r>
              <a:rPr lang="en-US" sz="1100" dirty="0" smtClean="0"/>
              <a:t>=|</a:t>
            </a:r>
            <a:r>
              <a:rPr lang="en-US" sz="1100" dirty="0" err="1" smtClean="0"/>
              <a:t>DataDirectory|aspnetdb.mdf;User</a:t>
            </a:r>
            <a:r>
              <a:rPr lang="en-US" sz="1100" dirty="0" smtClean="0"/>
              <a:t> Instance=true" </a:t>
            </a:r>
            <a:r>
              <a:rPr lang="en-US" sz="1100" dirty="0" err="1" smtClean="0"/>
              <a:t>providerName</a:t>
            </a:r>
            <a:r>
              <a:rPr lang="en-US" sz="1100" dirty="0" smtClean="0"/>
              <a:t>="</a:t>
            </a:r>
            <a:r>
              <a:rPr lang="en-US" sz="1100" dirty="0" err="1" smtClean="0"/>
              <a:t>System.Data.SqlClient</a:t>
            </a:r>
            <a:r>
              <a:rPr lang="en-US" sz="1100" dirty="0" smtClean="0"/>
              <a:t>"/&gt;</a:t>
            </a:r>
          </a:p>
          <a:p>
            <a:r>
              <a:rPr lang="en-US" sz="1100" dirty="0" smtClean="0"/>
              <a:t>  &lt;/</a:t>
            </a:r>
            <a:r>
              <a:rPr lang="en-US" sz="1100" dirty="0" err="1" smtClean="0"/>
              <a:t>connectionStrings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  &lt;</a:t>
            </a:r>
            <a:r>
              <a:rPr lang="en-US" sz="1100" dirty="0" err="1" smtClean="0"/>
              <a:t>appSettings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    &lt;add key="</a:t>
            </a:r>
            <a:r>
              <a:rPr lang="en-US" sz="1100" dirty="0" err="1" smtClean="0"/>
              <a:t>webpages:Version</a:t>
            </a:r>
            <a:r>
              <a:rPr lang="en-US" sz="1100" dirty="0" smtClean="0"/>
              <a:t>" value="1.0.0.0"/&gt;</a:t>
            </a:r>
          </a:p>
          <a:p>
            <a:r>
              <a:rPr lang="en-US" sz="1100" dirty="0" smtClean="0"/>
              <a:t>    &lt;add key="</a:t>
            </a:r>
            <a:r>
              <a:rPr lang="en-US" sz="1100" dirty="0" err="1" smtClean="0"/>
              <a:t>ClientValidationEnabled</a:t>
            </a:r>
            <a:r>
              <a:rPr lang="en-US" sz="1100" dirty="0" smtClean="0"/>
              <a:t>" value="true"/&gt;</a:t>
            </a:r>
          </a:p>
          <a:p>
            <a:r>
              <a:rPr lang="en-US" sz="1100" dirty="0" smtClean="0"/>
              <a:t>&lt;/</a:t>
            </a:r>
            <a:r>
              <a:rPr lang="en-US" sz="1100" dirty="0" err="1" smtClean="0"/>
              <a:t>appSettings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  &lt;system.web&gt;</a:t>
            </a:r>
          </a:p>
          <a:p>
            <a:r>
              <a:rPr lang="en-US" sz="1100" dirty="0" smtClean="0"/>
              <a:t>    &lt;</a:t>
            </a:r>
            <a:r>
              <a:rPr lang="en-US" sz="1100" dirty="0" err="1" smtClean="0"/>
              <a:t>customErrors</a:t>
            </a:r>
            <a:r>
              <a:rPr lang="en-US" sz="1100" dirty="0" smtClean="0"/>
              <a:t> mode="Off"/&gt;</a:t>
            </a:r>
          </a:p>
          <a:p>
            <a:r>
              <a:rPr lang="en-US" sz="1100" dirty="0" smtClean="0"/>
              <a:t>    &lt;compilation debug="true" </a:t>
            </a:r>
            <a:r>
              <a:rPr lang="en-US" sz="1100" dirty="0" err="1" smtClean="0"/>
              <a:t>targetFramework</a:t>
            </a:r>
            <a:r>
              <a:rPr lang="en-US" sz="1100" dirty="0" smtClean="0"/>
              <a:t>="4.0"&gt;</a:t>
            </a:r>
          </a:p>
          <a:p>
            <a:r>
              <a:rPr lang="en-US" sz="1100" dirty="0" smtClean="0"/>
              <a:t>      &lt;assemblies&gt;</a:t>
            </a:r>
          </a:p>
          <a:p>
            <a:r>
              <a:rPr lang="en-US" sz="1100" dirty="0" smtClean="0"/>
              <a:t>        &lt;add assembly="</a:t>
            </a:r>
            <a:r>
              <a:rPr lang="en-US" sz="1100" dirty="0" err="1" smtClean="0"/>
              <a:t>System.Web.Abstractions</a:t>
            </a:r>
            <a:r>
              <a:rPr lang="en-US" sz="1100" dirty="0" smtClean="0"/>
              <a:t>, Version=4.0.0.0, Culture=neutral, </a:t>
            </a:r>
            <a:r>
              <a:rPr lang="en-US" sz="1100" dirty="0" err="1" smtClean="0"/>
              <a:t>PublicKeyToken</a:t>
            </a:r>
            <a:r>
              <a:rPr lang="en-US" sz="1100" dirty="0" smtClean="0"/>
              <a:t>=31BF3856AD364E35"/&gt;</a:t>
            </a:r>
          </a:p>
          <a:p>
            <a:r>
              <a:rPr lang="en-US" sz="1100" dirty="0" smtClean="0"/>
              <a:t>&lt;/assemblies&gt;</a:t>
            </a:r>
          </a:p>
          <a:p>
            <a:r>
              <a:rPr lang="en-US" sz="1100" dirty="0" smtClean="0"/>
              <a:t>    &lt;/compilation&gt;</a:t>
            </a:r>
          </a:p>
          <a:p>
            <a:r>
              <a:rPr lang="en-US" sz="1100" dirty="0" smtClean="0"/>
              <a:t>    &lt;authentication mode="Forms"&gt;</a:t>
            </a:r>
          </a:p>
          <a:p>
            <a:r>
              <a:rPr lang="en-US" sz="1100" dirty="0" smtClean="0"/>
              <a:t>      &lt;forms </a:t>
            </a:r>
            <a:r>
              <a:rPr lang="en-US" sz="1100" dirty="0" err="1" smtClean="0"/>
              <a:t>loginUrl</a:t>
            </a:r>
            <a:r>
              <a:rPr lang="en-US" sz="1100" dirty="0" smtClean="0"/>
              <a:t>="~/Account/</a:t>
            </a:r>
            <a:r>
              <a:rPr lang="en-US" sz="1100" dirty="0" err="1" smtClean="0"/>
              <a:t>LogOn</a:t>
            </a:r>
            <a:r>
              <a:rPr lang="en-US" sz="1100" dirty="0" smtClean="0"/>
              <a:t>" timeout="800"/&gt;</a:t>
            </a:r>
          </a:p>
          <a:p>
            <a:r>
              <a:rPr lang="en-US" sz="1100" dirty="0" smtClean="0"/>
              <a:t>    &lt;/authentication&gt;</a:t>
            </a:r>
          </a:p>
          <a:p>
            <a:r>
              <a:rPr lang="en-US" sz="1100" dirty="0" smtClean="0"/>
              <a:t>    &lt;membership&gt;</a:t>
            </a:r>
          </a:p>
          <a:p>
            <a:r>
              <a:rPr lang="en-US" sz="1100" dirty="0" smtClean="0"/>
              <a:t>      &lt;providers&gt;</a:t>
            </a:r>
          </a:p>
          <a:p>
            <a:r>
              <a:rPr lang="en-US" sz="1100" dirty="0" smtClean="0"/>
              <a:t>        &lt;clear/&gt;</a:t>
            </a:r>
          </a:p>
          <a:p>
            <a:r>
              <a:rPr lang="en-US" sz="1100" dirty="0" smtClean="0"/>
              <a:t>        &lt;add name="</a:t>
            </a:r>
            <a:r>
              <a:rPr lang="en-US" sz="1100" dirty="0" err="1" smtClean="0"/>
              <a:t>AspNetSqlMembershipProvider</a:t>
            </a:r>
            <a:r>
              <a:rPr lang="en-US" sz="1100" dirty="0" smtClean="0"/>
              <a:t>" type="</a:t>
            </a:r>
            <a:r>
              <a:rPr lang="en-US" sz="1100" dirty="0" err="1" smtClean="0"/>
              <a:t>System.Web.Security.SqlMembershipProvider</a:t>
            </a:r>
            <a:r>
              <a:rPr lang="en-US" sz="1100" dirty="0" smtClean="0"/>
              <a:t>”</a:t>
            </a:r>
            <a:endParaRPr lang="ru-RU" sz="1100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899592" y="620688"/>
            <a:ext cx="6336704" cy="2088232"/>
            <a:chOff x="5364088" y="764704"/>
            <a:chExt cx="6336704" cy="2088232"/>
          </a:xfrm>
        </p:grpSpPr>
        <p:sp>
          <p:nvSpPr>
            <p:cNvPr id="5" name="Овал 4"/>
            <p:cNvSpPr/>
            <p:nvPr/>
          </p:nvSpPr>
          <p:spPr>
            <a:xfrm>
              <a:off x="6228184" y="1196752"/>
              <a:ext cx="648072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5868144" y="1556792"/>
              <a:ext cx="648072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D2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6516216" y="1844824"/>
              <a:ext cx="648072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D3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5940152" y="2204864"/>
              <a:ext cx="648072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D4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5364088" y="1052736"/>
              <a:ext cx="2160240" cy="18002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4088" y="76470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Данные программы</a:t>
              </a:r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72600" y="83671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XML-</a:t>
              </a:r>
              <a:r>
                <a:rPr lang="ru-RU" dirty="0" smtClean="0"/>
                <a:t>документ</a:t>
              </a:r>
              <a:endParaRPr lang="ru-RU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64088" y="980728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progdata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&lt;D1 …&gt;…&lt;/D1&gt;</a:t>
            </a:r>
          </a:p>
          <a:p>
            <a:r>
              <a:rPr lang="en-US" dirty="0" smtClean="0"/>
              <a:t> &lt;D2 …&gt;…&lt;/D2&gt;</a:t>
            </a:r>
          </a:p>
          <a:p>
            <a:r>
              <a:rPr lang="en-US" dirty="0" smtClean="0"/>
              <a:t> &lt;D3 …&gt;…&lt;/D3&gt;</a:t>
            </a:r>
          </a:p>
          <a:p>
            <a:r>
              <a:rPr lang="en-US" dirty="0" smtClean="0"/>
              <a:t> &lt;D4 …&gt;…&lt;/D4&gt;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progdata</a:t>
            </a:r>
            <a:r>
              <a:rPr lang="en-US" dirty="0" smtClean="0"/>
              <a:t>&gt;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3131840" y="1700808"/>
            <a:ext cx="21602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Языки представления специализированных данных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Математические формулы, химические формулы, музыкальные ноты, мультимедиа, …</a:t>
            </a:r>
          </a:p>
          <a:p>
            <a:endParaRPr lang="ru-RU" dirty="0" smtClean="0"/>
          </a:p>
          <a:p>
            <a:r>
              <a:rPr lang="ru-RU" dirty="0" smtClean="0"/>
              <a:t>Напр. Публикация электронных книг, стандарт </a:t>
            </a:r>
            <a:r>
              <a:rPr lang="en-US" dirty="0" smtClean="0"/>
              <a:t>FB2: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Документы, обычно имеющие </a:t>
            </a:r>
            <a:r>
              <a:rPr lang="ru-RU" dirty="0" smtClean="0">
                <a:hlinkClick r:id="rId2" tooltip="Расширение имени файла"/>
              </a:rPr>
              <a:t>расширение</a:t>
            </a:r>
            <a:r>
              <a:rPr lang="ru-RU" dirty="0" smtClean="0"/>
              <a:t> .fb2, могут содержать </a:t>
            </a:r>
            <a:r>
              <a:rPr lang="ru-RU" dirty="0" smtClean="0">
                <a:hlinkClick r:id="rId3" tooltip="Язык разметки"/>
              </a:rPr>
              <a:t>структурную разметку</a:t>
            </a:r>
            <a:r>
              <a:rPr lang="ru-RU" dirty="0" smtClean="0"/>
              <a:t> </a:t>
            </a:r>
            <a:r>
              <a:rPr lang="ru-RU" dirty="0" smtClean="0">
                <a:hlinkClick r:id="rId4" tooltip="Формат"/>
              </a:rPr>
              <a:t>основных элементов</a:t>
            </a:r>
            <a:r>
              <a:rPr lang="ru-RU" dirty="0" smtClean="0"/>
              <a:t> текста, некоторое количество информации о книге, а также вложения с </a:t>
            </a:r>
            <a:r>
              <a:rPr lang="ru-RU" dirty="0" smtClean="0">
                <a:hlinkClick r:id="rId5" tooltip="Двоичный файл"/>
              </a:rPr>
              <a:t>двоичными файлами</a:t>
            </a:r>
            <a:r>
              <a:rPr lang="ru-RU" dirty="0" smtClean="0"/>
              <a:t>, в которых могут храниться иллюстрации, например обложка.</a:t>
            </a:r>
          </a:p>
          <a:p>
            <a:r>
              <a:rPr lang="ru-RU" dirty="0" smtClean="0"/>
              <a:t>Стандарт был разработан группой разработчиков во главе с Дмитрием Грибовым и Михаилом </a:t>
            </a:r>
            <a:r>
              <a:rPr lang="ru-RU" dirty="0" err="1" smtClean="0"/>
              <a:t>Мацневым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Каждая электронная книга в формате </a:t>
            </a:r>
            <a:r>
              <a:rPr lang="ru-RU" dirty="0" err="1" smtClean="0"/>
              <a:t>FictionBook</a:t>
            </a:r>
            <a:r>
              <a:rPr lang="ru-RU" dirty="0" smtClean="0"/>
              <a:t> представлена в виде одного файла формата </a:t>
            </a:r>
            <a:r>
              <a:rPr lang="ru-RU" dirty="0" smtClean="0">
                <a:hlinkClick r:id="rId6" tooltip="XML"/>
              </a:rPr>
              <a:t>XML</a:t>
            </a:r>
            <a:r>
              <a:rPr lang="ru-RU" dirty="0" smtClean="0"/>
              <a:t>. Иллюстрации (</a:t>
            </a:r>
            <a:r>
              <a:rPr lang="ru-RU" dirty="0" smtClean="0">
                <a:hlinkClick r:id="rId7" tooltip="PNG"/>
              </a:rPr>
              <a:t>PNG</a:t>
            </a:r>
            <a:r>
              <a:rPr lang="ru-RU" dirty="0" smtClean="0"/>
              <a:t> и </a:t>
            </a:r>
            <a:r>
              <a:rPr lang="ru-RU" dirty="0" smtClean="0">
                <a:hlinkClick r:id="rId8" tooltip="JPEG"/>
              </a:rPr>
              <a:t>JPEG</a:t>
            </a:r>
            <a:r>
              <a:rPr lang="ru-RU" dirty="0" smtClean="0"/>
              <a:t>) встраиваются прямо в XML, будучи представленными в кодировке </a:t>
            </a:r>
            <a:r>
              <a:rPr lang="ru-RU" dirty="0" smtClean="0">
                <a:hlinkClick r:id="rId9" tooltip="Base64"/>
              </a:rPr>
              <a:t>Base64</a:t>
            </a:r>
            <a:r>
              <a:rPr lang="ru-RU" dirty="0" smtClean="0"/>
              <a:t>. </a:t>
            </a:r>
            <a:r>
              <a:rPr lang="ru-RU" dirty="0" err="1" smtClean="0"/>
              <a:t>FictionBook</a:t>
            </a:r>
            <a:r>
              <a:rPr lang="ru-RU" dirty="0" smtClean="0"/>
              <a:t> часто сжимают в </a:t>
            </a:r>
            <a:r>
              <a:rPr lang="ru-RU" dirty="0" smtClean="0">
                <a:hlinkClick r:id="rId10" tooltip="ZIP"/>
              </a:rPr>
              <a:t>ZIP</a:t>
            </a:r>
            <a:r>
              <a:rPr lang="ru-RU" dirty="0" smtClean="0"/>
              <a:t> (получается файл .fb2.zip или .</a:t>
            </a:r>
            <a:r>
              <a:rPr lang="ru-RU" dirty="0" err="1" smtClean="0"/>
              <a:t>fbz</a:t>
            </a:r>
            <a:r>
              <a:rPr lang="ru-RU" dirty="0" smtClean="0"/>
              <a:t>), многие программы чтения поддерживают и FB2 со </a:t>
            </a:r>
            <a:r>
              <a:rPr lang="ru-RU" dirty="0" smtClean="0">
                <a:hlinkClick r:id="rId11" tooltip="Сжатие данных"/>
              </a:rPr>
              <a:t>сжатием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Представление баз данных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924944"/>
            <a:ext cx="84249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&lt;?xml version="1.0" encoding="utf-8"?&gt;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rdf:RDF</a:t>
            </a:r>
            <a:r>
              <a:rPr lang="en-US" sz="1000" dirty="0" smtClean="0"/>
              <a:t> </a:t>
            </a:r>
            <a:r>
              <a:rPr lang="en-US" sz="1000" dirty="0" err="1" smtClean="0"/>
              <a:t>xmlns:rdf</a:t>
            </a:r>
            <a:r>
              <a:rPr lang="en-US" sz="1000" dirty="0" smtClean="0"/>
              <a:t>="http://www.w3.org/1999/02/22-rdf-syntax-ns"&gt;</a:t>
            </a:r>
          </a:p>
          <a:p>
            <a:r>
              <a:rPr lang="en-US" sz="1000" dirty="0" smtClean="0"/>
              <a:t>  &lt;person </a:t>
            </a:r>
            <a:r>
              <a:rPr lang="en-US" sz="1000" dirty="0" err="1" smtClean="0"/>
              <a:t>rdf:about</a:t>
            </a:r>
            <a:r>
              <a:rPr lang="en-US" sz="1000" dirty="0" smtClean="0"/>
              <a:t>="syp2001-p-marchuk_a" </a:t>
            </a:r>
            <a:r>
              <a:rPr lang="en-US" sz="1000" dirty="0" err="1" smtClean="0"/>
              <a:t>mT</a:t>
            </a:r>
            <a:r>
              <a:rPr lang="en-US" sz="1000" dirty="0" smtClean="0"/>
              <a:t>="2018-03-24 09:09:47Z" </a:t>
            </a:r>
            <a:r>
              <a:rPr lang="en-US" sz="1000" dirty="0" err="1" smtClean="0"/>
              <a:t>xmlns</a:t>
            </a:r>
            <a:r>
              <a:rPr lang="en-US" sz="1000" dirty="0" smtClean="0"/>
              <a:t>="http://fogid.net/o/"&gt;</a:t>
            </a:r>
          </a:p>
          <a:p>
            <a:r>
              <a:rPr lang="en-US" sz="1000" dirty="0" smtClean="0"/>
              <a:t>    &lt;name </a:t>
            </a:r>
            <a:r>
              <a:rPr lang="en-US" sz="1000" dirty="0" err="1" smtClean="0"/>
              <a:t>xml:lang</a:t>
            </a:r>
            <a:r>
              <a:rPr lang="en-US" sz="1000" dirty="0" smtClean="0"/>
              <a:t>="</a:t>
            </a:r>
            <a:r>
              <a:rPr lang="en-US" sz="1000" dirty="0" err="1" smtClean="0"/>
              <a:t>ru</a:t>
            </a:r>
            <a:r>
              <a:rPr lang="en-US" sz="1000" dirty="0" smtClean="0"/>
              <a:t>"&gt;</a:t>
            </a:r>
            <a:r>
              <a:rPr lang="ru-RU" sz="1000" dirty="0" smtClean="0"/>
              <a:t>Марчук Александр </a:t>
            </a:r>
            <a:r>
              <a:rPr lang="ru-RU" sz="1000" dirty="0" err="1" smtClean="0"/>
              <a:t>Гурьевич</a:t>
            </a:r>
            <a:r>
              <a:rPr lang="ru-RU" sz="1000" dirty="0" smtClean="0"/>
              <a:t>&lt;/</a:t>
            </a:r>
            <a:r>
              <a:rPr lang="en-US" sz="1000" dirty="0" smtClean="0"/>
              <a:t>name&gt;</a:t>
            </a:r>
          </a:p>
          <a:p>
            <a:r>
              <a:rPr lang="en-US" sz="1000" dirty="0" smtClean="0"/>
              <a:t>    &lt;from-date&gt;1951-12-30&lt;/from-date&gt;</a:t>
            </a:r>
          </a:p>
          <a:p>
            <a:r>
              <a:rPr lang="en-US" sz="1000" dirty="0" smtClean="0"/>
              <a:t>&lt;/person&gt;</a:t>
            </a:r>
          </a:p>
          <a:p>
            <a:r>
              <a:rPr lang="en-US" sz="1000" dirty="0" smtClean="0"/>
              <a:t>  &lt;person </a:t>
            </a:r>
            <a:r>
              <a:rPr lang="en-US" sz="1000" dirty="0" err="1" smtClean="0"/>
              <a:t>mT</a:t>
            </a:r>
            <a:r>
              <a:rPr lang="en-US" sz="1000" dirty="0" smtClean="0"/>
              <a:t>="2018-03-24 09:18:10Z" </a:t>
            </a:r>
            <a:r>
              <a:rPr lang="en-US" sz="1000" dirty="0" err="1" smtClean="0"/>
              <a:t>rdf:about</a:t>
            </a:r>
            <a:r>
              <a:rPr lang="en-US" sz="1000" dirty="0" smtClean="0"/>
              <a:t>="Cassette_test20180311_tester_636565276468061094_1023" </a:t>
            </a:r>
            <a:r>
              <a:rPr lang="en-US" sz="1000" dirty="0" err="1" smtClean="0"/>
              <a:t>xmlns</a:t>
            </a:r>
            <a:r>
              <a:rPr lang="en-US" sz="1000" dirty="0" smtClean="0"/>
              <a:t>="http://fogid.net/o/"&gt;</a:t>
            </a:r>
          </a:p>
          <a:p>
            <a:r>
              <a:rPr lang="en-US" sz="1000" dirty="0" smtClean="0"/>
              <a:t>    &lt;name </a:t>
            </a:r>
            <a:r>
              <a:rPr lang="en-US" sz="1000" dirty="0" err="1" smtClean="0"/>
              <a:t>xml:lang</a:t>
            </a:r>
            <a:r>
              <a:rPr lang="en-US" sz="1000" dirty="0" smtClean="0"/>
              <a:t>="</a:t>
            </a:r>
            <a:r>
              <a:rPr lang="en-US" sz="1000" dirty="0" err="1" smtClean="0"/>
              <a:t>ru</a:t>
            </a:r>
            <a:r>
              <a:rPr lang="en-US" sz="1000" dirty="0" smtClean="0"/>
              <a:t>"&gt;</a:t>
            </a:r>
            <a:r>
              <a:rPr lang="ru-RU" sz="1000" dirty="0" err="1" smtClean="0"/>
              <a:t>Пупкин</a:t>
            </a:r>
            <a:r>
              <a:rPr lang="ru-RU" sz="1000" dirty="0" smtClean="0"/>
              <a:t> Василий Васильевич&lt;/</a:t>
            </a:r>
            <a:r>
              <a:rPr lang="en-US" sz="1000" dirty="0" smtClean="0"/>
              <a:t>name&gt;</a:t>
            </a:r>
          </a:p>
          <a:p>
            <a:r>
              <a:rPr lang="en-US" sz="1000" dirty="0" smtClean="0"/>
              <a:t>  &lt;/person&gt;</a:t>
            </a:r>
          </a:p>
          <a:p>
            <a:r>
              <a:rPr lang="en-US" sz="1000" dirty="0" smtClean="0"/>
              <a:t>&lt;titled </a:t>
            </a:r>
            <a:r>
              <a:rPr lang="en-US" sz="1000" dirty="0" err="1" smtClean="0"/>
              <a:t>rdf:about</a:t>
            </a:r>
            <a:r>
              <a:rPr lang="en-US" sz="1000" dirty="0" smtClean="0"/>
              <a:t>="Cassette_test20180311_tester_636565276468061094_1024" </a:t>
            </a:r>
            <a:r>
              <a:rPr lang="en-US" sz="1000" dirty="0" err="1" smtClean="0"/>
              <a:t>mT</a:t>
            </a:r>
            <a:r>
              <a:rPr lang="en-US" sz="1000" dirty="0" smtClean="0"/>
              <a:t>="2018-03-24 09:24:02Z" </a:t>
            </a:r>
            <a:r>
              <a:rPr lang="en-US" sz="1000" dirty="0" err="1" smtClean="0"/>
              <a:t>xmlns</a:t>
            </a:r>
            <a:r>
              <a:rPr lang="en-US" sz="1000" dirty="0" smtClean="0"/>
              <a:t>="http://fogid.net/o/"&gt;</a:t>
            </a:r>
          </a:p>
          <a:p>
            <a:r>
              <a:rPr lang="en-US" sz="1000" dirty="0" smtClean="0"/>
              <a:t>    &lt;degree </a:t>
            </a:r>
            <a:r>
              <a:rPr lang="en-US" sz="1000" dirty="0" err="1" smtClean="0"/>
              <a:t>xml:lang</a:t>
            </a:r>
            <a:r>
              <a:rPr lang="en-US" sz="1000" dirty="0" smtClean="0"/>
              <a:t>="</a:t>
            </a:r>
            <a:r>
              <a:rPr lang="en-US" sz="1000" dirty="0" err="1" smtClean="0"/>
              <a:t>ru</a:t>
            </a:r>
            <a:r>
              <a:rPr lang="en-US" sz="1000" dirty="0" smtClean="0"/>
              <a:t>"&gt;</a:t>
            </a:r>
            <a:r>
              <a:rPr lang="ru-RU" sz="1000" dirty="0" err="1" smtClean="0"/>
              <a:t>дфмн</a:t>
            </a:r>
            <a:r>
              <a:rPr lang="ru-RU" sz="1000" dirty="0" smtClean="0"/>
              <a:t>&lt;/</a:t>
            </a:r>
            <a:r>
              <a:rPr lang="en-US" sz="1000" dirty="0" smtClean="0"/>
              <a:t>degree&gt;</a:t>
            </a:r>
          </a:p>
          <a:p>
            <a:r>
              <a:rPr lang="en-US" sz="1000" dirty="0" smtClean="0"/>
              <a:t>&lt;/titled&gt;</a:t>
            </a:r>
          </a:p>
          <a:p>
            <a:r>
              <a:rPr lang="en-US" sz="1000" dirty="0" smtClean="0"/>
              <a:t>&lt;participation </a:t>
            </a:r>
            <a:r>
              <a:rPr lang="en-US" sz="1000" dirty="0" err="1" smtClean="0"/>
              <a:t>mT</a:t>
            </a:r>
            <a:r>
              <a:rPr lang="en-US" sz="1000" dirty="0" smtClean="0"/>
              <a:t>="2018-03-24 09:26:33Z" </a:t>
            </a:r>
            <a:r>
              <a:rPr lang="en-US" sz="1000" dirty="0" err="1" smtClean="0"/>
              <a:t>rdf:about</a:t>
            </a:r>
            <a:r>
              <a:rPr lang="en-US" sz="1000" dirty="0" smtClean="0"/>
              <a:t>="Cassette_test20180311_tester_636565276468061094_1026" </a:t>
            </a:r>
            <a:r>
              <a:rPr lang="en-US" sz="1000" dirty="0" err="1" smtClean="0"/>
              <a:t>xmlns</a:t>
            </a:r>
            <a:r>
              <a:rPr lang="en-US" sz="1000" dirty="0" smtClean="0"/>
              <a:t>="http://fogid.net/o/"&gt;</a:t>
            </a:r>
          </a:p>
          <a:p>
            <a:r>
              <a:rPr lang="en-US" sz="1000" dirty="0" smtClean="0"/>
              <a:t>    &lt;participant </a:t>
            </a:r>
            <a:r>
              <a:rPr lang="en-US" sz="1000" dirty="0" err="1" smtClean="0"/>
              <a:t>rdf:resource</a:t>
            </a:r>
            <a:r>
              <a:rPr lang="en-US" sz="1000" dirty="0" smtClean="0"/>
              <a:t>="Cassette_test20180311_tester_636565276468061094_1023" /&gt;</a:t>
            </a:r>
          </a:p>
          <a:p>
            <a:r>
              <a:rPr lang="en-US" sz="1000" dirty="0" smtClean="0"/>
              <a:t>  &lt;/participation&gt;</a:t>
            </a:r>
          </a:p>
          <a:p>
            <a:r>
              <a:rPr lang="en-US" sz="1000" dirty="0" smtClean="0"/>
              <a:t>  &lt;org-sys </a:t>
            </a:r>
            <a:r>
              <a:rPr lang="en-US" sz="1000" dirty="0" err="1" smtClean="0"/>
              <a:t>mT</a:t>
            </a:r>
            <a:r>
              <a:rPr lang="en-US" sz="1000" dirty="0" smtClean="0"/>
              <a:t>="2018-03-24 09:27:02Z" </a:t>
            </a:r>
            <a:r>
              <a:rPr lang="en-US" sz="1000" dirty="0" err="1" smtClean="0"/>
              <a:t>rdf:about</a:t>
            </a:r>
            <a:r>
              <a:rPr lang="en-US" sz="1000" dirty="0" smtClean="0"/>
              <a:t>="Cassette_test20180311_tester_636565276468061094_1027" </a:t>
            </a:r>
            <a:r>
              <a:rPr lang="en-US" sz="1000" dirty="0" err="1" smtClean="0"/>
              <a:t>xmlns</a:t>
            </a:r>
            <a:r>
              <a:rPr lang="en-US" sz="1000" dirty="0" smtClean="0"/>
              <a:t>="http://fogid.net/o/"&gt;</a:t>
            </a:r>
          </a:p>
          <a:p>
            <a:r>
              <a:rPr lang="en-US" sz="1000" dirty="0" smtClean="0"/>
              <a:t>    &lt;name </a:t>
            </a:r>
            <a:r>
              <a:rPr lang="en-US" sz="1000" dirty="0" err="1" smtClean="0"/>
              <a:t>xml:lang</a:t>
            </a:r>
            <a:r>
              <a:rPr lang="en-US" sz="1000" dirty="0" smtClean="0"/>
              <a:t>="</a:t>
            </a:r>
            <a:r>
              <a:rPr lang="en-US" sz="1000" dirty="0" err="1" smtClean="0"/>
              <a:t>ru</a:t>
            </a:r>
            <a:r>
              <a:rPr lang="en-US" sz="1000" dirty="0" smtClean="0"/>
              <a:t>"&gt;</a:t>
            </a:r>
            <a:r>
              <a:rPr lang="ru-RU" sz="1000" dirty="0" smtClean="0"/>
              <a:t>Новосибирский государственный университет&lt;/</a:t>
            </a:r>
            <a:r>
              <a:rPr lang="en-US" sz="1000" dirty="0" smtClean="0"/>
              <a:t>name&gt;</a:t>
            </a:r>
          </a:p>
          <a:p>
            <a:r>
              <a:rPr lang="en-US" sz="1000" dirty="0" smtClean="0"/>
              <a:t>  &lt;/org-sys&gt;</a:t>
            </a:r>
          </a:p>
          <a:p>
            <a:r>
              <a:rPr lang="ru-RU" sz="1000" dirty="0" smtClean="0"/>
              <a:t>…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rdf:RDF</a:t>
            </a:r>
            <a:r>
              <a:rPr lang="en-US" sz="1000" dirty="0" smtClean="0"/>
              <a:t>&gt;</a:t>
            </a:r>
            <a:endParaRPr lang="ru-RU" sz="1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1052736"/>
            <a:ext cx="187220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XML-</a:t>
            </a:r>
            <a:r>
              <a:rPr lang="ru-RU" dirty="0" smtClean="0"/>
              <a:t>документ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580112" y="836712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 </a:t>
            </a:r>
            <a:r>
              <a:rPr lang="ru-RU" dirty="0" smtClean="0"/>
              <a:t>или оптимизированное представление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5" idx="3"/>
            <a:endCxn id="6" idx="2"/>
          </p:cNvCxnSpPr>
          <p:nvPr/>
        </p:nvCxnSpPr>
        <p:spPr>
          <a:xfrm flipV="1">
            <a:off x="2987824" y="1592796"/>
            <a:ext cx="2592288" cy="360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5856" y="11967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Ввод и вывод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580112" y="24208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Программа обработки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тек</a:t>
            </a:r>
            <a:r>
              <a:rPr lang="en-US" dirty="0" smtClean="0"/>
              <a:t>c</a:t>
            </a:r>
            <a:r>
              <a:rPr lang="ru-RU" dirty="0" smtClean="0"/>
              <a:t>та </a:t>
            </a:r>
            <a:r>
              <a:rPr lang="en-US" dirty="0" smtClean="0"/>
              <a:t>SGML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916832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&lt;!DOCTYPE </a:t>
            </a:r>
            <a:r>
              <a:rPr lang="en-US" dirty="0" err="1"/>
              <a:t>motd</a:t>
            </a:r>
            <a:r>
              <a:rPr lang="en-US" dirty="0"/>
              <a:t> [ &lt;![ ... &gt;]&gt;</a:t>
            </a:r>
          </a:p>
          <a:p>
            <a:r>
              <a:rPr lang="en-US" dirty="0"/>
              <a:t>&lt;</a:t>
            </a:r>
            <a:r>
              <a:rPr lang="en-US" dirty="0" err="1"/>
              <a:t>motd</a:t>
            </a:r>
            <a:r>
              <a:rPr lang="en-US" dirty="0"/>
              <a:t>&gt;</a:t>
            </a:r>
          </a:p>
          <a:p>
            <a:r>
              <a:rPr lang="en-US" dirty="0"/>
              <a:t>&lt;!-- created: 2003-12-12 --&gt;</a:t>
            </a:r>
          </a:p>
          <a:p>
            <a:r>
              <a:rPr lang="en-US" dirty="0"/>
              <a:t>  </a:t>
            </a:r>
            <a:r>
              <a:rPr lang="en-US" dirty="0" smtClean="0"/>
              <a:t>  &lt;</a:t>
            </a:r>
            <a:r>
              <a:rPr lang="en-US" dirty="0"/>
              <a:t>sentence&gt;Do not throw out the &lt;keep&gt;baby&lt;/&gt;</a:t>
            </a:r>
          </a:p>
          <a:p>
            <a:r>
              <a:rPr lang="en-US" dirty="0"/>
              <a:t>  </a:t>
            </a:r>
            <a:r>
              <a:rPr lang="en-US" dirty="0" smtClean="0"/>
              <a:t>  with </a:t>
            </a:r>
            <a:r>
              <a:rPr lang="en-US" dirty="0"/>
              <a:t>the</a:t>
            </a:r>
          </a:p>
          <a:p>
            <a:r>
              <a:rPr lang="en-US" dirty="0"/>
              <a:t>  </a:t>
            </a:r>
            <a:r>
              <a:rPr lang="en-US" dirty="0" smtClean="0"/>
              <a:t>  &lt;</a:t>
            </a:r>
            <a:r>
              <a:rPr lang="en-US" dirty="0"/>
              <a:t>refuse&gt;dirty&lt;/&gt;</a:t>
            </a:r>
          </a:p>
          <a:p>
            <a:r>
              <a:rPr lang="en-US" dirty="0"/>
              <a:t>  </a:t>
            </a:r>
            <a:r>
              <a:rPr lang="en-US" dirty="0" smtClean="0"/>
              <a:t>  &lt;</a:t>
            </a:r>
            <a:r>
              <a:rPr lang="en-US" dirty="0"/>
              <a:t>refuse&gt;stinky&lt;/&gt;</a:t>
            </a:r>
          </a:p>
          <a:p>
            <a:r>
              <a:rPr lang="en-US" dirty="0"/>
              <a:t>  </a:t>
            </a:r>
            <a:r>
              <a:rPr lang="en-US" dirty="0" smtClean="0"/>
              <a:t>  &lt;</a:t>
            </a:r>
            <a:r>
              <a:rPr lang="en-US" dirty="0"/>
              <a:t>refuse&gt;bathwater&lt;/&gt;</a:t>
            </a:r>
          </a:p>
          <a:p>
            <a:r>
              <a:rPr lang="en-US" dirty="0"/>
              <a:t>  &lt;/&gt;</a:t>
            </a:r>
          </a:p>
          <a:p>
            <a:r>
              <a:rPr lang="en-US" dirty="0"/>
              <a:t>&lt;!-- finish this later --&gt;</a:t>
            </a:r>
          </a:p>
          <a:p>
            <a:r>
              <a:rPr lang="en-US" dirty="0"/>
              <a:t>&lt;/</a:t>
            </a:r>
            <a:r>
              <a:rPr lang="en-US" dirty="0" err="1"/>
              <a:t>motd</a:t>
            </a:r>
            <a:r>
              <a:rPr lang="en-US" dirty="0"/>
              <a:t>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748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Форматы клиент-серверного взаимодействия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76872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&lt;?xml version="1.0" encoding="utf-8"?&gt; </a:t>
            </a:r>
            <a:endParaRPr lang="ru-RU" sz="1200" dirty="0" smtClean="0"/>
          </a:p>
          <a:p>
            <a:r>
              <a:rPr lang="en-US" sz="1200" b="1" dirty="0" smtClean="0"/>
              <a:t>&lt;</a:t>
            </a:r>
            <a:r>
              <a:rPr lang="en-US" sz="1200" b="1" dirty="0" err="1" smtClean="0"/>
              <a:t>soap:Envelope</a:t>
            </a:r>
            <a:r>
              <a:rPr lang="en-US" sz="1200" dirty="0" smtClean="0"/>
              <a:t> </a:t>
            </a:r>
            <a:r>
              <a:rPr lang="en-US" sz="1200" dirty="0" err="1" smtClean="0"/>
              <a:t>xmlns:xsi</a:t>
            </a:r>
            <a:r>
              <a:rPr lang="en-US" sz="1200" dirty="0" smtClean="0"/>
              <a:t>="http://www.w3.org/2001/XMLSchema-instance" </a:t>
            </a:r>
            <a:r>
              <a:rPr lang="en-US" sz="1200" dirty="0" err="1" smtClean="0"/>
              <a:t>xmlns:xsd</a:t>
            </a:r>
            <a:r>
              <a:rPr lang="en-US" sz="1200" dirty="0" smtClean="0"/>
              <a:t>="http://www.w3.org/2001/XMLSchema" </a:t>
            </a:r>
            <a:r>
              <a:rPr lang="en-US" sz="1200" dirty="0" err="1" smtClean="0"/>
              <a:t>xmlns:soap</a:t>
            </a:r>
            <a:r>
              <a:rPr lang="en-US" sz="1200" dirty="0" smtClean="0"/>
              <a:t>="http://schemas.xmlsoap.org/soap/envelope/"</a:t>
            </a:r>
            <a:r>
              <a:rPr lang="en-US" sz="1200" b="1" dirty="0" smtClean="0"/>
              <a:t>&gt;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b="1" dirty="0" smtClean="0"/>
              <a:t>    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soap:Body</a:t>
            </a:r>
            <a:r>
              <a:rPr lang="en-US" sz="1200" b="1" dirty="0" smtClean="0"/>
              <a:t>&gt;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b="1" dirty="0" smtClean="0"/>
              <a:t>        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getProductDetails</a:t>
            </a:r>
            <a:r>
              <a:rPr lang="en-US" sz="1200" dirty="0" smtClean="0"/>
              <a:t> </a:t>
            </a:r>
            <a:r>
              <a:rPr lang="en-US" sz="1200" dirty="0" err="1" smtClean="0"/>
              <a:t>xmlns</a:t>
            </a:r>
            <a:r>
              <a:rPr lang="en-US" sz="1200" dirty="0" smtClean="0"/>
              <a:t>="http://warehouse.example.com/ws"</a:t>
            </a:r>
            <a:r>
              <a:rPr lang="en-US" sz="1200" b="1" dirty="0" smtClean="0"/>
              <a:t>&gt;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b="1" dirty="0" smtClean="0"/>
              <a:t>            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productID</a:t>
            </a:r>
            <a:r>
              <a:rPr lang="en-US" sz="1200" b="1" dirty="0" smtClean="0"/>
              <a:t>&gt;</a:t>
            </a:r>
            <a:r>
              <a:rPr lang="en-US" sz="1200" dirty="0" smtClean="0"/>
              <a:t>12345</a:t>
            </a:r>
            <a:r>
              <a:rPr lang="en-US" sz="1200" b="1" dirty="0" smtClean="0"/>
              <a:t>&lt;/</a:t>
            </a:r>
            <a:r>
              <a:rPr lang="en-US" sz="1200" b="1" dirty="0" err="1" smtClean="0"/>
              <a:t>productID</a:t>
            </a:r>
            <a:r>
              <a:rPr lang="en-US" sz="1200" b="1" dirty="0" smtClean="0"/>
              <a:t>&gt;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b="1" dirty="0" smtClean="0"/>
              <a:t>        </a:t>
            </a:r>
            <a:r>
              <a:rPr lang="en-US" sz="1200" b="1" dirty="0" smtClean="0"/>
              <a:t>&lt;/</a:t>
            </a:r>
            <a:r>
              <a:rPr lang="en-US" sz="1200" b="1" dirty="0" err="1" smtClean="0"/>
              <a:t>getProductDetails</a:t>
            </a:r>
            <a:r>
              <a:rPr lang="en-US" sz="1200" b="1" dirty="0" smtClean="0"/>
              <a:t>&gt;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b="1" dirty="0" smtClean="0"/>
              <a:t>    </a:t>
            </a:r>
            <a:r>
              <a:rPr lang="en-US" sz="1200" b="1" dirty="0" smtClean="0"/>
              <a:t>&lt;/</a:t>
            </a:r>
            <a:r>
              <a:rPr lang="en-US" sz="1200" b="1" dirty="0" err="1" smtClean="0"/>
              <a:t>soap:Body</a:t>
            </a:r>
            <a:r>
              <a:rPr lang="en-US" sz="1200" b="1" dirty="0" smtClean="0"/>
              <a:t>&gt;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en-US" sz="1200" b="1" dirty="0" smtClean="0"/>
              <a:t>&lt;/</a:t>
            </a:r>
            <a:r>
              <a:rPr lang="en-US" sz="1200" b="1" dirty="0" err="1" smtClean="0"/>
              <a:t>soap:Envelope</a:t>
            </a:r>
            <a:r>
              <a:rPr lang="en-US" sz="1200" b="1" dirty="0" smtClean="0"/>
              <a:t>&gt;</a:t>
            </a:r>
            <a:endParaRPr lang="ru-RU" sz="1200" b="1" dirty="0" smtClean="0"/>
          </a:p>
          <a:p>
            <a:endParaRPr lang="ru-RU" sz="1200" b="1" dirty="0" smtClean="0"/>
          </a:p>
          <a:p>
            <a:r>
              <a:rPr lang="en-US" sz="1200" dirty="0" smtClean="0"/>
              <a:t>&lt;?xml version="1.0" encoding="utf-8"?&gt; </a:t>
            </a:r>
            <a:endParaRPr lang="ru-RU" sz="1200" dirty="0" smtClean="0"/>
          </a:p>
          <a:p>
            <a:r>
              <a:rPr lang="en-US" sz="1200" b="1" dirty="0" smtClean="0"/>
              <a:t>&lt;</a:t>
            </a:r>
            <a:r>
              <a:rPr lang="en-US" sz="1200" b="1" dirty="0" err="1" smtClean="0"/>
              <a:t>soap:Envelope</a:t>
            </a:r>
            <a:r>
              <a:rPr lang="en-US" sz="1200" dirty="0" smtClean="0"/>
              <a:t> </a:t>
            </a:r>
            <a:r>
              <a:rPr lang="en-US" sz="1200" dirty="0" err="1" smtClean="0"/>
              <a:t>xmlns:xsi</a:t>
            </a:r>
            <a:r>
              <a:rPr lang="en-US" sz="1200" dirty="0" smtClean="0"/>
              <a:t>="http://www.w3.org/2001/XMLSchema-instance" </a:t>
            </a:r>
            <a:r>
              <a:rPr lang="en-US" sz="1200" dirty="0" err="1" smtClean="0"/>
              <a:t>xmlns:xsd</a:t>
            </a:r>
            <a:r>
              <a:rPr lang="en-US" sz="1200" dirty="0" smtClean="0"/>
              <a:t>="http://www.w3.org/2001/XMLSchema" </a:t>
            </a:r>
            <a:r>
              <a:rPr lang="en-US" sz="1200" dirty="0" err="1" smtClean="0"/>
              <a:t>xmlns:soap</a:t>
            </a:r>
            <a:r>
              <a:rPr lang="en-US" sz="1200" dirty="0" smtClean="0"/>
              <a:t>="http://schemas.xmlsoap.org/soap/envelope/"</a:t>
            </a:r>
            <a:r>
              <a:rPr lang="en-US" sz="1200" b="1" dirty="0" smtClean="0"/>
              <a:t>&gt;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en-US" sz="1200" b="1" dirty="0" smtClean="0"/>
              <a:t>&lt;</a:t>
            </a:r>
            <a:r>
              <a:rPr lang="en-US" sz="1200" b="1" dirty="0" err="1" smtClean="0"/>
              <a:t>soap:Body</a:t>
            </a:r>
            <a:r>
              <a:rPr lang="en-US" sz="1200" b="1" dirty="0" smtClean="0"/>
              <a:t>&gt;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b="1" dirty="0" smtClean="0"/>
              <a:t>    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getProductDetailsResponse</a:t>
            </a:r>
            <a:r>
              <a:rPr lang="en-US" sz="1200" dirty="0" smtClean="0"/>
              <a:t> </a:t>
            </a:r>
            <a:r>
              <a:rPr lang="en-US" sz="1200" dirty="0" err="1" smtClean="0"/>
              <a:t>xmlns</a:t>
            </a:r>
            <a:r>
              <a:rPr lang="en-US" sz="1200" dirty="0" smtClean="0"/>
              <a:t>="http://warehouse.example.com/ws"</a:t>
            </a:r>
            <a:r>
              <a:rPr lang="en-US" sz="1200" b="1" dirty="0" smtClean="0"/>
              <a:t>&gt;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b="1" dirty="0" smtClean="0"/>
              <a:t>        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getProductDetailsResult</a:t>
            </a:r>
            <a:r>
              <a:rPr lang="en-US" sz="1200" b="1" dirty="0" smtClean="0"/>
              <a:t>&gt;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b="1" dirty="0" smtClean="0"/>
              <a:t>            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productID</a:t>
            </a:r>
            <a:r>
              <a:rPr lang="en-US" sz="1200" b="1" dirty="0" smtClean="0"/>
              <a:t>&gt;</a:t>
            </a:r>
            <a:r>
              <a:rPr lang="en-US" sz="1200" dirty="0" smtClean="0"/>
              <a:t>12345</a:t>
            </a:r>
            <a:r>
              <a:rPr lang="en-US" sz="1200" b="1" dirty="0" smtClean="0"/>
              <a:t>&lt;/</a:t>
            </a:r>
            <a:r>
              <a:rPr lang="en-US" sz="1200" b="1" dirty="0" err="1" smtClean="0"/>
              <a:t>productID</a:t>
            </a:r>
            <a:r>
              <a:rPr lang="en-US" sz="1200" b="1" dirty="0" smtClean="0"/>
              <a:t>&gt;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b="1" dirty="0" smtClean="0"/>
              <a:t>            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productName</a:t>
            </a:r>
            <a:r>
              <a:rPr lang="en-US" sz="1200" b="1" dirty="0" smtClean="0"/>
              <a:t>&gt;</a:t>
            </a:r>
            <a:r>
              <a:rPr lang="ru-RU" sz="1200" dirty="0" smtClean="0"/>
              <a:t>Стакан граненый</a:t>
            </a:r>
            <a:r>
              <a:rPr lang="ru-RU" sz="1200" b="1" dirty="0" smtClean="0"/>
              <a:t>&lt;/</a:t>
            </a:r>
            <a:r>
              <a:rPr lang="en-US" sz="1200" b="1" dirty="0" err="1" smtClean="0"/>
              <a:t>productName</a:t>
            </a:r>
            <a:r>
              <a:rPr lang="en-US" sz="1200" b="1" dirty="0" smtClean="0"/>
              <a:t>&gt;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b="1" dirty="0" smtClean="0"/>
              <a:t>            </a:t>
            </a:r>
            <a:r>
              <a:rPr lang="en-US" sz="1200" b="1" dirty="0" smtClean="0"/>
              <a:t>&lt;description&gt;</a:t>
            </a:r>
            <a:r>
              <a:rPr lang="ru-RU" sz="1200" dirty="0" smtClean="0"/>
              <a:t>Стакан граненый. 250 мл.</a:t>
            </a:r>
            <a:r>
              <a:rPr lang="ru-RU" sz="1200" b="1" dirty="0" smtClean="0"/>
              <a:t>&lt;/</a:t>
            </a:r>
            <a:r>
              <a:rPr lang="en-US" sz="1200" b="1" dirty="0" smtClean="0"/>
              <a:t>description&gt;</a:t>
            </a:r>
            <a:r>
              <a:rPr lang="en-US" sz="1200" dirty="0" smtClean="0"/>
              <a:t> </a:t>
            </a:r>
            <a:r>
              <a:rPr lang="en-US" sz="1200" b="1" dirty="0" smtClean="0"/>
              <a:t>&lt;price&gt;</a:t>
            </a:r>
            <a:r>
              <a:rPr lang="en-US" sz="1200" dirty="0" smtClean="0"/>
              <a:t>9.95</a:t>
            </a:r>
            <a:r>
              <a:rPr lang="en-US" sz="1200" b="1" dirty="0" smtClean="0"/>
              <a:t>&lt;/price&gt;</a:t>
            </a:r>
            <a:r>
              <a:rPr lang="en-US" sz="1200" dirty="0" smtClean="0"/>
              <a:t> </a:t>
            </a:r>
            <a:r>
              <a:rPr lang="en-US" sz="1200" b="1" dirty="0" smtClean="0"/>
              <a:t>&lt;currency&gt;</a:t>
            </a:r>
            <a:r>
              <a:rPr lang="en-US" sz="1200" dirty="0" smtClean="0"/>
              <a:t> </a:t>
            </a:r>
            <a:r>
              <a:rPr lang="en-US" sz="1200" b="1" dirty="0" smtClean="0"/>
              <a:t>&lt;code&gt;</a:t>
            </a:r>
            <a:r>
              <a:rPr lang="en-US" sz="1200" dirty="0" smtClean="0"/>
              <a:t>840</a:t>
            </a:r>
            <a:r>
              <a:rPr lang="en-US" sz="1200" b="1" dirty="0" smtClean="0"/>
              <a:t>&lt;/code&gt;</a:t>
            </a:r>
            <a:r>
              <a:rPr lang="en-US" sz="1200" dirty="0" smtClean="0"/>
              <a:t> </a:t>
            </a:r>
            <a:r>
              <a:rPr lang="en-US" sz="1200" b="1" dirty="0" smtClean="0"/>
              <a:t>&lt;alpha3&gt;</a:t>
            </a:r>
            <a:r>
              <a:rPr lang="en-US" sz="1200" dirty="0" smtClean="0"/>
              <a:t>USD</a:t>
            </a:r>
            <a:r>
              <a:rPr lang="en-US" sz="1200" b="1" dirty="0" smtClean="0"/>
              <a:t>&lt;/alpha3&gt;</a:t>
            </a:r>
            <a:r>
              <a:rPr lang="en-US" sz="1200" dirty="0" smtClean="0"/>
              <a:t> </a:t>
            </a:r>
            <a:r>
              <a:rPr lang="en-US" sz="1200" b="1" dirty="0" smtClean="0"/>
              <a:t>&lt;sign&gt;</a:t>
            </a:r>
            <a:r>
              <a:rPr lang="en-US" sz="1200" dirty="0" smtClean="0"/>
              <a:t>$</a:t>
            </a:r>
            <a:r>
              <a:rPr lang="en-US" sz="1200" b="1" dirty="0" smtClean="0"/>
              <a:t>&lt;/sign&gt;</a:t>
            </a:r>
            <a:r>
              <a:rPr lang="en-US" sz="1200" dirty="0" smtClean="0"/>
              <a:t> </a:t>
            </a:r>
            <a:r>
              <a:rPr lang="en-US" sz="1200" b="1" dirty="0" smtClean="0"/>
              <a:t>&lt;name&gt;</a:t>
            </a:r>
            <a:r>
              <a:rPr lang="en-US" sz="1200" dirty="0" smtClean="0"/>
              <a:t>US dollar</a:t>
            </a:r>
            <a:r>
              <a:rPr lang="en-US" sz="1200" b="1" dirty="0" smtClean="0"/>
              <a:t>&lt;/name&gt;</a:t>
            </a:r>
            <a:r>
              <a:rPr lang="en-US" sz="1200" dirty="0" smtClean="0"/>
              <a:t> </a:t>
            </a:r>
            <a:r>
              <a:rPr lang="en-US" sz="1200" b="1" dirty="0" smtClean="0"/>
              <a:t>&lt;accuracy&gt;</a:t>
            </a:r>
            <a:r>
              <a:rPr lang="en-US" sz="1200" dirty="0" smtClean="0"/>
              <a:t>2</a:t>
            </a:r>
            <a:r>
              <a:rPr lang="en-US" sz="1200" b="1" dirty="0" smtClean="0"/>
              <a:t>&lt;/accuracy&gt;</a:t>
            </a:r>
            <a:r>
              <a:rPr lang="en-US" sz="1200" dirty="0" smtClean="0"/>
              <a:t> </a:t>
            </a:r>
            <a:r>
              <a:rPr lang="en-US" sz="1200" b="1" dirty="0" smtClean="0"/>
              <a:t>&lt;/currency&gt;</a:t>
            </a:r>
            <a:r>
              <a:rPr lang="en-US" sz="1200" dirty="0" smtClean="0"/>
              <a:t> 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inStock</a:t>
            </a:r>
            <a:r>
              <a:rPr lang="en-US" sz="1200" b="1" dirty="0" smtClean="0"/>
              <a:t>&gt;</a:t>
            </a:r>
            <a:r>
              <a:rPr lang="en-US" sz="1200" dirty="0" smtClean="0"/>
              <a:t>true</a:t>
            </a:r>
            <a:r>
              <a:rPr lang="en-US" sz="1200" b="1" dirty="0" smtClean="0"/>
              <a:t>&lt;/</a:t>
            </a:r>
            <a:r>
              <a:rPr lang="en-US" sz="1200" b="1" dirty="0" err="1" smtClean="0"/>
              <a:t>inStock</a:t>
            </a:r>
            <a:r>
              <a:rPr lang="en-US" sz="1200" b="1" dirty="0" smtClean="0"/>
              <a:t>&gt;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b="1" dirty="0" smtClean="0"/>
              <a:t>        </a:t>
            </a:r>
            <a:r>
              <a:rPr lang="en-US" sz="1200" b="1" dirty="0" smtClean="0"/>
              <a:t>&lt;/</a:t>
            </a:r>
            <a:r>
              <a:rPr lang="en-US" sz="1200" b="1" dirty="0" err="1" smtClean="0"/>
              <a:t>getProductDetailsResult</a:t>
            </a:r>
            <a:r>
              <a:rPr lang="en-US" sz="1200" b="1" dirty="0" smtClean="0"/>
              <a:t>&gt;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b="1" dirty="0" smtClean="0"/>
              <a:t>    </a:t>
            </a:r>
            <a:r>
              <a:rPr lang="en-US" sz="1200" b="1" dirty="0" smtClean="0"/>
              <a:t>&lt;/</a:t>
            </a:r>
            <a:r>
              <a:rPr lang="en-US" sz="1200" b="1" dirty="0" err="1" smtClean="0"/>
              <a:t>getProductDetailsResponse</a:t>
            </a:r>
            <a:r>
              <a:rPr lang="en-US" sz="1200" b="1" dirty="0" smtClean="0"/>
              <a:t>&gt;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en-US" sz="1200" b="1" dirty="0" smtClean="0"/>
              <a:t>&lt;/</a:t>
            </a:r>
            <a:r>
              <a:rPr lang="en-US" sz="1200" b="1" dirty="0" err="1" smtClean="0"/>
              <a:t>soap:Body</a:t>
            </a:r>
            <a:r>
              <a:rPr lang="en-US" sz="1200" b="1" dirty="0" smtClean="0"/>
              <a:t>&gt;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en-US" sz="1200" b="1" dirty="0" smtClean="0"/>
              <a:t>&lt;/</a:t>
            </a:r>
            <a:r>
              <a:rPr lang="en-US" sz="1200" b="1" dirty="0" err="1" smtClean="0"/>
              <a:t>soap:Envelope</a:t>
            </a:r>
            <a:r>
              <a:rPr lang="en-US" sz="1200" b="1" dirty="0" smtClean="0"/>
              <a:t>&gt;</a:t>
            </a:r>
            <a:endParaRPr lang="ru-RU" sz="1200" dirty="0"/>
          </a:p>
        </p:txBody>
      </p:sp>
      <p:sp>
        <p:nvSpPr>
          <p:cNvPr id="5" name="Овал 4"/>
          <p:cNvSpPr/>
          <p:nvPr/>
        </p:nvSpPr>
        <p:spPr>
          <a:xfrm>
            <a:off x="971600" y="908720"/>
            <a:ext cx="2088232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436096" y="1052736"/>
            <a:ext cx="2088232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кругленная соединительная линия 7"/>
          <p:cNvCxnSpPr/>
          <p:nvPr/>
        </p:nvCxnSpPr>
        <p:spPr>
          <a:xfrm>
            <a:off x="2915816" y="1124744"/>
            <a:ext cx="2592288" cy="216024"/>
          </a:xfrm>
          <a:prstGeom prst="curvedConnector3">
            <a:avLst>
              <a:gd name="adj1" fmla="val 8430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/>
          <p:cNvCxnSpPr/>
          <p:nvPr/>
        </p:nvCxnSpPr>
        <p:spPr>
          <a:xfrm rot="10800000">
            <a:off x="2915816" y="1700808"/>
            <a:ext cx="2520280" cy="72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91880" y="8367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563888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Стандарты представления графической композиции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SVG – Scalable Vector Graphics</a:t>
            </a:r>
          </a:p>
          <a:p>
            <a:r>
              <a:rPr lang="en-US" dirty="0" smtClean="0"/>
              <a:t>XSL FO – Formatting Objects</a:t>
            </a:r>
          </a:p>
          <a:p>
            <a:r>
              <a:rPr lang="en-US" dirty="0" smtClean="0"/>
              <a:t>XAML </a:t>
            </a:r>
            <a:r>
              <a:rPr lang="ru-RU" dirty="0" smtClean="0"/>
              <a:t>(</a:t>
            </a:r>
            <a:r>
              <a:rPr lang="ru-RU" dirty="0" err="1" smtClean="0"/>
              <a:t>eXtensible</a:t>
            </a:r>
            <a:r>
              <a:rPr lang="ru-RU" dirty="0" smtClean="0"/>
              <a:t> </a:t>
            </a:r>
            <a:r>
              <a:rPr lang="ru-RU" dirty="0" err="1" smtClean="0"/>
              <a:t>Application</a:t>
            </a:r>
            <a:r>
              <a:rPr lang="ru-RU" dirty="0" smtClean="0"/>
              <a:t> </a:t>
            </a:r>
            <a:r>
              <a:rPr lang="ru-RU" dirty="0" err="1" smtClean="0"/>
              <a:t>Markup</a:t>
            </a:r>
            <a:r>
              <a:rPr lang="ru-RU" dirty="0" smtClean="0"/>
              <a:t> </a:t>
            </a:r>
            <a:r>
              <a:rPr lang="ru-RU" dirty="0" err="1" smtClean="0"/>
              <a:t>Language</a:t>
            </a:r>
            <a:r>
              <a:rPr lang="ru-RU" dirty="0" smtClean="0"/>
              <a:t>) — расширяемый язык разметки для приложений (произносится [</a:t>
            </a:r>
            <a:r>
              <a:rPr lang="ru-RU" dirty="0" err="1" smtClean="0"/>
              <a:t>замл</a:t>
            </a:r>
            <a:r>
              <a:rPr lang="ru-RU" dirty="0" smtClean="0"/>
              <a:t>] или [</a:t>
            </a:r>
            <a:r>
              <a:rPr lang="ru-RU" dirty="0" err="1" smtClean="0"/>
              <a:t>зэмл</a:t>
            </a:r>
            <a:r>
              <a:rPr lang="ru-RU" dirty="0" smtClean="0"/>
              <a:t>]) — основанный на XML язык разметки для декларативного программирования приложений, разработанный </a:t>
            </a:r>
            <a:r>
              <a:rPr lang="ru-RU" dirty="0" err="1" smtClean="0"/>
              <a:t>Microsoft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Пример </a:t>
            </a:r>
            <a:r>
              <a:rPr lang="en-US" dirty="0" smtClean="0"/>
              <a:t>XAML:</a:t>
            </a:r>
          </a:p>
          <a:p>
            <a:r>
              <a:rPr lang="en-US" dirty="0" smtClean="0"/>
              <a:t>&lt;Page </a:t>
            </a:r>
            <a:r>
              <a:rPr lang="en-US" dirty="0" err="1" smtClean="0"/>
              <a:t>xmlns</a:t>
            </a:r>
            <a:r>
              <a:rPr lang="en-US" dirty="0" smtClean="0"/>
              <a:t>="http://schemas.microsoft.com/winfx/2006/xaml/presentation" </a:t>
            </a:r>
            <a:r>
              <a:rPr lang="en-US" dirty="0" err="1" smtClean="0"/>
              <a:t>xmlns:x</a:t>
            </a:r>
            <a:r>
              <a:rPr lang="en-US" dirty="0" smtClean="0"/>
              <a:t>="http://schemas.microsoft.com/winfx/2006/xaml" </a:t>
            </a:r>
            <a:r>
              <a:rPr lang="en-US" dirty="0" err="1" smtClean="0"/>
              <a:t>xmlns:custom</a:t>
            </a:r>
            <a:r>
              <a:rPr lang="en-US" dirty="0" smtClean="0"/>
              <a:t>="</a:t>
            </a:r>
            <a:r>
              <a:rPr lang="en-US" dirty="0" err="1" smtClean="0"/>
              <a:t>clr-namespace:NumericUpDownCustomControl;assembly</a:t>
            </a:r>
            <a:r>
              <a:rPr lang="en-US" dirty="0" smtClean="0"/>
              <a:t>=</a:t>
            </a:r>
            <a:r>
              <a:rPr lang="en-US" dirty="0" err="1" smtClean="0"/>
              <a:t>CustomLibrary</a:t>
            </a:r>
            <a:r>
              <a:rPr lang="en-US" dirty="0" smtClean="0"/>
              <a:t>" &gt; </a:t>
            </a:r>
          </a:p>
          <a:p>
            <a:endParaRPr lang="en-US" dirty="0" smtClean="0"/>
          </a:p>
          <a:p>
            <a:r>
              <a:rPr lang="en-US" dirty="0" smtClean="0"/>
              <a:t>    &lt;</a:t>
            </a:r>
            <a:r>
              <a:rPr lang="en-US" dirty="0" err="1" smtClean="0"/>
              <a:t>StackPanel</a:t>
            </a:r>
            <a:r>
              <a:rPr lang="en-US" dirty="0" smtClean="0"/>
              <a:t> Name="</a:t>
            </a:r>
            <a:r>
              <a:rPr lang="en-US" dirty="0" err="1" smtClean="0"/>
              <a:t>LayoutRoot</a:t>
            </a:r>
            <a:r>
              <a:rPr lang="en-US" dirty="0" smtClean="0"/>
              <a:t>"&gt; 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custom:NumericUpDown</a:t>
            </a:r>
            <a:r>
              <a:rPr lang="en-US" dirty="0" smtClean="0"/>
              <a:t> Name="numericCtrl1" Width="100" Height="60"/&gt; </a:t>
            </a:r>
          </a:p>
          <a:p>
            <a:r>
              <a:rPr lang="en-US" dirty="0" smtClean="0"/>
              <a:t>        ... 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StackPanel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&lt;/Page&gt;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995738" y="1989138"/>
            <a:ext cx="792162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p3817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011863" y="1989138"/>
            <a:ext cx="792162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8000" rIns="18000" bIns="1800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o19302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276600" y="2636838"/>
            <a:ext cx="790575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p2817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56100" y="2636838"/>
            <a:ext cx="576263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anchor="ctr"/>
          <a:lstStyle/>
          <a:p>
            <a:pPr algn="ctr">
              <a:defRPr/>
            </a:pPr>
            <a:r>
              <a:rPr lang="ru-RU" sz="1000" dirty="0">
                <a:solidFill>
                  <a:schemeClr val="tx1"/>
                </a:solidFill>
              </a:rPr>
              <a:t>Иванов 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076825" y="2636838"/>
            <a:ext cx="574675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000" dirty="0">
                <a:solidFill>
                  <a:schemeClr val="tx1"/>
                </a:solidFill>
              </a:rPr>
              <a:t>1988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372225" y="2636838"/>
            <a:ext cx="576263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000" dirty="0">
                <a:solidFill>
                  <a:schemeClr val="tx1"/>
                </a:solidFill>
              </a:rPr>
              <a:t>НГУ</a:t>
            </a:r>
          </a:p>
        </p:txBody>
      </p:sp>
      <p:sp>
        <p:nvSpPr>
          <p:cNvPr id="10" name="Овал 9"/>
          <p:cNvSpPr/>
          <p:nvPr/>
        </p:nvSpPr>
        <p:spPr>
          <a:xfrm>
            <a:off x="7308850" y="2060575"/>
            <a:ext cx="792163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org-sys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203575" y="1557338"/>
            <a:ext cx="792163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person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4" idx="6"/>
            <a:endCxn id="5" idx="2"/>
          </p:cNvCxnSpPr>
          <p:nvPr/>
        </p:nvCxnSpPr>
        <p:spPr>
          <a:xfrm>
            <a:off x="4787900" y="2097088"/>
            <a:ext cx="1223963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6"/>
            <a:endCxn id="10" idx="2"/>
          </p:cNvCxnSpPr>
          <p:nvPr/>
        </p:nvCxnSpPr>
        <p:spPr>
          <a:xfrm>
            <a:off x="6804025" y="2097088"/>
            <a:ext cx="504825" cy="71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1"/>
            <a:endCxn id="11" idx="5"/>
          </p:cNvCxnSpPr>
          <p:nvPr/>
        </p:nvCxnSpPr>
        <p:spPr>
          <a:xfrm rot="16200000" flipV="1">
            <a:off x="3856038" y="1765300"/>
            <a:ext cx="279400" cy="231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4" idx="0"/>
          </p:cNvCxnSpPr>
          <p:nvPr/>
        </p:nvCxnSpPr>
        <p:spPr>
          <a:xfrm rot="5400000">
            <a:off x="4086226" y="1647825"/>
            <a:ext cx="647700" cy="3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4" idx="7"/>
          </p:cNvCxnSpPr>
          <p:nvPr/>
        </p:nvCxnSpPr>
        <p:spPr>
          <a:xfrm rot="5400000">
            <a:off x="4498181" y="1586707"/>
            <a:ext cx="608013" cy="26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5" idx="1"/>
          </p:cNvCxnSpPr>
          <p:nvPr/>
        </p:nvCxnSpPr>
        <p:spPr>
          <a:xfrm>
            <a:off x="5343525" y="1352550"/>
            <a:ext cx="784225" cy="668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5" idx="0"/>
          </p:cNvCxnSpPr>
          <p:nvPr/>
        </p:nvCxnSpPr>
        <p:spPr>
          <a:xfrm rot="16200000" flipH="1">
            <a:off x="6030913" y="1611313"/>
            <a:ext cx="647700" cy="107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4" idx="3"/>
            <a:endCxn id="6" idx="0"/>
          </p:cNvCxnSpPr>
          <p:nvPr/>
        </p:nvCxnSpPr>
        <p:spPr>
          <a:xfrm rot="5400000">
            <a:off x="3659982" y="2185194"/>
            <a:ext cx="463550" cy="439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4" idx="4"/>
            <a:endCxn id="7" idx="0"/>
          </p:cNvCxnSpPr>
          <p:nvPr/>
        </p:nvCxnSpPr>
        <p:spPr>
          <a:xfrm rot="16200000" flipH="1">
            <a:off x="4302126" y="2295525"/>
            <a:ext cx="431800" cy="25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4" idx="5"/>
            <a:endCxn id="8" idx="0"/>
          </p:cNvCxnSpPr>
          <p:nvPr/>
        </p:nvCxnSpPr>
        <p:spPr>
          <a:xfrm rot="16200000" flipH="1">
            <a:off x="4786313" y="2058988"/>
            <a:ext cx="463550" cy="692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5" idx="4"/>
            <a:endCxn id="9" idx="0"/>
          </p:cNvCxnSpPr>
          <p:nvPr/>
        </p:nvCxnSpPr>
        <p:spPr>
          <a:xfrm rot="16200000" flipH="1">
            <a:off x="6318251" y="2295525"/>
            <a:ext cx="431800" cy="25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6" idx="5"/>
          </p:cNvCxnSpPr>
          <p:nvPr/>
        </p:nvCxnSpPr>
        <p:spPr>
          <a:xfrm rot="16200000" flipH="1">
            <a:off x="3957638" y="2814638"/>
            <a:ext cx="320675" cy="333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6" idx="4"/>
          </p:cNvCxnSpPr>
          <p:nvPr/>
        </p:nvCxnSpPr>
        <p:spPr>
          <a:xfrm rot="16200000" flipH="1">
            <a:off x="3581400" y="2943226"/>
            <a:ext cx="288925" cy="107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240" name="TextBox 56"/>
          <p:cNvSpPr txBox="1">
            <a:spLocks noChangeArrowheads="1"/>
          </p:cNvSpPr>
          <p:nvPr/>
        </p:nvSpPr>
        <p:spPr bwMode="auto">
          <a:xfrm>
            <a:off x="3635375" y="1773238"/>
            <a:ext cx="4318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type</a:t>
            </a:r>
            <a:endParaRPr lang="ru-RU" sz="1000"/>
          </a:p>
        </p:txBody>
      </p:sp>
      <p:sp>
        <p:nvSpPr>
          <p:cNvPr id="9241" name="TextBox 57"/>
          <p:cNvSpPr txBox="1">
            <a:spLocks noChangeArrowheads="1"/>
          </p:cNvSpPr>
          <p:nvPr/>
        </p:nvSpPr>
        <p:spPr bwMode="auto">
          <a:xfrm>
            <a:off x="6875463" y="1916113"/>
            <a:ext cx="4333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type</a:t>
            </a:r>
            <a:endParaRPr lang="ru-RU" sz="1000"/>
          </a:p>
        </p:txBody>
      </p:sp>
      <p:sp>
        <p:nvSpPr>
          <p:cNvPr id="9242" name="TextBox 58"/>
          <p:cNvSpPr txBox="1">
            <a:spLocks noChangeArrowheads="1"/>
          </p:cNvSpPr>
          <p:nvPr/>
        </p:nvSpPr>
        <p:spPr bwMode="auto">
          <a:xfrm>
            <a:off x="5076825" y="1844675"/>
            <a:ext cx="647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Work-in</a:t>
            </a:r>
            <a:endParaRPr lang="ru-RU" sz="1000"/>
          </a:p>
        </p:txBody>
      </p:sp>
      <p:sp>
        <p:nvSpPr>
          <p:cNvPr id="9243" name="TextBox 59"/>
          <p:cNvSpPr txBox="1">
            <a:spLocks noChangeArrowheads="1"/>
          </p:cNvSpPr>
          <p:nvPr/>
        </p:nvSpPr>
        <p:spPr bwMode="auto">
          <a:xfrm>
            <a:off x="6516688" y="2276475"/>
            <a:ext cx="5032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name</a:t>
            </a:r>
            <a:endParaRPr lang="ru-RU" sz="1000"/>
          </a:p>
        </p:txBody>
      </p:sp>
      <p:sp>
        <p:nvSpPr>
          <p:cNvPr id="9244" name="TextBox 60"/>
          <p:cNvSpPr txBox="1">
            <a:spLocks noChangeArrowheads="1"/>
          </p:cNvSpPr>
          <p:nvPr/>
        </p:nvSpPr>
        <p:spPr bwMode="auto">
          <a:xfrm>
            <a:off x="4140200" y="2276475"/>
            <a:ext cx="5032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name</a:t>
            </a:r>
            <a:endParaRPr lang="ru-RU" sz="1000"/>
          </a:p>
        </p:txBody>
      </p:sp>
      <p:sp>
        <p:nvSpPr>
          <p:cNvPr id="9245" name="TextBox 61"/>
          <p:cNvSpPr txBox="1">
            <a:spLocks noChangeArrowheads="1"/>
          </p:cNvSpPr>
          <p:nvPr/>
        </p:nvSpPr>
        <p:spPr bwMode="auto">
          <a:xfrm>
            <a:off x="4932363" y="2205038"/>
            <a:ext cx="5762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birth</a:t>
            </a:r>
            <a:endParaRPr lang="ru-RU" sz="1000"/>
          </a:p>
        </p:txBody>
      </p:sp>
      <p:sp>
        <p:nvSpPr>
          <p:cNvPr id="9246" name="TextBox 62"/>
          <p:cNvSpPr txBox="1">
            <a:spLocks noChangeArrowheads="1"/>
          </p:cNvSpPr>
          <p:nvPr/>
        </p:nvSpPr>
        <p:spPr bwMode="auto">
          <a:xfrm>
            <a:off x="3419475" y="2276475"/>
            <a:ext cx="576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father</a:t>
            </a:r>
            <a:endParaRPr lang="ru-RU" sz="1000"/>
          </a:p>
        </p:txBody>
      </p:sp>
      <p:sp>
        <p:nvSpPr>
          <p:cNvPr id="9247" name="TextBox 63"/>
          <p:cNvSpPr txBox="1">
            <a:spLocks noChangeArrowheads="1"/>
          </p:cNvSpPr>
          <p:nvPr/>
        </p:nvSpPr>
        <p:spPr bwMode="auto">
          <a:xfrm>
            <a:off x="539750" y="1844675"/>
            <a:ext cx="16557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Фрагмент сети </a:t>
            </a:r>
            <a:r>
              <a:rPr lang="en-US"/>
              <a:t>RDF</a:t>
            </a:r>
            <a:endParaRPr lang="ru-RU"/>
          </a:p>
        </p:txBody>
      </p:sp>
      <p:sp>
        <p:nvSpPr>
          <p:cNvPr id="9248" name="TextBox 64"/>
          <p:cNvSpPr txBox="1">
            <a:spLocks noChangeArrowheads="1"/>
          </p:cNvSpPr>
          <p:nvPr/>
        </p:nvSpPr>
        <p:spPr bwMode="auto">
          <a:xfrm>
            <a:off x="539750" y="3716338"/>
            <a:ext cx="17287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Базовые элементы</a:t>
            </a:r>
          </a:p>
        </p:txBody>
      </p:sp>
      <p:sp>
        <p:nvSpPr>
          <p:cNvPr id="9249" name="TextBox 65"/>
          <p:cNvSpPr txBox="1">
            <a:spLocks noChangeArrowheads="1"/>
          </p:cNvSpPr>
          <p:nvPr/>
        </p:nvSpPr>
        <p:spPr bwMode="auto">
          <a:xfrm>
            <a:off x="539750" y="5229225"/>
            <a:ext cx="18002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XML </a:t>
            </a:r>
            <a:r>
              <a:rPr lang="ru-RU"/>
              <a:t>представление</a:t>
            </a:r>
          </a:p>
        </p:txBody>
      </p:sp>
      <p:sp>
        <p:nvSpPr>
          <p:cNvPr id="67" name="Овал 66"/>
          <p:cNvSpPr/>
          <p:nvPr/>
        </p:nvSpPr>
        <p:spPr>
          <a:xfrm>
            <a:off x="3924300" y="3573463"/>
            <a:ext cx="792163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id1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5580063" y="3573463"/>
            <a:ext cx="792162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id1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3924300" y="4076700"/>
            <a:ext cx="792163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id3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5724525" y="4076700"/>
            <a:ext cx="576263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data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71" name="Прямая со стрелкой 70"/>
          <p:cNvCxnSpPr>
            <a:stCxn id="67" idx="6"/>
            <a:endCxn id="68" idx="2"/>
          </p:cNvCxnSpPr>
          <p:nvPr/>
        </p:nvCxnSpPr>
        <p:spPr>
          <a:xfrm>
            <a:off x="4716463" y="3681413"/>
            <a:ext cx="8636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9" idx="6"/>
            <a:endCxn id="70" idx="1"/>
          </p:cNvCxnSpPr>
          <p:nvPr/>
        </p:nvCxnSpPr>
        <p:spPr>
          <a:xfrm>
            <a:off x="4716463" y="4184650"/>
            <a:ext cx="10080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256" name="TextBox 78"/>
          <p:cNvSpPr txBox="1">
            <a:spLocks noChangeArrowheads="1"/>
          </p:cNvSpPr>
          <p:nvPr/>
        </p:nvSpPr>
        <p:spPr bwMode="auto">
          <a:xfrm>
            <a:off x="4932363" y="3429000"/>
            <a:ext cx="5032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P1</a:t>
            </a:r>
            <a:endParaRPr lang="ru-RU" sz="1000"/>
          </a:p>
        </p:txBody>
      </p:sp>
      <p:sp>
        <p:nvSpPr>
          <p:cNvPr id="9257" name="TextBox 79"/>
          <p:cNvSpPr txBox="1">
            <a:spLocks noChangeArrowheads="1"/>
          </p:cNvSpPr>
          <p:nvPr/>
        </p:nvSpPr>
        <p:spPr bwMode="auto">
          <a:xfrm>
            <a:off x="5003800" y="3933825"/>
            <a:ext cx="504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P2</a:t>
            </a:r>
            <a:endParaRPr lang="ru-RU" sz="1000"/>
          </a:p>
        </p:txBody>
      </p:sp>
      <p:sp>
        <p:nvSpPr>
          <p:cNvPr id="9258" name="TextBox 80"/>
          <p:cNvSpPr txBox="1">
            <a:spLocks noChangeArrowheads="1"/>
          </p:cNvSpPr>
          <p:nvPr/>
        </p:nvSpPr>
        <p:spPr bwMode="auto">
          <a:xfrm>
            <a:off x="3492500" y="4652963"/>
            <a:ext cx="4535488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&lt;rdf:RDF&gt;</a:t>
            </a:r>
          </a:p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    &lt;person rdf:about=“p3817”&gt;</a:t>
            </a:r>
          </a:p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        &lt;name&gt;</a:t>
            </a:r>
            <a:r>
              <a:rPr lang="ru-RU" sz="1200" b="1">
                <a:latin typeface="Courier New" pitchFamily="49" charset="0"/>
                <a:cs typeface="Courier New" pitchFamily="49" charset="0"/>
              </a:rPr>
              <a:t>Иванов Иван Иванович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        &lt;birth&gt;</a:t>
            </a:r>
            <a:r>
              <a:rPr lang="ru-RU" sz="1200" b="1">
                <a:latin typeface="Courier New" pitchFamily="49" charset="0"/>
                <a:cs typeface="Courier New" pitchFamily="49" charset="0"/>
              </a:rPr>
              <a:t>1988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&lt;/birth&gt;</a:t>
            </a:r>
            <a:endParaRPr lang="ru-RU" sz="1200" b="1">
              <a:latin typeface="Courier New" pitchFamily="49" charset="0"/>
              <a:cs typeface="Courier New" pitchFamily="49" charset="0"/>
            </a:endParaRPr>
          </a:p>
          <a:p>
            <a:r>
              <a:rPr lang="ru-RU" sz="12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&lt;work-in rdf:resource=“o19302”/&gt;</a:t>
            </a:r>
          </a:p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    &lt;/person&gt;</a:t>
            </a:r>
          </a:p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    &lt;org-sys rdf:about=“o19302”&gt;</a:t>
            </a:r>
          </a:p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        &lt;name&gt;</a:t>
            </a:r>
            <a:r>
              <a:rPr lang="ru-RU" sz="1200" b="1">
                <a:latin typeface="Courier New" pitchFamily="49" charset="0"/>
                <a:cs typeface="Courier New" pitchFamily="49" charset="0"/>
              </a:rPr>
              <a:t>НГУ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&lt;/name&gt;    </a:t>
            </a:r>
          </a:p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    &lt;/org-sys&gt;</a:t>
            </a:r>
          </a:p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&lt;/rdf:RDF&gt;</a:t>
            </a:r>
            <a:endParaRPr lang="ru-RU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Раздел 8. </a:t>
            </a:r>
            <a:r>
              <a:rPr lang="en-US" sz="3200" dirty="0" smtClean="0"/>
              <a:t>RDF – </a:t>
            </a:r>
            <a:r>
              <a:rPr lang="ru-RU" sz="3200" dirty="0" smtClean="0"/>
              <a:t>представление графов</a:t>
            </a:r>
            <a:endParaRPr lang="ru-RU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395536" y="692696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есть ориентированный граф, представляющий множество вершин </a:t>
            </a:r>
            <a:r>
              <a:rPr lang="en-US" dirty="0" smtClean="0"/>
              <a:t> </a:t>
            </a:r>
            <a:r>
              <a:rPr lang="ru-RU" dirty="0" smtClean="0"/>
              <a:t>и множество ребер.</a:t>
            </a:r>
            <a:r>
              <a:rPr lang="en-US" dirty="0" smtClean="0"/>
              <a:t> </a:t>
            </a:r>
            <a:r>
              <a:rPr lang="ru-RU" dirty="0" smtClean="0"/>
              <a:t>Требуется сформировать текстовую форму для его изображения.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KT_organiz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"/>
            <a:ext cx="780573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Рисунок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9082088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Linked Data</a:t>
            </a:r>
            <a:r>
              <a:rPr lang="ru-RU" dirty="0" smtClean="0"/>
              <a:t> – технологическая платформа для </a:t>
            </a:r>
            <a:r>
              <a:rPr lang="en-US" dirty="0" smtClean="0"/>
              <a:t>Semantic Web</a:t>
            </a:r>
            <a:endParaRPr lang="ru-RU" dirty="0" smtClean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273175"/>
            <a:ext cx="7272338" cy="555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50" y="457200"/>
            <a:ext cx="90551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igure 6.1: The Marbles Linked Data browser displaying data about Tim Berners-Lee. The colored dots indicate the data sources from which data was merged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964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Раздел 9. Онтологии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ru-RU" dirty="0" smtClean="0"/>
              <a:t>Онтология – это концептуальная спецификация данных (Спецификация концептуализации)</a:t>
            </a:r>
          </a:p>
          <a:p>
            <a:r>
              <a:rPr lang="ru-RU" dirty="0" smtClean="0"/>
              <a:t>Это способ определения понятий как множеств объектов, свойств этих понятий, отношений между понятиями и терминов, соответствующим понятиям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Добавление онтологии</a:t>
            </a:r>
          </a:p>
        </p:txBody>
      </p:sp>
      <p:sp>
        <p:nvSpPr>
          <p:cNvPr id="4" name="Овал 3"/>
          <p:cNvSpPr/>
          <p:nvPr/>
        </p:nvSpPr>
        <p:spPr>
          <a:xfrm>
            <a:off x="4114800" y="3505200"/>
            <a:ext cx="792162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p3817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130925" y="3505200"/>
            <a:ext cx="792162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8000" rIns="18000" b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o19302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395662" y="4152900"/>
            <a:ext cx="790575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p2817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75162" y="4152900"/>
            <a:ext cx="576263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schemeClr val="tx1"/>
                </a:solidFill>
              </a:rPr>
              <a:t>Иванов 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195887" y="4152900"/>
            <a:ext cx="574675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schemeClr val="tx1"/>
                </a:solidFill>
              </a:rPr>
              <a:t>1988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491287" y="4152900"/>
            <a:ext cx="576263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schemeClr val="tx1"/>
                </a:solidFill>
              </a:rPr>
              <a:t>НГУ</a:t>
            </a:r>
          </a:p>
        </p:txBody>
      </p:sp>
      <p:sp>
        <p:nvSpPr>
          <p:cNvPr id="10" name="Овал 9"/>
          <p:cNvSpPr/>
          <p:nvPr/>
        </p:nvSpPr>
        <p:spPr>
          <a:xfrm>
            <a:off x="7427911" y="3581399"/>
            <a:ext cx="828000" cy="2111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 dirty="0" smtClean="0">
                <a:solidFill>
                  <a:schemeClr val="tx1"/>
                </a:solidFill>
              </a:rPr>
              <a:t>rg-sys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322637" y="3073400"/>
            <a:ext cx="792163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P</a:t>
            </a:r>
            <a:r>
              <a:rPr lang="en-US" sz="1000" dirty="0" smtClean="0">
                <a:solidFill>
                  <a:schemeClr val="tx1"/>
                </a:solidFill>
              </a:rPr>
              <a:t>erson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4" idx="6"/>
            <a:endCxn id="5" idx="2"/>
          </p:cNvCxnSpPr>
          <p:nvPr/>
        </p:nvCxnSpPr>
        <p:spPr>
          <a:xfrm>
            <a:off x="4906962" y="3613150"/>
            <a:ext cx="1223963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6"/>
            <a:endCxn id="10" idx="2"/>
          </p:cNvCxnSpPr>
          <p:nvPr/>
        </p:nvCxnSpPr>
        <p:spPr>
          <a:xfrm>
            <a:off x="6923087" y="3613150"/>
            <a:ext cx="504824" cy="73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1"/>
            <a:endCxn id="11" idx="5"/>
          </p:cNvCxnSpPr>
          <p:nvPr/>
        </p:nvCxnSpPr>
        <p:spPr>
          <a:xfrm rot="16200000" flipV="1">
            <a:off x="3975100" y="3281362"/>
            <a:ext cx="279400" cy="231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4" idx="0"/>
          </p:cNvCxnSpPr>
          <p:nvPr/>
        </p:nvCxnSpPr>
        <p:spPr>
          <a:xfrm rot="5400000">
            <a:off x="4205288" y="3163887"/>
            <a:ext cx="647700" cy="3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4" idx="7"/>
          </p:cNvCxnSpPr>
          <p:nvPr/>
        </p:nvCxnSpPr>
        <p:spPr>
          <a:xfrm rot="5400000">
            <a:off x="4617243" y="3102769"/>
            <a:ext cx="608013" cy="26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5" idx="1"/>
          </p:cNvCxnSpPr>
          <p:nvPr/>
        </p:nvCxnSpPr>
        <p:spPr>
          <a:xfrm>
            <a:off x="5462587" y="2868612"/>
            <a:ext cx="784225" cy="668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5" idx="0"/>
          </p:cNvCxnSpPr>
          <p:nvPr/>
        </p:nvCxnSpPr>
        <p:spPr>
          <a:xfrm rot="16200000" flipH="1">
            <a:off x="6149975" y="3127375"/>
            <a:ext cx="647700" cy="107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4" idx="3"/>
            <a:endCxn id="6" idx="0"/>
          </p:cNvCxnSpPr>
          <p:nvPr/>
        </p:nvCxnSpPr>
        <p:spPr>
          <a:xfrm rot="5400000">
            <a:off x="3779044" y="3701256"/>
            <a:ext cx="463550" cy="439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4" idx="4"/>
            <a:endCxn id="7" idx="0"/>
          </p:cNvCxnSpPr>
          <p:nvPr/>
        </p:nvCxnSpPr>
        <p:spPr>
          <a:xfrm rot="16200000" flipH="1">
            <a:off x="4421188" y="3811587"/>
            <a:ext cx="431800" cy="25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4" idx="5"/>
            <a:endCxn id="8" idx="0"/>
          </p:cNvCxnSpPr>
          <p:nvPr/>
        </p:nvCxnSpPr>
        <p:spPr>
          <a:xfrm rot="16200000" flipH="1">
            <a:off x="4905375" y="3575050"/>
            <a:ext cx="463550" cy="692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5" idx="4"/>
            <a:endCxn id="9" idx="0"/>
          </p:cNvCxnSpPr>
          <p:nvPr/>
        </p:nvCxnSpPr>
        <p:spPr>
          <a:xfrm rot="16200000" flipH="1">
            <a:off x="6437313" y="3811587"/>
            <a:ext cx="431800" cy="25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6" idx="5"/>
          </p:cNvCxnSpPr>
          <p:nvPr/>
        </p:nvCxnSpPr>
        <p:spPr>
          <a:xfrm rot="16200000" flipH="1">
            <a:off x="4076700" y="4330700"/>
            <a:ext cx="320675" cy="333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6" idx="4"/>
          </p:cNvCxnSpPr>
          <p:nvPr/>
        </p:nvCxnSpPr>
        <p:spPr>
          <a:xfrm rot="16200000" flipH="1">
            <a:off x="3700462" y="4459288"/>
            <a:ext cx="288925" cy="107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88" name="TextBox 56"/>
          <p:cNvSpPr txBox="1">
            <a:spLocks noChangeArrowheads="1"/>
          </p:cNvSpPr>
          <p:nvPr/>
        </p:nvSpPr>
        <p:spPr bwMode="auto">
          <a:xfrm>
            <a:off x="3754437" y="3289300"/>
            <a:ext cx="4318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Gill Sans MT" pitchFamily="34" charset="0"/>
              </a:rPr>
              <a:t>type</a:t>
            </a:r>
            <a:endParaRPr lang="ru-RU" sz="1000">
              <a:latin typeface="Calibri" pitchFamily="34" charset="0"/>
            </a:endParaRPr>
          </a:p>
        </p:txBody>
      </p:sp>
      <p:sp>
        <p:nvSpPr>
          <p:cNvPr id="11289" name="TextBox 57"/>
          <p:cNvSpPr txBox="1">
            <a:spLocks noChangeArrowheads="1"/>
          </p:cNvSpPr>
          <p:nvPr/>
        </p:nvSpPr>
        <p:spPr bwMode="auto">
          <a:xfrm>
            <a:off x="6994525" y="3432175"/>
            <a:ext cx="4333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Gill Sans MT" pitchFamily="34" charset="0"/>
              </a:rPr>
              <a:t>type</a:t>
            </a:r>
            <a:endParaRPr lang="ru-RU" sz="1000" dirty="0">
              <a:latin typeface="Calibri" pitchFamily="34" charset="0"/>
            </a:endParaRPr>
          </a:p>
        </p:txBody>
      </p:sp>
      <p:sp>
        <p:nvSpPr>
          <p:cNvPr id="11290" name="TextBox 58"/>
          <p:cNvSpPr txBox="1">
            <a:spLocks noChangeArrowheads="1"/>
          </p:cNvSpPr>
          <p:nvPr/>
        </p:nvSpPr>
        <p:spPr bwMode="auto">
          <a:xfrm>
            <a:off x="5195887" y="3360737"/>
            <a:ext cx="647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 smtClean="0">
                <a:latin typeface="Gill Sans MT" pitchFamily="34" charset="0"/>
              </a:rPr>
              <a:t>work-in</a:t>
            </a:r>
            <a:endParaRPr lang="ru-RU" sz="1000" dirty="0">
              <a:latin typeface="Calibri" pitchFamily="34" charset="0"/>
            </a:endParaRPr>
          </a:p>
        </p:txBody>
      </p:sp>
      <p:sp>
        <p:nvSpPr>
          <p:cNvPr id="11291" name="TextBox 59"/>
          <p:cNvSpPr txBox="1">
            <a:spLocks noChangeArrowheads="1"/>
          </p:cNvSpPr>
          <p:nvPr/>
        </p:nvSpPr>
        <p:spPr bwMode="auto">
          <a:xfrm>
            <a:off x="6635750" y="3792537"/>
            <a:ext cx="5032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Gill Sans MT" pitchFamily="34" charset="0"/>
              </a:rPr>
              <a:t>name</a:t>
            </a:r>
            <a:endParaRPr lang="ru-RU" sz="1000">
              <a:latin typeface="Calibri" pitchFamily="34" charset="0"/>
            </a:endParaRPr>
          </a:p>
        </p:txBody>
      </p:sp>
      <p:sp>
        <p:nvSpPr>
          <p:cNvPr id="11292" name="TextBox 60"/>
          <p:cNvSpPr txBox="1">
            <a:spLocks noChangeArrowheads="1"/>
          </p:cNvSpPr>
          <p:nvPr/>
        </p:nvSpPr>
        <p:spPr bwMode="auto">
          <a:xfrm>
            <a:off x="4259262" y="3792537"/>
            <a:ext cx="5032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Gill Sans MT" pitchFamily="34" charset="0"/>
              </a:rPr>
              <a:t>name</a:t>
            </a:r>
            <a:endParaRPr lang="ru-RU" sz="1000">
              <a:latin typeface="Calibri" pitchFamily="34" charset="0"/>
            </a:endParaRPr>
          </a:p>
        </p:txBody>
      </p:sp>
      <p:sp>
        <p:nvSpPr>
          <p:cNvPr id="11293" name="TextBox 61"/>
          <p:cNvSpPr txBox="1">
            <a:spLocks noChangeArrowheads="1"/>
          </p:cNvSpPr>
          <p:nvPr/>
        </p:nvSpPr>
        <p:spPr bwMode="auto">
          <a:xfrm>
            <a:off x="3429000" y="4876800"/>
            <a:ext cx="5762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 smtClean="0">
                <a:latin typeface="Gill Sans MT" pitchFamily="34" charset="0"/>
              </a:rPr>
              <a:t>domain</a:t>
            </a:r>
            <a:endParaRPr lang="ru-RU" sz="1000" dirty="0">
              <a:latin typeface="Calibri" pitchFamily="34" charset="0"/>
            </a:endParaRPr>
          </a:p>
        </p:txBody>
      </p:sp>
      <p:sp>
        <p:nvSpPr>
          <p:cNvPr id="11294" name="TextBox 62"/>
          <p:cNvSpPr txBox="1">
            <a:spLocks noChangeArrowheads="1"/>
          </p:cNvSpPr>
          <p:nvPr/>
        </p:nvSpPr>
        <p:spPr bwMode="auto">
          <a:xfrm>
            <a:off x="3538537" y="3792537"/>
            <a:ext cx="576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Gill Sans MT" pitchFamily="34" charset="0"/>
              </a:rPr>
              <a:t>father</a:t>
            </a:r>
            <a:endParaRPr lang="ru-RU" sz="1000">
              <a:latin typeface="Calibri" pitchFamily="34" charset="0"/>
            </a:endParaRPr>
          </a:p>
        </p:txBody>
      </p:sp>
      <p:sp>
        <p:nvSpPr>
          <p:cNvPr id="11295" name="TextBox 63"/>
          <p:cNvSpPr txBox="1">
            <a:spLocks noChangeArrowheads="1"/>
          </p:cNvSpPr>
          <p:nvPr/>
        </p:nvSpPr>
        <p:spPr bwMode="auto">
          <a:xfrm>
            <a:off x="658812" y="3360737"/>
            <a:ext cx="16557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Фрагмент сети </a:t>
            </a:r>
            <a:r>
              <a:rPr lang="en-US">
                <a:latin typeface="Gill Sans MT" pitchFamily="34" charset="0"/>
              </a:rPr>
              <a:t>RDF</a:t>
            </a:r>
            <a:endParaRPr lang="ru-RU">
              <a:latin typeface="Calibri" pitchFamily="34" charset="0"/>
            </a:endParaRPr>
          </a:p>
        </p:txBody>
      </p:sp>
      <p:sp>
        <p:nvSpPr>
          <p:cNvPr id="11296" name="TextBox 64"/>
          <p:cNvSpPr txBox="1">
            <a:spLocks noChangeArrowheads="1"/>
          </p:cNvSpPr>
          <p:nvPr/>
        </p:nvSpPr>
        <p:spPr bwMode="auto">
          <a:xfrm>
            <a:off x="598487" y="1743075"/>
            <a:ext cx="17287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latin typeface="Calibri" pitchFamily="34" charset="0"/>
              </a:rPr>
              <a:t>Базовые элементы</a:t>
            </a:r>
          </a:p>
        </p:txBody>
      </p:sp>
      <p:sp>
        <p:nvSpPr>
          <p:cNvPr id="11297" name="TextBox 65"/>
          <p:cNvSpPr txBox="1">
            <a:spLocks noChangeArrowheads="1"/>
          </p:cNvSpPr>
          <p:nvPr/>
        </p:nvSpPr>
        <p:spPr bwMode="auto">
          <a:xfrm>
            <a:off x="685800" y="5181600"/>
            <a:ext cx="1800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Онтология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3983037" y="1600200"/>
            <a:ext cx="792163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id1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5638800" y="1600200"/>
            <a:ext cx="792162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id1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3983037" y="2103437"/>
            <a:ext cx="792163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id3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5783262" y="2103437"/>
            <a:ext cx="576263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data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71" name="Прямая со стрелкой 70"/>
          <p:cNvCxnSpPr>
            <a:stCxn id="67" idx="6"/>
            <a:endCxn id="68" idx="2"/>
          </p:cNvCxnSpPr>
          <p:nvPr/>
        </p:nvCxnSpPr>
        <p:spPr>
          <a:xfrm>
            <a:off x="4775200" y="1708150"/>
            <a:ext cx="8636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9" idx="6"/>
            <a:endCxn id="70" idx="1"/>
          </p:cNvCxnSpPr>
          <p:nvPr/>
        </p:nvCxnSpPr>
        <p:spPr>
          <a:xfrm>
            <a:off x="4775200" y="2211387"/>
            <a:ext cx="10080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04" name="TextBox 78"/>
          <p:cNvSpPr txBox="1">
            <a:spLocks noChangeArrowheads="1"/>
          </p:cNvSpPr>
          <p:nvPr/>
        </p:nvSpPr>
        <p:spPr bwMode="auto">
          <a:xfrm>
            <a:off x="4991100" y="1455737"/>
            <a:ext cx="5032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Gill Sans MT" pitchFamily="34" charset="0"/>
              </a:rPr>
              <a:t>P1</a:t>
            </a:r>
            <a:endParaRPr lang="ru-RU" sz="1000">
              <a:latin typeface="Calibri" pitchFamily="34" charset="0"/>
            </a:endParaRPr>
          </a:p>
        </p:txBody>
      </p:sp>
      <p:sp>
        <p:nvSpPr>
          <p:cNvPr id="11305" name="TextBox 79"/>
          <p:cNvSpPr txBox="1">
            <a:spLocks noChangeArrowheads="1"/>
          </p:cNvSpPr>
          <p:nvPr/>
        </p:nvSpPr>
        <p:spPr bwMode="auto">
          <a:xfrm>
            <a:off x="5062537" y="1960562"/>
            <a:ext cx="504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Gill Sans MT" pitchFamily="34" charset="0"/>
              </a:rPr>
              <a:t>P2</a:t>
            </a:r>
            <a:endParaRPr lang="ru-RU" sz="1000">
              <a:latin typeface="Calibri" pitchFamily="34" charset="0"/>
            </a:endParaRPr>
          </a:p>
        </p:txBody>
      </p:sp>
      <p:cxnSp>
        <p:nvCxnSpPr>
          <p:cNvPr id="44" name="Прямая со стрелкой 43"/>
          <p:cNvCxnSpPr/>
          <p:nvPr/>
        </p:nvCxnSpPr>
        <p:spPr>
          <a:xfrm>
            <a:off x="78486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57"/>
          <p:cNvSpPr txBox="1">
            <a:spLocks noChangeArrowheads="1"/>
          </p:cNvSpPr>
          <p:nvPr/>
        </p:nvSpPr>
        <p:spPr bwMode="auto">
          <a:xfrm>
            <a:off x="7924800" y="3810000"/>
            <a:ext cx="4333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Gill Sans MT" pitchFamily="34" charset="0"/>
              </a:rPr>
              <a:t>type</a:t>
            </a:r>
            <a:endParaRPr lang="ru-RU" sz="1000" dirty="0">
              <a:latin typeface="Calibri" pitchFamily="34" charset="0"/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7772400" y="4114800"/>
            <a:ext cx="828000" cy="2111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Class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4572000" y="5334000"/>
            <a:ext cx="828000" cy="2111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name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4992689" y="5562601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57"/>
          <p:cNvSpPr txBox="1">
            <a:spLocks noChangeArrowheads="1"/>
          </p:cNvSpPr>
          <p:nvPr/>
        </p:nvSpPr>
        <p:spPr bwMode="auto">
          <a:xfrm>
            <a:off x="5068889" y="5562601"/>
            <a:ext cx="4333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Gill Sans MT" pitchFamily="34" charset="0"/>
              </a:rPr>
              <a:t>type</a:t>
            </a:r>
            <a:endParaRPr lang="ru-RU" sz="1000" dirty="0">
              <a:latin typeface="Calibri" pitchFamily="34" charset="0"/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4916489" y="5867401"/>
            <a:ext cx="828000" cy="2111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 smtClean="0">
                <a:solidFill>
                  <a:schemeClr val="tx1"/>
                </a:solidFill>
              </a:rPr>
              <a:t>DataPr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55" name="Скругленная соединительная линия 54"/>
          <p:cNvCxnSpPr>
            <a:stCxn id="48" idx="2"/>
            <a:endCxn id="11" idx="2"/>
          </p:cNvCxnSpPr>
          <p:nvPr/>
        </p:nvCxnSpPr>
        <p:spPr>
          <a:xfrm rot="10800000">
            <a:off x="3322638" y="3181351"/>
            <a:ext cx="1249363" cy="2258219"/>
          </a:xfrm>
          <a:prstGeom prst="curvedConnector3">
            <a:avLst>
              <a:gd name="adj1" fmla="val 11829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48" idx="6"/>
            <a:endCxn id="10" idx="3"/>
          </p:cNvCxnSpPr>
          <p:nvPr/>
        </p:nvCxnSpPr>
        <p:spPr>
          <a:xfrm flipV="1">
            <a:off x="5400000" y="3761616"/>
            <a:ext cx="2149169" cy="167795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TextBox 61"/>
          <p:cNvSpPr txBox="1">
            <a:spLocks noChangeArrowheads="1"/>
          </p:cNvSpPr>
          <p:nvPr/>
        </p:nvSpPr>
        <p:spPr bwMode="auto">
          <a:xfrm>
            <a:off x="4114800" y="5562600"/>
            <a:ext cx="5762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 smtClean="0">
                <a:latin typeface="Gill Sans MT" pitchFamily="34" charset="0"/>
              </a:rPr>
              <a:t>label</a:t>
            </a:r>
            <a:endParaRPr lang="ru-RU" sz="1000" dirty="0">
              <a:latin typeface="Calibri" pitchFamily="34" charset="0"/>
            </a:endParaRPr>
          </a:p>
        </p:txBody>
      </p:sp>
      <p:sp>
        <p:nvSpPr>
          <p:cNvPr id="59" name="TextBox 61"/>
          <p:cNvSpPr txBox="1">
            <a:spLocks noChangeArrowheads="1"/>
          </p:cNvSpPr>
          <p:nvPr/>
        </p:nvSpPr>
        <p:spPr bwMode="auto">
          <a:xfrm>
            <a:off x="5791200" y="5029200"/>
            <a:ext cx="5762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 smtClean="0">
                <a:latin typeface="Gill Sans MT" pitchFamily="34" charset="0"/>
              </a:rPr>
              <a:t>domain</a:t>
            </a:r>
            <a:endParaRPr lang="ru-RU" sz="1000" dirty="0">
              <a:latin typeface="Calibri" pitchFamily="34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4114800" y="5867400"/>
            <a:ext cx="576263" cy="215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 smtClean="0">
                <a:solidFill>
                  <a:schemeClr val="tx1"/>
                </a:solidFill>
              </a:rPr>
              <a:t>Имя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61" name="Прямая со стрелкой 60"/>
          <p:cNvCxnSpPr>
            <a:stCxn id="48" idx="3"/>
            <a:endCxn id="60" idx="0"/>
          </p:cNvCxnSpPr>
          <p:nvPr/>
        </p:nvCxnSpPr>
        <p:spPr>
          <a:xfrm flipH="1">
            <a:off x="4402932" y="5514217"/>
            <a:ext cx="290326" cy="353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TextBox 61"/>
          <p:cNvSpPr txBox="1">
            <a:spLocks noChangeArrowheads="1"/>
          </p:cNvSpPr>
          <p:nvPr/>
        </p:nvSpPr>
        <p:spPr bwMode="auto">
          <a:xfrm>
            <a:off x="5356225" y="4025900"/>
            <a:ext cx="5762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Gill Sans MT" pitchFamily="34" charset="0"/>
              </a:rPr>
              <a:t>birth</a:t>
            </a:r>
            <a:endParaRPr lang="ru-RU" sz="1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(</a:t>
            </a:r>
            <a:r>
              <a:rPr lang="en-US" dirty="0" err="1"/>
              <a:t>eXtendable</a:t>
            </a:r>
            <a:r>
              <a:rPr lang="en-US" dirty="0"/>
              <a:t> Markup Language</a:t>
            </a:r>
            <a:r>
              <a:rPr lang="en-US" dirty="0" smtClean="0"/>
              <a:t>)</a:t>
            </a:r>
            <a:r>
              <a:rPr lang="ru-RU" dirty="0" smtClean="0"/>
              <a:t>, 1998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это способ представления структурированных данных</a:t>
            </a:r>
            <a:r>
              <a:rPr lang="en-US" dirty="0"/>
              <a:t> </a:t>
            </a:r>
            <a:r>
              <a:rPr lang="ru-RU" dirty="0"/>
              <a:t>в виде текста </a:t>
            </a:r>
          </a:p>
          <a:p>
            <a:r>
              <a:rPr lang="ru-RU" dirty="0" smtClean="0"/>
              <a:t>Лаконичность и простота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Unicode</a:t>
            </a:r>
          </a:p>
          <a:p>
            <a:r>
              <a:rPr lang="ru-RU" dirty="0" smtClean="0"/>
              <a:t>Универсальность и тотальная применимость</a:t>
            </a:r>
          </a:p>
          <a:p>
            <a:r>
              <a:rPr lang="ru-RU" dirty="0" smtClean="0"/>
              <a:t>Наличие средств описания грамматик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359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Некоторые используемые онтологии</a:t>
            </a:r>
            <a:endParaRPr lang="ru-RU" dirty="0"/>
          </a:p>
        </p:txBody>
      </p:sp>
      <p:sp>
        <p:nvSpPr>
          <p:cNvPr id="14339" name="Прямоугольник 3"/>
          <p:cNvSpPr>
            <a:spLocks noChangeArrowheads="1"/>
          </p:cNvSpPr>
          <p:nvPr/>
        </p:nvSpPr>
        <p:spPr bwMode="auto">
          <a:xfrm>
            <a:off x="152400" y="1752600"/>
            <a:ext cx="8458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  <a:hlinkClick r:id="rId3"/>
              </a:rPr>
              <a:t>Friend-of-a-Friend (FOAF)</a:t>
            </a:r>
            <a:r>
              <a:rPr lang="en-US">
                <a:latin typeface="Calibri" pitchFamily="34" charset="0"/>
              </a:rPr>
              <a:t>, vocabulary for describing people. </a:t>
            </a:r>
          </a:p>
          <a:p>
            <a:r>
              <a:rPr lang="en-US">
                <a:latin typeface="Calibri" pitchFamily="34" charset="0"/>
                <a:hlinkClick r:id="rId4"/>
              </a:rPr>
              <a:t>Dublin Core (DC)</a:t>
            </a:r>
            <a:r>
              <a:rPr lang="en-US">
                <a:latin typeface="Calibri" pitchFamily="34" charset="0"/>
              </a:rPr>
              <a:t> defines general metadata attributes. See also their new </a:t>
            </a:r>
            <a:r>
              <a:rPr lang="en-US">
                <a:latin typeface="Calibri" pitchFamily="34" charset="0"/>
                <a:hlinkClick r:id="rId5"/>
              </a:rPr>
              <a:t>domains and ranges draft</a:t>
            </a:r>
            <a:r>
              <a:rPr lang="en-US">
                <a:latin typeface="Calibri" pitchFamily="34" charset="0"/>
              </a:rPr>
              <a:t>. </a:t>
            </a:r>
          </a:p>
          <a:p>
            <a:r>
              <a:rPr lang="en-US">
                <a:latin typeface="Calibri" pitchFamily="34" charset="0"/>
                <a:hlinkClick r:id="rId6"/>
              </a:rPr>
              <a:t>Semantically-Interlinked Online Communities (SIOC)</a:t>
            </a:r>
            <a:r>
              <a:rPr lang="en-US">
                <a:latin typeface="Calibri" pitchFamily="34" charset="0"/>
              </a:rPr>
              <a:t>, vocabulary for representing online communities. </a:t>
            </a:r>
          </a:p>
          <a:p>
            <a:r>
              <a:rPr lang="en-US">
                <a:latin typeface="Calibri" pitchFamily="34" charset="0"/>
                <a:hlinkClick r:id="rId7"/>
              </a:rPr>
              <a:t>Description of a Project (DOAP)</a:t>
            </a:r>
            <a:r>
              <a:rPr lang="en-US">
                <a:latin typeface="Calibri" pitchFamily="34" charset="0"/>
              </a:rPr>
              <a:t>, vocabulary for describing projects. </a:t>
            </a:r>
          </a:p>
          <a:p>
            <a:r>
              <a:rPr lang="en-US">
                <a:latin typeface="Calibri" pitchFamily="34" charset="0"/>
                <a:hlinkClick r:id="rId8"/>
              </a:rPr>
              <a:t>Simple Knowledge Organization System (SKOS)</a:t>
            </a:r>
            <a:r>
              <a:rPr lang="en-US">
                <a:latin typeface="Calibri" pitchFamily="34" charset="0"/>
              </a:rPr>
              <a:t>, vocabulary for representing taxonomies and loosely structured knowledge. </a:t>
            </a:r>
          </a:p>
          <a:p>
            <a:r>
              <a:rPr lang="en-US">
                <a:latin typeface="Calibri" pitchFamily="34" charset="0"/>
                <a:hlinkClick r:id="rId9"/>
              </a:rPr>
              <a:t>Music Ontology</a:t>
            </a:r>
            <a:r>
              <a:rPr lang="en-US">
                <a:latin typeface="Calibri" pitchFamily="34" charset="0"/>
              </a:rPr>
              <a:t> provides terms for describing artists, albums and tracks. </a:t>
            </a:r>
          </a:p>
          <a:p>
            <a:r>
              <a:rPr lang="en-US">
                <a:latin typeface="Calibri" pitchFamily="34" charset="0"/>
                <a:hlinkClick r:id="rId10"/>
              </a:rPr>
              <a:t>Review Vocabulary</a:t>
            </a:r>
            <a:r>
              <a:rPr lang="en-US">
                <a:latin typeface="Calibri" pitchFamily="34" charset="0"/>
              </a:rPr>
              <a:t>, vocabulary for representing reviews. </a:t>
            </a:r>
          </a:p>
          <a:p>
            <a:r>
              <a:rPr lang="en-US">
                <a:latin typeface="Calibri" pitchFamily="34" charset="0"/>
                <a:hlinkClick r:id="rId11"/>
              </a:rPr>
              <a:t>Creative Commons (CC)</a:t>
            </a:r>
            <a:r>
              <a:rPr lang="en-US">
                <a:latin typeface="Calibri" pitchFamily="34" charset="0"/>
              </a:rPr>
              <a:t>, vocabulary for describing license terms.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Онтология определяет: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295400"/>
          </a:xfrm>
        </p:spPr>
        <p:txBody>
          <a:bodyPr/>
          <a:lstStyle/>
          <a:p>
            <a:r>
              <a:rPr lang="ru-RU" sz="2400" dirty="0" smtClean="0"/>
              <a:t>Классы (иерархию классов)</a:t>
            </a:r>
          </a:p>
          <a:p>
            <a:r>
              <a:rPr lang="ru-RU" sz="2400" dirty="0" smtClean="0"/>
              <a:t>Свойства (</a:t>
            </a:r>
            <a:r>
              <a:rPr lang="en-US" sz="2400" dirty="0" err="1" smtClean="0"/>
              <a:t>DatatypeProperty</a:t>
            </a:r>
            <a:r>
              <a:rPr lang="en-US" sz="2400" dirty="0" smtClean="0"/>
              <a:t>, </a:t>
            </a:r>
            <a:r>
              <a:rPr lang="en-US" sz="2400" dirty="0" err="1" smtClean="0"/>
              <a:t>ObjectProperty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00400" y="25146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 1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72200" y="25908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 2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00400" y="45720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 3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72200" y="45720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 4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28800" y="25146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Атрибут1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28800" y="28194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Атрибут2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828800" y="31242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Атрибут3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3"/>
            <a:endCxn id="5" idx="1"/>
          </p:cNvCxnSpPr>
          <p:nvPr/>
        </p:nvCxnSpPr>
        <p:spPr>
          <a:xfrm>
            <a:off x="4572000" y="2971800"/>
            <a:ext cx="1600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2"/>
            <a:endCxn id="6" idx="0"/>
          </p:cNvCxnSpPr>
          <p:nvPr/>
        </p:nvCxnSpPr>
        <p:spPr>
          <a:xfrm>
            <a:off x="3886200" y="34290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Полилиния 31"/>
          <p:cNvSpPr/>
          <p:nvPr/>
        </p:nvSpPr>
        <p:spPr>
          <a:xfrm>
            <a:off x="4058292" y="2984642"/>
            <a:ext cx="1188378" cy="977758"/>
          </a:xfrm>
          <a:custGeom>
            <a:avLst/>
            <a:gdLst>
              <a:gd name="connsiteX0" fmla="*/ 513708 w 1188378"/>
              <a:gd name="connsiteY0" fmla="*/ 35960 h 977758"/>
              <a:gd name="connsiteX1" fmla="*/ 565079 w 1188378"/>
              <a:gd name="connsiteY1" fmla="*/ 35960 h 977758"/>
              <a:gd name="connsiteX2" fmla="*/ 1058238 w 1188378"/>
              <a:gd name="connsiteY2" fmla="*/ 251718 h 977758"/>
              <a:gd name="connsiteX3" fmla="*/ 1099335 w 1188378"/>
              <a:gd name="connsiteY3" fmla="*/ 806522 h 977758"/>
              <a:gd name="connsiteX4" fmla="*/ 523982 w 1188378"/>
              <a:gd name="connsiteY4" fmla="*/ 919538 h 977758"/>
              <a:gd name="connsiteX5" fmla="*/ 0 w 1188378"/>
              <a:gd name="connsiteY5" fmla="*/ 457201 h 97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378" h="977758">
                <a:moveTo>
                  <a:pt x="513708" y="35960"/>
                </a:moveTo>
                <a:cubicBezTo>
                  <a:pt x="494016" y="17980"/>
                  <a:pt x="474324" y="0"/>
                  <a:pt x="565079" y="35960"/>
                </a:cubicBezTo>
                <a:cubicBezTo>
                  <a:pt x="655834" y="71920"/>
                  <a:pt x="969195" y="123291"/>
                  <a:pt x="1058238" y="251718"/>
                </a:cubicBezTo>
                <a:cubicBezTo>
                  <a:pt x="1147281" y="380145"/>
                  <a:pt x="1188378" y="695219"/>
                  <a:pt x="1099335" y="806522"/>
                </a:cubicBezTo>
                <a:cubicBezTo>
                  <a:pt x="1010292" y="917825"/>
                  <a:pt x="707205" y="977758"/>
                  <a:pt x="523982" y="919538"/>
                </a:cubicBezTo>
                <a:cubicBezTo>
                  <a:pt x="340760" y="861318"/>
                  <a:pt x="170380" y="659259"/>
                  <a:pt x="0" y="45720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4495800" y="3429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Отношения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48200" y="40386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648200" y="43434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648200" y="46482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Частный случай: один класс. Дублинское ядро </a:t>
            </a:r>
            <a:r>
              <a:rPr lang="en-US" sz="3600" b="1" dirty="0" smtClean="0"/>
              <a:t>Dublin Core</a:t>
            </a:r>
            <a:r>
              <a:rPr lang="en-US" sz="3600" dirty="0" smtClean="0"/>
              <a:t>.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38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Title</a:t>
            </a:r>
          </a:p>
          <a:p>
            <a:r>
              <a:rPr lang="en-US" sz="2000" dirty="0" smtClean="0"/>
              <a:t>2. Subject</a:t>
            </a:r>
          </a:p>
          <a:p>
            <a:r>
              <a:rPr lang="en-US" sz="2000" dirty="0" smtClean="0"/>
              <a:t>3. Description</a:t>
            </a:r>
          </a:p>
          <a:p>
            <a:r>
              <a:rPr lang="en-US" sz="2000" dirty="0" smtClean="0"/>
              <a:t>4. Type (</a:t>
            </a:r>
            <a:r>
              <a:rPr lang="ru-RU" sz="2000" dirty="0" smtClean="0"/>
              <a:t>напр. "</a:t>
            </a:r>
            <a:r>
              <a:rPr lang="en-US" sz="2000" dirty="0" smtClean="0"/>
              <a:t>Image", "Sound", "Text")</a:t>
            </a:r>
          </a:p>
          <a:p>
            <a:r>
              <a:rPr lang="en-US" sz="2000" dirty="0" smtClean="0"/>
              <a:t>5. Source (</a:t>
            </a:r>
            <a:r>
              <a:rPr lang="ru-RU" sz="2000" dirty="0" smtClean="0"/>
              <a:t>напр. "</a:t>
            </a:r>
            <a:r>
              <a:rPr lang="en-US" sz="2000" dirty="0" smtClean="0"/>
              <a:t>Image from page 54 of the 1922 edition of Romeo and Juliet")</a:t>
            </a:r>
          </a:p>
          <a:p>
            <a:r>
              <a:rPr lang="en-US" sz="2000" dirty="0" smtClean="0"/>
              <a:t>6. Relation (</a:t>
            </a:r>
            <a:r>
              <a:rPr lang="ru-RU" sz="2000" dirty="0" smtClean="0"/>
              <a:t>напр. </a:t>
            </a:r>
            <a:r>
              <a:rPr lang="en-US" sz="2000" dirty="0" smtClean="0"/>
              <a:t>is </a:t>
            </a:r>
            <a:r>
              <a:rPr lang="en-US" sz="2000" dirty="0" err="1" smtClean="0"/>
              <a:t>IsVersionOf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7. Coverage (</a:t>
            </a:r>
            <a:r>
              <a:rPr lang="ru-RU" sz="2000" dirty="0" smtClean="0"/>
              <a:t>напр. "1995-1996", "</a:t>
            </a:r>
            <a:r>
              <a:rPr lang="en-US" sz="2000" dirty="0" smtClean="0"/>
              <a:t>Boston, MA")</a:t>
            </a:r>
          </a:p>
          <a:p>
            <a:r>
              <a:rPr lang="en-US" sz="2000" dirty="0" smtClean="0"/>
              <a:t>8. Creator (</a:t>
            </a:r>
            <a:r>
              <a:rPr lang="ru-RU" sz="2000" dirty="0" smtClean="0"/>
              <a:t>напр. "</a:t>
            </a:r>
            <a:r>
              <a:rPr lang="en-US" sz="2000" dirty="0" smtClean="0"/>
              <a:t>Shakespeare, William")</a:t>
            </a:r>
          </a:p>
          <a:p>
            <a:r>
              <a:rPr lang="en-US" sz="2000" dirty="0" smtClean="0"/>
              <a:t>9. Publisher (</a:t>
            </a:r>
            <a:r>
              <a:rPr lang="ru-RU" sz="2000" dirty="0" smtClean="0"/>
              <a:t>напр. "</a:t>
            </a:r>
            <a:r>
              <a:rPr lang="en-US" sz="2000" dirty="0" smtClean="0"/>
              <a:t>Funky Websites, Inc.")</a:t>
            </a:r>
          </a:p>
          <a:p>
            <a:r>
              <a:rPr lang="en-US" sz="2000" dirty="0" smtClean="0"/>
              <a:t>10. Contributor (</a:t>
            </a:r>
            <a:r>
              <a:rPr lang="ru-RU" sz="2000" dirty="0" smtClean="0"/>
              <a:t>напр. </a:t>
            </a:r>
            <a:r>
              <a:rPr lang="en-US" sz="2000" dirty="0" smtClean="0"/>
              <a:t>using names of persons or organizations as Creators)</a:t>
            </a:r>
          </a:p>
          <a:p>
            <a:r>
              <a:rPr lang="en-US" sz="2000" dirty="0" smtClean="0"/>
              <a:t>11. Rights (</a:t>
            </a:r>
            <a:r>
              <a:rPr lang="ru-RU" sz="2000" dirty="0" smtClean="0"/>
              <a:t>напр. "</a:t>
            </a:r>
            <a:r>
              <a:rPr lang="en-US" sz="2000" dirty="0" smtClean="0"/>
              <a:t>http://cornell.edu/Dienst/Repository/2.0/Terms")</a:t>
            </a:r>
          </a:p>
          <a:p>
            <a:r>
              <a:rPr lang="en-US" sz="2000" dirty="0" smtClean="0"/>
              <a:t>12. Date</a:t>
            </a:r>
          </a:p>
          <a:p>
            <a:r>
              <a:rPr lang="en-US" sz="2000" dirty="0" smtClean="0"/>
              <a:t>13. Format (</a:t>
            </a:r>
            <a:r>
              <a:rPr lang="ru-RU" sz="2000" dirty="0" smtClean="0"/>
              <a:t>напр. "</a:t>
            </a:r>
            <a:r>
              <a:rPr lang="en-US" sz="2000" dirty="0" smtClean="0"/>
              <a:t>image/gif")</a:t>
            </a:r>
          </a:p>
          <a:p>
            <a:r>
              <a:rPr lang="en-US" sz="2000" dirty="0" smtClean="0"/>
              <a:t>14. Identifier</a:t>
            </a:r>
          </a:p>
          <a:p>
            <a:r>
              <a:rPr lang="en-US" sz="2000" dirty="0" smtClean="0"/>
              <a:t>15. Language (</a:t>
            </a:r>
            <a:r>
              <a:rPr lang="ru-RU" sz="2000" dirty="0" smtClean="0"/>
              <a:t>напр. "</a:t>
            </a:r>
            <a:r>
              <a:rPr lang="en-US" sz="2000" dirty="0" smtClean="0"/>
              <a:t>en" </a:t>
            </a:r>
            <a:r>
              <a:rPr lang="ru-RU" sz="2000" dirty="0" smtClean="0"/>
              <a:t>или "</a:t>
            </a:r>
            <a:r>
              <a:rPr lang="en-US" sz="2000" dirty="0" err="1" smtClean="0"/>
              <a:t>ru</a:t>
            </a:r>
            <a:r>
              <a:rPr lang="en-US" sz="2000" dirty="0" smtClean="0"/>
              <a:t>")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b="1" dirty="0" err="1" smtClean="0"/>
              <a:t>vCard</a:t>
            </a:r>
            <a:r>
              <a:rPr lang="ru-RU" sz="3200" b="1" dirty="0" smtClean="0"/>
              <a:t> – традиционная адресная (телефонная) книга, сделанная в технологии RDF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30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@prefix </a:t>
            </a:r>
            <a:r>
              <a:rPr lang="en-US" sz="2000" dirty="0" err="1" smtClean="0"/>
              <a:t>vcard</a:t>
            </a:r>
            <a:r>
              <a:rPr lang="en-US" sz="2000" dirty="0" smtClean="0"/>
              <a:t>: &lt;http://www.w3.org/2006/vcard/ns#&gt; .</a:t>
            </a:r>
            <a:endParaRPr lang="ru-RU" sz="2000" dirty="0" smtClean="0"/>
          </a:p>
          <a:p>
            <a:r>
              <a:rPr lang="en-US" sz="2000" dirty="0" smtClean="0"/>
              <a:t>&lt;http://example.com/me/corky&gt; a </a:t>
            </a:r>
            <a:r>
              <a:rPr lang="en-US" sz="2000" dirty="0" err="1" smtClean="0"/>
              <a:t>vcard:Individual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en-US" sz="2000" dirty="0" smtClean="0"/>
              <a:t>    </a:t>
            </a:r>
            <a:r>
              <a:rPr lang="ru-RU" sz="2000" dirty="0" smtClean="0"/>
              <a:t>	</a:t>
            </a:r>
            <a:r>
              <a:rPr lang="en-US" sz="2000" dirty="0" err="1" smtClean="0"/>
              <a:t>vcard:hasEmail</a:t>
            </a:r>
            <a:r>
              <a:rPr lang="en-US" sz="2000" dirty="0" smtClean="0"/>
              <a:t> &lt;mailto:corky@example.com&gt;;</a:t>
            </a:r>
            <a:endParaRPr lang="ru-RU" sz="2000" dirty="0" smtClean="0"/>
          </a:p>
          <a:p>
            <a:r>
              <a:rPr lang="en-US" sz="2000" dirty="0" smtClean="0"/>
              <a:t>      </a:t>
            </a:r>
            <a:r>
              <a:rPr lang="ru-RU" sz="2000" dirty="0" smtClean="0"/>
              <a:t>	</a:t>
            </a:r>
            <a:r>
              <a:rPr lang="en-US" sz="2000" dirty="0" err="1" smtClean="0"/>
              <a:t>vcard:fn</a:t>
            </a:r>
            <a:r>
              <a:rPr lang="en-US" sz="2000" dirty="0" smtClean="0"/>
              <a:t> "Corky Crystal";</a:t>
            </a:r>
            <a:endParaRPr lang="ru-RU" sz="2000" dirty="0" smtClean="0"/>
          </a:p>
          <a:p>
            <a:r>
              <a:rPr lang="en-US" sz="2000" dirty="0" smtClean="0"/>
              <a:t>      </a:t>
            </a:r>
            <a:r>
              <a:rPr lang="ru-RU" sz="2000" dirty="0" smtClean="0"/>
              <a:t>	</a:t>
            </a:r>
            <a:r>
              <a:rPr lang="en-US" sz="2000" dirty="0" err="1" smtClean="0"/>
              <a:t>vcard:hasAddress</a:t>
            </a:r>
            <a:r>
              <a:rPr lang="en-US" sz="2000" dirty="0" smtClean="0"/>
              <a:t> [ </a:t>
            </a:r>
            <a:endParaRPr lang="ru-RU" sz="2000" dirty="0" smtClean="0"/>
          </a:p>
          <a:p>
            <a:r>
              <a:rPr lang="ru-RU" sz="2000" dirty="0" smtClean="0"/>
              <a:t>		</a:t>
            </a:r>
            <a:r>
              <a:rPr lang="en-US" sz="2000" dirty="0" smtClean="0"/>
              <a:t>a </a:t>
            </a:r>
            <a:r>
              <a:rPr lang="en-US" sz="2000" dirty="0" err="1" smtClean="0"/>
              <a:t>vcard:Home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en-US" sz="2000" dirty="0" smtClean="0"/>
              <a:t>        </a:t>
            </a:r>
            <a:r>
              <a:rPr lang="ru-RU" sz="2000" dirty="0" smtClean="0"/>
              <a:t>		</a:t>
            </a:r>
            <a:r>
              <a:rPr lang="en-US" sz="2000" dirty="0" err="1" smtClean="0"/>
              <a:t>vcard:country</a:t>
            </a:r>
            <a:r>
              <a:rPr lang="en-US" sz="2000" dirty="0" smtClean="0"/>
              <a:t>-name "Australia";</a:t>
            </a:r>
            <a:endParaRPr lang="ru-RU" sz="2000" dirty="0" smtClean="0"/>
          </a:p>
          <a:p>
            <a:r>
              <a:rPr lang="en-US" sz="2000" dirty="0" smtClean="0"/>
              <a:t>        </a:t>
            </a:r>
            <a:r>
              <a:rPr lang="ru-RU" sz="2000" dirty="0" smtClean="0"/>
              <a:t>		</a:t>
            </a:r>
            <a:r>
              <a:rPr lang="en-US" sz="2000" dirty="0" err="1" smtClean="0"/>
              <a:t>vcard:locality</a:t>
            </a:r>
            <a:r>
              <a:rPr lang="en-US" sz="2000" dirty="0" smtClean="0"/>
              <a:t> "</a:t>
            </a:r>
            <a:r>
              <a:rPr lang="en-US" sz="2000" dirty="0" err="1" smtClean="0"/>
              <a:t>WonderCity</a:t>
            </a:r>
            <a:r>
              <a:rPr lang="en-US" sz="2000" dirty="0" smtClean="0"/>
              <a:t>";</a:t>
            </a:r>
            <a:endParaRPr lang="ru-RU" sz="2000" dirty="0" smtClean="0"/>
          </a:p>
          <a:p>
            <a:r>
              <a:rPr lang="en-US" sz="2000" dirty="0" smtClean="0"/>
              <a:t>        </a:t>
            </a:r>
            <a:r>
              <a:rPr lang="ru-RU" sz="2000" dirty="0" smtClean="0"/>
              <a:t>		</a:t>
            </a:r>
            <a:r>
              <a:rPr lang="en-US" sz="2000" dirty="0" err="1" smtClean="0"/>
              <a:t>vcard:postal</a:t>
            </a:r>
            <a:r>
              <a:rPr lang="en-US" sz="2000" dirty="0" smtClean="0"/>
              <a:t>-code "5555";</a:t>
            </a:r>
            <a:endParaRPr lang="ru-RU" sz="2000" dirty="0" smtClean="0"/>
          </a:p>
          <a:p>
            <a:r>
              <a:rPr lang="en-US" sz="2000" dirty="0" smtClean="0"/>
              <a:t>        </a:t>
            </a:r>
            <a:r>
              <a:rPr lang="ru-RU" sz="2000" dirty="0" smtClean="0"/>
              <a:t>		</a:t>
            </a:r>
            <a:r>
              <a:rPr lang="en-US" sz="2000" dirty="0" err="1" smtClean="0"/>
              <a:t>vcard:street</a:t>
            </a:r>
            <a:r>
              <a:rPr lang="en-US" sz="2000" dirty="0" smtClean="0"/>
              <a:t>-address "111 Lake Drive" ];</a:t>
            </a:r>
            <a:endParaRPr lang="ru-RU" sz="2000" dirty="0" smtClean="0"/>
          </a:p>
          <a:p>
            <a:r>
              <a:rPr lang="en-US" sz="2000" dirty="0" smtClean="0"/>
              <a:t>      </a:t>
            </a:r>
            <a:r>
              <a:rPr lang="ru-RU" sz="2000" dirty="0" smtClean="0"/>
              <a:t>	</a:t>
            </a:r>
            <a:r>
              <a:rPr lang="en-US" sz="2000" dirty="0" err="1" smtClean="0"/>
              <a:t>vcard:hasTelephone</a:t>
            </a:r>
            <a:r>
              <a:rPr lang="en-US" sz="2000" dirty="0" smtClean="0"/>
              <a:t> [ </a:t>
            </a:r>
            <a:endParaRPr lang="ru-RU" sz="2000" dirty="0" smtClean="0"/>
          </a:p>
          <a:p>
            <a:r>
              <a:rPr lang="ru-RU" sz="2000" dirty="0" smtClean="0"/>
              <a:t>		</a:t>
            </a:r>
            <a:r>
              <a:rPr lang="en-US" sz="2000" dirty="0" smtClean="0"/>
              <a:t>a </a:t>
            </a:r>
            <a:r>
              <a:rPr lang="en-US" sz="2000" dirty="0" err="1" smtClean="0"/>
              <a:t>vcard:Home</a:t>
            </a:r>
            <a:r>
              <a:rPr lang="en-US" sz="2000" dirty="0" smtClean="0"/>
              <a:t>,</a:t>
            </a:r>
            <a:endParaRPr lang="ru-RU" sz="2000" dirty="0" smtClean="0"/>
          </a:p>
          <a:p>
            <a:r>
              <a:rPr lang="en-US" sz="2000" dirty="0" smtClean="0"/>
              <a:t>        </a:t>
            </a:r>
            <a:r>
              <a:rPr lang="ru-RU" sz="2000" dirty="0" smtClean="0"/>
              <a:t>		</a:t>
            </a:r>
            <a:r>
              <a:rPr lang="en-US" sz="2000" dirty="0" err="1" smtClean="0"/>
              <a:t>vcard:Voice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en-US" sz="2000" dirty="0" smtClean="0"/>
              <a:t>        </a:t>
            </a:r>
            <a:r>
              <a:rPr lang="ru-RU" sz="2000" dirty="0" smtClean="0"/>
              <a:t>		</a:t>
            </a:r>
            <a:r>
              <a:rPr lang="en-US" sz="2000" dirty="0" err="1" smtClean="0"/>
              <a:t>vcard:hasValue</a:t>
            </a:r>
            <a:r>
              <a:rPr lang="en-US" sz="2000" dirty="0" smtClean="0"/>
              <a:t> &lt;</a:t>
            </a:r>
            <a:r>
              <a:rPr lang="en-US" sz="2000" dirty="0" err="1" smtClean="0"/>
              <a:t>tel</a:t>
            </a:r>
            <a:r>
              <a:rPr lang="en-US" sz="2000" dirty="0" smtClean="0"/>
              <a:t>:+61755555555&gt; ];</a:t>
            </a:r>
            <a:endParaRPr lang="ru-RU" sz="2000" dirty="0" smtClean="0"/>
          </a:p>
          <a:p>
            <a:r>
              <a:rPr lang="en-US" sz="2000" dirty="0" smtClean="0"/>
              <a:t>       </a:t>
            </a:r>
            <a:r>
              <a:rPr lang="ru-RU" sz="2000" dirty="0" smtClean="0"/>
              <a:t>	</a:t>
            </a:r>
            <a:r>
              <a:rPr lang="en-US" sz="2000" dirty="0" err="1" smtClean="0"/>
              <a:t>vcard:nickname</a:t>
            </a:r>
            <a:r>
              <a:rPr lang="en-US" sz="2000" dirty="0" smtClean="0"/>
              <a:t> "Corks" 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FOAF – Friend Of A Friend ontology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Classes:  </a:t>
            </a:r>
            <a:r>
              <a:rPr lang="en-US" dirty="0" smtClean="0">
                <a:solidFill>
                  <a:srgbClr val="FF0000"/>
                </a:solidFill>
              </a:rPr>
              <a:t>Agent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Document</a:t>
            </a:r>
            <a:r>
              <a:rPr lang="en-US" dirty="0" smtClean="0"/>
              <a:t> | Group | Image | </a:t>
            </a:r>
            <a:r>
              <a:rPr lang="en-US" dirty="0" err="1" smtClean="0"/>
              <a:t>LabelProperty</a:t>
            </a:r>
            <a:r>
              <a:rPr lang="en-US" dirty="0" smtClean="0"/>
              <a:t> | </a:t>
            </a:r>
            <a:r>
              <a:rPr lang="en-US" dirty="0" err="1" smtClean="0"/>
              <a:t>OnlineAccount</a:t>
            </a:r>
            <a:r>
              <a:rPr lang="en-US" dirty="0" smtClean="0"/>
              <a:t> | </a:t>
            </a:r>
            <a:r>
              <a:rPr lang="en-US" dirty="0" err="1" smtClean="0"/>
              <a:t>OnlineChatAccount</a:t>
            </a:r>
            <a:r>
              <a:rPr lang="en-US" dirty="0" smtClean="0"/>
              <a:t> | </a:t>
            </a:r>
            <a:r>
              <a:rPr lang="en-US" dirty="0" err="1" smtClean="0"/>
              <a:t>OnlineEcommerceAccount</a:t>
            </a:r>
            <a:r>
              <a:rPr lang="en-US" dirty="0" smtClean="0"/>
              <a:t> | </a:t>
            </a:r>
            <a:r>
              <a:rPr lang="en-US" dirty="0" err="1" smtClean="0"/>
              <a:t>OnlineGamingAccount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Organization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Person</a:t>
            </a:r>
            <a:r>
              <a:rPr lang="en-US" dirty="0" smtClean="0"/>
              <a:t> | </a:t>
            </a:r>
            <a:r>
              <a:rPr lang="en-US" dirty="0" err="1" smtClean="0"/>
              <a:t>PersonalProfileDocument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Project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Properties: account | </a:t>
            </a:r>
            <a:r>
              <a:rPr lang="en-US" dirty="0" err="1" smtClean="0"/>
              <a:t>accountName</a:t>
            </a:r>
            <a:r>
              <a:rPr lang="en-US" dirty="0" smtClean="0"/>
              <a:t> | </a:t>
            </a:r>
            <a:r>
              <a:rPr lang="en-US" dirty="0" err="1" smtClean="0"/>
              <a:t>accountServiceHomepage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age</a:t>
            </a:r>
            <a:r>
              <a:rPr lang="en-US" dirty="0" smtClean="0"/>
              <a:t> | </a:t>
            </a:r>
            <a:r>
              <a:rPr lang="en-US" dirty="0" err="1" smtClean="0"/>
              <a:t>aimChatID</a:t>
            </a:r>
            <a:r>
              <a:rPr lang="en-US" dirty="0" smtClean="0"/>
              <a:t> | </a:t>
            </a:r>
            <a:r>
              <a:rPr lang="en-US" dirty="0" err="1" smtClean="0"/>
              <a:t>based_near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birthday</a:t>
            </a:r>
            <a:r>
              <a:rPr lang="en-US" dirty="0" smtClean="0"/>
              <a:t> | </a:t>
            </a:r>
            <a:r>
              <a:rPr lang="en-US" dirty="0" err="1" smtClean="0">
                <a:solidFill>
                  <a:srgbClr val="00B050"/>
                </a:solidFill>
              </a:rPr>
              <a:t>currentProject</a:t>
            </a:r>
            <a:r>
              <a:rPr lang="en-US" dirty="0" smtClean="0"/>
              <a:t> | depiction | depicts | </a:t>
            </a:r>
            <a:r>
              <a:rPr lang="en-US" dirty="0" err="1" smtClean="0"/>
              <a:t>dnaChecksum</a:t>
            </a:r>
            <a:r>
              <a:rPr lang="en-US" dirty="0" smtClean="0"/>
              <a:t> | </a:t>
            </a:r>
            <a:r>
              <a:rPr lang="en-US" dirty="0" err="1" smtClean="0">
                <a:solidFill>
                  <a:srgbClr val="FF0000"/>
                </a:solidFill>
              </a:rPr>
              <a:t>familyName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| </a:t>
            </a:r>
            <a:r>
              <a:rPr lang="en-US" dirty="0" err="1" smtClean="0">
                <a:solidFill>
                  <a:srgbClr val="FF0000"/>
                </a:solidFill>
              </a:rPr>
              <a:t>firstName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| focus | </a:t>
            </a:r>
            <a:r>
              <a:rPr lang="en-US" dirty="0" err="1" smtClean="0"/>
              <a:t>fundedBy</a:t>
            </a:r>
            <a:r>
              <a:rPr lang="en-US" dirty="0" smtClean="0"/>
              <a:t> | </a:t>
            </a:r>
            <a:r>
              <a:rPr lang="en-US" dirty="0" err="1" smtClean="0"/>
              <a:t>geekcode</a:t>
            </a:r>
            <a:r>
              <a:rPr lang="en-US" dirty="0" smtClean="0"/>
              <a:t> | gender | </a:t>
            </a:r>
            <a:r>
              <a:rPr lang="en-US" dirty="0" err="1" smtClean="0"/>
              <a:t>givenName</a:t>
            </a:r>
            <a:r>
              <a:rPr lang="en-US" dirty="0" smtClean="0"/>
              <a:t> | </a:t>
            </a:r>
            <a:r>
              <a:rPr lang="en-US" dirty="0" err="1" smtClean="0"/>
              <a:t>givenname</a:t>
            </a:r>
            <a:r>
              <a:rPr lang="en-US" dirty="0" smtClean="0"/>
              <a:t> | </a:t>
            </a:r>
            <a:r>
              <a:rPr lang="en-US" dirty="0" err="1" smtClean="0"/>
              <a:t>holdsAccount</a:t>
            </a:r>
            <a:r>
              <a:rPr lang="en-US" dirty="0" smtClean="0"/>
              <a:t> | homepage | </a:t>
            </a:r>
            <a:r>
              <a:rPr lang="en-US" dirty="0" err="1" smtClean="0"/>
              <a:t>icqChatID</a:t>
            </a:r>
            <a:r>
              <a:rPr lang="en-US" dirty="0" smtClean="0"/>
              <a:t> | </a:t>
            </a:r>
            <a:r>
              <a:rPr lang="en-US" dirty="0" err="1" smtClean="0"/>
              <a:t>img</a:t>
            </a:r>
            <a:r>
              <a:rPr lang="en-US" dirty="0" smtClean="0"/>
              <a:t> | interest | </a:t>
            </a:r>
            <a:r>
              <a:rPr lang="en-US" dirty="0" err="1" smtClean="0"/>
              <a:t>isPrimaryTopicOf</a:t>
            </a:r>
            <a:r>
              <a:rPr lang="en-US" dirty="0" smtClean="0"/>
              <a:t> | </a:t>
            </a:r>
            <a:r>
              <a:rPr lang="en-US" dirty="0" err="1" smtClean="0"/>
              <a:t>jabberID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knows</a:t>
            </a:r>
            <a:r>
              <a:rPr lang="en-US" dirty="0" smtClean="0"/>
              <a:t> | </a:t>
            </a:r>
            <a:r>
              <a:rPr lang="en-US" dirty="0" err="1" smtClean="0"/>
              <a:t>lastName</a:t>
            </a:r>
            <a:r>
              <a:rPr lang="en-US" dirty="0" smtClean="0"/>
              <a:t> | logo | made | </a:t>
            </a:r>
            <a:r>
              <a:rPr lang="en-US" dirty="0" smtClean="0">
                <a:solidFill>
                  <a:srgbClr val="FF0000"/>
                </a:solidFill>
              </a:rPr>
              <a:t>maker</a:t>
            </a:r>
            <a:r>
              <a:rPr lang="en-US" dirty="0" smtClean="0"/>
              <a:t> | </a:t>
            </a:r>
            <a:r>
              <a:rPr lang="en-US" dirty="0" err="1" smtClean="0"/>
              <a:t>mbox</a:t>
            </a:r>
            <a:r>
              <a:rPr lang="en-US" dirty="0" smtClean="0"/>
              <a:t> | mbox_sha1sum | </a:t>
            </a:r>
            <a:r>
              <a:rPr lang="en-US" dirty="0" smtClean="0">
                <a:solidFill>
                  <a:srgbClr val="FF0000"/>
                </a:solidFill>
              </a:rPr>
              <a:t>member</a:t>
            </a:r>
            <a:r>
              <a:rPr lang="en-US" dirty="0" smtClean="0"/>
              <a:t> | </a:t>
            </a:r>
            <a:r>
              <a:rPr lang="en-US" dirty="0" err="1" smtClean="0"/>
              <a:t>membershipClass</a:t>
            </a:r>
            <a:r>
              <a:rPr lang="en-US" dirty="0" smtClean="0"/>
              <a:t> | </a:t>
            </a:r>
            <a:r>
              <a:rPr lang="en-US" dirty="0" err="1" smtClean="0"/>
              <a:t>msnChatID</a:t>
            </a:r>
            <a:r>
              <a:rPr lang="en-US" dirty="0" smtClean="0"/>
              <a:t> | </a:t>
            </a:r>
            <a:r>
              <a:rPr lang="en-US" dirty="0" err="1" smtClean="0"/>
              <a:t>myersBriggs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| nick | </a:t>
            </a:r>
            <a:r>
              <a:rPr lang="en-US" dirty="0" err="1" smtClean="0"/>
              <a:t>openid</a:t>
            </a:r>
            <a:r>
              <a:rPr lang="en-US" dirty="0" smtClean="0"/>
              <a:t> | page | </a:t>
            </a:r>
            <a:r>
              <a:rPr lang="en-US" dirty="0" err="1" smtClean="0">
                <a:solidFill>
                  <a:srgbClr val="00B050"/>
                </a:solidFill>
              </a:rPr>
              <a:t>pastProject</a:t>
            </a:r>
            <a:r>
              <a:rPr lang="en-US" dirty="0" smtClean="0"/>
              <a:t> | phone | plan | </a:t>
            </a:r>
            <a:r>
              <a:rPr lang="en-US" dirty="0" err="1" smtClean="0"/>
              <a:t>primaryTopic</a:t>
            </a:r>
            <a:r>
              <a:rPr lang="en-US" dirty="0" smtClean="0"/>
              <a:t> | publications | </a:t>
            </a:r>
            <a:r>
              <a:rPr lang="en-US" dirty="0" err="1" smtClean="0"/>
              <a:t>schoolHomepage</a:t>
            </a:r>
            <a:r>
              <a:rPr lang="en-US" dirty="0" smtClean="0"/>
              <a:t> | sha1 | </a:t>
            </a:r>
            <a:r>
              <a:rPr lang="en-US" dirty="0" err="1" smtClean="0"/>
              <a:t>skypeID</a:t>
            </a:r>
            <a:r>
              <a:rPr lang="en-US" dirty="0" smtClean="0"/>
              <a:t> | status | surname | theme | thumbnail | </a:t>
            </a:r>
            <a:r>
              <a:rPr lang="en-US" dirty="0" err="1" smtClean="0"/>
              <a:t>tipjar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 | topic | </a:t>
            </a:r>
            <a:r>
              <a:rPr lang="en-US" dirty="0" err="1" smtClean="0"/>
              <a:t>topic_interest</a:t>
            </a:r>
            <a:r>
              <a:rPr lang="en-US" dirty="0" smtClean="0"/>
              <a:t> | weblog | </a:t>
            </a:r>
            <a:r>
              <a:rPr lang="en-US" dirty="0" err="1" smtClean="0"/>
              <a:t>workInfoHomepage</a:t>
            </a:r>
            <a:r>
              <a:rPr lang="en-US" dirty="0" smtClean="0"/>
              <a:t> | </a:t>
            </a:r>
            <a:r>
              <a:rPr lang="en-US" dirty="0" err="1" smtClean="0"/>
              <a:t>workplaceHomepage</a:t>
            </a:r>
            <a:r>
              <a:rPr lang="en-US" dirty="0" smtClean="0"/>
              <a:t> | </a:t>
            </a:r>
            <a:r>
              <a:rPr lang="en-US" dirty="0" err="1" smtClean="0"/>
              <a:t>yahooChatID</a:t>
            </a:r>
            <a:r>
              <a:rPr lang="en-US" dirty="0" smtClean="0"/>
              <a:t> |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Lena\Pictures\FOAFonto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86873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Онтология </a:t>
            </a:r>
            <a:r>
              <a:rPr lang="en-US" sz="3200" b="1" dirty="0" smtClean="0"/>
              <a:t>dbpedia_3.8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Ресурс </a:t>
            </a:r>
            <a:r>
              <a:rPr lang="en-US" dirty="0" smtClean="0"/>
              <a:t>DBPedia.org </a:t>
            </a:r>
            <a:r>
              <a:rPr lang="ru-RU" dirty="0" smtClean="0"/>
              <a:t>содержит (2013):</a:t>
            </a:r>
          </a:p>
          <a:p>
            <a:pPr>
              <a:buFontTx/>
              <a:buChar char="-"/>
            </a:pPr>
            <a:r>
              <a:rPr lang="ru-RU" dirty="0" smtClean="0"/>
              <a:t>Более 3 млн. сущностей из них</a:t>
            </a:r>
          </a:p>
          <a:p>
            <a:pPr>
              <a:buFontTx/>
              <a:buChar char="-"/>
            </a:pPr>
            <a:r>
              <a:rPr lang="ru-RU" dirty="0" smtClean="0"/>
              <a:t>764 тыс. персон, 573 тыс. географических объектов, 333 тыс. авторских произведений (аудио, видео, игры), 192 тыс. организаций</a:t>
            </a:r>
          </a:p>
          <a:p>
            <a:pPr>
              <a:buFontTx/>
              <a:buChar char="-"/>
            </a:pPr>
            <a:endParaRPr lang="ru-RU" dirty="0" smtClean="0"/>
          </a:p>
          <a:p>
            <a:r>
              <a:rPr lang="ru-RU" dirty="0" smtClean="0"/>
              <a:t>Онтология выражена средствами </a:t>
            </a:r>
            <a:r>
              <a:rPr lang="en-US" dirty="0" smtClean="0"/>
              <a:t>OWL</a:t>
            </a:r>
            <a:r>
              <a:rPr lang="ru-RU" dirty="0" smtClean="0"/>
              <a:t>, содержит описание 359 классов, 975 видов атрибутов данных (</a:t>
            </a:r>
            <a:r>
              <a:rPr lang="en-US" dirty="0" err="1" smtClean="0"/>
              <a:t>DatatypeProperty</a:t>
            </a:r>
            <a:r>
              <a:rPr lang="ru-RU" dirty="0" smtClean="0"/>
              <a:t>) и 800 видов отношений (</a:t>
            </a:r>
            <a:r>
              <a:rPr lang="en-US" dirty="0" err="1" smtClean="0"/>
              <a:t>ObjectProperty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5814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Использование дерева классов для указания профессии или других указаний 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owl:Class</a:t>
            </a:r>
            <a:r>
              <a:rPr lang="en-US" dirty="0" smtClean="0"/>
              <a:t> </a:t>
            </a:r>
            <a:r>
              <a:rPr lang="en-US" dirty="0" err="1" smtClean="0"/>
              <a:t>rdf:about</a:t>
            </a:r>
            <a:r>
              <a:rPr lang="en-US" dirty="0" smtClean="0"/>
              <a:t>="http://dbpedia.org/ontology/MilitaryPerson"&gt;</a:t>
            </a:r>
            <a:endParaRPr lang="ru-RU" dirty="0" smtClean="0"/>
          </a:p>
          <a:p>
            <a:r>
              <a:rPr lang="en-US" dirty="0" smtClean="0"/>
              <a:t>	&lt;</a:t>
            </a:r>
            <a:r>
              <a:rPr lang="en-US" dirty="0" err="1" smtClean="0"/>
              <a:t>rdfs:label</a:t>
            </a:r>
            <a:r>
              <a:rPr lang="en-US" dirty="0" smtClean="0"/>
              <a:t> </a:t>
            </a:r>
            <a:r>
              <a:rPr lang="en-US" dirty="0" err="1" smtClean="0"/>
              <a:t>xml:lang</a:t>
            </a:r>
            <a:r>
              <a:rPr lang="en-US" dirty="0" smtClean="0"/>
              <a:t>="en"&gt;military person&lt;/</a:t>
            </a:r>
            <a:r>
              <a:rPr lang="en-US" dirty="0" err="1" smtClean="0"/>
              <a:t>rdfs:label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	&lt;</a:t>
            </a:r>
            <a:r>
              <a:rPr lang="en-US" dirty="0" err="1" smtClean="0"/>
              <a:t>rdfs:label</a:t>
            </a:r>
            <a:r>
              <a:rPr lang="en-US" dirty="0" smtClean="0"/>
              <a:t> </a:t>
            </a:r>
            <a:r>
              <a:rPr lang="en-US" dirty="0" err="1" smtClean="0"/>
              <a:t>xml:lang</a:t>
            </a:r>
            <a:r>
              <a:rPr lang="en-US" dirty="0" smtClean="0"/>
              <a:t>="</a:t>
            </a:r>
            <a:r>
              <a:rPr lang="en-US" dirty="0" err="1" smtClean="0"/>
              <a:t>fr</a:t>
            </a:r>
            <a:r>
              <a:rPr lang="en-US" dirty="0" smtClean="0"/>
              <a:t>"&gt;</a:t>
            </a:r>
            <a:r>
              <a:rPr lang="en-US" dirty="0" err="1" smtClean="0"/>
              <a:t>militaire</a:t>
            </a:r>
            <a:r>
              <a:rPr lang="en-US" dirty="0" smtClean="0"/>
              <a:t>&lt;/</a:t>
            </a:r>
            <a:r>
              <a:rPr lang="en-US" dirty="0" err="1" smtClean="0"/>
              <a:t>rdfs:label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	&lt;</a:t>
            </a:r>
            <a:r>
              <a:rPr lang="en-US" dirty="0" err="1" smtClean="0"/>
              <a:t>rdfs:label</a:t>
            </a:r>
            <a:r>
              <a:rPr lang="en-US" dirty="0" smtClean="0"/>
              <a:t> </a:t>
            </a:r>
            <a:r>
              <a:rPr lang="en-US" dirty="0" err="1" smtClean="0"/>
              <a:t>xml:lang</a:t>
            </a:r>
            <a:r>
              <a:rPr lang="en-US" dirty="0" smtClean="0"/>
              <a:t>="el"&gt;</a:t>
            </a:r>
            <a:r>
              <a:rPr lang="en-US" dirty="0" err="1" smtClean="0"/>
              <a:t>στρατιωτικός</a:t>
            </a:r>
            <a:r>
              <a:rPr lang="en-US" dirty="0" smtClean="0"/>
              <a:t>&lt;/</a:t>
            </a:r>
            <a:r>
              <a:rPr lang="en-US" dirty="0" err="1" smtClean="0"/>
              <a:t>rdfs:label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	&lt;</a:t>
            </a:r>
            <a:r>
              <a:rPr lang="en-US" dirty="0" err="1" smtClean="0"/>
              <a:t>rdfs:label</a:t>
            </a:r>
            <a:r>
              <a:rPr lang="en-US" dirty="0" smtClean="0"/>
              <a:t> </a:t>
            </a:r>
            <a:r>
              <a:rPr lang="en-US" dirty="0" err="1" smtClean="0"/>
              <a:t>xml:lang</a:t>
            </a:r>
            <a:r>
              <a:rPr lang="en-US" dirty="0" smtClean="0"/>
              <a:t>="</a:t>
            </a:r>
            <a:r>
              <a:rPr lang="en-US" dirty="0" err="1" smtClean="0"/>
              <a:t>ko</a:t>
            </a:r>
            <a:r>
              <a:rPr lang="en-US" dirty="0" smtClean="0"/>
              <a:t>"&gt;</a:t>
            </a:r>
            <a:r>
              <a:rPr lang="en-US" dirty="0" err="1" smtClean="0"/>
              <a:t>군인</a:t>
            </a:r>
            <a:r>
              <a:rPr lang="en-US" dirty="0" smtClean="0"/>
              <a:t>&lt;/</a:t>
            </a:r>
            <a:r>
              <a:rPr lang="en-US" dirty="0" err="1" smtClean="0"/>
              <a:t>rdfs:label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	&lt;</a:t>
            </a:r>
            <a:r>
              <a:rPr lang="en-US" dirty="0" err="1" smtClean="0"/>
              <a:t>rdfs:subClassOf</a:t>
            </a:r>
            <a:r>
              <a:rPr lang="en-US" dirty="0" smtClean="0"/>
              <a:t> </a:t>
            </a:r>
            <a:r>
              <a:rPr lang="en-US" dirty="0" err="1" smtClean="0"/>
              <a:t>rdf:resource</a:t>
            </a:r>
            <a:r>
              <a:rPr lang="en-US" dirty="0" smtClean="0"/>
              <a:t>=</a:t>
            </a:r>
            <a:r>
              <a:rPr lang="en-US" u="sng" dirty="0" smtClean="0">
                <a:hlinkClick r:id="rId3"/>
              </a:rPr>
              <a:t>http://dbpedia.org/ontology/Person</a:t>
            </a:r>
            <a:r>
              <a:rPr lang="en-US" dirty="0" smtClean="0"/>
              <a:t>/&gt;</a:t>
            </a:r>
            <a:endParaRPr lang="ru-RU" dirty="0" smtClean="0"/>
          </a:p>
          <a:p>
            <a:r>
              <a:rPr lang="ru-RU" dirty="0" smtClean="0"/>
              <a:t>&lt;/</a:t>
            </a:r>
            <a:r>
              <a:rPr lang="en-US" dirty="0" smtClean="0"/>
              <a:t>owl</a:t>
            </a:r>
            <a:r>
              <a:rPr lang="ru-RU" dirty="0" smtClean="0"/>
              <a:t>:</a:t>
            </a:r>
            <a:r>
              <a:rPr lang="en-US" dirty="0" smtClean="0"/>
              <a:t>Class</a:t>
            </a:r>
            <a:r>
              <a:rPr lang="ru-RU" dirty="0" smtClean="0"/>
              <a:t>&gt;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SKOS Simple Knowledge Organization System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Главный класс: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skos</a:t>
            </a:r>
            <a:r>
              <a:rPr lang="ru-RU" sz="2400" b="1" dirty="0" smtClean="0"/>
              <a:t>:</a:t>
            </a:r>
            <a:r>
              <a:rPr lang="en-US" sz="2400" b="1" dirty="0" smtClean="0"/>
              <a:t>Concept</a:t>
            </a:r>
            <a:endParaRPr lang="ru-RU" sz="2400" b="1" dirty="0" smtClean="0"/>
          </a:p>
          <a:p>
            <a:r>
              <a:rPr lang="ru-RU" sz="2400" dirty="0" smtClean="0"/>
              <a:t>Есть разные виды меток: предпочтительные, альтернативные, скрытые</a:t>
            </a:r>
            <a:endParaRPr lang="en-US" sz="2400" dirty="0" smtClean="0"/>
          </a:p>
          <a:p>
            <a:r>
              <a:rPr lang="ru-RU" sz="2400" dirty="0" smtClean="0"/>
              <a:t>Есть семантические отношения:</a:t>
            </a:r>
            <a:r>
              <a:rPr lang="en-US" sz="2400" dirty="0" smtClean="0"/>
              <a:t> </a:t>
            </a:r>
            <a:r>
              <a:rPr lang="en-US" sz="2400" dirty="0" err="1" smtClean="0"/>
              <a:t>skos:broader</a:t>
            </a:r>
            <a:r>
              <a:rPr lang="en-US" sz="2400" dirty="0" smtClean="0"/>
              <a:t>, </a:t>
            </a:r>
            <a:r>
              <a:rPr lang="en-US" sz="2400" dirty="0" err="1" smtClean="0"/>
              <a:t>skos:narrower</a:t>
            </a:r>
            <a:r>
              <a:rPr lang="en-US" sz="2400" dirty="0" smtClean="0"/>
              <a:t>, </a:t>
            </a:r>
            <a:r>
              <a:rPr lang="en-US" sz="2400" dirty="0" err="1" smtClean="0"/>
              <a:t>skos:related</a:t>
            </a:r>
            <a:endParaRPr lang="en-US" sz="2400" dirty="0" smtClean="0"/>
          </a:p>
          <a:p>
            <a:r>
              <a:rPr lang="en-US" sz="2400" dirty="0" smtClean="0"/>
              <a:t>«</a:t>
            </a:r>
            <a:r>
              <a:rPr lang="ru-RU" sz="2400" dirty="0" smtClean="0"/>
              <a:t>Заметки</a:t>
            </a:r>
            <a:r>
              <a:rPr lang="en-US" sz="2400" dirty="0" smtClean="0"/>
              <a:t>» </a:t>
            </a:r>
            <a:r>
              <a:rPr lang="en-US" sz="2400" dirty="0" err="1" smtClean="0"/>
              <a:t>skos:note</a:t>
            </a:r>
            <a:r>
              <a:rPr lang="en-US" sz="2400" dirty="0" smtClean="0"/>
              <a:t>: </a:t>
            </a:r>
            <a:r>
              <a:rPr lang="en-US" sz="2400" dirty="0" err="1" smtClean="0"/>
              <a:t>skos:scopeNote</a:t>
            </a:r>
            <a:r>
              <a:rPr lang="en-US" sz="2400" dirty="0" smtClean="0"/>
              <a:t>, </a:t>
            </a:r>
            <a:r>
              <a:rPr lang="en-US" sz="2400" dirty="0" err="1" smtClean="0"/>
              <a:t>skos:definition</a:t>
            </a:r>
            <a:r>
              <a:rPr lang="en-US" sz="2400" dirty="0" smtClean="0"/>
              <a:t>, </a:t>
            </a:r>
            <a:r>
              <a:rPr lang="en-US" sz="2400" dirty="0" err="1" smtClean="0"/>
              <a:t>skos:example</a:t>
            </a:r>
            <a:r>
              <a:rPr lang="en-US" sz="2400" dirty="0" smtClean="0"/>
              <a:t>, </a:t>
            </a:r>
            <a:r>
              <a:rPr lang="en-US" sz="2400" dirty="0" err="1" smtClean="0"/>
              <a:t>skos:historyNote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ru-RU" sz="2400" dirty="0" err="1" smtClean="0"/>
              <a:t>др</a:t>
            </a:r>
            <a:endParaRPr lang="en-US" sz="2400" dirty="0" smtClean="0"/>
          </a:p>
          <a:p>
            <a:r>
              <a:rPr lang="ru-RU" sz="2400" dirty="0" smtClean="0"/>
              <a:t>Объединение ряда классов в (концептуальную) группу</a:t>
            </a:r>
            <a:endParaRPr lang="en-US" sz="2400" dirty="0" smtClean="0"/>
          </a:p>
          <a:p>
            <a:r>
              <a:rPr lang="ru-RU" sz="2400" dirty="0" smtClean="0"/>
              <a:t>Установление соответствия (</a:t>
            </a:r>
            <a:r>
              <a:rPr lang="en-US" sz="2400" dirty="0" smtClean="0"/>
              <a:t>match</a:t>
            </a:r>
            <a:r>
              <a:rPr lang="ru-RU" sz="2400" dirty="0" smtClean="0"/>
              <a:t>) между определениями разных схем:</a:t>
            </a:r>
            <a:r>
              <a:rPr lang="en-US" sz="2400" dirty="0" smtClean="0"/>
              <a:t> </a:t>
            </a:r>
            <a:r>
              <a:rPr lang="en-US" sz="2400" dirty="0" err="1" smtClean="0"/>
              <a:t>skos:exactMatch</a:t>
            </a:r>
            <a:r>
              <a:rPr lang="en-US" sz="2400" dirty="0" smtClean="0"/>
              <a:t>, </a:t>
            </a:r>
            <a:r>
              <a:rPr lang="en-US" sz="2400" dirty="0" err="1" smtClean="0"/>
              <a:t>skos:broadMatch</a:t>
            </a:r>
            <a:r>
              <a:rPr lang="en-US" sz="2400" dirty="0" smtClean="0"/>
              <a:t> </a:t>
            </a:r>
            <a:r>
              <a:rPr lang="ru-RU" sz="2400" dirty="0" smtClean="0"/>
              <a:t>и т</a:t>
            </a:r>
            <a:r>
              <a:rPr lang="en-US" sz="2400" dirty="0" smtClean="0"/>
              <a:t>.</a:t>
            </a:r>
            <a:r>
              <a:rPr lang="ru-RU" sz="2400" dirty="0" err="1" smtClean="0"/>
              <a:t>д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pPr>
              <a:buNone/>
            </a:pP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Метаонтология</a:t>
            </a:r>
            <a:r>
              <a:rPr lang="ru-RU" dirty="0" smtClean="0"/>
              <a:t>, показывающая как «правильно» структурировать области знаний (Организация знаний).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976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Онтология орг. систем (</a:t>
            </a:r>
            <a:r>
              <a:rPr lang="en-US" sz="3600" b="1" dirty="0" smtClean="0"/>
              <a:t>Organization Ontology)</a:t>
            </a:r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5" name="Picture 2" descr="C:\Users\Lena\Pictures\OrgOntology201305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8745828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Реализация в</a:t>
            </a:r>
            <a:r>
              <a:rPr lang="en-US" sz="3600" b="1" dirty="0" smtClean="0"/>
              <a:t> OO</a:t>
            </a:r>
            <a:r>
              <a:rPr lang="ru-RU" sz="3600" b="1" dirty="0" smtClean="0"/>
              <a:t> подструктур и членства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&lt;http://reference.data.gov.uk/id/department/co&gt;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rdf:type</a:t>
            </a:r>
            <a:r>
              <a:rPr lang="en-US" dirty="0" smtClean="0"/>
              <a:t> </a:t>
            </a:r>
            <a:r>
              <a:rPr lang="en-US" dirty="0" err="1" smtClean="0"/>
              <a:t>org:Organization</a:t>
            </a:r>
            <a:r>
              <a:rPr lang="en-US" dirty="0" smtClean="0"/>
              <a:t> , central-</a:t>
            </a:r>
            <a:r>
              <a:rPr lang="en-US" dirty="0" err="1" smtClean="0"/>
              <a:t>government:Department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skos:prefLabel</a:t>
            </a:r>
            <a:r>
              <a:rPr lang="en-US" dirty="0" smtClean="0"/>
              <a:t> "Cabinet Office" 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org:hasUnit</a:t>
            </a:r>
            <a:r>
              <a:rPr lang="en-US" dirty="0" smtClean="0"/>
              <a:t> &lt;http://reference.data.gov.uk/id/department/co/unit/cabinet-office-communications&gt; .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&lt;http://reference.data.gov.uk/id/department/co/unit/cabinet-office-communications&gt;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rdf:type</a:t>
            </a:r>
            <a:r>
              <a:rPr lang="en-US" dirty="0" smtClean="0"/>
              <a:t> </a:t>
            </a:r>
            <a:r>
              <a:rPr lang="en-US" dirty="0" err="1" smtClean="0"/>
              <a:t>org:OrganizationalUnit</a:t>
            </a:r>
            <a:r>
              <a:rPr lang="en-US" dirty="0" smtClean="0"/>
              <a:t> 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skos:prefLabel</a:t>
            </a:r>
            <a:r>
              <a:rPr lang="en-US" dirty="0" smtClean="0"/>
              <a:t> "Cabinet Office Communications" 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org:unitOf</a:t>
            </a:r>
            <a:r>
              <a:rPr lang="en-US" dirty="0" smtClean="0"/>
              <a:t>  &lt;http://reference.data.gov.uk/id/department/co&gt; 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org:hasPost</a:t>
            </a:r>
            <a:r>
              <a:rPr lang="en-US" dirty="0" smtClean="0"/>
              <a:t> &lt;http://reference.data.gov.uk/id/department/co/post/246&gt; .</a:t>
            </a:r>
          </a:p>
          <a:p>
            <a:endParaRPr lang="en-US" dirty="0" smtClean="0"/>
          </a:p>
          <a:p>
            <a:r>
              <a:rPr lang="en-US" dirty="0" smtClean="0"/>
              <a:t>&lt;http://reference.data.gov.uk/id/department/co/post/246&gt;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err="1" smtClean="0"/>
              <a:t>rdf:type</a:t>
            </a:r>
            <a:r>
              <a:rPr lang="en-US" dirty="0" smtClean="0"/>
              <a:t> </a:t>
            </a:r>
            <a:r>
              <a:rPr lang="en-US" dirty="0" err="1" smtClean="0"/>
              <a:t>org:Membership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skos:prefLabel</a:t>
            </a:r>
            <a:r>
              <a:rPr lang="en-US" dirty="0" smtClean="0"/>
              <a:t> "Deputy Director, Deputy Prime Minister's Spokesperson/Head of Communications" .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org:memberOf</a:t>
            </a:r>
            <a:r>
              <a:rPr lang="en-US" dirty="0" smtClean="0"/>
              <a:t> &lt;http://reference.data.gov.uk/id/department/co/unit/cabinet-office-communications&gt; ;</a:t>
            </a:r>
          </a:p>
          <a:p>
            <a:r>
              <a:rPr lang="en-US" dirty="0" smtClean="0"/>
              <a:t>    </a:t>
            </a:r>
            <a:r>
              <a:rPr lang="en-US" smtClean="0"/>
              <a:t>org:member </a:t>
            </a:r>
            <a:r>
              <a:rPr lang="en-US" dirty="0" smtClean="0"/>
              <a:t>&lt;#person161&gt; 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устроен формат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56792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&lt;?xml version=“1.0” encoding=“windows-1251” ?&gt;</a:t>
            </a:r>
          </a:p>
          <a:p>
            <a:r>
              <a:rPr lang="en-US" dirty="0" smtClean="0"/>
              <a:t>&lt;!DOCTYPE … </a:t>
            </a:r>
            <a:r>
              <a:rPr lang="ru-RU" dirty="0" smtClean="0"/>
              <a:t>Спецификации и определения</a:t>
            </a:r>
            <a:endParaRPr lang="en-US" dirty="0" smtClean="0"/>
          </a:p>
          <a:p>
            <a:r>
              <a:rPr lang="en-US" dirty="0"/>
              <a:t>&gt;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mainelement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Тексты</a:t>
            </a:r>
          </a:p>
          <a:p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 &lt;sublement1 att1=“value1” att2=“value2”&gt;</a:t>
            </a:r>
          </a:p>
          <a:p>
            <a:r>
              <a:rPr lang="en-US" dirty="0"/>
              <a:t> </a:t>
            </a:r>
            <a:r>
              <a:rPr lang="en-US" dirty="0" smtClean="0"/>
              <a:t>       Texts</a:t>
            </a:r>
          </a:p>
          <a:p>
            <a:r>
              <a:rPr lang="en-US" dirty="0"/>
              <a:t> </a:t>
            </a:r>
            <a:r>
              <a:rPr lang="en-US" dirty="0" smtClean="0"/>
              <a:t>       &lt;</a:t>
            </a:r>
            <a:r>
              <a:rPr lang="en-US" dirty="0" err="1" smtClean="0"/>
              <a:t>subsubelement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… </a:t>
            </a:r>
          </a:p>
          <a:p>
            <a:r>
              <a:rPr lang="en-US" dirty="0"/>
              <a:t>  </a:t>
            </a:r>
            <a:r>
              <a:rPr lang="en-US" dirty="0" smtClean="0"/>
              <a:t>       &lt;/</a:t>
            </a:r>
            <a:r>
              <a:rPr lang="en-US" dirty="0" err="1" smtClean="0"/>
              <a:t>subsubelement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 smtClean="0"/>
              <a:t>     &lt;/sublement1</a:t>
            </a:r>
            <a:r>
              <a:rPr lang="en-US" dirty="0"/>
              <a:t>&gt;</a:t>
            </a:r>
            <a:r>
              <a:rPr lang="en-US" dirty="0" smtClean="0"/>
              <a:t>   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 smtClean="0"/>
              <a:t>   </a:t>
            </a:r>
            <a:r>
              <a:rPr lang="ru-RU" dirty="0" smtClean="0"/>
              <a:t>Тексты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 err="1" smtClean="0"/>
              <a:t>mainelement</a:t>
            </a:r>
            <a:r>
              <a:rPr lang="en-US" dirty="0"/>
              <a:t>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594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Современный подход – комбинирование онтологий. Пример </a:t>
            </a:r>
            <a:r>
              <a:rPr lang="en-US" sz="3200" b="1" dirty="0" smtClean="0"/>
              <a:t>Asset Description Metadata Schema (ADMS)</a:t>
            </a:r>
            <a:endParaRPr lang="ru-RU" sz="3200" b="1" dirty="0"/>
          </a:p>
        </p:txBody>
      </p:sp>
      <p:pic>
        <p:nvPicPr>
          <p:cNvPr id="4" name="Рисунок 3" descr="UML Diagram of ADMS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1"/>
            <a:ext cx="83058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b="1" dirty="0" smtClean="0"/>
              <a:t>Базовая онтология</a:t>
            </a:r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762000" y="1676400"/>
            <a:ext cx="1676400" cy="1600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/>
              <a:t>Персона</a:t>
            </a:r>
          </a:p>
        </p:txBody>
      </p:sp>
      <p:sp>
        <p:nvSpPr>
          <p:cNvPr id="16388" name="AutoShape 5"/>
          <p:cNvSpPr>
            <a:spLocks noChangeArrowheads="1"/>
          </p:cNvSpPr>
          <p:nvPr/>
        </p:nvSpPr>
        <p:spPr bwMode="auto">
          <a:xfrm>
            <a:off x="5867400" y="1752600"/>
            <a:ext cx="1676400" cy="1600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Орг. система</a:t>
            </a:r>
          </a:p>
        </p:txBody>
      </p:sp>
      <p:sp>
        <p:nvSpPr>
          <p:cNvPr id="16389" name="AutoShape 6"/>
          <p:cNvSpPr>
            <a:spLocks noChangeArrowheads="1"/>
          </p:cNvSpPr>
          <p:nvPr/>
        </p:nvSpPr>
        <p:spPr bwMode="auto">
          <a:xfrm>
            <a:off x="5943600" y="4267200"/>
            <a:ext cx="1676400" cy="1600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Документ</a:t>
            </a:r>
          </a:p>
        </p:txBody>
      </p:sp>
      <p:sp>
        <p:nvSpPr>
          <p:cNvPr id="16390" name="AutoShape 7"/>
          <p:cNvSpPr>
            <a:spLocks noChangeArrowheads="1"/>
          </p:cNvSpPr>
          <p:nvPr/>
        </p:nvSpPr>
        <p:spPr bwMode="auto">
          <a:xfrm>
            <a:off x="685800" y="4648200"/>
            <a:ext cx="1676400" cy="1600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Гео. система</a:t>
            </a:r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2438400" y="2057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cxnSp>
        <p:nvCxnSpPr>
          <p:cNvPr id="16392" name="AutoShape 9"/>
          <p:cNvCxnSpPr>
            <a:cxnSpLocks noChangeShapeType="1"/>
            <a:stCxn id="16387" idx="0"/>
            <a:endCxn id="16387" idx="1"/>
          </p:cNvCxnSpPr>
          <p:nvPr/>
        </p:nvCxnSpPr>
        <p:spPr bwMode="auto">
          <a:xfrm rot="-5400000" flipH="1" flipV="1">
            <a:off x="781050" y="1657350"/>
            <a:ext cx="800100" cy="838200"/>
          </a:xfrm>
          <a:prstGeom prst="curvedConnector4">
            <a:avLst>
              <a:gd name="adj1" fmla="val -28569"/>
              <a:gd name="adj2" fmla="val 12727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2438400" y="2590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67818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2438400" y="28956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2133600" y="3276600"/>
            <a:ext cx="3810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 flipV="1">
            <a:off x="1981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 flipV="1">
            <a:off x="2286000" y="4343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23622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>
            <a:off x="2362200" y="54864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401" name="Text Box 18"/>
          <p:cNvSpPr txBox="1">
            <a:spLocks noChangeArrowheads="1"/>
          </p:cNvSpPr>
          <p:nvPr/>
        </p:nvSpPr>
        <p:spPr bwMode="auto">
          <a:xfrm>
            <a:off x="2498725" y="4532313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Нахождение</a:t>
            </a: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3184525" y="5522913"/>
            <a:ext cx="1330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отражение</a:t>
            </a:r>
          </a:p>
        </p:txBody>
      </p:sp>
      <p:sp>
        <p:nvSpPr>
          <p:cNvPr id="16403" name="Text Box 20"/>
          <p:cNvSpPr txBox="1">
            <a:spLocks noChangeArrowheads="1"/>
          </p:cNvSpPr>
          <p:nvPr/>
        </p:nvSpPr>
        <p:spPr bwMode="auto">
          <a:xfrm>
            <a:off x="6858000" y="3581400"/>
            <a:ext cx="1330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отражение</a:t>
            </a:r>
          </a:p>
        </p:txBody>
      </p:sp>
      <p:sp>
        <p:nvSpPr>
          <p:cNvPr id="16404" name="Text Box 21"/>
          <p:cNvSpPr txBox="1">
            <a:spLocks noChangeArrowheads="1"/>
          </p:cNvSpPr>
          <p:nvPr/>
        </p:nvSpPr>
        <p:spPr bwMode="auto">
          <a:xfrm>
            <a:off x="4191000" y="3200400"/>
            <a:ext cx="1330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отражение</a:t>
            </a:r>
          </a:p>
        </p:txBody>
      </p:sp>
      <p:sp>
        <p:nvSpPr>
          <p:cNvPr id="16405" name="Text Box 22"/>
          <p:cNvSpPr txBox="1">
            <a:spLocks noChangeArrowheads="1"/>
          </p:cNvSpPr>
          <p:nvPr/>
        </p:nvSpPr>
        <p:spPr bwMode="auto">
          <a:xfrm>
            <a:off x="1431925" y="3389313"/>
            <a:ext cx="1260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авторство</a:t>
            </a:r>
          </a:p>
        </p:txBody>
      </p:sp>
      <p:sp>
        <p:nvSpPr>
          <p:cNvPr id="16406" name="Text Box 23"/>
          <p:cNvSpPr txBox="1">
            <a:spLocks noChangeArrowheads="1"/>
          </p:cNvSpPr>
          <p:nvPr/>
        </p:nvSpPr>
        <p:spPr bwMode="auto">
          <a:xfrm>
            <a:off x="3032125" y="1636713"/>
            <a:ext cx="92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работа</a:t>
            </a:r>
          </a:p>
        </p:txBody>
      </p:sp>
      <p:sp>
        <p:nvSpPr>
          <p:cNvPr id="16407" name="Text Box 24"/>
          <p:cNvSpPr txBox="1">
            <a:spLocks noChangeArrowheads="1"/>
          </p:cNvSpPr>
          <p:nvPr/>
        </p:nvSpPr>
        <p:spPr bwMode="auto">
          <a:xfrm>
            <a:off x="3794125" y="2246313"/>
            <a:ext cx="801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учеба</a:t>
            </a:r>
          </a:p>
        </p:txBody>
      </p:sp>
      <p:sp>
        <p:nvSpPr>
          <p:cNvPr id="16408" name="Text Box 25"/>
          <p:cNvSpPr txBox="1">
            <a:spLocks noChangeArrowheads="1"/>
          </p:cNvSpPr>
          <p:nvPr/>
        </p:nvSpPr>
        <p:spPr bwMode="auto">
          <a:xfrm>
            <a:off x="1355725" y="1179513"/>
            <a:ext cx="825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семья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0"/>
            <a:ext cx="7467600" cy="531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55626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А.Г. Марчук, П.А. Марчук Базовая онтология неспецифических сущностей BONE и её использование для построения информационных систем // Вестник </a:t>
            </a:r>
            <a:r>
              <a:rPr lang="ru-RU" dirty="0" err="1" smtClean="0"/>
              <a:t>СибГУТИ</a:t>
            </a:r>
            <a:r>
              <a:rPr lang="ru-RU" dirty="0" smtClean="0"/>
              <a:t> № 4 (28) 2014.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2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ru-RU" sz="3600" smtClean="0"/>
              <a:t>Экспериментальные системы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7013" y="765175"/>
            <a:ext cx="5106987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6389" name="Picture 4" descr="PA_firstp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28775"/>
            <a:ext cx="45021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938" y="3268663"/>
            <a:ext cx="5749925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400" b="1" dirty="0" smtClean="0"/>
              <a:t>Раздел 10. Другие способы изображения структурных значений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84249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Математические формулы</a:t>
            </a:r>
          </a:p>
          <a:p>
            <a:r>
              <a:rPr lang="ru-RU" dirty="0" smtClean="0"/>
              <a:t>Числа (константы) </a:t>
            </a:r>
          </a:p>
          <a:p>
            <a:r>
              <a:rPr lang="ru-RU" dirty="0" smtClean="0"/>
              <a:t>Переменные</a:t>
            </a:r>
          </a:p>
          <a:p>
            <a:r>
              <a:rPr lang="ru-RU" dirty="0" smtClean="0"/>
              <a:t>Терм ::= число </a:t>
            </a:r>
            <a:r>
              <a:rPr lang="en-US" dirty="0" smtClean="0"/>
              <a:t>| </a:t>
            </a:r>
            <a:r>
              <a:rPr lang="ru-RU" dirty="0" smtClean="0"/>
              <a:t>переменная</a:t>
            </a:r>
            <a:r>
              <a:rPr lang="en-US" dirty="0" smtClean="0"/>
              <a:t> |</a:t>
            </a:r>
            <a:r>
              <a:rPr lang="ru-RU" dirty="0" smtClean="0"/>
              <a:t> ( Формула )</a:t>
            </a:r>
          </a:p>
          <a:p>
            <a:r>
              <a:rPr lang="ru-RU" dirty="0" smtClean="0"/>
              <a:t>Формула ::= Терм + Терм </a:t>
            </a:r>
            <a:r>
              <a:rPr lang="en-US" dirty="0" smtClean="0"/>
              <a:t>| </a:t>
            </a:r>
            <a:r>
              <a:rPr lang="ru-RU" dirty="0" smtClean="0"/>
              <a:t>Терм * Терм</a:t>
            </a:r>
            <a:r>
              <a:rPr lang="en-US" dirty="0" smtClean="0"/>
              <a:t> | </a:t>
            </a:r>
            <a:r>
              <a:rPr lang="ru-RU" dirty="0" smtClean="0"/>
              <a:t>Терм </a:t>
            </a:r>
            <a:r>
              <a:rPr lang="en-US" dirty="0" smtClean="0"/>
              <a:t>/ </a:t>
            </a:r>
            <a:r>
              <a:rPr lang="ru-RU" dirty="0" smtClean="0"/>
              <a:t>Терм …</a:t>
            </a:r>
          </a:p>
          <a:p>
            <a:endParaRPr lang="ru-RU" dirty="0" smtClean="0"/>
          </a:p>
          <a:p>
            <a:r>
              <a:rPr lang="ru-RU" b="1" dirty="0" smtClean="0"/>
              <a:t>Списки </a:t>
            </a:r>
            <a:r>
              <a:rPr lang="en-US" b="1" dirty="0" smtClean="0"/>
              <a:t>LISP</a:t>
            </a:r>
            <a:r>
              <a:rPr lang="ru-RU" b="1" dirty="0" smtClean="0"/>
              <a:t>а</a:t>
            </a:r>
          </a:p>
          <a:p>
            <a:r>
              <a:rPr lang="ru-RU" dirty="0" smtClean="0"/>
              <a:t>Атомы, константы, списки</a:t>
            </a:r>
          </a:p>
          <a:p>
            <a:r>
              <a:rPr lang="en-US" dirty="0" err="1" smtClean="0"/>
              <a:t>Thisisatom</a:t>
            </a:r>
            <a:r>
              <a:rPr lang="en-US" dirty="0" smtClean="0"/>
              <a:t> - </a:t>
            </a:r>
            <a:r>
              <a:rPr lang="ru-RU" dirty="0" smtClean="0"/>
              <a:t>атомы</a:t>
            </a:r>
            <a:endParaRPr lang="en-US" dirty="0" smtClean="0"/>
          </a:p>
          <a:p>
            <a:r>
              <a:rPr lang="en-US" dirty="0" smtClean="0"/>
              <a:t>‘A’, ‘B’</a:t>
            </a:r>
            <a:r>
              <a:rPr lang="ru-RU" dirty="0" smtClean="0"/>
              <a:t> – символы</a:t>
            </a:r>
          </a:p>
          <a:p>
            <a:r>
              <a:rPr lang="ru-RU" dirty="0" smtClean="0"/>
              <a:t>99, 3 – числа</a:t>
            </a:r>
          </a:p>
          <a:p>
            <a:endParaRPr lang="ru-RU" dirty="0" smtClean="0"/>
          </a:p>
          <a:p>
            <a:r>
              <a:rPr lang="ru-RU" dirty="0" smtClean="0"/>
              <a:t>Терм ::= атом </a:t>
            </a:r>
            <a:r>
              <a:rPr lang="en-US" dirty="0" smtClean="0"/>
              <a:t>| </a:t>
            </a:r>
            <a:r>
              <a:rPr lang="ru-RU" dirty="0" smtClean="0"/>
              <a:t>символ</a:t>
            </a:r>
            <a:r>
              <a:rPr lang="en-US" dirty="0" smtClean="0"/>
              <a:t>|</a:t>
            </a:r>
            <a:r>
              <a:rPr lang="ru-RU" dirty="0" smtClean="0"/>
              <a:t> число</a:t>
            </a:r>
            <a:r>
              <a:rPr lang="en-US" dirty="0" smtClean="0"/>
              <a:t> |</a:t>
            </a:r>
            <a:r>
              <a:rPr lang="ru-RU" dirty="0" smtClean="0"/>
              <a:t> Список</a:t>
            </a:r>
          </a:p>
          <a:p>
            <a:r>
              <a:rPr lang="ru-RU" dirty="0" smtClean="0"/>
              <a:t>Список ::= ( Терм Терм … )</a:t>
            </a:r>
          </a:p>
          <a:p>
            <a:endParaRPr lang="en-US" dirty="0" smtClean="0"/>
          </a:p>
          <a:p>
            <a:r>
              <a:rPr lang="pt-BR" dirty="0" smtClean="0"/>
              <a:t>(defun power (x n) </a:t>
            </a:r>
          </a:p>
          <a:p>
            <a:r>
              <a:rPr lang="pt-BR" dirty="0" smtClean="0"/>
              <a:t>    (cond </a:t>
            </a:r>
          </a:p>
          <a:p>
            <a:r>
              <a:rPr lang="pt-BR" dirty="0" smtClean="0"/>
              <a:t>        ((minusp n) (/ 1 (power x (- n)))) </a:t>
            </a:r>
          </a:p>
          <a:p>
            <a:r>
              <a:rPr lang="pt-BR" dirty="0" smtClean="0"/>
              <a:t>        ((zerop n) 1) </a:t>
            </a:r>
          </a:p>
          <a:p>
            <a:r>
              <a:rPr lang="pt-BR" dirty="0" smtClean="0"/>
              <a:t>        ((evenp n)(power (* x x) (/ n 2))) </a:t>
            </a:r>
          </a:p>
          <a:p>
            <a:r>
              <a:rPr lang="pt-BR" dirty="0" smtClean="0"/>
              <a:t>        (t (* x (power (* x x) (/ (- n 1) 2))))))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Структурные константы в языках программирования, напр. </a:t>
            </a:r>
            <a:r>
              <a:rPr lang="en-US" b="1" dirty="0" smtClean="0"/>
              <a:t>C#</a:t>
            </a:r>
            <a:endParaRPr lang="ru-RU" b="1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r>
              <a:rPr lang="en-US" dirty="0" smtClean="0"/>
              <a:t>    string s;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Record[] </a:t>
            </a:r>
            <a:r>
              <a:rPr lang="en-US" dirty="0" err="1" smtClean="0"/>
              <a:t>arr</a:t>
            </a:r>
            <a:r>
              <a:rPr lang="en-US" dirty="0" smtClean="0"/>
              <a:t> = new Record[]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new Record() { id=998, s=“Hello!” },</a:t>
            </a:r>
          </a:p>
          <a:p>
            <a:r>
              <a:rPr lang="en-US" dirty="0" smtClean="0"/>
              <a:t>    new Record() { id=2982, s=“Buy!” },</a:t>
            </a:r>
          </a:p>
          <a:p>
            <a:r>
              <a:rPr lang="en-US" dirty="0" smtClean="0"/>
              <a:t>    …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JSON – JavaScript Object Notation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Значение ::=</a:t>
            </a:r>
          </a:p>
          <a:p>
            <a:r>
              <a:rPr lang="ru-RU" dirty="0" smtClean="0"/>
              <a:t>    число </a:t>
            </a:r>
            <a:r>
              <a:rPr lang="en-US" dirty="0" smtClean="0"/>
              <a:t>| </a:t>
            </a:r>
            <a:r>
              <a:rPr lang="ru-RU" dirty="0" smtClean="0"/>
              <a:t>строка 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en-US" dirty="0" smtClean="0"/>
              <a:t>true | false | </a:t>
            </a:r>
            <a:r>
              <a:rPr lang="ru-RU" dirty="0" smtClean="0"/>
              <a:t>Запись </a:t>
            </a:r>
            <a:r>
              <a:rPr lang="en-US" dirty="0" smtClean="0"/>
              <a:t>| </a:t>
            </a:r>
            <a:r>
              <a:rPr lang="ru-RU" dirty="0" smtClean="0"/>
              <a:t>Последовательность</a:t>
            </a:r>
          </a:p>
          <a:p>
            <a:endParaRPr lang="ru-RU" dirty="0" smtClean="0"/>
          </a:p>
          <a:p>
            <a:r>
              <a:rPr lang="ru-RU" dirty="0" smtClean="0"/>
              <a:t>Запись ::= </a:t>
            </a:r>
            <a:r>
              <a:rPr lang="en-US" dirty="0" smtClean="0"/>
              <a:t>{ “</a:t>
            </a:r>
            <a:r>
              <a:rPr lang="ru-RU" dirty="0" smtClean="0"/>
              <a:t>ключ1</a:t>
            </a:r>
            <a:r>
              <a:rPr lang="en-US" dirty="0" smtClean="0"/>
              <a:t>”:</a:t>
            </a:r>
            <a:r>
              <a:rPr lang="ru-RU" dirty="0" smtClean="0"/>
              <a:t>Значение, </a:t>
            </a:r>
            <a:r>
              <a:rPr lang="en-US" dirty="0" smtClean="0"/>
              <a:t>“</a:t>
            </a:r>
            <a:r>
              <a:rPr lang="ru-RU" dirty="0" smtClean="0"/>
              <a:t>ключ2</a:t>
            </a:r>
            <a:r>
              <a:rPr lang="en-US" dirty="0" smtClean="0"/>
              <a:t>”:</a:t>
            </a:r>
            <a:r>
              <a:rPr lang="ru-RU" dirty="0" smtClean="0"/>
              <a:t>Значение, … </a:t>
            </a:r>
            <a:r>
              <a:rPr lang="en-US" dirty="0" smtClean="0"/>
              <a:t>}</a:t>
            </a:r>
          </a:p>
          <a:p>
            <a:r>
              <a:rPr lang="ru-RU" dirty="0" smtClean="0"/>
              <a:t>Последовательность ::= </a:t>
            </a:r>
            <a:r>
              <a:rPr lang="en-US" dirty="0" smtClean="0"/>
              <a:t>[ </a:t>
            </a:r>
            <a:r>
              <a:rPr lang="ru-RU" dirty="0" smtClean="0"/>
              <a:t>Значение, Значение, …</a:t>
            </a:r>
            <a:r>
              <a:rPr lang="en-US" dirty="0" smtClean="0"/>
              <a:t>]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{ </a:t>
            </a:r>
          </a:p>
          <a:p>
            <a:r>
              <a:rPr lang="en-US" b="1" dirty="0" smtClean="0"/>
              <a:t>    "</a:t>
            </a:r>
            <a:r>
              <a:rPr lang="en-US" b="1" dirty="0" err="1" smtClean="0"/>
              <a:t>firstName</a:t>
            </a:r>
            <a:r>
              <a:rPr lang="en-US" b="1" dirty="0" smtClean="0"/>
              <a:t>"</a:t>
            </a:r>
            <a:r>
              <a:rPr lang="en-US" dirty="0" smtClean="0"/>
              <a:t>: "</a:t>
            </a:r>
            <a:r>
              <a:rPr lang="ru-RU" dirty="0" smtClean="0"/>
              <a:t>Иван", </a:t>
            </a:r>
            <a:endParaRPr lang="en-US" dirty="0" smtClean="0"/>
          </a:p>
          <a:p>
            <a:r>
              <a:rPr lang="en-US" b="1" dirty="0" smtClean="0"/>
              <a:t>    </a:t>
            </a:r>
            <a:r>
              <a:rPr lang="ru-RU" b="1" dirty="0" smtClean="0"/>
              <a:t>"</a:t>
            </a:r>
            <a:r>
              <a:rPr lang="en-US" b="1" dirty="0" err="1" smtClean="0"/>
              <a:t>lastName</a:t>
            </a:r>
            <a:r>
              <a:rPr lang="en-US" b="1" dirty="0" smtClean="0"/>
              <a:t>"</a:t>
            </a:r>
            <a:r>
              <a:rPr lang="en-US" dirty="0" smtClean="0"/>
              <a:t>: "</a:t>
            </a:r>
            <a:r>
              <a:rPr lang="ru-RU" dirty="0" smtClean="0"/>
              <a:t>Иванов", </a:t>
            </a:r>
            <a:endParaRPr lang="en-US" dirty="0" smtClean="0"/>
          </a:p>
          <a:p>
            <a:r>
              <a:rPr lang="en-US" b="1" dirty="0" smtClean="0"/>
              <a:t>    </a:t>
            </a:r>
            <a:r>
              <a:rPr lang="ru-RU" b="1" dirty="0" smtClean="0"/>
              <a:t>"</a:t>
            </a:r>
            <a:r>
              <a:rPr lang="en-US" b="1" dirty="0" smtClean="0"/>
              <a:t>address"</a:t>
            </a:r>
            <a:r>
              <a:rPr lang="en-US" dirty="0" smtClean="0"/>
              <a:t>: </a:t>
            </a:r>
          </a:p>
          <a:p>
            <a:r>
              <a:rPr lang="en-US" dirty="0" smtClean="0"/>
              <a:t>    { </a:t>
            </a:r>
          </a:p>
          <a:p>
            <a:r>
              <a:rPr lang="en-US" b="1" dirty="0" smtClean="0"/>
              <a:t>        "</a:t>
            </a:r>
            <a:r>
              <a:rPr lang="en-US" b="1" dirty="0" err="1" smtClean="0"/>
              <a:t>streetAddress</a:t>
            </a:r>
            <a:r>
              <a:rPr lang="en-US" b="1" dirty="0" smtClean="0"/>
              <a:t>"</a:t>
            </a:r>
            <a:r>
              <a:rPr lang="en-US" dirty="0" smtClean="0"/>
              <a:t>: "</a:t>
            </a:r>
            <a:r>
              <a:rPr lang="ru-RU" dirty="0" smtClean="0"/>
              <a:t>Московское </a:t>
            </a:r>
            <a:r>
              <a:rPr lang="ru-RU" dirty="0" err="1" smtClean="0"/>
              <a:t>ш</a:t>
            </a:r>
            <a:r>
              <a:rPr lang="ru-RU" dirty="0" smtClean="0"/>
              <a:t>., 101, кв.101", 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ru-RU" b="1" dirty="0" smtClean="0"/>
              <a:t>"</a:t>
            </a:r>
            <a:r>
              <a:rPr lang="en-US" b="1" dirty="0" smtClean="0"/>
              <a:t>city"</a:t>
            </a:r>
            <a:r>
              <a:rPr lang="en-US" dirty="0" smtClean="0"/>
              <a:t>: "</a:t>
            </a:r>
            <a:r>
              <a:rPr lang="ru-RU" dirty="0" smtClean="0"/>
              <a:t>Ленинград", 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ru-RU" b="1" dirty="0" smtClean="0"/>
              <a:t>"</a:t>
            </a:r>
            <a:r>
              <a:rPr lang="en-US" b="1" dirty="0" err="1" smtClean="0"/>
              <a:t>postalCode</a:t>
            </a:r>
            <a:r>
              <a:rPr lang="en-US" b="1" dirty="0" smtClean="0"/>
              <a:t>"</a:t>
            </a:r>
            <a:r>
              <a:rPr lang="en-US" dirty="0" smtClean="0"/>
              <a:t>: 101101 </a:t>
            </a:r>
          </a:p>
          <a:p>
            <a:r>
              <a:rPr lang="en-US" dirty="0" smtClean="0"/>
              <a:t>     }, </a:t>
            </a:r>
          </a:p>
          <a:p>
            <a:r>
              <a:rPr lang="en-US" b="1" dirty="0" smtClean="0"/>
              <a:t>    "</a:t>
            </a:r>
            <a:r>
              <a:rPr lang="en-US" b="1" dirty="0" err="1" smtClean="0"/>
              <a:t>phoneNumbers</a:t>
            </a:r>
            <a:r>
              <a:rPr lang="en-US" b="1" dirty="0" smtClean="0"/>
              <a:t>"</a:t>
            </a:r>
            <a:r>
              <a:rPr lang="en-US" dirty="0" smtClean="0"/>
              <a:t>: [ "812 123-1234", "916 123-4567" ] </a:t>
            </a:r>
          </a:p>
          <a:p>
            <a:r>
              <a:rPr lang="en-US" dirty="0" smtClean="0"/>
              <a:t>}</a:t>
            </a:r>
            <a:r>
              <a:rPr lang="ru-RU" dirty="0" smtClean="0"/>
              <a:t> 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/>
          </a:bodyPr>
          <a:lstStyle/>
          <a:p>
            <a:r>
              <a:rPr lang="ru-RU" sz="2400" b="1" dirty="0" err="1" smtClean="0"/>
              <a:t>Поляровская</a:t>
            </a:r>
            <a:r>
              <a:rPr lang="ru-RU" sz="2400" b="1" dirty="0" smtClean="0"/>
              <a:t> нотация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36713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Определение типа:</a:t>
            </a:r>
          </a:p>
          <a:p>
            <a:r>
              <a:rPr lang="ru-RU" dirty="0" smtClean="0"/>
              <a:t>Тип ::= целое </a:t>
            </a:r>
            <a:r>
              <a:rPr lang="en-US" dirty="0" smtClean="0"/>
              <a:t>| </a:t>
            </a:r>
            <a:r>
              <a:rPr lang="ru-RU" dirty="0" smtClean="0"/>
              <a:t>вещественное </a:t>
            </a:r>
            <a:r>
              <a:rPr lang="en-US" dirty="0" smtClean="0"/>
              <a:t>| </a:t>
            </a:r>
            <a:r>
              <a:rPr lang="ru-RU" dirty="0" smtClean="0"/>
              <a:t>логическое </a:t>
            </a:r>
            <a:r>
              <a:rPr lang="en-US" dirty="0" smtClean="0"/>
              <a:t>| </a:t>
            </a:r>
            <a:r>
              <a:rPr lang="ru-RU" dirty="0" smtClean="0"/>
              <a:t>строка </a:t>
            </a:r>
            <a:r>
              <a:rPr lang="en-US" dirty="0" smtClean="0"/>
              <a:t>|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Запись </a:t>
            </a:r>
            <a:r>
              <a:rPr lang="en-US" dirty="0" smtClean="0"/>
              <a:t>| </a:t>
            </a:r>
            <a:r>
              <a:rPr lang="ru-RU" dirty="0" smtClean="0"/>
              <a:t>Последовательность </a:t>
            </a:r>
            <a:r>
              <a:rPr lang="en-US" dirty="0" smtClean="0"/>
              <a:t>| </a:t>
            </a:r>
            <a:r>
              <a:rPr lang="ru-RU" dirty="0" smtClean="0"/>
              <a:t>Объединение</a:t>
            </a:r>
          </a:p>
          <a:p>
            <a:endParaRPr lang="ru-RU" dirty="0" smtClean="0"/>
          </a:p>
          <a:p>
            <a:r>
              <a:rPr lang="ru-RU" dirty="0" smtClean="0"/>
              <a:t>Напр. тип:</a:t>
            </a:r>
          </a:p>
          <a:p>
            <a:r>
              <a:rPr lang="en-US" dirty="0" smtClean="0"/>
              <a:t>Person = {</a:t>
            </a:r>
            <a:r>
              <a:rPr lang="ru-RU" dirty="0" smtClean="0"/>
              <a:t> </a:t>
            </a:r>
            <a:r>
              <a:rPr lang="en-US" dirty="0" smtClean="0"/>
              <a:t>id: </a:t>
            </a:r>
            <a:r>
              <a:rPr lang="ru-RU" dirty="0" smtClean="0"/>
              <a:t>целое</a:t>
            </a:r>
            <a:r>
              <a:rPr lang="en-US" dirty="0" smtClean="0"/>
              <a:t>, name: </a:t>
            </a:r>
            <a:r>
              <a:rPr lang="ru-RU" dirty="0" smtClean="0"/>
              <a:t>строка, </a:t>
            </a:r>
            <a:r>
              <a:rPr lang="en-US" dirty="0" smtClean="0"/>
              <a:t>age: </a:t>
            </a:r>
            <a:r>
              <a:rPr lang="ru-RU" dirty="0" smtClean="0"/>
              <a:t>вещественное </a:t>
            </a:r>
            <a:r>
              <a:rPr lang="en-US" dirty="0" smtClean="0"/>
              <a:t>}</a:t>
            </a:r>
          </a:p>
          <a:p>
            <a:r>
              <a:rPr lang="en-US" dirty="0" smtClean="0"/>
              <a:t>Persons = [ Person ]</a:t>
            </a:r>
            <a:r>
              <a:rPr lang="ru-RU" dirty="0" smtClean="0"/>
              <a:t> </a:t>
            </a:r>
          </a:p>
          <a:p>
            <a:r>
              <a:rPr lang="ru-RU" dirty="0" smtClean="0"/>
              <a:t>Напр. значение этого типа:</a:t>
            </a:r>
            <a:endParaRPr lang="en-US" dirty="0" smtClean="0"/>
          </a:p>
          <a:p>
            <a:r>
              <a:rPr lang="en-US" dirty="0" smtClean="0"/>
              <a:t>[</a:t>
            </a:r>
          </a:p>
          <a:p>
            <a:r>
              <a:rPr lang="en-US" dirty="0" smtClean="0"/>
              <a:t>     { 776, “</a:t>
            </a:r>
            <a:r>
              <a:rPr lang="ru-RU" dirty="0" smtClean="0"/>
              <a:t>Иванов</a:t>
            </a:r>
            <a:r>
              <a:rPr lang="en-US" dirty="0" smtClean="0"/>
              <a:t>”, 33 },</a:t>
            </a:r>
          </a:p>
          <a:p>
            <a:r>
              <a:rPr lang="en-US" dirty="0" smtClean="0"/>
              <a:t>     { 777, “</a:t>
            </a:r>
            <a:r>
              <a:rPr lang="ru-RU" dirty="0" smtClean="0"/>
              <a:t>Петров</a:t>
            </a:r>
            <a:r>
              <a:rPr lang="en-US" dirty="0" smtClean="0"/>
              <a:t>”, </a:t>
            </a:r>
            <a:r>
              <a:rPr lang="ru-RU" dirty="0" smtClean="0"/>
              <a:t>39.5</a:t>
            </a:r>
            <a:r>
              <a:rPr lang="en-US" dirty="0" smtClean="0"/>
              <a:t> },</a:t>
            </a:r>
          </a:p>
          <a:p>
            <a:r>
              <a:rPr lang="en-US" dirty="0" smtClean="0"/>
              <a:t>     { 778, “</a:t>
            </a:r>
            <a:r>
              <a:rPr lang="ru-RU" dirty="0" smtClean="0"/>
              <a:t>Сидоров</a:t>
            </a:r>
            <a:r>
              <a:rPr lang="en-US" dirty="0" smtClean="0"/>
              <a:t>”, </a:t>
            </a:r>
            <a:r>
              <a:rPr lang="ru-RU" dirty="0" smtClean="0"/>
              <a:t>20.3</a:t>
            </a:r>
            <a:r>
              <a:rPr lang="en-US" dirty="0" smtClean="0"/>
              <a:t> },</a:t>
            </a:r>
          </a:p>
          <a:p>
            <a:r>
              <a:rPr lang="en-US" dirty="0" smtClean="0"/>
              <a:t>    …</a:t>
            </a:r>
          </a:p>
          <a:p>
            <a:r>
              <a:rPr lang="en-US" dirty="0" smtClean="0"/>
              <a:t>]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Использование объединения</a:t>
            </a:r>
          </a:p>
          <a:p>
            <a:endParaRPr lang="en-US" dirty="0" smtClean="0"/>
          </a:p>
          <a:p>
            <a:r>
              <a:rPr lang="ru-RU" dirty="0" smtClean="0"/>
              <a:t>тип:</a:t>
            </a:r>
          </a:p>
          <a:p>
            <a:r>
              <a:rPr lang="en-US" dirty="0" smtClean="0"/>
              <a:t>Node = none^,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^,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</a:t>
            </a:r>
            <a:r>
              <a:rPr lang="en-US" dirty="0" smtClean="0"/>
              <a:t>^,</a:t>
            </a:r>
          </a:p>
          <a:p>
            <a:r>
              <a:rPr lang="en-US" dirty="0" smtClean="0"/>
              <a:t>    pair^{ left: Node, right: Node }</a:t>
            </a:r>
          </a:p>
          <a:p>
            <a:endParaRPr lang="en-US" dirty="0" smtClean="0"/>
          </a:p>
          <a:p>
            <a:r>
              <a:rPr lang="ru-RU" dirty="0" smtClean="0"/>
              <a:t>значение:</a:t>
            </a:r>
          </a:p>
          <a:p>
            <a:r>
              <a:rPr lang="en-US" dirty="0" smtClean="0"/>
              <a:t>pair^{ int^88, pair^{</a:t>
            </a:r>
          </a:p>
          <a:p>
            <a:r>
              <a:rPr lang="en-US" dirty="0" smtClean="0"/>
              <a:t>    pair^{int^3, </a:t>
            </a:r>
            <a:r>
              <a:rPr lang="en-US" dirty="0" err="1" smtClean="0"/>
              <a:t>str</a:t>
            </a:r>
            <a:r>
              <a:rPr lang="en-US" dirty="0" smtClean="0"/>
              <a:t>^”</a:t>
            </a:r>
            <a:r>
              <a:rPr lang="en-US" dirty="0" err="1" smtClean="0"/>
              <a:t>abcde</a:t>
            </a:r>
            <a:r>
              <a:rPr lang="en-US" dirty="0" smtClean="0"/>
              <a:t>”},</a:t>
            </a:r>
          </a:p>
          <a:p>
            <a:r>
              <a:rPr lang="en-US" dirty="0" smtClean="0"/>
              <a:t>    node^,</a:t>
            </a:r>
          </a:p>
          <a:p>
            <a:r>
              <a:rPr lang="en-US" smtClean="0"/>
              <a:t>    int^8787}}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2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Алфавит и лексика </a:t>
            </a:r>
            <a:r>
              <a:rPr lang="en-US" sz="4000" dirty="0" smtClean="0"/>
              <a:t>XML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xmlns="" val="38529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Алфавит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Старый подход: символ это байт (8 битов). Кодируется до 256 символов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05273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Текст – это набор символов. Что такое символ? 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57301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Новый подход: символ это 2 байта (16 битов). Кодируется до 65536 символов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477" y="764704"/>
            <a:ext cx="3733523" cy="326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293096"/>
            <a:ext cx="40005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293095"/>
            <a:ext cx="3960440" cy="304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6220</TotalTime>
  <Words>5202</Words>
  <Application>Microsoft Office PowerPoint</Application>
  <PresentationFormat>Экран (4:3)</PresentationFormat>
  <Paragraphs>1092</Paragraphs>
  <Slides>78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79" baseType="lpstr">
      <vt:lpstr>Тема Office</vt:lpstr>
      <vt:lpstr>Стандарты XML и JSON</vt:lpstr>
      <vt:lpstr>Раздел 1</vt:lpstr>
      <vt:lpstr>История формализмов текстового представления данных</vt:lpstr>
      <vt:lpstr>Эволюция понятий и языков разметки</vt:lpstr>
      <vt:lpstr>Пример текcта SGML</vt:lpstr>
      <vt:lpstr>Что такое XML?</vt:lpstr>
      <vt:lpstr>Как устроен формат XML?</vt:lpstr>
      <vt:lpstr>Раздел 2</vt:lpstr>
      <vt:lpstr>Алфавит</vt:lpstr>
      <vt:lpstr>Кодировки</vt:lpstr>
      <vt:lpstr>Кодирование задается прямо в XML-документе</vt:lpstr>
      <vt:lpstr>Слайд 12</vt:lpstr>
      <vt:lpstr>Структура XML-документа</vt:lpstr>
      <vt:lpstr>Логическая структура XML-значения</vt:lpstr>
      <vt:lpstr>Раздел 3  DTD – Document Type Definition</vt:lpstr>
      <vt:lpstr>Слайд 16</vt:lpstr>
      <vt:lpstr>Слайд 17</vt:lpstr>
      <vt:lpstr>Слайд 18</vt:lpstr>
      <vt:lpstr>Раздел 4 Ввод-вывод, DOM – Document Object Model</vt:lpstr>
      <vt:lpstr>Два способа ввода</vt:lpstr>
      <vt:lpstr>Стандартное представление дерева: DOM – Document Object Model</vt:lpstr>
      <vt:lpstr>Функциональное объектное представление XML</vt:lpstr>
      <vt:lpstr>Слайд 23</vt:lpstr>
      <vt:lpstr>Слайд 24</vt:lpstr>
      <vt:lpstr>Раздел 5. Пространства имен</vt:lpstr>
      <vt:lpstr>Пространства имен для XML</vt:lpstr>
      <vt:lpstr>Общая конструкция</vt:lpstr>
      <vt:lpstr>Раздел 6. XSLT – язык трансформаций</vt:lpstr>
      <vt:lpstr>Гибкость трансформаций</vt:lpstr>
      <vt:lpstr>Общее устройство XSLT</vt:lpstr>
      <vt:lpstr>Шаблоны (templates)</vt:lpstr>
      <vt:lpstr>Детали шаблонов</vt:lpstr>
      <vt:lpstr>Переменные и параметры</vt:lpstr>
      <vt:lpstr>Конструирование элементов и атрибутов</vt:lpstr>
      <vt:lpstr>Раздел 7. XPath</vt:lpstr>
      <vt:lpstr>XPath-формула</vt:lpstr>
      <vt:lpstr>Оси (Axises)</vt:lpstr>
      <vt:lpstr>Шаг выделения</vt:lpstr>
      <vt:lpstr>Функции над множествами узлов</vt:lpstr>
      <vt:lpstr>Строковые функции</vt:lpstr>
      <vt:lpstr>Логические функции и операторы</vt:lpstr>
      <vt:lpstr>Числовые функции и операторы</vt:lpstr>
      <vt:lpstr>Примеры</vt:lpstr>
      <vt:lpstr>Раздел 7. Применение XML</vt:lpstr>
      <vt:lpstr>Спецификация грамматик DTD</vt:lpstr>
      <vt:lpstr>Спецификация грамматик Schema</vt:lpstr>
      <vt:lpstr>Средства группирования и структурирования данных</vt:lpstr>
      <vt:lpstr>Языки представления специализированных данных</vt:lpstr>
      <vt:lpstr>Представление баз данных</vt:lpstr>
      <vt:lpstr>Форматы клиент-серверного взаимодействия</vt:lpstr>
      <vt:lpstr>Стандарты представления графической композиции</vt:lpstr>
      <vt:lpstr>Раздел 8. RDF – представление графов</vt:lpstr>
      <vt:lpstr>Слайд 53</vt:lpstr>
      <vt:lpstr>Слайд 54</vt:lpstr>
      <vt:lpstr>Linked Data – технологическая платформа для Semantic Web</vt:lpstr>
      <vt:lpstr>Слайд 56</vt:lpstr>
      <vt:lpstr>Слайд 57</vt:lpstr>
      <vt:lpstr>Раздел 9. Онтологии </vt:lpstr>
      <vt:lpstr>Добавление онтологии</vt:lpstr>
      <vt:lpstr>Некоторые используемые онтологии</vt:lpstr>
      <vt:lpstr>Онтология определяет:</vt:lpstr>
      <vt:lpstr>Частный случай: один класс. Дублинское ядро Dublin Core. </vt:lpstr>
      <vt:lpstr>vCard – традиционная адресная (телефонная) книга, сделанная в технологии RDF</vt:lpstr>
      <vt:lpstr>FOAF – Friend Of A Friend ontology</vt:lpstr>
      <vt:lpstr>Слайд 65</vt:lpstr>
      <vt:lpstr>Онтология dbpedia_3.8</vt:lpstr>
      <vt:lpstr>SKOS Simple Knowledge Organization System</vt:lpstr>
      <vt:lpstr>Онтология орг. систем (Organization Ontology)  </vt:lpstr>
      <vt:lpstr>Реализация в OO подструктур и членства  </vt:lpstr>
      <vt:lpstr>Современный подход – комбинирование онтологий. Пример Asset Description Metadata Schema (ADMS)</vt:lpstr>
      <vt:lpstr>Базовая онтология</vt:lpstr>
      <vt:lpstr>Слайд 72</vt:lpstr>
      <vt:lpstr>Экспериментальные системы</vt:lpstr>
      <vt:lpstr>Раздел 10. Другие способы изображения структурных значений</vt:lpstr>
      <vt:lpstr>Слайд 75</vt:lpstr>
      <vt:lpstr>JSON – JavaScript Object Notation</vt:lpstr>
      <vt:lpstr>Поляровская нотация</vt:lpstr>
      <vt:lpstr>Слайд 78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Стандарты XML</dc:title>
  <dc:creator>Marchuk</dc:creator>
  <cp:lastModifiedBy>mag</cp:lastModifiedBy>
  <cp:revision>438</cp:revision>
  <dcterms:created xsi:type="dcterms:W3CDTF">2020-10-08T06:06:12Z</dcterms:created>
  <dcterms:modified xsi:type="dcterms:W3CDTF">2021-10-12T08:51:25Z</dcterms:modified>
</cp:coreProperties>
</file>