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334" r:id="rId3"/>
    <p:sldId id="335" r:id="rId4"/>
    <p:sldId id="340" r:id="rId5"/>
    <p:sldId id="343" r:id="rId6"/>
    <p:sldId id="344" r:id="rId7"/>
    <p:sldId id="345" r:id="rId8"/>
    <p:sldId id="346" r:id="rId9"/>
    <p:sldId id="349" r:id="rId10"/>
    <p:sldId id="347" r:id="rId11"/>
    <p:sldId id="342" r:id="rId12"/>
    <p:sldId id="337" r:id="rId13"/>
    <p:sldId id="350" r:id="rId14"/>
    <p:sldId id="336" r:id="rId15"/>
    <p:sldId id="339" r:id="rId16"/>
    <p:sldId id="338" r:id="rId17"/>
    <p:sldId id="341" r:id="rId18"/>
    <p:sldId id="333"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C11"/>
    <a:srgbClr val="177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6"/>
    <p:restoredTop sz="94744"/>
  </p:normalViewPr>
  <p:slideViewPr>
    <p:cSldViewPr snapToGrid="0">
      <p:cViewPr varScale="1">
        <p:scale>
          <a:sx n="96" d="100"/>
          <a:sy n="96" d="100"/>
        </p:scale>
        <p:origin x="17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none"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1/4/25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gmath.github.io/SiteFiles/StdErrorDecisionTree.pdf" TargetMode="External"/><Relationship Id="rId2" Type="http://schemas.openxmlformats.org/officeDocument/2006/relationships/hyperlink" Target="https://agmath.github.io/SiteFiles/HTgeneral_Excel.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gmath.github.io/SiteFiles/StdErrorDecisionTree.pdf" TargetMode="External"/><Relationship Id="rId2" Type="http://schemas.openxmlformats.org/officeDocument/2006/relationships/hyperlink" Target="https://agmath.github.io/SiteFiles/HTgeneral_Excel.pdf"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A16A-CE4A-AE84-4114-DB8018239CB4}"/>
              </a:ext>
            </a:extLst>
          </p:cNvPr>
          <p:cNvSpPr>
            <a:spLocks noGrp="1"/>
          </p:cNvSpPr>
          <p:nvPr>
            <p:ph type="ctrTitle"/>
          </p:nvPr>
        </p:nvSpPr>
        <p:spPr/>
        <p:txBody>
          <a:bodyPr>
            <a:normAutofit fontScale="90000"/>
          </a:bodyPr>
          <a:lstStyle/>
          <a:p>
            <a:r>
              <a:rPr lang="en-US" dirty="0"/>
              <a:t>Hypothesis Tests for a Single Population Mean</a:t>
            </a:r>
          </a:p>
        </p:txBody>
      </p:sp>
      <p:sp>
        <p:nvSpPr>
          <p:cNvPr id="3" name="Subtitle 2">
            <a:extLst>
              <a:ext uri="{FF2B5EF4-FFF2-40B4-BE49-F238E27FC236}">
                <a16:creationId xmlns:a16="http://schemas.microsoft.com/office/drawing/2014/main" id="{49BD8E9A-A007-F324-B075-8044DDF79C9B}"/>
              </a:ext>
            </a:extLst>
          </p:cNvPr>
          <p:cNvSpPr>
            <a:spLocks noGrp="1"/>
          </p:cNvSpPr>
          <p:nvPr>
            <p:ph type="subTitle" idx="1"/>
          </p:nvPr>
        </p:nvSpPr>
        <p:spPr/>
        <p:txBody>
          <a:bodyPr/>
          <a:lstStyle/>
          <a:p>
            <a:r>
              <a:rPr lang="en-US" dirty="0"/>
              <a:t>Determining whether a population mean is greater than, less than, or different from a prior assumed, historical, or required value</a:t>
            </a:r>
          </a:p>
        </p:txBody>
      </p:sp>
    </p:spTree>
    <p:extLst>
      <p:ext uri="{BB962C8B-B14F-4D97-AF65-F5344CB8AC3E}">
        <p14:creationId xmlns:p14="http://schemas.microsoft.com/office/powerpoint/2010/main" val="3174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A2F4-D0F7-DCAF-6AD8-0F4DD642439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D827784-951C-348A-AA93-731264B4C596}"/>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4346B03D-D9A5-DE04-08A5-2A763FC552CA}"/>
              </a:ext>
            </a:extLst>
          </p:cNvPr>
          <p:cNvSpPr>
            <a:spLocks noGrp="1"/>
          </p:cNvSpPr>
          <p:nvPr>
            <p:ph type="title"/>
          </p:nvPr>
        </p:nvSpPr>
        <p:spPr/>
        <p:txBody>
          <a:bodyPr>
            <a:normAutofit/>
          </a:bodyPr>
          <a:lstStyle/>
          <a:p>
            <a:br>
              <a:rPr lang="en-US" dirty="0"/>
            </a:br>
            <a:r>
              <a:rPr lang="en-US" dirty="0"/>
              <a:t>Example: Fitness Tracker Accuracy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27DAC-4D07-1E38-B124-AB5E1B77A247}"/>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B727DAC-4D07-1E38-B124-AB5E1B77A247}"/>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BCDDC66-722B-4B72-45E6-BC68EFF1345B}"/>
                  </a:ext>
                </a:extLst>
              </p:cNvPr>
              <p:cNvSpPr txBox="1"/>
              <p:nvPr/>
            </p:nvSpPr>
            <p:spPr>
              <a:xfrm>
                <a:off x="4068417" y="3674778"/>
                <a:ext cx="3644348" cy="2553776"/>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258 −200</m:t>
                          </m:r>
                        </m:num>
                        <m:den>
                          <m:r>
                            <a:rPr lang="en-US" b="0" i="1" smtClean="0">
                              <a:latin typeface="Cambria Math" panose="02040503050406030204" pitchFamily="18" charset="0"/>
                            </a:rPr>
                            <m:t>16.45</m:t>
                          </m:r>
                        </m:den>
                      </m:f>
                    </m:oMath>
                  </m:oMathPara>
                </a14:m>
                <a:endParaRPr lang="en-US" i="1" dirty="0"/>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≈3.53</m:t>
                      </m:r>
                    </m:oMath>
                  </m:oMathPara>
                </a14:m>
                <a:endParaRPr lang="en-US" i="1" dirty="0"/>
              </a:p>
              <a:p>
                <a:pPr lvl="1"/>
                <a:endParaRPr lang="en-US" i="1" dirty="0"/>
              </a:p>
            </p:txBody>
          </p:sp>
        </mc:Choice>
        <mc:Fallback>
          <p:sp>
            <p:nvSpPr>
              <p:cNvPr id="7" name="TextBox 6">
                <a:extLst>
                  <a:ext uri="{FF2B5EF4-FFF2-40B4-BE49-F238E27FC236}">
                    <a16:creationId xmlns:a16="http://schemas.microsoft.com/office/drawing/2014/main" id="{0BCDDC66-722B-4B72-45E6-BC68EFF1345B}"/>
                  </a:ext>
                </a:extLst>
              </p:cNvPr>
              <p:cNvSpPr txBox="1">
                <a:spLocks noRot="1" noChangeAspect="1" noMove="1" noResize="1" noEditPoints="1" noAdjustHandles="1" noChangeArrowheads="1" noChangeShapeType="1" noTextEdit="1"/>
              </p:cNvSpPr>
              <p:nvPr/>
            </p:nvSpPr>
            <p:spPr>
              <a:xfrm>
                <a:off x="4068417" y="3674778"/>
                <a:ext cx="3644348" cy="2553776"/>
              </a:xfrm>
              <a:prstGeom prst="rect">
                <a:avLst/>
              </a:prstGeom>
              <a:blipFill>
                <a:blip r:embed="rId4"/>
                <a:stretch>
                  <a:fillRect l="-1389" t="-990" r="-69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A316BF6-ADC4-01F9-4EBC-820008DE5309}"/>
              </a:ext>
            </a:extLst>
          </p:cNvPr>
          <p:cNvPicPr>
            <a:picLocks noChangeAspect="1"/>
          </p:cNvPicPr>
          <p:nvPr/>
        </p:nvPicPr>
        <p:blipFill>
          <a:blip r:embed="rId5"/>
          <a:stretch>
            <a:fillRect/>
          </a:stretch>
        </p:blipFill>
        <p:spPr>
          <a:xfrm>
            <a:off x="7712764" y="4531434"/>
            <a:ext cx="2099642" cy="1697120"/>
          </a:xfrm>
          <a:prstGeom prst="rect">
            <a:avLst/>
          </a:prstGeom>
        </p:spPr>
      </p:pic>
      <p:pic>
        <p:nvPicPr>
          <p:cNvPr id="11" name="Picture 10">
            <a:extLst>
              <a:ext uri="{FF2B5EF4-FFF2-40B4-BE49-F238E27FC236}">
                <a16:creationId xmlns:a16="http://schemas.microsoft.com/office/drawing/2014/main" id="{D16C5FFA-261D-CE15-FDC6-3B3D3EC03E47}"/>
              </a:ext>
            </a:extLst>
          </p:cNvPr>
          <p:cNvPicPr>
            <a:picLocks noChangeAspect="1"/>
          </p:cNvPicPr>
          <p:nvPr/>
        </p:nvPicPr>
        <p:blipFill>
          <a:blip r:embed="rId6"/>
          <a:stretch>
            <a:fillRect/>
          </a:stretch>
        </p:blipFill>
        <p:spPr>
          <a:xfrm>
            <a:off x="7712762" y="4531435"/>
            <a:ext cx="2160459" cy="1746278"/>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84B68FC-7FF8-0E19-62D1-704BA81F4CE2}"/>
                  </a:ext>
                </a:extLst>
              </p:cNvPr>
              <p:cNvSpPr txBox="1"/>
              <p:nvPr/>
            </p:nvSpPr>
            <p:spPr>
              <a:xfrm>
                <a:off x="7712764" y="3627395"/>
                <a:ext cx="4479235" cy="1200329"/>
              </a:xfrm>
              <a:prstGeom prst="rect">
                <a:avLst/>
              </a:prstGeom>
              <a:noFill/>
            </p:spPr>
            <p:txBody>
              <a:bodyPr wrap="square" rtlCol="0">
                <a:spAutoFit/>
              </a:bodyPr>
              <a:lstStyle/>
              <a:p>
                <a:r>
                  <a:rPr lang="en-US" b="1" dirty="0"/>
                  <a:t>Distribution: </a:t>
                </a:r>
              </a:p>
              <a:p>
                <a:pPr lvl="1"/>
                <a14:m>
                  <m:oMath xmlns:m="http://schemas.openxmlformats.org/officeDocument/2006/math">
                    <m:r>
                      <a:rPr lang="en-US" b="0" i="1" smtClean="0">
                        <a:latin typeface="Cambria Math" panose="02040503050406030204" pitchFamily="18" charset="0"/>
                      </a:rPr>
                      <m:t>𝑑𝑓</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−1</m:t>
                    </m:r>
                  </m:oMath>
                </a14:m>
                <a:r>
                  <a:rPr lang="en-US" dirty="0"/>
                  <a:t> ➡️ </a:t>
                </a:r>
                <a14:m>
                  <m:oMath xmlns:m="http://schemas.openxmlformats.org/officeDocument/2006/math">
                    <m:r>
                      <a:rPr lang="en-US" b="0" i="1" smtClean="0">
                        <a:latin typeface="Cambria Math" panose="02040503050406030204" pitchFamily="18" charset="0"/>
                      </a:rPr>
                      <m:t>𝑡</m:t>
                    </m:r>
                  </m:oMath>
                </a14:m>
                <a:r>
                  <a:rPr lang="en-US" dirty="0"/>
                  <a:t>-distribution</a:t>
                </a:r>
              </a:p>
              <a:p>
                <a:pPr/>
                <a:r>
                  <a:rPr lang="en-US" b="1" dirty="0"/>
                  <a:t>p-value:</a:t>
                </a:r>
              </a:p>
              <a:p>
                <a:pPr lvl="1"/>
                <a:endParaRPr lang="en-US" i="1" dirty="0"/>
              </a:p>
            </p:txBody>
          </p:sp>
        </mc:Choice>
        <mc:Fallback>
          <p:sp>
            <p:nvSpPr>
              <p:cNvPr id="5" name="TextBox 4">
                <a:extLst>
                  <a:ext uri="{FF2B5EF4-FFF2-40B4-BE49-F238E27FC236}">
                    <a16:creationId xmlns:a16="http://schemas.microsoft.com/office/drawing/2014/main" id="{C84B68FC-7FF8-0E19-62D1-704BA81F4CE2}"/>
                  </a:ext>
                </a:extLst>
              </p:cNvPr>
              <p:cNvSpPr txBox="1">
                <a:spLocks noRot="1" noChangeAspect="1" noMove="1" noResize="1" noEditPoints="1" noAdjustHandles="1" noChangeArrowheads="1" noChangeShapeType="1" noTextEdit="1"/>
              </p:cNvSpPr>
              <p:nvPr/>
            </p:nvSpPr>
            <p:spPr>
              <a:xfrm>
                <a:off x="7712764" y="3627395"/>
                <a:ext cx="4479235" cy="1200329"/>
              </a:xfrm>
              <a:prstGeom prst="rect">
                <a:avLst/>
              </a:prstGeom>
              <a:blipFill>
                <a:blip r:embed="rId7"/>
                <a:stretch>
                  <a:fillRect l="-1130" t="-208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B793121-9B0F-246E-38D4-CEB713C2AA03}"/>
                  </a:ext>
                </a:extLst>
              </p:cNvPr>
              <p:cNvSpPr txBox="1"/>
              <p:nvPr/>
            </p:nvSpPr>
            <p:spPr>
              <a:xfrm>
                <a:off x="8931965" y="4227444"/>
                <a:ext cx="3260034" cy="193899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500" b="0" i="1" smtClean="0">
                          <a:latin typeface="Cambria Math" panose="02040503050406030204" pitchFamily="18" charset="0"/>
                        </a:rPr>
                        <m:t>1 − </m:t>
                      </m:r>
                      <m:r>
                        <a:rPr lang="en-US" sz="1500" b="0" i="1" smtClean="0">
                          <a:latin typeface="Cambria Math" panose="02040503050406030204" pitchFamily="18" charset="0"/>
                        </a:rPr>
                        <m:t>𝑁𝑂𝑅𝑀</m:t>
                      </m:r>
                      <m:r>
                        <a:rPr lang="en-US" sz="1500" b="0" i="1" smtClean="0">
                          <a:latin typeface="Cambria Math" panose="02040503050406030204" pitchFamily="18" charset="0"/>
                        </a:rPr>
                        <m:t>.</m:t>
                      </m:r>
                      <m:r>
                        <a:rPr lang="en-US" sz="1500" b="0" i="1" smtClean="0">
                          <a:latin typeface="Cambria Math" panose="02040503050406030204" pitchFamily="18" charset="0"/>
                        </a:rPr>
                        <m:t>𝐷𝐼𝑆𝑇</m:t>
                      </m:r>
                      <m:r>
                        <a:rPr lang="en-US" sz="1500" b="0" i="1" smtClean="0">
                          <a:latin typeface="Cambria Math" panose="02040503050406030204" pitchFamily="18" charset="0"/>
                        </a:rPr>
                        <m:t>(3.53, 0, 1, </m:t>
                      </m:r>
                      <m:r>
                        <a:rPr lang="en-US" sz="1500" b="0" i="1" smtClean="0">
                          <a:latin typeface="Cambria Math" panose="02040503050406030204" pitchFamily="18" charset="0"/>
                        </a:rPr>
                        <m:t>𝑇𝑅𝑈𝐸</m:t>
                      </m:r>
                      <m:r>
                        <a:rPr lang="en-US" sz="1500" b="0" i="1" smtClean="0">
                          <a:latin typeface="Cambria Math" panose="02040503050406030204" pitchFamily="18" charset="0"/>
                        </a:rPr>
                        <m:t>)</m:t>
                      </m:r>
                    </m:oMath>
                  </m:oMathPara>
                </a14:m>
                <a:endParaRPr lang="en-US" sz="1500" dirty="0"/>
              </a:p>
              <a:p>
                <a:pPr lvl="2"/>
                <a14:m>
                  <m:oMathPara xmlns:m="http://schemas.openxmlformats.org/officeDocument/2006/math">
                    <m:oMathParaPr>
                      <m:jc m:val="left"/>
                    </m:oMathParaPr>
                    <m:oMath xmlns:m="http://schemas.openxmlformats.org/officeDocument/2006/math">
                      <m:r>
                        <a:rPr lang="en-US" sz="1500" b="0" i="1" smtClean="0">
                          <a:latin typeface="Cambria Math" panose="02040503050406030204" pitchFamily="18" charset="0"/>
                        </a:rPr>
                        <m:t>≈0.0002</m:t>
                      </m:r>
                    </m:oMath>
                  </m:oMathPara>
                </a14:m>
                <a:endParaRPr lang="en-US" sz="1500" dirty="0"/>
              </a:p>
              <a:p>
                <a:pPr lvl="2"/>
                <a:r>
                  <a:rPr lang="en-US" b="1" dirty="0"/>
                  <a:t>Decision:</a:t>
                </a:r>
              </a:p>
              <a:p>
                <a:pPr lvl="3"/>
                <a:r>
                  <a:rPr lang="en-US" dirty="0"/>
                  <a:t>Since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r>
                      <a:rPr lang="en-US" b="0" i="1" smtClean="0">
                        <a:latin typeface="Cambria Math" panose="02040503050406030204" pitchFamily="18" charset="0"/>
                      </a:rPr>
                      <m:t>𝛼</m:t>
                    </m:r>
                  </m:oMath>
                </a14:m>
                <a:r>
                  <a:rPr lang="en-US" dirty="0"/>
                  <a:t>,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accept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endParaRPr lang="en-US" dirty="0"/>
              </a:p>
              <a:p>
                <a:endParaRPr lang="en-US" dirty="0"/>
              </a:p>
            </p:txBody>
          </p:sp>
        </mc:Choice>
        <mc:Fallback>
          <p:sp>
            <p:nvSpPr>
              <p:cNvPr id="12" name="TextBox 11">
                <a:extLst>
                  <a:ext uri="{FF2B5EF4-FFF2-40B4-BE49-F238E27FC236}">
                    <a16:creationId xmlns:a16="http://schemas.microsoft.com/office/drawing/2014/main" id="{7B793121-9B0F-246E-38D4-CEB713C2AA03}"/>
                  </a:ext>
                </a:extLst>
              </p:cNvPr>
              <p:cNvSpPr txBox="1">
                <a:spLocks noRot="1" noChangeAspect="1" noMove="1" noResize="1" noEditPoints="1" noAdjustHandles="1" noChangeArrowheads="1" noChangeShapeType="1" noTextEdit="1"/>
              </p:cNvSpPr>
              <p:nvPr/>
            </p:nvSpPr>
            <p:spPr>
              <a:xfrm>
                <a:off x="8931965" y="4227444"/>
                <a:ext cx="3260034" cy="1938992"/>
              </a:xfrm>
              <a:prstGeom prst="rect">
                <a:avLst/>
              </a:prstGeom>
              <a:blipFill>
                <a:blip r:embed="rId8"/>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DEF913F-154C-42B4-A7C4-DA3F59D2A3EF}"/>
              </a:ext>
            </a:extLst>
          </p:cNvPr>
          <p:cNvSpPr txBox="1"/>
          <p:nvPr/>
        </p:nvSpPr>
        <p:spPr>
          <a:xfrm>
            <a:off x="7911548" y="178936"/>
            <a:ext cx="4214191" cy="1400383"/>
          </a:xfrm>
          <a:prstGeom prst="rect">
            <a:avLst/>
          </a:prstGeom>
          <a:noFill/>
          <a:ln w="19050">
            <a:solidFill>
              <a:schemeClr val="accent1"/>
            </a:solidFill>
          </a:ln>
        </p:spPr>
        <p:txBody>
          <a:bodyPr wrap="square" rtlCol="0">
            <a:spAutoFit/>
          </a:bodyPr>
          <a:lstStyle/>
          <a:p>
            <a:r>
              <a:rPr lang="en-US" sz="1700" b="1" dirty="0"/>
              <a:t>Decision in Context:</a:t>
            </a:r>
            <a:endParaRPr lang="en-US" sz="1700" dirty="0"/>
          </a:p>
          <a:p>
            <a:pPr lvl="1"/>
            <a:r>
              <a:rPr lang="en-US" sz="1700" dirty="0"/>
              <a:t>The sample data provided significant evidence that the company’s claim is wrong. The average step-count error exceeds 200.</a:t>
            </a:r>
          </a:p>
        </p:txBody>
      </p:sp>
    </p:spTree>
    <p:extLst>
      <p:ext uri="{BB962C8B-B14F-4D97-AF65-F5344CB8AC3E}">
        <p14:creationId xmlns:p14="http://schemas.microsoft.com/office/powerpoint/2010/main" val="152063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0F1E6-9140-1B33-EFA4-D80EBD4FCDCF}"/>
              </a:ext>
            </a:extLst>
          </p:cNvPr>
          <p:cNvSpPr>
            <a:spLocks noGrp="1"/>
          </p:cNvSpPr>
          <p:nvPr>
            <p:ph type="title"/>
          </p:nvPr>
        </p:nvSpPr>
        <p:spPr/>
        <p:txBody>
          <a:bodyPr/>
          <a:lstStyle/>
          <a:p>
            <a:br>
              <a:rPr lang="en-US" dirty="0"/>
            </a:br>
            <a:r>
              <a:rPr lang="en-US" dirty="0"/>
              <a:t>Ask Me Two Questions</a:t>
            </a:r>
          </a:p>
        </p:txBody>
      </p:sp>
      <p:sp>
        <p:nvSpPr>
          <p:cNvPr id="3" name="Content Placeholder 2">
            <a:extLst>
              <a:ext uri="{FF2B5EF4-FFF2-40B4-BE49-F238E27FC236}">
                <a16:creationId xmlns:a16="http://schemas.microsoft.com/office/drawing/2014/main" id="{B305C645-DBC6-64AC-8D19-25281A16463C}"/>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Ask me at least two questions before we move forward</a:t>
            </a:r>
          </a:p>
        </p:txBody>
      </p:sp>
    </p:spTree>
    <p:extLst>
      <p:ext uri="{BB962C8B-B14F-4D97-AF65-F5344CB8AC3E}">
        <p14:creationId xmlns:p14="http://schemas.microsoft.com/office/powerpoint/2010/main" val="1725721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33F1-D5D6-692F-037C-29A3E8D21BC3}"/>
              </a:ext>
            </a:extLst>
          </p:cNvPr>
          <p:cNvSpPr>
            <a:spLocks noGrp="1"/>
          </p:cNvSpPr>
          <p:nvPr>
            <p:ph type="title"/>
          </p:nvPr>
        </p:nvSpPr>
        <p:spPr/>
        <p:txBody>
          <a:bodyPr/>
          <a:lstStyle/>
          <a:p>
            <a:br>
              <a:rPr lang="en-US" dirty="0"/>
            </a:br>
            <a:r>
              <a:rPr lang="en-US" dirty="0"/>
              <a:t>Example: Medication Effectiveness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CD1FA9-478F-9EF7-C970-B116FA2C9BA8}"/>
                  </a:ext>
                </a:extLst>
              </p:cNvPr>
              <p:cNvSpPr>
                <a:spLocks noGrp="1"/>
              </p:cNvSpPr>
              <p:nvPr>
                <p:ph idx="1"/>
              </p:nvPr>
            </p:nvSpPr>
            <p:spPr/>
            <p:txBody>
              <a:bodyPr/>
              <a:lstStyle/>
              <a:p>
                <a:pPr marL="0" indent="0">
                  <a:buNone/>
                </a:pPr>
                <a:r>
                  <a:rPr lang="en-US" b="1" dirty="0"/>
                  <a:t>Scenario: </a:t>
                </a:r>
                <a:r>
                  <a:rPr lang="en-US" dirty="0"/>
                  <a:t>A pharmaceutical company claims that its new medication reduces blood pressure by an average of 10 mmHg. A clinical trial involving 32 patients reveals an average reduction of 12 mmHg with a standard deviation of 3 mmHg. The company wants to test if the medication’s average effect is significantly different from the claimed 10 mmHg reduction. Conduct the test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=0.01</m:t>
                    </m:r>
                  </m:oMath>
                </a14:m>
                <a:r>
                  <a:rPr lang="en-US" b="1" dirty="0"/>
                  <a:t> </a:t>
                </a:r>
                <a:r>
                  <a:rPr lang="en-US" dirty="0"/>
                  <a:t>level of significance.</a:t>
                </a:r>
              </a:p>
            </p:txBody>
          </p:sp>
        </mc:Choice>
        <mc:Fallback xmlns="">
          <p:sp>
            <p:nvSpPr>
              <p:cNvPr id="3" name="Content Placeholder 2">
                <a:extLst>
                  <a:ext uri="{FF2B5EF4-FFF2-40B4-BE49-F238E27FC236}">
                    <a16:creationId xmlns:a16="http://schemas.microsoft.com/office/drawing/2014/main" id="{8ECD1FA9-478F-9EF7-C970-B116FA2C9BA8}"/>
                  </a:ext>
                </a:extLst>
              </p:cNvPr>
              <p:cNvSpPr>
                <a:spLocks noGrp="1" noRot="1" noChangeAspect="1" noMove="1" noResize="1" noEditPoints="1" noAdjustHandles="1" noChangeArrowheads="1" noChangeShapeType="1" noTextEdit="1"/>
              </p:cNvSpPr>
              <p:nvPr>
                <p:ph idx="1"/>
              </p:nvPr>
            </p:nvSpPr>
            <p:spPr>
              <a:blipFill>
                <a:blip r:embed="rId2"/>
                <a:stretch>
                  <a:fillRect l="-661" r="-925"/>
                </a:stretch>
              </a:blipFill>
            </p:spPr>
            <p:txBody>
              <a:bodyPr/>
              <a:lstStyle/>
              <a:p>
                <a:r>
                  <a:rPr lang="en-US">
                    <a:noFill/>
                  </a:rPr>
                  <a:t> </a:t>
                </a:r>
              </a:p>
            </p:txBody>
          </p:sp>
        </mc:Fallback>
      </mc:AlternateContent>
    </p:spTree>
    <p:extLst>
      <p:ext uri="{BB962C8B-B14F-4D97-AF65-F5344CB8AC3E}">
        <p14:creationId xmlns:p14="http://schemas.microsoft.com/office/powerpoint/2010/main" val="189117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3330-FBAE-9468-CD00-AB8640BAD2A1}"/>
              </a:ext>
            </a:extLst>
          </p:cNvPr>
          <p:cNvSpPr>
            <a:spLocks noGrp="1"/>
          </p:cNvSpPr>
          <p:nvPr>
            <p:ph type="title"/>
          </p:nvPr>
        </p:nvSpPr>
        <p:spPr/>
        <p:txBody>
          <a:bodyPr/>
          <a:lstStyle/>
          <a:p>
            <a:br>
              <a:rPr lang="en-US" dirty="0"/>
            </a:br>
            <a:r>
              <a:rPr lang="en-US" dirty="0"/>
              <a:t>A Comment on the Previous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1D7FED-591E-0DC1-E933-D6568E0CE206}"/>
                  </a:ext>
                </a:extLst>
              </p:cNvPr>
              <p:cNvSpPr>
                <a:spLocks noGrp="1"/>
              </p:cNvSpPr>
              <p:nvPr>
                <p:ph idx="1"/>
              </p:nvPr>
            </p:nvSpPr>
            <p:spPr/>
            <p:txBody>
              <a:bodyPr/>
              <a:lstStyle/>
              <a:p>
                <a:pPr marL="0" indent="0">
                  <a:buNone/>
                </a:pPr>
                <a:r>
                  <a:rPr lang="en-US" b="1" dirty="0"/>
                  <a:t>Note on the p-value:</a:t>
                </a:r>
                <a:r>
                  <a:rPr lang="en-US" dirty="0"/>
                  <a:t> In the previous example, the test was to determine whether the true average change in blood pressure was </a:t>
                </a:r>
                <a:r>
                  <a:rPr lang="en-US" b="1" i="1" dirty="0"/>
                  <a:t>different</a:t>
                </a:r>
                <a:r>
                  <a:rPr lang="en-US" dirty="0"/>
                  <a:t> from the claimed value</a:t>
                </a:r>
              </a:p>
              <a:p>
                <a:pPr lvl="1"/>
                <a:r>
                  <a:rPr lang="en-US" dirty="0"/>
                  <a:t>In this case, the test is </a:t>
                </a:r>
                <a:r>
                  <a:rPr lang="en-US" i="1" dirty="0"/>
                  <a:t>two-tailed</a:t>
                </a:r>
                <a:r>
                  <a:rPr lang="en-US" dirty="0"/>
                  <a:t> </a:t>
                </a:r>
              </a:p>
              <a:p>
                <a:pPr lvl="2"/>
                <a:r>
                  <a:rPr lang="en-US" dirty="0"/>
                  <a:t>There are two types of sample which would lead us to believe the alternative hypothesis over the null hypothesis</a:t>
                </a:r>
              </a:p>
              <a:p>
                <a:pPr lvl="1"/>
                <a:r>
                  <a:rPr lang="en-US" dirty="0"/>
                  <a:t>Because of this, we must multiply our calculated area by 2 to obtain the </a:t>
                </a:r>
                <a14:m>
                  <m:oMath xmlns:m="http://schemas.openxmlformats.org/officeDocument/2006/math">
                    <m:r>
                      <a:rPr lang="en-US" b="0" i="1" smtClean="0">
                        <a:latin typeface="Cambria Math" panose="02040503050406030204" pitchFamily="18" charset="0"/>
                      </a:rPr>
                      <m:t>𝑝</m:t>
                    </m:r>
                  </m:oMath>
                </a14:m>
                <a:r>
                  <a:rPr lang="en-US" dirty="0"/>
                  <a:t>-value</a:t>
                </a:r>
              </a:p>
            </p:txBody>
          </p:sp>
        </mc:Choice>
        <mc:Fallback>
          <p:sp>
            <p:nvSpPr>
              <p:cNvPr id="3" name="Content Placeholder 2">
                <a:extLst>
                  <a:ext uri="{FF2B5EF4-FFF2-40B4-BE49-F238E27FC236}">
                    <a16:creationId xmlns:a16="http://schemas.microsoft.com/office/drawing/2014/main" id="{7E1D7FED-591E-0DC1-E933-D6568E0CE206}"/>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02F09E6-32ED-FA30-A2B5-2226C95F36E2}"/>
                  </a:ext>
                </a:extLst>
              </p:cNvPr>
              <p:cNvSpPr txBox="1"/>
              <p:nvPr/>
            </p:nvSpPr>
            <p:spPr>
              <a:xfrm>
                <a:off x="3470259" y="4267202"/>
                <a:ext cx="5565913" cy="1754326"/>
              </a:xfrm>
              <a:prstGeom prst="rect">
                <a:avLst/>
              </a:prstGeom>
              <a:noFill/>
              <a:ln w="19050">
                <a:solidFill>
                  <a:schemeClr val="accent1"/>
                </a:solidFill>
              </a:ln>
            </p:spPr>
            <p:txBody>
              <a:bodyPr wrap="square" rtlCol="0">
                <a:spAutoFit/>
              </a:bodyPr>
              <a:lstStyle/>
              <a:p>
                <a:r>
                  <a:rPr lang="en-US" b="1" dirty="0"/>
                  <a:t>P-values for two-tailed tests: </a:t>
                </a:r>
                <a:r>
                  <a:rPr lang="en-US" dirty="0"/>
                  <a:t>In any test for a </a:t>
                </a:r>
                <a:r>
                  <a:rPr lang="en-US" i="1" dirty="0"/>
                  <a:t>change</a:t>
                </a:r>
                <a:r>
                  <a:rPr lang="en-US" dirty="0"/>
                  <a:t> or </a:t>
                </a:r>
                <a:r>
                  <a:rPr lang="en-US" i="1" dirty="0"/>
                  <a:t>difference</a:t>
                </a:r>
                <a:r>
                  <a:rPr lang="en-US" dirty="0"/>
                  <a:t> (tests in which the alternative hypothesis uses a ”not equal to” symbol, </a:t>
                </a:r>
                <a14:m>
                  <m:oMath xmlns:m="http://schemas.openxmlformats.org/officeDocument/2006/math">
                    <m:r>
                      <a:rPr lang="en-US" b="0" i="1" smtClean="0">
                        <a:latin typeface="Cambria Math" panose="02040503050406030204" pitchFamily="18" charset="0"/>
                      </a:rPr>
                      <m:t>≠</m:t>
                    </m:r>
                  </m:oMath>
                </a14:m>
                <a:r>
                  <a:rPr lang="en-US" dirty="0"/>
                  <a:t>), the area from the test statistic and into the tail of the distribution must be doubled in order to obtain the true </a:t>
                </a:r>
                <a14:m>
                  <m:oMath xmlns:m="http://schemas.openxmlformats.org/officeDocument/2006/math">
                    <m:r>
                      <a:rPr lang="en-US" b="0" i="1" smtClean="0">
                        <a:latin typeface="Cambria Math" panose="02040503050406030204" pitchFamily="18" charset="0"/>
                      </a:rPr>
                      <m:t>𝑝</m:t>
                    </m:r>
                  </m:oMath>
                </a14:m>
                <a:r>
                  <a:rPr lang="en-US" dirty="0"/>
                  <a:t>-value for the test</a:t>
                </a:r>
              </a:p>
            </p:txBody>
          </p:sp>
        </mc:Choice>
        <mc:Fallback>
          <p:sp>
            <p:nvSpPr>
              <p:cNvPr id="4" name="TextBox 3">
                <a:extLst>
                  <a:ext uri="{FF2B5EF4-FFF2-40B4-BE49-F238E27FC236}">
                    <a16:creationId xmlns:a16="http://schemas.microsoft.com/office/drawing/2014/main" id="{002F09E6-32ED-FA30-A2B5-2226C95F36E2}"/>
                  </a:ext>
                </a:extLst>
              </p:cNvPr>
              <p:cNvSpPr txBox="1">
                <a:spLocks noRot="1" noChangeAspect="1" noMove="1" noResize="1" noEditPoints="1" noAdjustHandles="1" noChangeArrowheads="1" noChangeShapeType="1" noTextEdit="1"/>
              </p:cNvSpPr>
              <p:nvPr/>
            </p:nvSpPr>
            <p:spPr>
              <a:xfrm>
                <a:off x="3470259" y="4267202"/>
                <a:ext cx="5565913" cy="1754326"/>
              </a:xfrm>
              <a:prstGeom prst="rect">
                <a:avLst/>
              </a:prstGeom>
              <a:blipFill>
                <a:blip r:embed="rId3"/>
                <a:stretch>
                  <a:fillRect l="-680" t="-709" r="-1587" b="-3546"/>
                </a:stretch>
              </a:blipFill>
              <a:ln w="190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25910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6A92-33E7-39D0-C3D4-ECF9E66FD84A}"/>
              </a:ext>
            </a:extLst>
          </p:cNvPr>
          <p:cNvSpPr>
            <a:spLocks noGrp="1"/>
          </p:cNvSpPr>
          <p:nvPr>
            <p:ph type="title"/>
          </p:nvPr>
        </p:nvSpPr>
        <p:spPr/>
        <p:txBody>
          <a:bodyPr/>
          <a:lstStyle/>
          <a:p>
            <a:br>
              <a:rPr lang="en-US" dirty="0"/>
            </a:br>
            <a:r>
              <a:rPr lang="en-US" dirty="0"/>
              <a:t>Example: Flight Delays</a:t>
            </a:r>
          </a:p>
        </p:txBody>
      </p:sp>
      <p:sp>
        <p:nvSpPr>
          <p:cNvPr id="3" name="Content Placeholder 2">
            <a:extLst>
              <a:ext uri="{FF2B5EF4-FFF2-40B4-BE49-F238E27FC236}">
                <a16:creationId xmlns:a16="http://schemas.microsoft.com/office/drawing/2014/main" id="{FD5BD6FB-F7A2-E422-E9F2-FF19634C9168}"/>
              </a:ext>
            </a:extLst>
          </p:cNvPr>
          <p:cNvSpPr>
            <a:spLocks noGrp="1"/>
          </p:cNvSpPr>
          <p:nvPr>
            <p:ph idx="1"/>
          </p:nvPr>
        </p:nvSpPr>
        <p:spPr/>
        <p:txBody>
          <a:bodyPr/>
          <a:lstStyle/>
          <a:p>
            <a:pPr marL="0" indent="0">
              <a:buNone/>
            </a:pPr>
            <a:r>
              <a:rPr lang="en-US" b="1" dirty="0"/>
              <a:t>Scenario: </a:t>
            </a:r>
            <a:r>
              <a:rPr lang="en-US" dirty="0"/>
              <a:t>An airline asserts that its flights are on time 90% of the time, with an average delay of no more than 15 minutes. A researcher randomly selects 100 flights from the past month and finds that the average delay is 17 minutes with a standard deviation of 5 minutes. The researcher performs a hypothesis test to see if the average delay exceeds the claimed 15-minute threshold. Use a 10% level of significance.</a:t>
            </a:r>
            <a:endParaRPr lang="en-US" b="1" dirty="0"/>
          </a:p>
        </p:txBody>
      </p:sp>
    </p:spTree>
    <p:extLst>
      <p:ext uri="{BB962C8B-B14F-4D97-AF65-F5344CB8AC3E}">
        <p14:creationId xmlns:p14="http://schemas.microsoft.com/office/powerpoint/2010/main" val="135543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8D3E3-F081-2B13-3486-F69DD3D5ED60}"/>
              </a:ext>
            </a:extLst>
          </p:cNvPr>
          <p:cNvSpPr>
            <a:spLocks noGrp="1"/>
          </p:cNvSpPr>
          <p:nvPr>
            <p:ph type="title"/>
          </p:nvPr>
        </p:nvSpPr>
        <p:spPr/>
        <p:txBody>
          <a:bodyPr/>
          <a:lstStyle/>
          <a:p>
            <a:br>
              <a:rPr lang="en-US" dirty="0"/>
            </a:br>
            <a:r>
              <a:rPr lang="en-US" dirty="0"/>
              <a:t>Example: Smartphone Charging Times</a:t>
            </a:r>
          </a:p>
        </p:txBody>
      </p:sp>
      <p:sp>
        <p:nvSpPr>
          <p:cNvPr id="3" name="Content Placeholder 2">
            <a:extLst>
              <a:ext uri="{FF2B5EF4-FFF2-40B4-BE49-F238E27FC236}">
                <a16:creationId xmlns:a16="http://schemas.microsoft.com/office/drawing/2014/main" id="{ECF02A8C-C201-CD9C-8C57-81D8E72B55B9}"/>
              </a:ext>
            </a:extLst>
          </p:cNvPr>
          <p:cNvSpPr>
            <a:spLocks noGrp="1"/>
          </p:cNvSpPr>
          <p:nvPr>
            <p:ph idx="1"/>
          </p:nvPr>
        </p:nvSpPr>
        <p:spPr/>
        <p:txBody>
          <a:bodyPr/>
          <a:lstStyle/>
          <a:p>
            <a:pPr marL="0" indent="0">
              <a:buNone/>
            </a:pPr>
            <a:r>
              <a:rPr lang="en-US" b="1" dirty="0"/>
              <a:t>Scenario: </a:t>
            </a:r>
            <a:r>
              <a:rPr lang="en-US" dirty="0"/>
              <a:t>A smartphone brand claims that its battery takes, on average, 90 minutes to fully charge. A sample of 55 users report an average charging time of 97.5 minutes with a standard deviation of 11.2 minutes. Conduct a hypothesis test to evaluate if the average charging time is significantly longer than the claimed 90 minutes.</a:t>
            </a:r>
            <a:endParaRPr lang="en-US" b="1" dirty="0"/>
          </a:p>
        </p:txBody>
      </p:sp>
    </p:spTree>
    <p:extLst>
      <p:ext uri="{BB962C8B-B14F-4D97-AF65-F5344CB8AC3E}">
        <p14:creationId xmlns:p14="http://schemas.microsoft.com/office/powerpoint/2010/main" val="212917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09A8-B8AD-47B0-7E26-2F3D9673AF8C}"/>
              </a:ext>
            </a:extLst>
          </p:cNvPr>
          <p:cNvSpPr>
            <a:spLocks noGrp="1"/>
          </p:cNvSpPr>
          <p:nvPr>
            <p:ph type="title"/>
          </p:nvPr>
        </p:nvSpPr>
        <p:spPr/>
        <p:txBody>
          <a:bodyPr/>
          <a:lstStyle/>
          <a:p>
            <a:br>
              <a:rPr lang="en-US" dirty="0"/>
            </a:br>
            <a:r>
              <a:rPr lang="en-US" dirty="0"/>
              <a:t>Example: Electric Car Battery Life</a:t>
            </a:r>
          </a:p>
        </p:txBody>
      </p:sp>
      <p:sp>
        <p:nvSpPr>
          <p:cNvPr id="3" name="Content Placeholder 2">
            <a:extLst>
              <a:ext uri="{FF2B5EF4-FFF2-40B4-BE49-F238E27FC236}">
                <a16:creationId xmlns:a16="http://schemas.microsoft.com/office/drawing/2014/main" id="{8C44CCC2-08F5-87B7-EBEB-0C2023178180}"/>
              </a:ext>
            </a:extLst>
          </p:cNvPr>
          <p:cNvSpPr>
            <a:spLocks noGrp="1"/>
          </p:cNvSpPr>
          <p:nvPr>
            <p:ph idx="1"/>
          </p:nvPr>
        </p:nvSpPr>
        <p:spPr/>
        <p:txBody>
          <a:bodyPr/>
          <a:lstStyle/>
          <a:p>
            <a:pPr marL="0" indent="0">
              <a:buNone/>
            </a:pPr>
            <a:r>
              <a:rPr lang="en-US" b="1" dirty="0"/>
              <a:t>Scenario: </a:t>
            </a:r>
            <a:r>
              <a:rPr lang="en-US" dirty="0"/>
              <a:t>An electric car manufacturer advertises that the average lifespan of its car batteries is 8 years. A study is conducted with a sample of 40 electric cars, and the average battery lifespan is found to be 7.6 years with a standard deviation of 0.9 years. Conduct a hypothesis test to assess whether the average battery life is significantly shorter than the advertised 8 years.</a:t>
            </a:r>
            <a:endParaRPr lang="en-US" b="1" dirty="0"/>
          </a:p>
        </p:txBody>
      </p:sp>
    </p:spTree>
    <p:extLst>
      <p:ext uri="{BB962C8B-B14F-4D97-AF65-F5344CB8AC3E}">
        <p14:creationId xmlns:p14="http://schemas.microsoft.com/office/powerpoint/2010/main" val="135276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0450-3528-8DF4-C475-AD87670DCDD6}"/>
              </a:ext>
            </a:extLst>
          </p:cNvPr>
          <p:cNvSpPr>
            <a:spLocks noGrp="1"/>
          </p:cNvSpPr>
          <p:nvPr>
            <p:ph type="title"/>
          </p:nvPr>
        </p:nvSpPr>
        <p:spPr/>
        <p:txBody>
          <a:bodyPr/>
          <a:lstStyle/>
          <a:p>
            <a:br>
              <a:rPr lang="en-US" dirty="0"/>
            </a:br>
            <a:r>
              <a:rPr lang="en-US" dirty="0"/>
              <a:t>Example: Coffee Shop Wait Times</a:t>
            </a:r>
          </a:p>
        </p:txBody>
      </p:sp>
      <p:sp>
        <p:nvSpPr>
          <p:cNvPr id="3" name="Content Placeholder 2">
            <a:extLst>
              <a:ext uri="{FF2B5EF4-FFF2-40B4-BE49-F238E27FC236}">
                <a16:creationId xmlns:a16="http://schemas.microsoft.com/office/drawing/2014/main" id="{9F9575A4-EB3F-9A89-2E79-69442F2A0AF3}"/>
              </a:ext>
            </a:extLst>
          </p:cNvPr>
          <p:cNvSpPr>
            <a:spLocks noGrp="1"/>
          </p:cNvSpPr>
          <p:nvPr>
            <p:ph idx="1"/>
          </p:nvPr>
        </p:nvSpPr>
        <p:spPr/>
        <p:txBody>
          <a:bodyPr/>
          <a:lstStyle/>
          <a:p>
            <a:pPr marL="0" indent="0">
              <a:buNone/>
            </a:pPr>
            <a:r>
              <a:rPr lang="en-US" b="1" dirty="0"/>
              <a:t>Scenario: </a:t>
            </a:r>
            <a:r>
              <a:rPr lang="en-US" dirty="0"/>
              <a:t>A popular coffee shop prides itself on quick service, aiming to serve customers in an average time of 3.5 minutes. After receiving customer complaints about long wait times, the manager decides to test if the average wait time has exceeded this target. A random sample of 45 customers is observed, and the mean wait time is found to be 3.8 minutes with a standard deviation of 0.6 minutes. Conduct a hypothesis test to determine if the average wait time is significantly greater than 3.5 minutes.</a:t>
            </a:r>
            <a:endParaRPr lang="en-US" b="1" dirty="0"/>
          </a:p>
        </p:txBody>
      </p:sp>
    </p:spTree>
    <p:extLst>
      <p:ext uri="{BB962C8B-B14F-4D97-AF65-F5344CB8AC3E}">
        <p14:creationId xmlns:p14="http://schemas.microsoft.com/office/powerpoint/2010/main" val="826284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1C763-5219-77E3-55C2-51D32548C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18BD8-35B3-600A-3FE6-311E5D77939C}"/>
              </a:ext>
            </a:extLst>
          </p:cNvPr>
          <p:cNvSpPr>
            <a:spLocks noGrp="1"/>
          </p:cNvSpPr>
          <p:nvPr>
            <p:ph type="title"/>
          </p:nvPr>
        </p:nvSpPr>
        <p:spPr/>
        <p:txBody>
          <a:bodyPr/>
          <a:lstStyle/>
          <a:p>
            <a:br>
              <a:rPr lang="en-US" dirty="0"/>
            </a:br>
            <a:r>
              <a:rPr lang="en-US" dirty="0"/>
              <a:t>Summary (Comments, mostly…)</a:t>
            </a:r>
          </a:p>
        </p:txBody>
      </p:sp>
      <p:sp>
        <p:nvSpPr>
          <p:cNvPr id="3" name="Content Placeholder 2">
            <a:extLst>
              <a:ext uri="{FF2B5EF4-FFF2-40B4-BE49-F238E27FC236}">
                <a16:creationId xmlns:a16="http://schemas.microsoft.com/office/drawing/2014/main" id="{C42B97F6-8377-9075-5803-16F6361D5443}"/>
              </a:ext>
            </a:extLst>
          </p:cNvPr>
          <p:cNvSpPr>
            <a:spLocks noGrp="1"/>
          </p:cNvSpPr>
          <p:nvPr>
            <p:ph idx="1"/>
          </p:nvPr>
        </p:nvSpPr>
        <p:spPr>
          <a:xfrm>
            <a:off x="1451579" y="2015732"/>
            <a:ext cx="9603275" cy="4037749"/>
          </a:xfrm>
        </p:spPr>
        <p:txBody>
          <a:bodyPr>
            <a:normAutofit/>
          </a:bodyPr>
          <a:lstStyle/>
          <a:p>
            <a:r>
              <a:rPr lang="en-US" dirty="0"/>
              <a:t>We conducted several hypothesis tests to investigate questions and claims about a population mean</a:t>
            </a:r>
          </a:p>
          <a:p>
            <a:r>
              <a:rPr lang="en-US" dirty="0"/>
              <a:t>The hypothesis testing framework is a lengthy procedure which will take practice to become comfortable and confident with</a:t>
            </a:r>
          </a:p>
          <a:p>
            <a:pPr lvl="1"/>
            <a:r>
              <a:rPr lang="en-US" dirty="0"/>
              <a:t>You can </a:t>
            </a:r>
            <a:r>
              <a:rPr lang="en-US" dirty="0">
                <a:hlinkClick r:id="rId2"/>
              </a:rPr>
              <a:t>find the general strategy for conducting hypothesis tests here</a:t>
            </a:r>
            <a:endParaRPr lang="en-US" dirty="0"/>
          </a:p>
          <a:p>
            <a:pPr lvl="1"/>
            <a:r>
              <a:rPr lang="en-US" dirty="0"/>
              <a:t>You’ll continue to make use of </a:t>
            </a:r>
            <a:r>
              <a:rPr lang="en-US" dirty="0">
                <a:hlinkClick r:id="rId3"/>
              </a:rPr>
              <a:t>the </a:t>
            </a:r>
            <a:r>
              <a:rPr lang="en-US" i="1" dirty="0">
                <a:hlinkClick r:id="rId3"/>
              </a:rPr>
              <a:t>standard error decision tree </a:t>
            </a:r>
            <a:r>
              <a:rPr lang="en-US" dirty="0">
                <a:hlinkClick r:id="rId3"/>
              </a:rPr>
              <a:t>document</a:t>
            </a:r>
            <a:r>
              <a:rPr lang="en-US" dirty="0"/>
              <a:t> as well</a:t>
            </a:r>
          </a:p>
          <a:p>
            <a:r>
              <a:rPr lang="en-US" dirty="0"/>
              <a:t>Seek out help -- visit office hours and walk-in tutoring</a:t>
            </a:r>
          </a:p>
          <a:p>
            <a:r>
              <a:rPr lang="en-US" dirty="0"/>
              <a:t>The good news is that hypothesis testing follows the same general framework, regardless of the context – we’ll get more practice!</a:t>
            </a:r>
          </a:p>
        </p:txBody>
      </p:sp>
    </p:spTree>
    <p:extLst>
      <p:ext uri="{BB962C8B-B14F-4D97-AF65-F5344CB8AC3E}">
        <p14:creationId xmlns:p14="http://schemas.microsoft.com/office/powerpoint/2010/main" val="177624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B76B-5C70-B3C6-15F4-913741B9E903}"/>
              </a:ext>
            </a:extLst>
          </p:cNvPr>
          <p:cNvSpPr>
            <a:spLocks noGrp="1"/>
          </p:cNvSpPr>
          <p:nvPr>
            <p:ph type="title"/>
          </p:nvPr>
        </p:nvSpPr>
        <p:spPr/>
        <p:txBody>
          <a:bodyPr/>
          <a:lstStyle/>
          <a:p>
            <a:br>
              <a:rPr lang="en-US" dirty="0"/>
            </a:br>
            <a:r>
              <a:rPr lang="en-US" dirty="0"/>
              <a:t>Next Time…</a:t>
            </a:r>
          </a:p>
        </p:txBody>
      </p:sp>
      <p:sp>
        <p:nvSpPr>
          <p:cNvPr id="3" name="Content Placeholder 2">
            <a:extLst>
              <a:ext uri="{FF2B5EF4-FFF2-40B4-BE49-F238E27FC236}">
                <a16:creationId xmlns:a16="http://schemas.microsoft.com/office/drawing/2014/main" id="{B6ECB213-8A81-52D9-A2E7-1F027EF36101}"/>
              </a:ext>
            </a:extLst>
          </p:cNvPr>
          <p:cNvSpPr>
            <a:spLocks noGrp="1"/>
          </p:cNvSpPr>
          <p:nvPr>
            <p:ph idx="1"/>
          </p:nvPr>
        </p:nvSpPr>
        <p:spPr/>
        <p:txBody>
          <a:bodyPr/>
          <a:lstStyle/>
          <a:p>
            <a:r>
              <a:rPr lang="en-US" dirty="0"/>
              <a:t>What we’ll be doing…</a:t>
            </a:r>
          </a:p>
          <a:p>
            <a:pPr lvl="1"/>
            <a:r>
              <a:rPr lang="en-US" dirty="0"/>
              <a:t>The Hypothesis Testing for Claims About a Single Population Proportion</a:t>
            </a:r>
          </a:p>
          <a:p>
            <a:r>
              <a:rPr lang="en-US" dirty="0"/>
              <a:t>How to prepare…</a:t>
            </a:r>
          </a:p>
          <a:p>
            <a:pPr lvl="1"/>
            <a:r>
              <a:rPr lang="en-US" dirty="0"/>
              <a:t>Read section 8.8 in our textbook</a:t>
            </a:r>
          </a:p>
          <a:p>
            <a:r>
              <a:rPr lang="en-US" b="1" dirty="0"/>
              <a:t>Homework: </a:t>
            </a:r>
            <a:r>
              <a:rPr lang="en-US" dirty="0"/>
              <a:t>Continue working on HW 7 (Hypothesis Tests for Parameters of a Single Population) on MyOpenMath</a:t>
            </a:r>
            <a:endParaRPr lang="en-US" i="1" dirty="0"/>
          </a:p>
        </p:txBody>
      </p:sp>
    </p:spTree>
    <p:extLst>
      <p:ext uri="{BB962C8B-B14F-4D97-AF65-F5344CB8AC3E}">
        <p14:creationId xmlns:p14="http://schemas.microsoft.com/office/powerpoint/2010/main" val="301650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9E07-A896-CC30-D651-238E5193F776}"/>
              </a:ext>
            </a:extLst>
          </p:cNvPr>
          <p:cNvSpPr>
            <a:spLocks noGrp="1"/>
          </p:cNvSpPr>
          <p:nvPr>
            <p:ph type="title"/>
          </p:nvPr>
        </p:nvSpPr>
        <p:spPr/>
        <p:txBody>
          <a:bodyPr/>
          <a:lstStyle/>
          <a:p>
            <a:r>
              <a:rPr lang="en-US" dirty="0"/>
              <a:t>Additional Uncertainty with Inference On Means:</a:t>
            </a:r>
            <a:br>
              <a:rPr lang="en-US" dirty="0"/>
            </a:br>
            <a:r>
              <a:rPr lang="en-US" dirty="0"/>
              <a:t>A Reminder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5CE92B-0553-E88A-860B-B482DD8CC0C6}"/>
                  </a:ext>
                </a:extLst>
              </p:cNvPr>
              <p:cNvSpPr>
                <a:spLocks noGrp="1"/>
              </p:cNvSpPr>
              <p:nvPr>
                <p:ph idx="1"/>
              </p:nvPr>
            </p:nvSpPr>
            <p:spPr/>
            <p:txBody>
              <a:bodyPr/>
              <a:lstStyle/>
              <a:p>
                <a:r>
                  <a:rPr lang="en-US" dirty="0"/>
                  <a:t>The sampling distribution for a population mean depends on the unknown population mean (</a:t>
                </a:r>
                <a14:m>
                  <m:oMath xmlns:m="http://schemas.openxmlformats.org/officeDocument/2006/math">
                    <m:r>
                      <a:rPr lang="en-US" b="0" i="1" smtClean="0">
                        <a:latin typeface="Cambria Math" panose="02040503050406030204" pitchFamily="18" charset="0"/>
                      </a:rPr>
                      <m:t>𝜇</m:t>
                    </m:r>
                  </m:oMath>
                </a14:m>
                <a:r>
                  <a:rPr lang="en-US" dirty="0"/>
                  <a:t>), [almost surely unknown] population standard deviation (</a:t>
                </a:r>
                <a14:m>
                  <m:oMath xmlns:m="http://schemas.openxmlformats.org/officeDocument/2006/math">
                    <m:r>
                      <a:rPr lang="en-US" b="0" i="1" smtClean="0">
                        <a:latin typeface="Cambria Math" panose="02040503050406030204" pitchFamily="18" charset="0"/>
                      </a:rPr>
                      <m:t>𝜎</m:t>
                    </m:r>
                  </m:oMath>
                </a14:m>
                <a:r>
                  <a:rPr lang="en-US" dirty="0"/>
                  <a:t>), and the known sample size (</a:t>
                </a:r>
                <a14:m>
                  <m:oMath xmlns:m="http://schemas.openxmlformats.org/officeDocument/2006/math">
                    <m:r>
                      <a:rPr lang="en-US" b="0" i="1" smtClean="0">
                        <a:latin typeface="Cambria Math" panose="02040503050406030204" pitchFamily="18" charset="0"/>
                      </a:rPr>
                      <m:t>𝑛</m:t>
                    </m:r>
                  </m:oMath>
                </a14:m>
                <a:r>
                  <a:rPr lang="en-US" dirty="0"/>
                  <a:t>)</a:t>
                </a:r>
              </a:p>
              <a:p>
                <a:pPr lvl="1"/>
                <a:r>
                  <a:rPr lang="en-US" dirty="0"/>
                  <a:t>In cases when the population standard deviation (</a:t>
                </a:r>
                <a14:m>
                  <m:oMath xmlns:m="http://schemas.openxmlformats.org/officeDocument/2006/math">
                    <m:r>
                      <a:rPr lang="en-US" b="0" i="1" smtClean="0">
                        <a:latin typeface="Cambria Math" panose="02040503050406030204" pitchFamily="18" charset="0"/>
                      </a:rPr>
                      <m:t>𝜎</m:t>
                    </m:r>
                  </m:oMath>
                </a14:m>
                <a:r>
                  <a:rPr lang="en-US" dirty="0"/>
                  <a:t>) is assumed to be known, we can proceed with the </a:t>
                </a:r>
                <a:r>
                  <a:rPr lang="en-US" i="1" dirty="0"/>
                  <a:t>normal distribution</a:t>
                </a:r>
                <a:r>
                  <a:rPr lang="en-US" dirty="0"/>
                  <a:t>, but it is nearly always the case that </a:t>
                </a:r>
                <a14:m>
                  <m:oMath xmlns:m="http://schemas.openxmlformats.org/officeDocument/2006/math">
                    <m:r>
                      <a:rPr lang="en-US" b="0" i="1" smtClean="0">
                        <a:latin typeface="Cambria Math" panose="02040503050406030204" pitchFamily="18" charset="0"/>
                      </a:rPr>
                      <m:t>𝜎</m:t>
                    </m:r>
                  </m:oMath>
                </a14:m>
                <a:r>
                  <a:rPr lang="en-US" dirty="0"/>
                  <a:t> is unknown</a:t>
                </a:r>
              </a:p>
              <a:p>
                <a:pPr lvl="1"/>
                <a:r>
                  <a:rPr lang="en-US" dirty="0"/>
                  <a:t>In cases when the population standard deviation (</a:t>
                </a:r>
                <a14:m>
                  <m:oMath xmlns:m="http://schemas.openxmlformats.org/officeDocument/2006/math">
                    <m:r>
                      <a:rPr lang="en-US" b="0" i="1" smtClean="0">
                        <a:latin typeface="Cambria Math" panose="02040503050406030204" pitchFamily="18" charset="0"/>
                      </a:rPr>
                      <m:t>𝜎</m:t>
                    </m:r>
                  </m:oMath>
                </a14:m>
                <a:r>
                  <a:rPr lang="en-US" dirty="0"/>
                  <a:t>) is unknown, we use the sample standard deviation (</a:t>
                </a:r>
                <a14:m>
                  <m:oMath xmlns:m="http://schemas.openxmlformats.org/officeDocument/2006/math">
                    <m:r>
                      <a:rPr lang="en-US" b="0" i="1" smtClean="0">
                        <a:latin typeface="Cambria Math" panose="02040503050406030204" pitchFamily="18" charset="0"/>
                      </a:rPr>
                      <m:t>𝑠</m:t>
                    </m:r>
                  </m:oMath>
                </a14:m>
                <a:r>
                  <a:rPr lang="en-US" dirty="0"/>
                  <a:t>) as an approximation for </a:t>
                </a:r>
                <a14:m>
                  <m:oMath xmlns:m="http://schemas.openxmlformats.org/officeDocument/2006/math">
                    <m:r>
                      <a:rPr lang="en-US" b="0" i="1" smtClean="0">
                        <a:latin typeface="Cambria Math" panose="02040503050406030204" pitchFamily="18" charset="0"/>
                      </a:rPr>
                      <m:t>𝜎</m:t>
                    </m:r>
                  </m:oMath>
                </a14:m>
                <a:r>
                  <a:rPr lang="en-US" dirty="0"/>
                  <a:t>, adding uncertainty to our analysis</a:t>
                </a:r>
              </a:p>
              <a:p>
                <a:pPr lvl="2"/>
                <a:r>
                  <a:rPr lang="en-US" dirty="0"/>
                  <a:t>In these cases, we use a </a:t>
                </a:r>
                <a14:m>
                  <m:oMath xmlns:m="http://schemas.openxmlformats.org/officeDocument/2006/math">
                    <m:r>
                      <a:rPr lang="en-US" b="0" i="1" smtClean="0">
                        <a:latin typeface="Cambria Math" panose="02040503050406030204" pitchFamily="18" charset="0"/>
                      </a:rPr>
                      <m:t>𝑡</m:t>
                    </m:r>
                  </m:oMath>
                </a14:m>
                <a:r>
                  <a:rPr lang="en-US" dirty="0"/>
                  <a:t>-distribution as a model for the sampling distribution</a:t>
                </a:r>
              </a:p>
              <a:p>
                <a:pPr lvl="2"/>
                <a:r>
                  <a:rPr lang="en-US" dirty="0"/>
                  <a:t>The </a:t>
                </a:r>
                <a14:m>
                  <m:oMath xmlns:m="http://schemas.openxmlformats.org/officeDocument/2006/math">
                    <m:r>
                      <a:rPr lang="en-US" b="0" i="1" smtClean="0">
                        <a:latin typeface="Cambria Math" panose="02040503050406030204" pitchFamily="18" charset="0"/>
                      </a:rPr>
                      <m:t>𝑡</m:t>
                    </m:r>
                  </m:oMath>
                </a14:m>
                <a:r>
                  <a:rPr lang="en-US" dirty="0"/>
                  <a:t>-distribution is defined by its </a:t>
                </a:r>
                <a:r>
                  <a:rPr lang="en-US" i="1" dirty="0"/>
                  <a:t>degrees of freedom</a:t>
                </a:r>
                <a:endParaRPr lang="en-US" dirty="0"/>
              </a:p>
            </p:txBody>
          </p:sp>
        </mc:Choice>
        <mc:Fallback>
          <p:sp>
            <p:nvSpPr>
              <p:cNvPr id="3" name="Content Placeholder 2">
                <a:extLst>
                  <a:ext uri="{FF2B5EF4-FFF2-40B4-BE49-F238E27FC236}">
                    <a16:creationId xmlns:a16="http://schemas.microsoft.com/office/drawing/2014/main" id="{4B5CE92B-0553-E88A-860B-B482DD8CC0C6}"/>
                  </a:ext>
                </a:extLst>
              </p:cNvPr>
              <p:cNvSpPr>
                <a:spLocks noGrp="1" noRot="1" noChangeAspect="1" noMove="1" noResize="1" noEditPoints="1" noAdjustHandles="1" noChangeArrowheads="1" noChangeShapeType="1" noTextEdit="1"/>
              </p:cNvSpPr>
              <p:nvPr>
                <p:ph idx="1"/>
              </p:nvPr>
            </p:nvSpPr>
            <p:spPr>
              <a:blipFill>
                <a:blip r:embed="rId2"/>
                <a:stretch>
                  <a:fillRect l="-528"/>
                </a:stretch>
              </a:blipFill>
            </p:spPr>
            <p:txBody>
              <a:bodyPr/>
              <a:lstStyle/>
              <a:p>
                <a:r>
                  <a:rPr lang="en-US">
                    <a:noFill/>
                  </a:rPr>
                  <a:t> </a:t>
                </a:r>
              </a:p>
            </p:txBody>
          </p:sp>
        </mc:Fallback>
      </mc:AlternateContent>
    </p:spTree>
    <p:extLst>
      <p:ext uri="{BB962C8B-B14F-4D97-AF65-F5344CB8AC3E}">
        <p14:creationId xmlns:p14="http://schemas.microsoft.com/office/powerpoint/2010/main" val="172440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795C-22DE-DE1C-9D9D-01EBBEDB1C47}"/>
              </a:ext>
            </a:extLst>
          </p:cNvPr>
          <p:cNvSpPr>
            <a:spLocks noGrp="1"/>
          </p:cNvSpPr>
          <p:nvPr>
            <p:ph type="title"/>
          </p:nvPr>
        </p:nvSpPr>
        <p:spPr/>
        <p:txBody>
          <a:bodyPr/>
          <a:lstStyle/>
          <a:p>
            <a:br>
              <a:rPr lang="en-US" dirty="0"/>
            </a:br>
            <a:r>
              <a:rPr lang="en-US" dirty="0"/>
              <a:t>A General Strategy for Hypothesis Testing</a:t>
            </a:r>
          </a:p>
        </p:txBody>
      </p:sp>
      <p:sp>
        <p:nvSpPr>
          <p:cNvPr id="3" name="Content Placeholder 2">
            <a:extLst>
              <a:ext uri="{FF2B5EF4-FFF2-40B4-BE49-F238E27FC236}">
                <a16:creationId xmlns:a16="http://schemas.microsoft.com/office/drawing/2014/main" id="{1E2242CC-FC14-ABEE-C9F1-ADC4CEC8C399}"/>
              </a:ext>
            </a:extLst>
          </p:cNvPr>
          <p:cNvSpPr>
            <a:spLocks noGrp="1"/>
          </p:cNvSpPr>
          <p:nvPr>
            <p:ph idx="1"/>
          </p:nvPr>
        </p:nvSpPr>
        <p:spPr>
          <a:xfrm>
            <a:off x="1451579" y="2015732"/>
            <a:ext cx="9603275" cy="2158235"/>
          </a:xfrm>
        </p:spPr>
        <p:txBody>
          <a:bodyPr>
            <a:normAutofit lnSpcReduction="10000"/>
          </a:bodyPr>
          <a:lstStyle/>
          <a:p>
            <a:pPr marL="0" indent="0">
              <a:buNone/>
            </a:pPr>
            <a:r>
              <a:rPr lang="en-US" dirty="0"/>
              <a:t>In our previous discussion, we built some intuition for hypothesis testing</a:t>
            </a:r>
          </a:p>
          <a:p>
            <a:pPr marL="0" indent="0">
              <a:buNone/>
            </a:pPr>
            <a:r>
              <a:rPr lang="en-US" dirty="0"/>
              <a:t>You can </a:t>
            </a:r>
            <a:r>
              <a:rPr lang="en-US" dirty="0">
                <a:hlinkClick r:id="rId2"/>
              </a:rPr>
              <a:t>find a full strategy document here</a:t>
            </a:r>
            <a:r>
              <a:rPr lang="en-US" dirty="0"/>
              <a:t>; remember that you’ll need </a:t>
            </a:r>
            <a:r>
              <a:rPr lang="en-US" dirty="0">
                <a:hlinkClick r:id="rId3"/>
              </a:rPr>
              <a:t>the </a:t>
            </a:r>
            <a:r>
              <a:rPr lang="en-US" i="1" dirty="0">
                <a:hlinkClick r:id="rId3"/>
              </a:rPr>
              <a:t>Standard Error Decision Tree</a:t>
            </a:r>
            <a:r>
              <a:rPr lang="en-US" i="1" dirty="0"/>
              <a:t> </a:t>
            </a:r>
            <a:r>
              <a:rPr lang="en-US" dirty="0"/>
              <a:t>to help you as well</a:t>
            </a:r>
            <a:endParaRPr lang="en-US" i="1" dirty="0"/>
          </a:p>
          <a:p>
            <a:pPr marL="0" indent="0">
              <a:buNone/>
            </a:pPr>
            <a:r>
              <a:rPr lang="en-US" dirty="0"/>
              <a:t>Before we jump into completing examples, the steps involved in conducting a hypothesis test include:</a:t>
            </a:r>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ADB30A6-528E-FDD9-6E74-467333F62751}"/>
                  </a:ext>
                </a:extLst>
              </p:cNvPr>
              <p:cNvSpPr txBox="1"/>
              <p:nvPr/>
            </p:nvSpPr>
            <p:spPr>
              <a:xfrm>
                <a:off x="1570616" y="4173967"/>
                <a:ext cx="4389120" cy="1200329"/>
              </a:xfrm>
              <a:prstGeom prst="rect">
                <a:avLst/>
              </a:prstGeom>
              <a:noFill/>
            </p:spPr>
            <p:txBody>
              <a:bodyPr wrap="square" rtlCol="0">
                <a:spAutoFit/>
              </a:bodyPr>
              <a:lstStyle/>
              <a:p>
                <a:pPr marL="342900" indent="-342900">
                  <a:buAutoNum type="arabicPeriod"/>
                </a:pPr>
                <a:r>
                  <a:rPr lang="en-US" dirty="0"/>
                  <a:t>Read the scenario</a:t>
                </a:r>
              </a:p>
              <a:p>
                <a:pPr marL="342900" indent="-342900">
                  <a:buAutoNum type="arabicPeriod"/>
                </a:pPr>
                <a:r>
                  <a:rPr lang="en-US" dirty="0"/>
                  <a:t>Write the hypotheses</a:t>
                </a:r>
              </a:p>
              <a:p>
                <a:pPr marL="342900" indent="-342900">
                  <a:buAutoNum type="arabicPeriod"/>
                </a:pPr>
                <a:r>
                  <a:rPr lang="en-US" dirty="0"/>
                  <a:t>Draw a picture</a:t>
                </a:r>
              </a:p>
              <a:p>
                <a:pPr marL="342900" indent="-342900">
                  <a:buAutoNum type="arabicPeriod"/>
                </a:pPr>
                <a:r>
                  <a:rPr lang="en-US" dirty="0"/>
                  <a:t>Set a level of significance (</a:t>
                </a:r>
                <a14:m>
                  <m:oMath xmlns:m="http://schemas.openxmlformats.org/officeDocument/2006/math">
                    <m:r>
                      <a:rPr lang="en-US" b="0" i="1" smtClean="0">
                        <a:latin typeface="Cambria Math" panose="02040503050406030204" pitchFamily="18" charset="0"/>
                      </a:rPr>
                      <m:t>𝛼</m:t>
                    </m:r>
                  </m:oMath>
                </a14:m>
                <a:r>
                  <a:rPr lang="en-US" dirty="0"/>
                  <a:t>)</a:t>
                </a:r>
              </a:p>
            </p:txBody>
          </p:sp>
        </mc:Choice>
        <mc:Fallback xmlns="">
          <p:sp>
            <p:nvSpPr>
              <p:cNvPr id="4" name="TextBox 3">
                <a:extLst>
                  <a:ext uri="{FF2B5EF4-FFF2-40B4-BE49-F238E27FC236}">
                    <a16:creationId xmlns:a16="http://schemas.microsoft.com/office/drawing/2014/main" id="{6ADB30A6-528E-FDD9-6E74-467333F62751}"/>
                  </a:ext>
                </a:extLst>
              </p:cNvPr>
              <p:cNvSpPr txBox="1">
                <a:spLocks noRot="1" noChangeAspect="1" noMove="1" noResize="1" noEditPoints="1" noAdjustHandles="1" noChangeArrowheads="1" noChangeShapeType="1" noTextEdit="1"/>
              </p:cNvSpPr>
              <p:nvPr/>
            </p:nvSpPr>
            <p:spPr>
              <a:xfrm>
                <a:off x="1570616" y="4173967"/>
                <a:ext cx="4389120" cy="1200329"/>
              </a:xfrm>
              <a:prstGeom prst="rect">
                <a:avLst/>
              </a:prstGeom>
              <a:blipFill>
                <a:blip r:embed="rId4"/>
                <a:stretch>
                  <a:fillRect l="-865"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319740B-6653-6FEC-CD94-03EAB2D4C643}"/>
                  </a:ext>
                </a:extLst>
              </p:cNvPr>
              <p:cNvSpPr txBox="1"/>
              <p:nvPr/>
            </p:nvSpPr>
            <p:spPr>
              <a:xfrm>
                <a:off x="5959736" y="4163823"/>
                <a:ext cx="4389120" cy="1200329"/>
              </a:xfrm>
              <a:prstGeom prst="rect">
                <a:avLst/>
              </a:prstGeom>
              <a:noFill/>
            </p:spPr>
            <p:txBody>
              <a:bodyPr wrap="square" rtlCol="0">
                <a:spAutoFit/>
              </a:bodyPr>
              <a:lstStyle/>
              <a:p>
                <a:pPr marL="342900" indent="-342900">
                  <a:buFont typeface="+mj-lt"/>
                  <a:buAutoNum type="arabicPeriod" startAt="5"/>
                </a:pPr>
                <a:r>
                  <a:rPr lang="en-US" dirty="0"/>
                  <a:t>Calculate a </a:t>
                </a:r>
                <a:r>
                  <a:rPr lang="en-US" i="1" dirty="0"/>
                  <a:t>test statistic</a:t>
                </a:r>
                <a:endParaRPr lang="en-US" dirty="0"/>
              </a:p>
              <a:p>
                <a:pPr marL="342900" indent="-342900">
                  <a:buFont typeface="+mj-lt"/>
                  <a:buAutoNum type="arabicPeriod" startAt="5"/>
                </a:pPr>
                <a:r>
                  <a:rPr lang="en-US" dirty="0"/>
                  <a:t>Convert the test statistic to a </a:t>
                </a:r>
                <a:r>
                  <a:rPr lang="en-US" i="1" dirty="0"/>
                  <a:t>p-value</a:t>
                </a:r>
                <a:endParaRPr lang="en-US" dirty="0"/>
              </a:p>
              <a:p>
                <a:pPr marL="342900" indent="-342900">
                  <a:buFont typeface="+mj-lt"/>
                  <a:buAutoNum type="arabicPeriod" startAt="5"/>
                </a:pPr>
                <a:r>
                  <a:rPr lang="en-US" dirty="0"/>
                  <a:t>Compare the </a:t>
                </a:r>
                <a:r>
                  <a:rPr lang="en-US" i="1" dirty="0"/>
                  <a:t>p</a:t>
                </a:r>
                <a:r>
                  <a:rPr lang="en-US" dirty="0"/>
                  <a:t>-value and </a:t>
                </a:r>
                <a14:m>
                  <m:oMath xmlns:m="http://schemas.openxmlformats.org/officeDocument/2006/math">
                    <m:r>
                      <a:rPr lang="en-US" b="0" i="1" smtClean="0">
                        <a:latin typeface="Cambria Math" panose="02040503050406030204" pitchFamily="18" charset="0"/>
                      </a:rPr>
                      <m:t>𝛼</m:t>
                    </m:r>
                  </m:oMath>
                </a14:m>
                <a:endParaRPr lang="en-US" dirty="0"/>
              </a:p>
              <a:p>
                <a:pPr marL="342900" indent="-342900">
                  <a:buFont typeface="+mj-lt"/>
                  <a:buAutoNum type="arabicPeriod" startAt="5"/>
                </a:pPr>
                <a:r>
                  <a:rPr lang="en-US" dirty="0"/>
                  <a:t>Interpret the result, in context</a:t>
                </a:r>
              </a:p>
            </p:txBody>
          </p:sp>
        </mc:Choice>
        <mc:Fallback xmlns="">
          <p:sp>
            <p:nvSpPr>
              <p:cNvPr id="5" name="TextBox 4">
                <a:extLst>
                  <a:ext uri="{FF2B5EF4-FFF2-40B4-BE49-F238E27FC236}">
                    <a16:creationId xmlns:a16="http://schemas.microsoft.com/office/drawing/2014/main" id="{6319740B-6653-6FEC-CD94-03EAB2D4C643}"/>
                  </a:ext>
                </a:extLst>
              </p:cNvPr>
              <p:cNvSpPr txBox="1">
                <a:spLocks noRot="1" noChangeAspect="1" noMove="1" noResize="1" noEditPoints="1" noAdjustHandles="1" noChangeArrowheads="1" noChangeShapeType="1" noTextEdit="1"/>
              </p:cNvSpPr>
              <p:nvPr/>
            </p:nvSpPr>
            <p:spPr>
              <a:xfrm>
                <a:off x="5959736" y="4163823"/>
                <a:ext cx="4389120" cy="1200329"/>
              </a:xfrm>
              <a:prstGeom prst="rect">
                <a:avLst/>
              </a:prstGeom>
              <a:blipFill>
                <a:blip r:embed="rId5"/>
                <a:stretch>
                  <a:fillRect l="-865" t="-2083" b="-6250"/>
                </a:stretch>
              </a:blipFill>
            </p:spPr>
            <p:txBody>
              <a:bodyPr/>
              <a:lstStyle/>
              <a:p>
                <a:r>
                  <a:rPr lang="en-US">
                    <a:noFill/>
                  </a:rPr>
                  <a:t> </a:t>
                </a:r>
              </a:p>
            </p:txBody>
          </p:sp>
        </mc:Fallback>
      </mc:AlternateContent>
    </p:spTree>
    <p:extLst>
      <p:ext uri="{BB962C8B-B14F-4D97-AF65-F5344CB8AC3E}">
        <p14:creationId xmlns:p14="http://schemas.microsoft.com/office/powerpoint/2010/main" val="4956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9C65-F1BC-3D13-1B6E-C0845841C289}"/>
              </a:ext>
            </a:extLst>
          </p:cNvPr>
          <p:cNvSpPr>
            <a:spLocks noGrp="1"/>
          </p:cNvSpPr>
          <p:nvPr>
            <p:ph type="title"/>
          </p:nvPr>
        </p:nvSpPr>
        <p:spPr/>
        <p:txBody>
          <a:bodyPr/>
          <a:lstStyle/>
          <a:p>
            <a:br>
              <a:rPr lang="en-US" dirty="0"/>
            </a:br>
            <a:r>
              <a:rPr lang="en-US" dirty="0"/>
              <a:t>Example: Fitness Tracker Accuracy</a:t>
            </a:r>
          </a:p>
        </p:txBody>
      </p:sp>
      <p:sp>
        <p:nvSpPr>
          <p:cNvPr id="3" name="Content Placeholder 2">
            <a:extLst>
              <a:ext uri="{FF2B5EF4-FFF2-40B4-BE49-F238E27FC236}">
                <a16:creationId xmlns:a16="http://schemas.microsoft.com/office/drawing/2014/main" id="{00913935-0A3C-2DFB-6FC9-3E2C94A5AB9B}"/>
              </a:ext>
            </a:extLst>
          </p:cNvPr>
          <p:cNvSpPr>
            <a:spLocks noGrp="1"/>
          </p:cNvSpPr>
          <p:nvPr>
            <p:ph idx="1"/>
          </p:nvPr>
        </p:nvSpPr>
        <p:spPr/>
        <p:txBody>
          <a:bodyPr/>
          <a:lstStyle/>
          <a:p>
            <a:pPr marL="0" indent="0">
              <a:buNone/>
            </a:pPr>
            <a:r>
              <a:rPr lang="en-US" b="1" dirty="0"/>
              <a:t>Scenario: </a:t>
            </a:r>
            <a:r>
              <a:rPr lang="en-US" dirty="0"/>
              <a:t>A fitness company claims that its new fitness tracker accurately measures the number of steps walked per day with an average error of no more than 200 steps. To test this, a researcher collects data from a sample of 12 users, finding that the average error in their recorded steps is 258, with a standard deviation of 57 steps. The company wants to know if the tracker is significantly less accurate than advertised. Conduct a hypothesis test to evaluate whether the tracker’s error in step count exceeds the stated threshold. Use the 5% level of significance.</a:t>
            </a:r>
            <a:endParaRPr lang="en-US" b="1" dirty="0"/>
          </a:p>
        </p:txBody>
      </p:sp>
    </p:spTree>
    <p:extLst>
      <p:ext uri="{BB962C8B-B14F-4D97-AF65-F5344CB8AC3E}">
        <p14:creationId xmlns:p14="http://schemas.microsoft.com/office/powerpoint/2010/main" val="251698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EF6A-C842-68BE-9114-8F147CFBB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C82C1-9E38-74ED-70F5-510C56B9B806}"/>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6BB686-9008-6E15-F91C-882D39A623BA}"/>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FF6BB686-9008-6E15-F91C-882D39A623BA}"/>
                  </a:ext>
                </a:extLst>
              </p:cNvPr>
              <p:cNvSpPr>
                <a:spLocks noGrp="1" noRot="1" noChangeAspect="1" noMove="1" noResize="1" noEditPoints="1" noAdjustHandles="1" noChangeArrowheads="1" noChangeShapeType="1" noTextEdit="1"/>
              </p:cNvSpPr>
              <p:nvPr>
                <p:ph idx="1"/>
              </p:nvPr>
            </p:nvSpPr>
            <p:spPr>
              <a:blipFill>
                <a:blip r:embed="rId2"/>
                <a:stretch>
                  <a:fillRect l="-661" r="-5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75E4104-C4B3-ACB4-C423-061C35FB4755}"/>
              </a:ext>
            </a:extLst>
          </p:cNvPr>
          <p:cNvPicPr>
            <a:picLocks noChangeAspect="1"/>
          </p:cNvPicPr>
          <p:nvPr/>
        </p:nvPicPr>
        <p:blipFill>
          <a:blip r:embed="rId3"/>
          <a:stretch>
            <a:fillRect/>
          </a:stretch>
        </p:blipFill>
        <p:spPr>
          <a:xfrm>
            <a:off x="1451579" y="4779763"/>
            <a:ext cx="2099641" cy="1697119"/>
          </a:xfrm>
          <a:prstGeom prst="rect">
            <a:avLst/>
          </a:prstGeom>
        </p:spPr>
      </p:pic>
    </p:spTree>
    <p:extLst>
      <p:ext uri="{BB962C8B-B14F-4D97-AF65-F5344CB8AC3E}">
        <p14:creationId xmlns:p14="http://schemas.microsoft.com/office/powerpoint/2010/main" val="23088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EC092-11DC-D588-9DB4-8B82A288971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C5572D2-F1F7-6C42-7DBE-1589210A9CB9}"/>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F70497AA-D2A7-0C16-B703-F4551DC99280}"/>
              </a:ext>
            </a:extLst>
          </p:cNvPr>
          <p:cNvSpPr>
            <a:spLocks noGrp="1"/>
          </p:cNvSpPr>
          <p:nvPr>
            <p:ph type="title"/>
          </p:nvPr>
        </p:nvSpPr>
        <p:spPr>
          <a:xfrm>
            <a:off x="1451579" y="804519"/>
            <a:ext cx="9603275" cy="1049235"/>
          </a:xfrm>
        </p:spPr>
        <p:txBody>
          <a:bodyPr>
            <a:normAutofit fontScale="90000"/>
          </a:bodyPr>
          <a:lstStyle/>
          <a:p>
            <a:br>
              <a:rPr lang="en-US" dirty="0"/>
            </a:br>
            <a:r>
              <a:rPr lang="en-US" sz="3600" dirty="0"/>
              <a:t>Example: Fitness Tracker Accuracy </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1EF6AD-9AD7-38CE-D106-1347340BFE25}"/>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E1EF6AD-9AD7-38CE-D106-1347340BFE25}"/>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32B938F-414B-6215-3B82-FC3F15B51FA0}"/>
                  </a:ext>
                </a:extLst>
              </p:cNvPr>
              <p:cNvSpPr txBox="1"/>
              <p:nvPr/>
            </p:nvSpPr>
            <p:spPr>
              <a:xfrm>
                <a:off x="4068417" y="3674778"/>
                <a:ext cx="3644348" cy="2304733"/>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endParaRPr lang="en-US" i="1" dirty="0"/>
              </a:p>
            </p:txBody>
          </p:sp>
        </mc:Choice>
        <mc:Fallback>
          <p:sp>
            <p:nvSpPr>
              <p:cNvPr id="7" name="TextBox 6">
                <a:extLst>
                  <a:ext uri="{FF2B5EF4-FFF2-40B4-BE49-F238E27FC236}">
                    <a16:creationId xmlns:a16="http://schemas.microsoft.com/office/drawing/2014/main" id="{932B938F-414B-6215-3B82-FC3F15B51FA0}"/>
                  </a:ext>
                </a:extLst>
              </p:cNvPr>
              <p:cNvSpPr txBox="1">
                <a:spLocks noRot="1" noChangeAspect="1" noMove="1" noResize="1" noEditPoints="1" noAdjustHandles="1" noChangeArrowheads="1" noChangeShapeType="1" noTextEdit="1"/>
              </p:cNvSpPr>
              <p:nvPr/>
            </p:nvSpPr>
            <p:spPr>
              <a:xfrm>
                <a:off x="4068417" y="3674778"/>
                <a:ext cx="3644348" cy="2304733"/>
              </a:xfrm>
              <a:prstGeom prst="rect">
                <a:avLst/>
              </a:prstGeom>
              <a:blipFill>
                <a:blip r:embed="rId4"/>
                <a:stretch>
                  <a:fillRect l="-1389" t="-1099" r="-694" b="-3297"/>
                </a:stretch>
              </a:blipFill>
            </p:spPr>
            <p:txBody>
              <a:bodyPr/>
              <a:lstStyle/>
              <a:p>
                <a:r>
                  <a:rPr lang="en-US">
                    <a:noFill/>
                  </a:rPr>
                  <a:t> </a:t>
                </a:r>
              </a:p>
            </p:txBody>
          </p:sp>
        </mc:Fallback>
      </mc:AlternateContent>
    </p:spTree>
    <p:extLst>
      <p:ext uri="{BB962C8B-B14F-4D97-AF65-F5344CB8AC3E}">
        <p14:creationId xmlns:p14="http://schemas.microsoft.com/office/powerpoint/2010/main" val="11226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8608F-1AD6-C022-70C5-63660853B14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D92FE9B-ED6B-4403-5115-9F2ADA1CF049}"/>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C2D457A5-8E00-3278-1E9F-548D2575AAB1}"/>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F9566D-693B-D03D-2D01-C7AE629A7307}"/>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11F9566D-693B-D03D-2D01-C7AE629A7307}"/>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067D2FA-1619-3BCC-1DB8-583F7739D09A}"/>
                  </a:ext>
                </a:extLst>
              </p:cNvPr>
              <p:cNvSpPr txBox="1"/>
              <p:nvPr/>
            </p:nvSpPr>
            <p:spPr>
              <a:xfrm>
                <a:off x="4068417" y="3674778"/>
                <a:ext cx="3644348" cy="2443939"/>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𝐸</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endParaRPr lang="en-US" i="1" dirty="0"/>
              </a:p>
            </p:txBody>
          </p:sp>
        </mc:Choice>
        <mc:Fallback>
          <p:sp>
            <p:nvSpPr>
              <p:cNvPr id="7" name="TextBox 6">
                <a:extLst>
                  <a:ext uri="{FF2B5EF4-FFF2-40B4-BE49-F238E27FC236}">
                    <a16:creationId xmlns:a16="http://schemas.microsoft.com/office/drawing/2014/main" id="{1067D2FA-1619-3BCC-1DB8-583F7739D09A}"/>
                  </a:ext>
                </a:extLst>
              </p:cNvPr>
              <p:cNvSpPr txBox="1">
                <a:spLocks noRot="1" noChangeAspect="1" noMove="1" noResize="1" noEditPoints="1" noAdjustHandles="1" noChangeArrowheads="1" noChangeShapeType="1" noTextEdit="1"/>
              </p:cNvSpPr>
              <p:nvPr/>
            </p:nvSpPr>
            <p:spPr>
              <a:xfrm>
                <a:off x="4068417" y="3674778"/>
                <a:ext cx="3644348" cy="2443939"/>
              </a:xfrm>
              <a:prstGeom prst="rect">
                <a:avLst/>
              </a:prstGeom>
              <a:blipFill>
                <a:blip r:embed="rId4"/>
                <a:stretch>
                  <a:fillRect l="-1389" t="-1036" r="-694"/>
                </a:stretch>
              </a:blipFill>
            </p:spPr>
            <p:txBody>
              <a:bodyPr/>
              <a:lstStyle/>
              <a:p>
                <a:r>
                  <a:rPr lang="en-US">
                    <a:noFill/>
                  </a:rPr>
                  <a:t> </a:t>
                </a:r>
              </a:p>
            </p:txBody>
          </p:sp>
        </mc:Fallback>
      </mc:AlternateContent>
    </p:spTree>
    <p:extLst>
      <p:ext uri="{BB962C8B-B14F-4D97-AF65-F5344CB8AC3E}">
        <p14:creationId xmlns:p14="http://schemas.microsoft.com/office/powerpoint/2010/main" val="176187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39BFF-D7AE-32DC-27BF-91924284A22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34D5B81-1408-AA6D-7D73-44AE1EB1552C}"/>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7E2ED10F-5597-DD60-5FC7-CE5A6E040A55}"/>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585E07-EC2F-1D45-2B5F-4F00B058EB90}"/>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8585E07-EC2F-1D45-2B5F-4F00B058EB90}"/>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6C27285-7E87-0AC3-F444-6F8826B6FF63}"/>
                  </a:ext>
                </a:extLst>
              </p:cNvPr>
              <p:cNvSpPr txBox="1"/>
              <p:nvPr/>
            </p:nvSpPr>
            <p:spPr>
              <a:xfrm>
                <a:off x="4068417" y="3674778"/>
                <a:ext cx="3644348" cy="2472856"/>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𝐸</m:t>
                        </m:r>
                      </m:sub>
                    </m:sSub>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57</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12</m:t>
                            </m:r>
                          </m:e>
                        </m:rad>
                      </m:den>
                    </m:f>
                  </m:oMath>
                </a14:m>
                <a:endParaRPr lang="en-US" i="1" dirty="0"/>
              </a:p>
            </p:txBody>
          </p:sp>
        </mc:Choice>
        <mc:Fallback>
          <p:sp>
            <p:nvSpPr>
              <p:cNvPr id="7" name="TextBox 6">
                <a:extLst>
                  <a:ext uri="{FF2B5EF4-FFF2-40B4-BE49-F238E27FC236}">
                    <a16:creationId xmlns:a16="http://schemas.microsoft.com/office/drawing/2014/main" id="{96C27285-7E87-0AC3-F444-6F8826B6FF63}"/>
                  </a:ext>
                </a:extLst>
              </p:cNvPr>
              <p:cNvSpPr txBox="1">
                <a:spLocks noRot="1" noChangeAspect="1" noMove="1" noResize="1" noEditPoints="1" noAdjustHandles="1" noChangeArrowheads="1" noChangeShapeType="1" noTextEdit="1"/>
              </p:cNvSpPr>
              <p:nvPr/>
            </p:nvSpPr>
            <p:spPr>
              <a:xfrm>
                <a:off x="4068417" y="3674778"/>
                <a:ext cx="3644348" cy="2472856"/>
              </a:xfrm>
              <a:prstGeom prst="rect">
                <a:avLst/>
              </a:prstGeom>
              <a:blipFill>
                <a:blip r:embed="rId4"/>
                <a:stretch>
                  <a:fillRect l="-1389" t="-1026" r="-694"/>
                </a:stretch>
              </a:blipFill>
            </p:spPr>
            <p:txBody>
              <a:bodyPr/>
              <a:lstStyle/>
              <a:p>
                <a:r>
                  <a:rPr lang="en-US">
                    <a:noFill/>
                  </a:rPr>
                  <a:t> </a:t>
                </a:r>
              </a:p>
            </p:txBody>
          </p:sp>
        </mc:Fallback>
      </mc:AlternateContent>
    </p:spTree>
    <p:extLst>
      <p:ext uri="{BB962C8B-B14F-4D97-AF65-F5344CB8AC3E}">
        <p14:creationId xmlns:p14="http://schemas.microsoft.com/office/powerpoint/2010/main" val="36790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A85EB-4223-7C9D-C29E-4432CD10612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5559312-2D66-3224-ED13-7F714B58905E}"/>
              </a:ext>
            </a:extLst>
          </p:cNvPr>
          <p:cNvPicPr>
            <a:picLocks noChangeAspect="1"/>
          </p:cNvPicPr>
          <p:nvPr/>
        </p:nvPicPr>
        <p:blipFill>
          <a:blip r:embed="rId2"/>
          <a:stretch>
            <a:fillRect/>
          </a:stretch>
        </p:blipFill>
        <p:spPr>
          <a:xfrm>
            <a:off x="1451579" y="4779762"/>
            <a:ext cx="2099641" cy="1697119"/>
          </a:xfrm>
          <a:prstGeom prst="rect">
            <a:avLst/>
          </a:prstGeom>
        </p:spPr>
      </p:pic>
      <p:sp>
        <p:nvSpPr>
          <p:cNvPr id="2" name="Title 1">
            <a:extLst>
              <a:ext uri="{FF2B5EF4-FFF2-40B4-BE49-F238E27FC236}">
                <a16:creationId xmlns:a16="http://schemas.microsoft.com/office/drawing/2014/main" id="{17C89E88-97D8-017F-DA20-993D71C806FE}"/>
              </a:ext>
            </a:extLst>
          </p:cNvPr>
          <p:cNvSpPr>
            <a:spLocks noGrp="1"/>
          </p:cNvSpPr>
          <p:nvPr>
            <p:ph type="title"/>
          </p:nvPr>
        </p:nvSpPr>
        <p:spPr/>
        <p:txBody>
          <a:bodyPr>
            <a:normAutofit/>
          </a:bodyPr>
          <a:lstStyle/>
          <a:p>
            <a:br>
              <a:rPr lang="en-US" dirty="0"/>
            </a:br>
            <a:r>
              <a:rPr lang="en-US" dirty="0"/>
              <a:t>Example: Fitness Tracker Accuracy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DF0B83-3D09-DE84-84B5-CC3D13C9C418}"/>
                  </a:ext>
                </a:extLst>
              </p:cNvPr>
              <p:cNvSpPr>
                <a:spLocks noGrp="1"/>
              </p:cNvSpPr>
              <p:nvPr>
                <p:ph idx="1"/>
              </p:nvPr>
            </p:nvSpPr>
            <p:spPr/>
            <p:txBody>
              <a:bodyPr>
                <a:normAutofit/>
              </a:bodyPr>
              <a:lstStyle/>
              <a:p>
                <a:pPr marL="0" indent="0">
                  <a:buNone/>
                </a:pPr>
                <a:r>
                  <a:rPr lang="en-US" b="1" dirty="0"/>
                  <a:t>Scenario (Simplified): </a:t>
                </a:r>
                <a:r>
                  <a:rPr lang="en-US" dirty="0"/>
                  <a:t>The company claims an error in step count of no more than 200 steps per day. A random sample of 12 users reveals an average error of 258 steps, with a standard deviation of 57 steps. At the 5% level of significance, is there evidence against the company’s claim?</a:t>
                </a:r>
              </a:p>
              <a:p>
                <a:pPr marL="0" indent="0">
                  <a:buNone/>
                </a:pPr>
                <a:r>
                  <a:rPr lang="en-US" b="1" dirty="0"/>
                  <a:t>Hypotheses: </a:t>
                </a:r>
              </a:p>
              <a:p>
                <a:pPr marL="457200" lvl="1" indent="0">
                  <a:buNone/>
                </a:pPr>
                <a14:m>
                  <m:oMathPara xmlns:m="http://schemas.openxmlformats.org/officeDocument/2006/math">
                    <m:oMathParaPr>
                      <m:jc m:val="left"/>
                    </m:oMathParaPr>
                    <m:oMath xmlns:m="http://schemas.openxmlformats.org/officeDocument/2006/math">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&gt;200</m:t>
                            </m:r>
                          </m:e>
                        </m:mr>
                      </m:m>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E2DF0B83-3D09-DE84-84B5-CC3D13C9C418}"/>
                  </a:ext>
                </a:extLst>
              </p:cNvPr>
              <p:cNvSpPr>
                <a:spLocks noGrp="1" noRot="1" noChangeAspect="1" noMove="1" noResize="1" noEditPoints="1" noAdjustHandles="1" noChangeArrowheads="1" noChangeShapeType="1" noTextEdit="1"/>
              </p:cNvSpPr>
              <p:nvPr>
                <p:ph idx="1"/>
              </p:nvPr>
            </p:nvSpPr>
            <p:spPr>
              <a:blipFill>
                <a:blip r:embed="rId3"/>
                <a:stretch>
                  <a:fillRect l="-661" r="-5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421AA43-47F2-433F-6F10-AD8BCEC38327}"/>
                  </a:ext>
                </a:extLst>
              </p:cNvPr>
              <p:cNvSpPr txBox="1"/>
              <p:nvPr/>
            </p:nvSpPr>
            <p:spPr>
              <a:xfrm>
                <a:off x="4068417" y="3674778"/>
                <a:ext cx="3644348" cy="2304733"/>
              </a:xfrm>
              <a:prstGeom prst="rect">
                <a:avLst/>
              </a:prstGeom>
              <a:noFill/>
            </p:spPr>
            <p:txBody>
              <a:bodyPr wrap="square" rtlCol="0">
                <a:spAutoFit/>
              </a:bodyPr>
              <a:lstStyle/>
              <a:p>
                <a:r>
                  <a:rPr lang="en-US" b="1" dirty="0"/>
                  <a:t>Level of Significance: </a:t>
                </a:r>
              </a:p>
              <a:p>
                <a:pPr lvl="1"/>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m:oMathPara>
                </a14:m>
                <a:endParaRPr lang="en-US" dirty="0"/>
              </a:p>
              <a:p>
                <a:pPr/>
                <a:r>
                  <a:rPr lang="en-US" b="1" dirty="0"/>
                  <a:t>Test Statistic:</a:t>
                </a:r>
                <a:endParaRPr lang="en-US" dirty="0"/>
              </a:p>
              <a:p>
                <a:pPr lvl="1"/>
                <a14:m>
                  <m:oMathPara xmlns:m="http://schemas.openxmlformats.org/officeDocument/2006/math">
                    <m:oMathParaPr>
                      <m:jc m:val="left"/>
                    </m:oMathParaPr>
                    <m:oMath xmlns:m="http://schemas.openxmlformats.org/officeDocument/2006/math">
                      <m:f>
                        <m:fPr>
                          <m:ctrlPr>
                            <a:rPr lang="en-US" sz="1700" i="1" smtClean="0">
                              <a:latin typeface="Cambria Math" panose="02040503050406030204" pitchFamily="18" charset="0"/>
                            </a:rPr>
                          </m:ctrlPr>
                        </m:fPr>
                        <m:num>
                          <m:d>
                            <m:dPr>
                              <m:ctrlPr>
                                <a:rPr lang="en-US" sz="1700" i="1" smtClean="0">
                                  <a:latin typeface="Cambria Math" panose="02040503050406030204" pitchFamily="18" charset="0"/>
                                </a:rPr>
                              </m:ctrlPr>
                            </m:dPr>
                            <m:e>
                              <m:r>
                                <a:rPr lang="en-US" sz="1700" b="0" i="1" smtClean="0">
                                  <a:latin typeface="Cambria Math" panose="02040503050406030204" pitchFamily="18" charset="0"/>
                                </a:rPr>
                                <m:t>𝑝𝑜𝑖𝑛𝑡</m:t>
                              </m:r>
                              <m:r>
                                <a:rPr lang="en-US" sz="1700" b="0" i="1" smtClean="0">
                                  <a:latin typeface="Cambria Math" panose="02040503050406030204" pitchFamily="18" charset="0"/>
                                </a:rPr>
                                <m:t> </m:t>
                              </m:r>
                              <m:r>
                                <a:rPr lang="en-US" sz="1700" b="0" i="1" smtClean="0">
                                  <a:latin typeface="Cambria Math" panose="02040503050406030204" pitchFamily="18" charset="0"/>
                                </a:rPr>
                                <m:t>𝑒𝑠𝑡𝑖𝑚𝑎𝑡𝑒</m:t>
                              </m:r>
                            </m:e>
                          </m:d>
                          <m:r>
                            <a:rPr lang="en-US" sz="1700" b="0" i="1" smtClean="0">
                              <a:latin typeface="Cambria Math" panose="02040503050406030204" pitchFamily="18" charset="0"/>
                            </a:rPr>
                            <m:t>−(</m:t>
                          </m:r>
                          <m:r>
                            <a:rPr lang="en-US" sz="1700" b="0" i="1" smtClean="0">
                              <a:latin typeface="Cambria Math" panose="02040503050406030204" pitchFamily="18" charset="0"/>
                            </a:rPr>
                            <m:t>𝑛𝑢𝑙𝑙</m:t>
                          </m:r>
                          <m:r>
                            <a:rPr lang="en-US" sz="1700" b="0" i="1" smtClean="0">
                              <a:latin typeface="Cambria Math" panose="02040503050406030204" pitchFamily="18" charset="0"/>
                            </a:rPr>
                            <m:t> </m:t>
                          </m:r>
                          <m:r>
                            <a:rPr lang="en-US" sz="1700" b="0" i="1" smtClean="0">
                              <a:latin typeface="Cambria Math" panose="02040503050406030204" pitchFamily="18" charset="0"/>
                            </a:rPr>
                            <m:t>𝑣𝑎𝑙𝑢𝑒</m:t>
                          </m:r>
                          <m:r>
                            <a:rPr lang="en-US" sz="1700" b="0" i="1" smtClean="0">
                              <a:latin typeface="Cambria Math" panose="02040503050406030204" pitchFamily="18" charset="0"/>
                            </a:rPr>
                            <m:t>)</m:t>
                          </m:r>
                        </m:num>
                        <m:den>
                          <m:sSub>
                            <m:sSubPr>
                              <m:ctrlPr>
                                <a:rPr lang="en-US" sz="1700" i="1" smtClean="0">
                                  <a:latin typeface="Cambria Math" panose="02040503050406030204" pitchFamily="18" charset="0"/>
                                </a:rPr>
                              </m:ctrlPr>
                            </m:sSubPr>
                            <m:e>
                              <m:r>
                                <a:rPr lang="en-US" sz="1700" b="0" i="1" smtClean="0">
                                  <a:latin typeface="Cambria Math" panose="02040503050406030204" pitchFamily="18" charset="0"/>
                                </a:rPr>
                                <m:t>𝑆</m:t>
                              </m:r>
                            </m:e>
                            <m:sub>
                              <m:r>
                                <a:rPr lang="en-US" sz="1700" b="0" i="1" smtClean="0">
                                  <a:latin typeface="Cambria Math" panose="02040503050406030204" pitchFamily="18" charset="0"/>
                                </a:rPr>
                                <m:t>𝐸</m:t>
                              </m:r>
                            </m:sub>
                          </m:sSub>
                        </m:den>
                      </m:f>
                    </m:oMath>
                  </m:oMathPara>
                </a14:m>
                <a:endParaRPr lang="en-US" sz="1700" dirty="0"/>
              </a:p>
              <a:p>
                <a:pPr lvl="1"/>
                <a:r>
                  <a:rPr lang="en-US" i="1" dirty="0"/>
                  <a:t>null value</a:t>
                </a:r>
                <a:r>
                  <a:rPr lang="en-US" dirty="0"/>
                  <a:t>:</a:t>
                </a:r>
                <a:r>
                  <a:rPr lang="en-US" i="1" dirty="0"/>
                  <a:t> </a:t>
                </a:r>
                <a:r>
                  <a:rPr lang="en-US" dirty="0"/>
                  <a:t>200</a:t>
                </a:r>
              </a:p>
              <a:p>
                <a:pPr lvl="1"/>
                <a:r>
                  <a:rPr lang="en-US" i="1" dirty="0"/>
                  <a:t>point estimate</a:t>
                </a:r>
                <a:r>
                  <a:rPr lang="en-US" dirty="0"/>
                  <a:t>:</a:t>
                </a:r>
                <a:r>
                  <a:rPr lang="en-US" i="1" dirty="0"/>
                  <a:t> </a:t>
                </a:r>
                <a:r>
                  <a:rPr lang="en-US" dirty="0"/>
                  <a:t>258</a:t>
                </a:r>
              </a:p>
              <a:p>
                <a:pPr lvl="1"/>
                <a:r>
                  <a:rPr lang="en-US" i="1" dirty="0"/>
                  <a:t>standard error</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𝐸</m:t>
                        </m:r>
                      </m:sub>
                    </m:sSub>
                    <m:r>
                      <a:rPr lang="en-US" b="0" i="1" smtClean="0">
                        <a:latin typeface="Cambria Math" panose="02040503050406030204" pitchFamily="18" charset="0"/>
                      </a:rPr>
                      <m:t>≈16.45</m:t>
                    </m:r>
                  </m:oMath>
                </a14:m>
                <a:endParaRPr lang="en-US" i="1" dirty="0"/>
              </a:p>
            </p:txBody>
          </p:sp>
        </mc:Choice>
        <mc:Fallback>
          <p:sp>
            <p:nvSpPr>
              <p:cNvPr id="7" name="TextBox 6">
                <a:extLst>
                  <a:ext uri="{FF2B5EF4-FFF2-40B4-BE49-F238E27FC236}">
                    <a16:creationId xmlns:a16="http://schemas.microsoft.com/office/drawing/2014/main" id="{9421AA43-47F2-433F-6F10-AD8BCEC38327}"/>
                  </a:ext>
                </a:extLst>
              </p:cNvPr>
              <p:cNvSpPr txBox="1">
                <a:spLocks noRot="1" noChangeAspect="1" noMove="1" noResize="1" noEditPoints="1" noAdjustHandles="1" noChangeArrowheads="1" noChangeShapeType="1" noTextEdit="1"/>
              </p:cNvSpPr>
              <p:nvPr/>
            </p:nvSpPr>
            <p:spPr>
              <a:xfrm>
                <a:off x="4068417" y="3674778"/>
                <a:ext cx="3644348" cy="2304733"/>
              </a:xfrm>
              <a:prstGeom prst="rect">
                <a:avLst/>
              </a:prstGeom>
              <a:blipFill>
                <a:blip r:embed="rId4"/>
                <a:stretch>
                  <a:fillRect l="-1389" t="-1099" r="-694" b="-3297"/>
                </a:stretch>
              </a:blipFill>
            </p:spPr>
            <p:txBody>
              <a:bodyPr/>
              <a:lstStyle/>
              <a:p>
                <a:r>
                  <a:rPr lang="en-US">
                    <a:noFill/>
                  </a:rPr>
                  <a:t> </a:t>
                </a:r>
              </a:p>
            </p:txBody>
          </p:sp>
        </mc:Fallback>
      </mc:AlternateContent>
    </p:spTree>
    <p:extLst>
      <p:ext uri="{BB962C8B-B14F-4D97-AF65-F5344CB8AC3E}">
        <p14:creationId xmlns:p14="http://schemas.microsoft.com/office/powerpoint/2010/main" val="363650841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13252</TotalTime>
  <Words>1679</Words>
  <Application>Microsoft Macintosh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Cambria Math</vt:lpstr>
      <vt:lpstr>Gallery</vt:lpstr>
      <vt:lpstr>Hypothesis Tests for a Single Population Mean</vt:lpstr>
      <vt:lpstr>Additional Uncertainty with Inference On Means: A Reminder</vt:lpstr>
      <vt:lpstr> A General Strategy for Hypothesis Testing</vt:lpstr>
      <vt:lpstr> Example: Fitness Tracker Accuracy</vt:lpstr>
      <vt:lpstr> Example: Fitness Tracker Accuracy</vt:lpstr>
      <vt:lpstr> Example: Fitness Tracker Accuracy  </vt:lpstr>
      <vt:lpstr> Example: Fitness Tracker Accuracy</vt:lpstr>
      <vt:lpstr> Example: Fitness Tracker Accuracy</vt:lpstr>
      <vt:lpstr> Example: Fitness Tracker Accuracy</vt:lpstr>
      <vt:lpstr> Example: Fitness Tracker Accuracy </vt:lpstr>
      <vt:lpstr> Ask Me Two Questions</vt:lpstr>
      <vt:lpstr> Example: Medication Effectiveness</vt:lpstr>
      <vt:lpstr> A Comment on the Previous Example</vt:lpstr>
      <vt:lpstr> Example: Flight Delays</vt:lpstr>
      <vt:lpstr> Example: Smartphone Charging Times</vt:lpstr>
      <vt:lpstr> Example: Electric Car Battery Life</vt:lpstr>
      <vt:lpstr> Example: Coffee Shop Wait Times</vt:lpstr>
      <vt:lpstr> Summary (Comments, mostly…)</vt:lpstr>
      <vt:lpst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Gilbert, Adam</dc:creator>
  <cp:lastModifiedBy>Gilbert, Adam</cp:lastModifiedBy>
  <cp:revision>45</cp:revision>
  <dcterms:created xsi:type="dcterms:W3CDTF">2024-12-23T01:10:10Z</dcterms:created>
  <dcterms:modified xsi:type="dcterms:W3CDTF">2025-01-04T16:14:26Z</dcterms:modified>
</cp:coreProperties>
</file>