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310" r:id="rId3"/>
    <p:sldId id="269" r:id="rId4"/>
    <p:sldId id="309" r:id="rId5"/>
    <p:sldId id="259" r:id="rId6"/>
    <p:sldId id="311" r:id="rId7"/>
    <p:sldId id="312" r:id="rId8"/>
    <p:sldId id="313" r:id="rId9"/>
    <p:sldId id="314" r:id="rId10"/>
    <p:sldId id="315" r:id="rId11"/>
    <p:sldId id="316" r:id="rId12"/>
    <p:sldId id="317" r:id="rId13"/>
    <p:sldId id="318" r:id="rId14"/>
    <p:sldId id="319"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9"/>
    <p:restoredTop sz="94744"/>
  </p:normalViewPr>
  <p:slideViewPr>
    <p:cSldViewPr snapToGrid="0">
      <p:cViewPr varScale="1">
        <p:scale>
          <a:sx n="96" d="100"/>
          <a:sy n="96" d="100"/>
        </p:scale>
        <p:origin x="17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gmath.github.io/SiteFiles/StdErrorDecisionTree.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gmath.github.io/SiteFiles/StdErrorDecisionTree.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gmath.github.io/SiteFiles/StdErrorDecisionTree.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fontScale="90000"/>
          </a:bodyPr>
          <a:lstStyle/>
          <a:p>
            <a:r>
              <a:rPr lang="en-US" dirty="0"/>
              <a:t>Estimating a Population Parameter with</a:t>
            </a:r>
            <a:br>
              <a:rPr lang="en-US" dirty="0"/>
            </a:br>
            <a:r>
              <a:rPr lang="en-US" dirty="0"/>
              <a:t>Confidence Intervals</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How to answer the questions: (</a:t>
            </a:r>
            <a:r>
              <a:rPr lang="en-US" dirty="0" err="1"/>
              <a:t>i</a:t>
            </a:r>
            <a:r>
              <a:rPr lang="en-US" dirty="0"/>
              <a:t>) </a:t>
            </a:r>
            <a:r>
              <a:rPr lang="en-US" i="1" dirty="0"/>
              <a:t>what is the population mean?</a:t>
            </a:r>
            <a:r>
              <a:rPr lang="en-US" dirty="0"/>
              <a:t> and (ii) </a:t>
            </a:r>
            <a:r>
              <a:rPr lang="en-US" i="1" dirty="0"/>
              <a:t>what is the population proportion?</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5321A24-4110-2148-4197-8E31E9449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6C486-E6EA-09B3-97AC-18653B1D2F83}"/>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7AC6FB95-EABD-DDFD-CF4B-BFAAF43B0C10}"/>
              </a:ext>
            </a:extLst>
          </p:cNvPr>
          <p:cNvSpPr>
            <a:spLocks noGrp="1"/>
          </p:cNvSpPr>
          <p:nvPr>
            <p:ph idx="1"/>
          </p:nvPr>
        </p:nvSpPr>
        <p:spPr>
          <a:xfrm>
            <a:off x="1451579" y="2015734"/>
            <a:ext cx="5435733" cy="3450613"/>
          </a:xfrm>
        </p:spPr>
        <p:txBody>
          <a:bodyPr>
            <a:normAutofit/>
          </a:bodyPr>
          <a:lstStyle/>
          <a:p>
            <a:pPr marL="0" indent="0">
              <a:buNone/>
            </a:pPr>
            <a:r>
              <a:rPr lang="en-US" dirty="0"/>
              <a:t>We see that the average wait times vary from one sample to the next</a:t>
            </a:r>
          </a:p>
          <a:p>
            <a:pPr marL="0" indent="0">
              <a:buNone/>
            </a:pPr>
            <a:r>
              <a:rPr lang="en-US" dirty="0"/>
              <a:t>This is called </a:t>
            </a:r>
            <a:r>
              <a:rPr lang="en-US" i="1" dirty="0"/>
              <a:t>sampling variation</a:t>
            </a:r>
            <a:r>
              <a:rPr lang="en-US" dirty="0"/>
              <a:t>, and it is unavoidable</a:t>
            </a:r>
          </a:p>
          <a:p>
            <a:pPr marL="0" indent="0">
              <a:buNone/>
            </a:pPr>
            <a:r>
              <a:rPr lang="en-US" dirty="0"/>
              <a:t>So, what can the results of a sample actually tell us?</a:t>
            </a:r>
          </a:p>
          <a:p>
            <a:pPr marL="0" indent="0">
              <a:buNone/>
            </a:pPr>
            <a:r>
              <a:rPr lang="en-US" dirty="0"/>
              <a:t>We’ll take a look at the results visually on the right</a:t>
            </a:r>
          </a:p>
        </p:txBody>
      </p:sp>
      <p:grpSp>
        <p:nvGrpSpPr>
          <p:cNvPr id="9" name="Group 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0" name="Rectangle 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492CBFB-459E-630B-81E3-752EA91DB419}"/>
              </a:ext>
            </a:extLst>
          </p:cNvPr>
          <p:cNvPicPr>
            <a:picLocks noChangeAspect="1"/>
          </p:cNvPicPr>
          <p:nvPr/>
        </p:nvPicPr>
        <p:blipFill>
          <a:blip r:embed="rId2"/>
          <a:srcRect l="13134" r="888"/>
          <a:stretch/>
        </p:blipFill>
        <p:spPr>
          <a:xfrm>
            <a:off x="7554139" y="2174242"/>
            <a:ext cx="3336989" cy="3124351"/>
          </a:xfrm>
          <a:prstGeom prst="rect">
            <a:avLst/>
          </a:prstGeom>
        </p:spPr>
      </p:pic>
    </p:spTree>
    <p:extLst>
      <p:ext uri="{BB962C8B-B14F-4D97-AF65-F5344CB8AC3E}">
        <p14:creationId xmlns:p14="http://schemas.microsoft.com/office/powerpoint/2010/main" val="183607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B2B48C0-0AAF-DA29-1D15-40DD7F00A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6D389-65F5-CCBE-4B75-45B4D9BCC19D}"/>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57884959-F93C-9882-9790-A7B37FA28CF4}"/>
              </a:ext>
            </a:extLst>
          </p:cNvPr>
          <p:cNvSpPr>
            <a:spLocks noGrp="1"/>
          </p:cNvSpPr>
          <p:nvPr>
            <p:ph idx="1"/>
          </p:nvPr>
        </p:nvSpPr>
        <p:spPr>
          <a:xfrm>
            <a:off x="1451579" y="2015734"/>
            <a:ext cx="5435733" cy="3450613"/>
          </a:xfrm>
        </p:spPr>
        <p:txBody>
          <a:bodyPr>
            <a:normAutofit/>
          </a:bodyPr>
          <a:lstStyle/>
          <a:p>
            <a:pPr marL="0" indent="0">
              <a:buNone/>
            </a:pPr>
            <a:r>
              <a:rPr lang="en-US" dirty="0"/>
              <a:t>We see that the average wait times vary from one sample to the next</a:t>
            </a:r>
          </a:p>
          <a:p>
            <a:pPr marL="0" indent="0">
              <a:buNone/>
            </a:pPr>
            <a:r>
              <a:rPr lang="en-US" dirty="0"/>
              <a:t>This is called </a:t>
            </a:r>
            <a:r>
              <a:rPr lang="en-US" i="1" dirty="0"/>
              <a:t>sampling variation</a:t>
            </a:r>
            <a:r>
              <a:rPr lang="en-US" dirty="0"/>
              <a:t>, and it is unavoidable</a:t>
            </a:r>
          </a:p>
          <a:p>
            <a:pPr marL="0" indent="0">
              <a:buNone/>
            </a:pPr>
            <a:r>
              <a:rPr lang="en-US" dirty="0"/>
              <a:t>So, what can the results of a sample actually tell us?</a:t>
            </a:r>
          </a:p>
          <a:p>
            <a:pPr marL="0" indent="0">
              <a:buNone/>
            </a:pPr>
            <a:r>
              <a:rPr lang="en-US" dirty="0"/>
              <a:t>We’ll take a look at the results visually on the right</a:t>
            </a:r>
          </a:p>
        </p:txBody>
      </p:sp>
      <p:grpSp>
        <p:nvGrpSpPr>
          <p:cNvPr id="10" name="Group 9">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1" name="Rectangle 10">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735CAAD-9563-1A8A-915C-555DCBDBE807}"/>
              </a:ext>
            </a:extLst>
          </p:cNvPr>
          <p:cNvPicPr>
            <a:picLocks noChangeAspect="1"/>
          </p:cNvPicPr>
          <p:nvPr/>
        </p:nvPicPr>
        <p:blipFill>
          <a:blip r:embed="rId2"/>
          <a:srcRect l="13137" r="885"/>
          <a:stretch/>
        </p:blipFill>
        <p:spPr>
          <a:xfrm>
            <a:off x="7554139" y="2174242"/>
            <a:ext cx="3336989" cy="3124351"/>
          </a:xfrm>
          <a:prstGeom prst="rect">
            <a:avLst/>
          </a:prstGeom>
        </p:spPr>
      </p:pic>
    </p:spTree>
    <p:extLst>
      <p:ext uri="{BB962C8B-B14F-4D97-AF65-F5344CB8AC3E}">
        <p14:creationId xmlns:p14="http://schemas.microsoft.com/office/powerpoint/2010/main" val="1425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43BAAF95-FD0C-0CEC-C7AC-D5C41D1CC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5FB2C-6029-BC3B-C3B8-972FFA06CCAA}"/>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1566D910-FD48-8883-BED1-AC27119575C0}"/>
              </a:ext>
            </a:extLst>
          </p:cNvPr>
          <p:cNvSpPr>
            <a:spLocks noGrp="1"/>
          </p:cNvSpPr>
          <p:nvPr>
            <p:ph idx="1"/>
          </p:nvPr>
        </p:nvSpPr>
        <p:spPr>
          <a:xfrm>
            <a:off x="1451579" y="2015734"/>
            <a:ext cx="5435733" cy="3450613"/>
          </a:xfrm>
        </p:spPr>
        <p:txBody>
          <a:bodyPr>
            <a:normAutofit/>
          </a:bodyPr>
          <a:lstStyle/>
          <a:p>
            <a:pPr marL="0" indent="0">
              <a:lnSpc>
                <a:spcPct val="110000"/>
              </a:lnSpc>
              <a:buNone/>
            </a:pPr>
            <a:r>
              <a:rPr lang="en-US" sz="1900"/>
              <a:t>We see that the average wait times vary from one sample to the next</a:t>
            </a:r>
          </a:p>
          <a:p>
            <a:pPr marL="0" indent="0">
              <a:lnSpc>
                <a:spcPct val="110000"/>
              </a:lnSpc>
              <a:buNone/>
            </a:pPr>
            <a:r>
              <a:rPr lang="en-US" sz="1900"/>
              <a:t>This is called </a:t>
            </a:r>
            <a:r>
              <a:rPr lang="en-US" sz="1900" i="1"/>
              <a:t>sampling variation</a:t>
            </a:r>
            <a:r>
              <a:rPr lang="en-US" sz="1900"/>
              <a:t>, and it is unavoidable</a:t>
            </a:r>
          </a:p>
          <a:p>
            <a:pPr marL="0" indent="0">
              <a:lnSpc>
                <a:spcPct val="110000"/>
              </a:lnSpc>
              <a:buNone/>
            </a:pPr>
            <a:r>
              <a:rPr lang="en-US" sz="1900"/>
              <a:t>So, what can the results of a sample actually tell us?</a:t>
            </a:r>
          </a:p>
          <a:p>
            <a:pPr marL="0" indent="0">
              <a:lnSpc>
                <a:spcPct val="110000"/>
              </a:lnSpc>
              <a:buNone/>
            </a:pPr>
            <a:r>
              <a:rPr lang="en-US" sz="1900"/>
              <a:t>We’ll take a look at the results visually on the right</a:t>
            </a:r>
          </a:p>
          <a:p>
            <a:pPr marL="0" indent="0">
              <a:lnSpc>
                <a:spcPct val="110000"/>
              </a:lnSpc>
              <a:buNone/>
            </a:pPr>
            <a:r>
              <a:rPr lang="en-US" sz="1900"/>
              <a:t>Here are the results of 97 more samples</a:t>
            </a:r>
          </a:p>
        </p:txBody>
      </p:sp>
      <p:grpSp>
        <p:nvGrpSpPr>
          <p:cNvPr id="9" name="Group 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0" name="Rectangle 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37A3307-3213-509A-2791-307E155AF868}"/>
              </a:ext>
            </a:extLst>
          </p:cNvPr>
          <p:cNvPicPr>
            <a:picLocks noChangeAspect="1"/>
          </p:cNvPicPr>
          <p:nvPr/>
        </p:nvPicPr>
        <p:blipFill>
          <a:blip r:embed="rId2"/>
          <a:srcRect l="14021"/>
          <a:stretch/>
        </p:blipFill>
        <p:spPr>
          <a:xfrm>
            <a:off x="7554139" y="2174242"/>
            <a:ext cx="3336989" cy="3124351"/>
          </a:xfrm>
          <a:prstGeom prst="rect">
            <a:avLst/>
          </a:prstGeom>
        </p:spPr>
      </p:pic>
    </p:spTree>
    <p:extLst>
      <p:ext uri="{BB962C8B-B14F-4D97-AF65-F5344CB8AC3E}">
        <p14:creationId xmlns:p14="http://schemas.microsoft.com/office/powerpoint/2010/main" val="105183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1C7AB3FA-C814-95E2-8B66-961C33348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D9D72-0C36-CD0A-3A63-21D1A499C92C}"/>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56BABE51-B011-A894-E8FC-E333EF6BADA7}"/>
              </a:ext>
            </a:extLst>
          </p:cNvPr>
          <p:cNvSpPr>
            <a:spLocks noGrp="1"/>
          </p:cNvSpPr>
          <p:nvPr>
            <p:ph idx="1"/>
          </p:nvPr>
        </p:nvSpPr>
        <p:spPr>
          <a:xfrm>
            <a:off x="1451579" y="2015734"/>
            <a:ext cx="5435733" cy="3450613"/>
          </a:xfrm>
        </p:spPr>
        <p:txBody>
          <a:bodyPr>
            <a:normAutofit/>
          </a:bodyPr>
          <a:lstStyle/>
          <a:p>
            <a:pPr marL="0" indent="0">
              <a:buNone/>
            </a:pPr>
            <a:r>
              <a:rPr lang="en-US"/>
              <a:t>We see that the average wait times vary from one sample to the next</a:t>
            </a:r>
          </a:p>
          <a:p>
            <a:pPr marL="0" indent="0">
              <a:buNone/>
            </a:pPr>
            <a:r>
              <a:rPr lang="en-US"/>
              <a:t>This is called </a:t>
            </a:r>
            <a:r>
              <a:rPr lang="en-US" i="1"/>
              <a:t>sampling variation</a:t>
            </a:r>
            <a:r>
              <a:rPr lang="en-US"/>
              <a:t>, and it is unavoidable</a:t>
            </a:r>
          </a:p>
          <a:p>
            <a:pPr marL="0" indent="0">
              <a:buNone/>
            </a:pPr>
            <a:r>
              <a:rPr lang="en-US"/>
              <a:t>What can we take away from the average wait times from these 100 samples of 8 customers each?</a:t>
            </a:r>
          </a:p>
        </p:txBody>
      </p:sp>
      <p:grpSp>
        <p:nvGrpSpPr>
          <p:cNvPr id="9" name="Group 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0" name="Rectangle 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215C6E0-A08F-3E52-41B6-A91458C0A0C0}"/>
              </a:ext>
            </a:extLst>
          </p:cNvPr>
          <p:cNvPicPr>
            <a:picLocks noChangeAspect="1"/>
          </p:cNvPicPr>
          <p:nvPr/>
        </p:nvPicPr>
        <p:blipFill>
          <a:blip r:embed="rId2"/>
          <a:srcRect l="14021"/>
          <a:stretch/>
        </p:blipFill>
        <p:spPr>
          <a:xfrm>
            <a:off x="7554139" y="2174242"/>
            <a:ext cx="3336989" cy="3124351"/>
          </a:xfrm>
          <a:prstGeom prst="rect">
            <a:avLst/>
          </a:prstGeom>
        </p:spPr>
      </p:pic>
    </p:spTree>
    <p:extLst>
      <p:ext uri="{BB962C8B-B14F-4D97-AF65-F5344CB8AC3E}">
        <p14:creationId xmlns:p14="http://schemas.microsoft.com/office/powerpoint/2010/main" val="350319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1108EC45-46DD-4637-43BC-48E73EB1F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56A73-D718-3AE3-CB2F-60BD7B713D25}"/>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DD51E15D-5AF5-4707-FFD2-3F863E9F5706}"/>
              </a:ext>
            </a:extLst>
          </p:cNvPr>
          <p:cNvSpPr>
            <a:spLocks noGrp="1"/>
          </p:cNvSpPr>
          <p:nvPr>
            <p:ph idx="1"/>
          </p:nvPr>
        </p:nvSpPr>
        <p:spPr>
          <a:xfrm>
            <a:off x="1451579" y="2015734"/>
            <a:ext cx="5435733" cy="3450613"/>
          </a:xfrm>
        </p:spPr>
        <p:txBody>
          <a:bodyPr>
            <a:normAutofit/>
          </a:bodyPr>
          <a:lstStyle/>
          <a:p>
            <a:pPr marL="0" indent="0">
              <a:buNone/>
            </a:pPr>
            <a:r>
              <a:rPr lang="en-US" dirty="0"/>
              <a:t>Samples of only 8 customers are quite small, leaving lots of room for uncertainty</a:t>
            </a:r>
          </a:p>
          <a:p>
            <a:pPr marL="0" indent="0">
              <a:buNone/>
            </a:pPr>
            <a:r>
              <a:rPr lang="en-US" dirty="0"/>
              <a:t>Let’s revisit this with samples of 72 customers each</a:t>
            </a:r>
          </a:p>
          <a:p>
            <a:pPr marL="0" indent="0">
              <a:buNone/>
            </a:pPr>
            <a:r>
              <a:rPr lang="en-US" dirty="0"/>
              <a:t>Here are the average wait times resulting from 100 samples of 72 customers each</a:t>
            </a:r>
          </a:p>
          <a:p>
            <a:pPr marL="0" indent="0">
              <a:buNone/>
            </a:pPr>
            <a:r>
              <a:rPr lang="en-US" dirty="0"/>
              <a:t>What do you feel comfortable claiming now?</a:t>
            </a:r>
          </a:p>
        </p:txBody>
      </p:sp>
      <p:grpSp>
        <p:nvGrpSpPr>
          <p:cNvPr id="10" name="Group 9">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1" name="Rectangle 10">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6A2B4F6-493C-406B-6D81-9DF1E24D1C71}"/>
              </a:ext>
            </a:extLst>
          </p:cNvPr>
          <p:cNvPicPr>
            <a:picLocks noChangeAspect="1"/>
          </p:cNvPicPr>
          <p:nvPr/>
        </p:nvPicPr>
        <p:blipFill>
          <a:blip r:embed="rId2"/>
          <a:srcRect l="14021"/>
          <a:stretch/>
        </p:blipFill>
        <p:spPr>
          <a:xfrm>
            <a:off x="7554139" y="2174242"/>
            <a:ext cx="3336989" cy="3124351"/>
          </a:xfrm>
          <a:prstGeom prst="rect">
            <a:avLst/>
          </a:prstGeom>
        </p:spPr>
      </p:pic>
    </p:spTree>
    <p:extLst>
      <p:ext uri="{BB962C8B-B14F-4D97-AF65-F5344CB8AC3E}">
        <p14:creationId xmlns:p14="http://schemas.microsoft.com/office/powerpoint/2010/main" val="14652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D642D7-A259-1D97-EB40-238FD7366CC4}"/>
              </a:ext>
            </a:extLst>
          </p:cNvPr>
          <p:cNvSpPr>
            <a:spLocks noGrp="1"/>
          </p:cNvSpPr>
          <p:nvPr>
            <p:ph type="title"/>
          </p:nvPr>
        </p:nvSpPr>
        <p:spPr>
          <a:xfrm>
            <a:off x="659301" y="1474969"/>
            <a:ext cx="2823919" cy="1868760"/>
          </a:xfrm>
        </p:spPr>
        <p:txBody>
          <a:bodyPr vert="horz" lIns="91440" tIns="45720" rIns="91440" bIns="0" rtlCol="0" anchor="b">
            <a:normAutofit/>
          </a:bodyPr>
          <a:lstStyle/>
          <a:p>
            <a:br>
              <a:rPr lang="en-US" sz="2000" cap="all" dirty="0"/>
            </a:br>
            <a:r>
              <a:rPr lang="en-US" sz="2000" dirty="0"/>
              <a:t>The Distribution of Sample Average Wait Times</a:t>
            </a:r>
          </a:p>
        </p:txBody>
      </p:sp>
      <p:sp>
        <p:nvSpPr>
          <p:cNvPr id="3" name="Content Placeholder 2">
            <a:extLst>
              <a:ext uri="{FF2B5EF4-FFF2-40B4-BE49-F238E27FC236}">
                <a16:creationId xmlns:a16="http://schemas.microsoft.com/office/drawing/2014/main" id="{A038FC23-9C35-646B-33EB-04A0B55C2D90}"/>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dirty="0"/>
              <a:t>Let’s take a look at the distributions of the average wait times for our samples</a:t>
            </a:r>
          </a:p>
          <a:p>
            <a:pPr marL="0" indent="0">
              <a:buNone/>
            </a:pPr>
            <a:r>
              <a:rPr lang="en-US" sz="1600" dirty="0"/>
              <a:t>What do you notice?</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5B0B51-0110-8DC2-B599-540263569B84}"/>
              </a:ext>
            </a:extLst>
          </p:cNvPr>
          <p:cNvPicPr>
            <a:picLocks noChangeAspect="1"/>
          </p:cNvPicPr>
          <p:nvPr/>
        </p:nvPicPr>
        <p:blipFill>
          <a:blip r:embed="rId3"/>
          <a:stretch>
            <a:fillRect/>
          </a:stretch>
        </p:blipFill>
        <p:spPr>
          <a:xfrm>
            <a:off x="5358484" y="1116345"/>
            <a:ext cx="4802699"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5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79B6D5D7-62F5-5047-BBB6-2BAF03EFBBC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13D6F0C-CB2A-D911-F9B9-0DF7906E3A5E}"/>
              </a:ext>
            </a:extLst>
          </p:cNvPr>
          <p:cNvSpPr>
            <a:spLocks noGrp="1"/>
          </p:cNvSpPr>
          <p:nvPr>
            <p:ph type="title"/>
          </p:nvPr>
        </p:nvSpPr>
        <p:spPr>
          <a:xfrm>
            <a:off x="1451580" y="804520"/>
            <a:ext cx="3530157" cy="1049235"/>
          </a:xfrm>
        </p:spPr>
        <p:txBody>
          <a:bodyPr vert="horz" lIns="91440" tIns="45720" rIns="91440" bIns="0" rtlCol="0">
            <a:normAutofit/>
          </a:bodyPr>
          <a:lstStyle/>
          <a:p>
            <a:br>
              <a:rPr lang="en-US" sz="1800" cap="all" dirty="0"/>
            </a:br>
            <a:r>
              <a:rPr lang="en-US" sz="1800" dirty="0"/>
              <a:t>The Distribution of Sample Average Wait Times</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BAE216F-7820-D37E-3F7E-D1038FAAC859}"/>
              </a:ext>
            </a:extLst>
          </p:cNvPr>
          <p:cNvSpPr>
            <a:spLocks noGrp="1"/>
          </p:cNvSpPr>
          <p:nvPr>
            <p:ph idx="1"/>
          </p:nvPr>
        </p:nvSpPr>
        <p:spPr>
          <a:xfrm>
            <a:off x="1451581" y="2015732"/>
            <a:ext cx="3526523" cy="3450613"/>
          </a:xfrm>
        </p:spPr>
        <p:txBody>
          <a:bodyPr vert="horz" lIns="91440" tIns="91440" rIns="91440" bIns="91440" rtlCol="0">
            <a:normAutofit/>
          </a:bodyPr>
          <a:lstStyle/>
          <a:p>
            <a:pPr marL="0" indent="0">
              <a:buNone/>
            </a:pPr>
            <a:r>
              <a:rPr lang="en-US" dirty="0"/>
              <a:t>In case you aren’t convinced, here are collections of 50,000 samples of size 8 and 50,000 samples of size 72</a:t>
            </a:r>
          </a:p>
          <a:p>
            <a:pPr marL="0" indent="0">
              <a:buNone/>
            </a:pPr>
            <a:r>
              <a:rPr lang="en-US" dirty="0"/>
              <a:t>Can you estimate the average wait time at the new location?</a:t>
            </a:r>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ormal distribution&#10;&#10;Description automatically generated">
            <a:extLst>
              <a:ext uri="{FF2B5EF4-FFF2-40B4-BE49-F238E27FC236}">
                <a16:creationId xmlns:a16="http://schemas.microsoft.com/office/drawing/2014/main" id="{AC82E88F-C5C5-21B8-801F-04F02FA189CC}"/>
              </a:ext>
            </a:extLst>
          </p:cNvPr>
          <p:cNvPicPr>
            <a:picLocks noChangeAspect="1"/>
          </p:cNvPicPr>
          <p:nvPr/>
        </p:nvPicPr>
        <p:blipFill>
          <a:blip r:embed="rId2"/>
          <a:stretch>
            <a:fillRect/>
          </a:stretch>
        </p:blipFill>
        <p:spPr>
          <a:xfrm>
            <a:off x="6103352" y="1116345"/>
            <a:ext cx="4802699" cy="3866172"/>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5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50D176C-A9A3-FD3B-AD97-EB2216C58E0E}"/>
              </a:ext>
            </a:extLst>
          </p:cNvPr>
          <p:cNvSpPr>
            <a:spLocks noGrp="1"/>
          </p:cNvSpPr>
          <p:nvPr>
            <p:ph type="title"/>
          </p:nvPr>
        </p:nvSpPr>
        <p:spPr>
          <a:xfrm>
            <a:off x="1451580" y="804520"/>
            <a:ext cx="4176511" cy="1049235"/>
          </a:xfrm>
        </p:spPr>
        <p:txBody>
          <a:bodyPr>
            <a:normAutofit/>
          </a:bodyPr>
          <a:lstStyle/>
          <a:p>
            <a:br>
              <a:rPr lang="en-US" dirty="0"/>
            </a:br>
            <a:r>
              <a:rPr lang="en-US" dirty="0"/>
              <a:t>A Serious Problem…</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563EB1A-639B-2A1D-1E5B-4E525617F070}"/>
              </a:ext>
            </a:extLst>
          </p:cNvPr>
          <p:cNvSpPr>
            <a:spLocks noGrp="1"/>
          </p:cNvSpPr>
          <p:nvPr>
            <p:ph idx="1"/>
          </p:nvPr>
        </p:nvSpPr>
        <p:spPr>
          <a:xfrm>
            <a:off x="1451581" y="2015732"/>
            <a:ext cx="4172212" cy="3450613"/>
          </a:xfrm>
        </p:spPr>
        <p:txBody>
          <a:bodyPr>
            <a:normAutofit/>
          </a:bodyPr>
          <a:lstStyle/>
          <a:p>
            <a:pPr marL="0" indent="0">
              <a:buNone/>
            </a:pPr>
            <a:r>
              <a:rPr lang="en-US" sz="1900" dirty="0"/>
              <a:t>The strategy we’ve just walked through is unreasonable</a:t>
            </a:r>
          </a:p>
          <a:p>
            <a:pPr marL="0" indent="0">
              <a:buNone/>
            </a:pPr>
            <a:r>
              <a:rPr lang="en-US" sz="1900" dirty="0"/>
              <a:t>We don’t have the time or resources to conduct 50,000 random samples (or even 100 random samples)</a:t>
            </a:r>
          </a:p>
          <a:p>
            <a:pPr marL="0" indent="0">
              <a:buNone/>
            </a:pPr>
            <a:r>
              <a:rPr lang="en-US" sz="1900" b="1" dirty="0"/>
              <a:t>Realistically: </a:t>
            </a:r>
            <a:r>
              <a:rPr lang="en-US" sz="1900" dirty="0"/>
              <a:t>We take one sample and need to draw inferences from that one, but which sample do we get?</a:t>
            </a:r>
          </a:p>
        </p:txBody>
      </p:sp>
      <p:pic>
        <p:nvPicPr>
          <p:cNvPr id="4" name="Picture 3" descr="A graph with numbers and dots&#10;&#10;Description automatically generated">
            <a:extLst>
              <a:ext uri="{FF2B5EF4-FFF2-40B4-BE49-F238E27FC236}">
                <a16:creationId xmlns:a16="http://schemas.microsoft.com/office/drawing/2014/main" id="{37C2DAE8-D305-964D-CF02-19057EC5708F}"/>
              </a:ext>
            </a:extLst>
          </p:cNvPr>
          <p:cNvPicPr>
            <a:picLocks noChangeAspect="1"/>
          </p:cNvPicPr>
          <p:nvPr/>
        </p:nvPicPr>
        <p:blipFill>
          <a:blip r:embed="rId2"/>
          <a:stretch>
            <a:fillRect/>
          </a:stretch>
        </p:blipFill>
        <p:spPr>
          <a:xfrm>
            <a:off x="6094411" y="1139387"/>
            <a:ext cx="4960442" cy="3993154"/>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7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7806E6D-ACF4-A684-C4F4-4B78219287A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4284423-17F5-2C10-257F-62320168419A}"/>
              </a:ext>
            </a:extLst>
          </p:cNvPr>
          <p:cNvSpPr>
            <a:spLocks noGrp="1"/>
          </p:cNvSpPr>
          <p:nvPr>
            <p:ph type="title"/>
          </p:nvPr>
        </p:nvSpPr>
        <p:spPr>
          <a:xfrm>
            <a:off x="1451580" y="804520"/>
            <a:ext cx="4176511" cy="1049235"/>
          </a:xfrm>
        </p:spPr>
        <p:txBody>
          <a:bodyPr>
            <a:normAutofit/>
          </a:bodyPr>
          <a:lstStyle/>
          <a:p>
            <a:br>
              <a:rPr lang="en-US" dirty="0"/>
            </a:br>
            <a:r>
              <a:rPr lang="en-US" dirty="0"/>
              <a:t>A Serious Problem…</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9F99112-2E71-F1DA-107C-5E31003D83FF}"/>
              </a:ext>
            </a:extLst>
          </p:cNvPr>
          <p:cNvSpPr>
            <a:spLocks noGrp="1"/>
          </p:cNvSpPr>
          <p:nvPr>
            <p:ph idx="1"/>
          </p:nvPr>
        </p:nvSpPr>
        <p:spPr>
          <a:xfrm>
            <a:off x="1451581" y="2015732"/>
            <a:ext cx="4172212" cy="3450613"/>
          </a:xfrm>
        </p:spPr>
        <p:txBody>
          <a:bodyPr>
            <a:normAutofit/>
          </a:bodyPr>
          <a:lstStyle/>
          <a:p>
            <a:pPr marL="0" indent="0">
              <a:buNone/>
            </a:pPr>
            <a:r>
              <a:rPr lang="en-US" sz="1900" dirty="0"/>
              <a:t>The strategy we’ve just walked through is unreasonable</a:t>
            </a:r>
          </a:p>
          <a:p>
            <a:pPr marL="0" indent="0">
              <a:buNone/>
            </a:pPr>
            <a:r>
              <a:rPr lang="en-US" sz="1900" dirty="0"/>
              <a:t>We don’t have the time or resources to conduct 50,000 random samples (or even 100 random samples)</a:t>
            </a:r>
          </a:p>
          <a:p>
            <a:pPr marL="0" indent="0">
              <a:buNone/>
            </a:pPr>
            <a:r>
              <a:rPr lang="en-US" sz="1900" b="1" dirty="0"/>
              <a:t>Realistically: </a:t>
            </a:r>
            <a:r>
              <a:rPr lang="en-US" sz="1900" dirty="0"/>
              <a:t>We take one sample and need to draw inferences from that one, but which sample do we get?</a:t>
            </a:r>
          </a:p>
        </p:txBody>
      </p:sp>
      <p:pic>
        <p:nvPicPr>
          <p:cNvPr id="5" name="Picture 4">
            <a:extLst>
              <a:ext uri="{FF2B5EF4-FFF2-40B4-BE49-F238E27FC236}">
                <a16:creationId xmlns:a16="http://schemas.microsoft.com/office/drawing/2014/main" id="{ACF2DE70-4370-F42E-12C3-BAA3C1946434}"/>
              </a:ext>
            </a:extLst>
          </p:cNvPr>
          <p:cNvPicPr>
            <a:picLocks noChangeAspect="1"/>
          </p:cNvPicPr>
          <p:nvPr/>
        </p:nvPicPr>
        <p:blipFill>
          <a:blip r:embed="rId2"/>
          <a:stretch>
            <a:fillRect/>
          </a:stretch>
        </p:blipFill>
        <p:spPr>
          <a:xfrm>
            <a:off x="6094411" y="1139387"/>
            <a:ext cx="4960442" cy="3993154"/>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9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47B1BEF-4624-90F0-FE2F-2AE2F509DD9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1E6E32D-37D7-5F4A-3896-8D96E6B334B6}"/>
              </a:ext>
            </a:extLst>
          </p:cNvPr>
          <p:cNvSpPr>
            <a:spLocks noGrp="1"/>
          </p:cNvSpPr>
          <p:nvPr>
            <p:ph type="title"/>
          </p:nvPr>
        </p:nvSpPr>
        <p:spPr>
          <a:xfrm>
            <a:off x="1451580" y="804520"/>
            <a:ext cx="4176511" cy="1049235"/>
          </a:xfrm>
        </p:spPr>
        <p:txBody>
          <a:bodyPr>
            <a:normAutofit/>
          </a:bodyPr>
          <a:lstStyle/>
          <a:p>
            <a:br>
              <a:rPr lang="en-US" dirty="0"/>
            </a:br>
            <a:r>
              <a:rPr lang="en-US" dirty="0"/>
              <a:t>A Serious Problem…</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CC6ED29-4295-4F5F-7841-68919266A609}"/>
              </a:ext>
            </a:extLst>
          </p:cNvPr>
          <p:cNvSpPr>
            <a:spLocks noGrp="1"/>
          </p:cNvSpPr>
          <p:nvPr>
            <p:ph idx="1"/>
          </p:nvPr>
        </p:nvSpPr>
        <p:spPr>
          <a:xfrm>
            <a:off x="1451581" y="2015732"/>
            <a:ext cx="4172212" cy="3450613"/>
          </a:xfrm>
        </p:spPr>
        <p:txBody>
          <a:bodyPr>
            <a:normAutofit/>
          </a:bodyPr>
          <a:lstStyle/>
          <a:p>
            <a:pPr marL="0" indent="0">
              <a:buNone/>
            </a:pPr>
            <a:r>
              <a:rPr lang="en-US" sz="1900" dirty="0"/>
              <a:t>The strategy we’ve just walked through is unreasonable</a:t>
            </a:r>
          </a:p>
          <a:p>
            <a:pPr marL="0" indent="0">
              <a:buNone/>
            </a:pPr>
            <a:r>
              <a:rPr lang="en-US" sz="1900" dirty="0"/>
              <a:t>We don’t have the time or resources to conduct 50,000 random samples (or even 100 random samples)</a:t>
            </a:r>
          </a:p>
          <a:p>
            <a:pPr marL="0" indent="0">
              <a:buNone/>
            </a:pPr>
            <a:r>
              <a:rPr lang="en-US" sz="1900" b="1" dirty="0"/>
              <a:t>Realistically: </a:t>
            </a:r>
            <a:r>
              <a:rPr lang="en-US" sz="1900" dirty="0"/>
              <a:t>We take one sample and need to draw inferences from that one, but which sample do we get?</a:t>
            </a:r>
          </a:p>
        </p:txBody>
      </p:sp>
      <p:pic>
        <p:nvPicPr>
          <p:cNvPr id="4" name="Picture 3">
            <a:extLst>
              <a:ext uri="{FF2B5EF4-FFF2-40B4-BE49-F238E27FC236}">
                <a16:creationId xmlns:a16="http://schemas.microsoft.com/office/drawing/2014/main" id="{4980A6CC-1598-2226-FF8D-DF775CBDFD16}"/>
              </a:ext>
            </a:extLst>
          </p:cNvPr>
          <p:cNvPicPr>
            <a:picLocks noChangeAspect="1"/>
          </p:cNvPicPr>
          <p:nvPr/>
        </p:nvPicPr>
        <p:blipFill>
          <a:blip r:embed="rId2"/>
          <a:stretch>
            <a:fillRect/>
          </a:stretch>
        </p:blipFill>
        <p:spPr>
          <a:xfrm>
            <a:off x="6094411" y="1139387"/>
            <a:ext cx="4960442" cy="3993154"/>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05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0C1A-8110-5FA1-6513-C5ABD776E65C}"/>
              </a:ext>
            </a:extLst>
          </p:cNvPr>
          <p:cNvSpPr>
            <a:spLocks noGrp="1"/>
          </p:cNvSpPr>
          <p:nvPr>
            <p:ph type="title"/>
          </p:nvPr>
        </p:nvSpPr>
        <p:spPr/>
        <p:txBody>
          <a:bodyPr/>
          <a:lstStyle/>
          <a:p>
            <a:br>
              <a:rPr lang="en-US" dirty="0"/>
            </a:br>
            <a:r>
              <a:rPr lang="en-US" dirty="0"/>
              <a:t>Warm-Up Problem: Coffee Shop Wait Times</a:t>
            </a:r>
          </a:p>
        </p:txBody>
      </p:sp>
      <p:sp>
        <p:nvSpPr>
          <p:cNvPr id="3" name="Content Placeholder 2">
            <a:extLst>
              <a:ext uri="{FF2B5EF4-FFF2-40B4-BE49-F238E27FC236}">
                <a16:creationId xmlns:a16="http://schemas.microsoft.com/office/drawing/2014/main" id="{CEEDFE6E-0515-EDC8-D154-D0B8E0CC699A}"/>
              </a:ext>
            </a:extLst>
          </p:cNvPr>
          <p:cNvSpPr>
            <a:spLocks noGrp="1"/>
          </p:cNvSpPr>
          <p:nvPr>
            <p:ph idx="1"/>
          </p:nvPr>
        </p:nvSpPr>
        <p:spPr/>
        <p:txBody>
          <a:bodyPr/>
          <a:lstStyle/>
          <a:p>
            <a:pPr marL="0" indent="0">
              <a:buNone/>
            </a:pPr>
            <a:r>
              <a:rPr lang="en-US" b="1" dirty="0"/>
              <a:t>Scenario: </a:t>
            </a:r>
            <a:r>
              <a:rPr lang="en-US" dirty="0"/>
              <a:t>A popular coffee shop claims that the average wait time for an order is 4.5 minutes, with a standard deviation of 1.2 minutes. During a busy morning, a random sample of 50 customers is taken.</a:t>
            </a:r>
          </a:p>
          <a:p>
            <a:pPr>
              <a:buFont typeface="+mj-lt"/>
              <a:buAutoNum type="arabicPeriod"/>
            </a:pPr>
            <a:r>
              <a:rPr lang="en-US" dirty="0"/>
              <a:t>What is the probability that the sample mean wait time exceeds 5 minutes?</a:t>
            </a:r>
          </a:p>
          <a:p>
            <a:pPr>
              <a:buFont typeface="+mj-lt"/>
              <a:buAutoNum type="arabicPeriod"/>
            </a:pPr>
            <a:r>
              <a:rPr lang="en-US" dirty="0"/>
              <a:t>What is the probability that the sample mean wait time is between 4.2 and 4.8 minutes?</a:t>
            </a:r>
          </a:p>
          <a:p>
            <a:pPr>
              <a:buFont typeface="+mj-lt"/>
              <a:buAutoNum type="arabicPeriod"/>
            </a:pPr>
            <a:r>
              <a:rPr lang="en-US" dirty="0"/>
              <a:t>How likely is it that the sample mean wait time is less than 4 minutes?</a:t>
            </a:r>
          </a:p>
        </p:txBody>
      </p:sp>
    </p:spTree>
    <p:extLst>
      <p:ext uri="{BB962C8B-B14F-4D97-AF65-F5344CB8AC3E}">
        <p14:creationId xmlns:p14="http://schemas.microsoft.com/office/powerpoint/2010/main" val="414262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A93F644-6CBB-5125-FB5B-0BE554F05E7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8043C5C-79E9-7DF8-6C27-3A5BCE7F5F0C}"/>
              </a:ext>
            </a:extLst>
          </p:cNvPr>
          <p:cNvSpPr>
            <a:spLocks noGrp="1"/>
          </p:cNvSpPr>
          <p:nvPr>
            <p:ph type="title"/>
          </p:nvPr>
        </p:nvSpPr>
        <p:spPr>
          <a:xfrm>
            <a:off x="1451580" y="804520"/>
            <a:ext cx="4176511" cy="1049235"/>
          </a:xfrm>
        </p:spPr>
        <p:txBody>
          <a:bodyPr>
            <a:normAutofit/>
          </a:bodyPr>
          <a:lstStyle/>
          <a:p>
            <a:br>
              <a:rPr lang="en-US" dirty="0"/>
            </a:br>
            <a:r>
              <a:rPr lang="en-US" dirty="0"/>
              <a:t>A Serious Problem…</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AAC679A-DD6E-D801-E69A-FA6DE3C13F60}"/>
              </a:ext>
            </a:extLst>
          </p:cNvPr>
          <p:cNvSpPr>
            <a:spLocks noGrp="1"/>
          </p:cNvSpPr>
          <p:nvPr>
            <p:ph idx="1"/>
          </p:nvPr>
        </p:nvSpPr>
        <p:spPr>
          <a:xfrm>
            <a:off x="1451581" y="2015732"/>
            <a:ext cx="4172212" cy="3450613"/>
          </a:xfrm>
        </p:spPr>
        <p:txBody>
          <a:bodyPr>
            <a:normAutofit/>
          </a:bodyPr>
          <a:lstStyle/>
          <a:p>
            <a:pPr marL="0" indent="0">
              <a:buNone/>
            </a:pPr>
            <a:r>
              <a:rPr lang="en-US" sz="1900" dirty="0"/>
              <a:t>The strategy we’ve just walked through is unreasonable</a:t>
            </a:r>
          </a:p>
          <a:p>
            <a:pPr marL="0" indent="0">
              <a:buNone/>
            </a:pPr>
            <a:r>
              <a:rPr lang="en-US" sz="1900" dirty="0"/>
              <a:t>We don’t have the time or resources to conduct 50,000 random samples (or even 100 random samples)</a:t>
            </a:r>
          </a:p>
          <a:p>
            <a:pPr marL="0" indent="0">
              <a:buNone/>
            </a:pPr>
            <a:r>
              <a:rPr lang="en-US" sz="1900" b="1" dirty="0"/>
              <a:t>Realistically: </a:t>
            </a:r>
            <a:r>
              <a:rPr lang="en-US" sz="1900" dirty="0"/>
              <a:t>We take one sample and need to draw inferences from that one, but which sample do we get?</a:t>
            </a:r>
          </a:p>
        </p:txBody>
      </p:sp>
      <p:pic>
        <p:nvPicPr>
          <p:cNvPr id="5" name="Picture 4">
            <a:extLst>
              <a:ext uri="{FF2B5EF4-FFF2-40B4-BE49-F238E27FC236}">
                <a16:creationId xmlns:a16="http://schemas.microsoft.com/office/drawing/2014/main" id="{7733C14E-DB48-60B0-350E-62755B64AB5A}"/>
              </a:ext>
            </a:extLst>
          </p:cNvPr>
          <p:cNvPicPr>
            <a:picLocks noChangeAspect="1"/>
          </p:cNvPicPr>
          <p:nvPr/>
        </p:nvPicPr>
        <p:blipFill>
          <a:blip r:embed="rId2"/>
          <a:stretch>
            <a:fillRect/>
          </a:stretch>
        </p:blipFill>
        <p:spPr>
          <a:xfrm>
            <a:off x="6094411" y="1139387"/>
            <a:ext cx="4960442" cy="3993154"/>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06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4494-8156-8516-167A-99804A79ED29}"/>
              </a:ext>
            </a:extLst>
          </p:cNvPr>
          <p:cNvSpPr>
            <a:spLocks noGrp="1"/>
          </p:cNvSpPr>
          <p:nvPr>
            <p:ph type="title"/>
          </p:nvPr>
        </p:nvSpPr>
        <p:spPr/>
        <p:txBody>
          <a:bodyPr/>
          <a:lstStyle/>
          <a:p>
            <a:r>
              <a:rPr lang="en-US" dirty="0"/>
              <a:t>Confidence Intervals:</a:t>
            </a:r>
            <a:br>
              <a:rPr lang="en-US" dirty="0"/>
            </a:br>
            <a:r>
              <a:rPr lang="en-US" dirty="0"/>
              <a:t>Estimating Population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0026FD-0A01-4E81-A571-0BD90F778433}"/>
                  </a:ext>
                </a:extLst>
              </p:cNvPr>
              <p:cNvSpPr>
                <a:spLocks noGrp="1"/>
              </p:cNvSpPr>
              <p:nvPr>
                <p:ph idx="1"/>
              </p:nvPr>
            </p:nvSpPr>
            <p:spPr/>
            <p:txBody>
              <a:bodyPr>
                <a:normAutofit fontScale="70000" lnSpcReduction="20000"/>
              </a:bodyPr>
              <a:lstStyle/>
              <a:p>
                <a:pPr algn="l" fontAlgn="base"/>
                <a:r>
                  <a:rPr lang="en-US" b="0" i="0" dirty="0">
                    <a:solidFill>
                      <a:srgbClr val="000000"/>
                    </a:solidFill>
                    <a:effectLst/>
                    <a:latin typeface="inherit"/>
                  </a:rPr>
                  <a:t>We know that our </a:t>
                </a:r>
                <a:r>
                  <a:rPr lang="en-US" b="0" i="1" dirty="0">
                    <a:solidFill>
                      <a:srgbClr val="000000"/>
                    </a:solidFill>
                    <a:effectLst/>
                    <a:latin typeface="inherit"/>
                  </a:rPr>
                  <a:t>sample mean</a:t>
                </a:r>
                <a:r>
                  <a:rPr lang="en-US" b="0" i="0" dirty="0">
                    <a:solidFill>
                      <a:srgbClr val="000000"/>
                    </a:solidFill>
                    <a:effectLst/>
                    <a:latin typeface="inherit"/>
                  </a:rPr>
                  <a:t> (</a:t>
                </a:r>
                <a14:m>
                  <m:oMath xmlns:m="http://schemas.openxmlformats.org/officeDocument/2006/math">
                    <m:acc>
                      <m:accPr>
                        <m:chr m:val="̅"/>
                        <m:ctrlPr>
                          <a:rPr lang="en-US" b="1" i="1" smtClean="0">
                            <a:solidFill>
                              <a:srgbClr val="000000"/>
                            </a:solidFill>
                            <a:effectLst/>
                            <a:latin typeface="Cambria Math" panose="02040503050406030204" pitchFamily="18" charset="0"/>
                          </a:rPr>
                        </m:ctrlPr>
                      </m:accPr>
                      <m:e>
                        <m:r>
                          <a:rPr lang="en-US" b="1" i="0" smtClean="0">
                            <a:solidFill>
                              <a:srgbClr val="000000"/>
                            </a:solidFill>
                            <a:effectLst/>
                            <a:latin typeface="Cambria Math" panose="02040503050406030204" pitchFamily="18" charset="0"/>
                          </a:rPr>
                          <m:t>𝐱</m:t>
                        </m:r>
                      </m:e>
                    </m:acc>
                  </m:oMath>
                </a14:m>
                <a:r>
                  <a:rPr lang="en-US" b="0" i="0" dirty="0">
                    <a:solidFill>
                      <a:srgbClr val="000000"/>
                    </a:solidFill>
                    <a:effectLst/>
                    <a:latin typeface="inherit"/>
                  </a:rPr>
                  <a:t>) will provide an estimate for our </a:t>
                </a:r>
                <a:r>
                  <a:rPr lang="en-US" b="0" i="1" dirty="0">
                    <a:solidFill>
                      <a:srgbClr val="000000"/>
                    </a:solidFill>
                    <a:effectLst/>
                    <a:latin typeface="inherit"/>
                  </a:rPr>
                  <a:t>population mean </a:t>
                </a:r>
                <a:r>
                  <a:rPr lang="en-US" b="0" dirty="0">
                    <a:solidFill>
                      <a:srgbClr val="000000"/>
                    </a:solidFill>
                    <a:effectLst/>
                    <a:latin typeface="inherit"/>
                  </a:rPr>
                  <a:t>(</a:t>
                </a:r>
                <a14:m>
                  <m:oMath xmlns:m="http://schemas.openxmlformats.org/officeDocument/2006/math">
                    <m:r>
                      <a:rPr lang="en-US" b="0" i="1" smtClean="0">
                        <a:solidFill>
                          <a:srgbClr val="000000"/>
                        </a:solidFill>
                        <a:effectLst/>
                        <a:latin typeface="Cambria Math" panose="02040503050406030204" pitchFamily="18" charset="0"/>
                      </a:rPr>
                      <m:t>𝜇</m:t>
                    </m:r>
                  </m:oMath>
                </a14:m>
                <a:r>
                  <a:rPr lang="en-US" b="0" dirty="0">
                    <a:solidFill>
                      <a:srgbClr val="000000"/>
                    </a:solidFill>
                    <a:effectLst/>
                    <a:latin typeface="inherit"/>
                  </a:rPr>
                  <a:t>)</a:t>
                </a:r>
                <a:endParaRPr lang="en-US" b="0" i="0" dirty="0">
                  <a:solidFill>
                    <a:srgbClr val="000000"/>
                  </a:solidFill>
                  <a:effectLst/>
                  <a:latin typeface="inherit"/>
                </a:endParaRPr>
              </a:p>
              <a:p>
                <a:pPr algn="l" fontAlgn="base"/>
                <a:r>
                  <a:rPr lang="en-US" b="0" i="0" dirty="0">
                    <a:solidFill>
                      <a:srgbClr val="000000"/>
                    </a:solidFill>
                    <a:effectLst/>
                    <a:latin typeface="inherit"/>
                  </a:rPr>
                  <a:t>We also know that our </a:t>
                </a:r>
                <a:r>
                  <a:rPr lang="en-US" b="0" i="1" dirty="0">
                    <a:solidFill>
                      <a:srgbClr val="000000"/>
                    </a:solidFill>
                    <a:effectLst/>
                    <a:latin typeface="inherit"/>
                  </a:rPr>
                  <a:t>sample mean</a:t>
                </a:r>
                <a:r>
                  <a:rPr lang="en-US" b="0" i="0" dirty="0">
                    <a:solidFill>
                      <a:srgbClr val="000000"/>
                    </a:solidFill>
                    <a:effectLst/>
                    <a:latin typeface="inherit"/>
                  </a:rPr>
                  <a:t> estimate will almost surely be incorrect</a:t>
                </a:r>
              </a:p>
              <a:p>
                <a:pPr algn="l" fontAlgn="base"/>
                <a:r>
                  <a:rPr lang="en-US" b="0" i="0" dirty="0">
                    <a:solidFill>
                      <a:srgbClr val="000000"/>
                    </a:solidFill>
                    <a:effectLst/>
                    <a:latin typeface="inherit"/>
                  </a:rPr>
                  <a:t>We need to try and quantify how far off that sample estimate is likely to fall from the true population parameter</a:t>
                </a:r>
              </a:p>
              <a:p>
                <a:pPr algn="l" fontAlgn="base"/>
                <a:r>
                  <a:rPr lang="en-US" b="1" i="0" dirty="0">
                    <a:solidFill>
                      <a:srgbClr val="000000"/>
                    </a:solidFill>
                    <a:effectLst/>
                    <a:latin typeface="inherit"/>
                  </a:rPr>
                  <a:t>General Confidence Interval Formula:</a:t>
                </a:r>
                <a:r>
                  <a:rPr lang="en-US" b="0" i="0" dirty="0">
                    <a:solidFill>
                      <a:srgbClr val="000000"/>
                    </a:solidFill>
                    <a:effectLst/>
                    <a:latin typeface="inherit"/>
                  </a:rPr>
                  <a:t> Provided that the sampling distribution is approximately normal, we can construct a </a:t>
                </a:r>
                <a:r>
                  <a:rPr lang="en-US" b="0" i="1" dirty="0">
                    <a:solidFill>
                      <a:srgbClr val="000000"/>
                    </a:solidFill>
                    <a:effectLst/>
                    <a:latin typeface="inherit"/>
                  </a:rPr>
                  <a:t>confidence interval</a:t>
                </a:r>
                <a:r>
                  <a:rPr lang="en-US" b="0" i="0" dirty="0">
                    <a:solidFill>
                      <a:srgbClr val="000000"/>
                    </a:solidFill>
                    <a:effectLst/>
                    <a:latin typeface="inherit"/>
                  </a:rPr>
                  <a:t> using the following form:</a:t>
                </a:r>
              </a:p>
              <a:p>
                <a:pPr marL="0" indent="0" algn="ctr" fontAlgn="base">
                  <a:buNone/>
                </a:pPr>
                <a:r>
                  <a:rPr lang="en-US" b="0" i="0" u="none" strike="noStrike" dirty="0">
                    <a:solidFill>
                      <a:srgbClr val="000000"/>
                    </a:solidFill>
                    <a:effectLst/>
                    <a:latin typeface="STIXGeneral-Regular"/>
                  </a:rPr>
                  <a:t>(𝚙𝚘𝚒𝚗𝚝</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𝚎𝚜𝚝𝚒𝚖𝚊𝚝𝚎) ± (𝚌𝚛𝚒𝚝𝚒𝚌𝚊𝚕</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𝚟𝚊𝚕𝚞𝚎)⋅(𝚜𝚝𝚊𝚗𝚍𝚊𝚛𝚍</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𝚎𝚛𝚛𝚘𝚛)</a:t>
                </a: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Palatino Linotype" panose="02040502050505030304" pitchFamily="18" charset="0"/>
                  </a:rPr>
                  <a:t>The </a:t>
                </a:r>
                <a:r>
                  <a:rPr lang="en-US" b="0" i="1" dirty="0">
                    <a:solidFill>
                      <a:srgbClr val="000000"/>
                    </a:solidFill>
                    <a:effectLst/>
                    <a:latin typeface="inherit"/>
                  </a:rPr>
                  <a:t>point estimate</a:t>
                </a:r>
                <a:r>
                  <a:rPr lang="en-US" b="0" i="0" dirty="0">
                    <a:solidFill>
                      <a:srgbClr val="000000"/>
                    </a:solidFill>
                    <a:effectLst/>
                    <a:latin typeface="Palatino Linotype" panose="02040502050505030304" pitchFamily="18" charset="0"/>
                  </a:rPr>
                  <a:t> is our sample statistic (</a:t>
                </a:r>
                <a:r>
                  <a:rPr lang="en-US" b="0" i="0" dirty="0" err="1">
                    <a:solidFill>
                      <a:srgbClr val="000000"/>
                    </a:solidFill>
                    <a:effectLst/>
                    <a:latin typeface="Palatino Linotype" panose="02040502050505030304" pitchFamily="18" charset="0"/>
                  </a:rPr>
                  <a:t>ie</a:t>
                </a:r>
                <a:r>
                  <a:rPr lang="en-US" b="0" i="0" dirty="0">
                    <a:solidFill>
                      <a:srgbClr val="000000"/>
                    </a:solidFill>
                    <a:effectLst/>
                    <a:latin typeface="Palatino Linotype" panose="02040502050505030304" pitchFamily="18" charset="0"/>
                  </a:rPr>
                  <a:t>. sample mean)</a:t>
                </a:r>
              </a:p>
              <a:p>
                <a:pPr algn="l" fontAlgn="base">
                  <a:buFont typeface="Arial" panose="020B0604020202020204" pitchFamily="34" charset="0"/>
                  <a:buChar char="•"/>
                </a:pPr>
                <a:r>
                  <a:rPr lang="en-US" b="0" i="0" dirty="0">
                    <a:solidFill>
                      <a:srgbClr val="000000"/>
                    </a:solidFill>
                    <a:effectLst/>
                    <a:latin typeface="Palatino Linotype" panose="02040502050505030304" pitchFamily="18" charset="0"/>
                  </a:rPr>
                  <a:t>The </a:t>
                </a:r>
                <a:r>
                  <a:rPr lang="en-US" b="0" i="1" dirty="0">
                    <a:solidFill>
                      <a:srgbClr val="000000"/>
                    </a:solidFill>
                    <a:effectLst/>
                    <a:latin typeface="inherit"/>
                  </a:rPr>
                  <a:t>critical value</a:t>
                </a:r>
                <a:r>
                  <a:rPr lang="en-US" b="0" i="0" dirty="0">
                    <a:solidFill>
                      <a:srgbClr val="000000"/>
                    </a:solidFill>
                    <a:effectLst/>
                    <a:latin typeface="Palatino Linotype" panose="02040502050505030304" pitchFamily="18" charset="0"/>
                  </a:rPr>
                  <a:t> depends on the level of confidence we want in capturing the population parameter</a:t>
                </a:r>
              </a:p>
              <a:p>
                <a:pPr algn="l" fontAlgn="base">
                  <a:buFont typeface="Arial" panose="020B0604020202020204" pitchFamily="34" charset="0"/>
                  <a:buChar char="•"/>
                </a:pPr>
                <a:r>
                  <a:rPr lang="en-US" b="0" i="0" dirty="0">
                    <a:solidFill>
                      <a:srgbClr val="000000"/>
                    </a:solidFill>
                    <a:effectLst/>
                    <a:latin typeface="Palatino Linotype" panose="02040502050505030304" pitchFamily="18" charset="0"/>
                  </a:rPr>
                  <a:t>The </a:t>
                </a:r>
                <a:r>
                  <a:rPr lang="en-US" b="0" i="1" dirty="0">
                    <a:solidFill>
                      <a:srgbClr val="000000"/>
                    </a:solidFill>
                    <a:effectLst/>
                    <a:latin typeface="inherit"/>
                  </a:rPr>
                  <a:t>standard error</a:t>
                </a:r>
                <a:r>
                  <a:rPr lang="en-US" b="0" i="0" dirty="0">
                    <a:solidFill>
                      <a:srgbClr val="000000"/>
                    </a:solidFill>
                    <a:effectLst/>
                    <a:latin typeface="Palatino Linotype" panose="02040502050505030304" pitchFamily="18" charset="0"/>
                  </a:rPr>
                  <a:t> is the standard deviation of the sampling distribution</a:t>
                </a:r>
              </a:p>
              <a:p>
                <a:pPr marL="742950" lvl="1" indent="-285750" algn="l" fontAlgn="base">
                  <a:buFont typeface="Arial" panose="020B0604020202020204" pitchFamily="34" charset="0"/>
                  <a:buChar char="•"/>
                </a:pPr>
                <a:r>
                  <a:rPr lang="en-US" b="0" i="0" dirty="0">
                    <a:solidFill>
                      <a:srgbClr val="000000"/>
                    </a:solidFill>
                    <a:effectLst/>
                    <a:latin typeface="Palatino Linotype" panose="02040502050505030304" pitchFamily="18" charset="0"/>
                  </a:rPr>
                  <a:t>We’ll get this from the </a:t>
                </a:r>
                <a:r>
                  <a:rPr lang="en-US" b="0" i="0" u="none" strike="noStrike" dirty="0">
                    <a:solidFill>
                      <a:srgbClr val="800080"/>
                    </a:solidFill>
                    <a:effectLst/>
                    <a:latin typeface="inherit"/>
                    <a:hlinkClick r:id="rId2"/>
                  </a:rPr>
                  <a:t>decision tree</a:t>
                </a:r>
                <a:endParaRPr lang="en-US" b="0" i="0" dirty="0">
                  <a:solidFill>
                    <a:srgbClr val="000000"/>
                  </a:solidFill>
                  <a:effectLst/>
                  <a:latin typeface="Palatino Linotype" panose="02040502050505030304" pitchFamily="18" charset="0"/>
                </a:endParaRPr>
              </a:p>
              <a:p>
                <a:endParaRPr lang="en-US" dirty="0"/>
              </a:p>
            </p:txBody>
          </p:sp>
        </mc:Choice>
        <mc:Fallback>
          <p:sp>
            <p:nvSpPr>
              <p:cNvPr id="3" name="Content Placeholder 2">
                <a:extLst>
                  <a:ext uri="{FF2B5EF4-FFF2-40B4-BE49-F238E27FC236}">
                    <a16:creationId xmlns:a16="http://schemas.microsoft.com/office/drawing/2014/main" id="{1C0026FD-0A01-4E81-A571-0BD90F778433}"/>
                  </a:ext>
                </a:extLst>
              </p:cNvPr>
              <p:cNvSpPr>
                <a:spLocks noGrp="1" noRot="1" noChangeAspect="1" noMove="1" noResize="1" noEditPoints="1" noAdjustHandles="1" noChangeArrowheads="1" noChangeShapeType="1" noTextEdit="1"/>
              </p:cNvSpPr>
              <p:nvPr>
                <p:ph idx="1"/>
              </p:nvPr>
            </p:nvSpPr>
            <p:spPr>
              <a:blipFill>
                <a:blip r:embed="rId3"/>
                <a:stretch>
                  <a:fillRect l="-132" t="-366"/>
                </a:stretch>
              </a:blipFill>
            </p:spPr>
            <p:txBody>
              <a:bodyPr/>
              <a:lstStyle/>
              <a:p>
                <a:r>
                  <a:rPr lang="en-US">
                    <a:noFill/>
                  </a:rPr>
                  <a:t> </a:t>
                </a:r>
              </a:p>
            </p:txBody>
          </p:sp>
        </mc:Fallback>
      </mc:AlternateContent>
    </p:spTree>
    <p:extLst>
      <p:ext uri="{BB962C8B-B14F-4D97-AF65-F5344CB8AC3E}">
        <p14:creationId xmlns:p14="http://schemas.microsoft.com/office/powerpoint/2010/main" val="10055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DC6ABB-97CB-7878-8797-97B8FADC9BE1}"/>
              </a:ext>
            </a:extLst>
          </p:cNvPr>
          <p:cNvSpPr>
            <a:spLocks noGrp="1"/>
          </p:cNvSpPr>
          <p:nvPr>
            <p:ph type="title"/>
          </p:nvPr>
        </p:nvSpPr>
        <p:spPr>
          <a:xfrm>
            <a:off x="1451580" y="804520"/>
            <a:ext cx="3530157" cy="1049235"/>
          </a:xfrm>
        </p:spPr>
        <p:txBody>
          <a:bodyPr>
            <a:normAutofit/>
          </a:bodyPr>
          <a:lstStyle/>
          <a:p>
            <a:br>
              <a:rPr lang="en-US" sz="2200"/>
            </a:br>
            <a:r>
              <a:rPr lang="en-US" sz="2200"/>
              <a:t>Visual Intuition for Confidence Intervals</a:t>
            </a:r>
          </a:p>
        </p:txBody>
      </p:sp>
      <p:sp>
        <p:nvSpPr>
          <p:cNvPr id="32" name="Rectangle 3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9522F76-477A-1D6E-7067-C6143FB6170D}"/>
              </a:ext>
            </a:extLst>
          </p:cNvPr>
          <p:cNvSpPr>
            <a:spLocks noGrp="1"/>
          </p:cNvSpPr>
          <p:nvPr>
            <p:ph idx="1"/>
          </p:nvPr>
        </p:nvSpPr>
        <p:spPr>
          <a:xfrm>
            <a:off x="1451581" y="2015732"/>
            <a:ext cx="3526523" cy="3450613"/>
          </a:xfrm>
        </p:spPr>
        <p:txBody>
          <a:bodyPr>
            <a:normAutofit/>
          </a:bodyPr>
          <a:lstStyle/>
          <a:p>
            <a:pPr marL="0" indent="0" fontAlgn="base">
              <a:lnSpc>
                <a:spcPct val="110000"/>
              </a:lnSpc>
              <a:buNone/>
            </a:pPr>
            <a:r>
              <a:rPr lang="en-US" sz="1900" b="0" i="0" dirty="0">
                <a:effectLst/>
                <a:latin typeface="Palatino Linotype" panose="02040502050505030304" pitchFamily="18" charset="0"/>
              </a:rPr>
              <a:t>Before we work through the construction of a confidence interval, let’s build some intuition</a:t>
            </a:r>
          </a:p>
          <a:p>
            <a:pPr marL="0" indent="0" fontAlgn="base">
              <a:lnSpc>
                <a:spcPct val="110000"/>
              </a:lnSpc>
              <a:buNone/>
            </a:pPr>
            <a:r>
              <a:rPr lang="en-US" sz="1900" b="0" i="0" dirty="0">
                <a:effectLst/>
                <a:latin typeface="Palatino Linotype" panose="02040502050505030304" pitchFamily="18" charset="0"/>
              </a:rPr>
              <a:t>What does a </a:t>
            </a:r>
            <a:r>
              <a:rPr lang="en-US" sz="1900" b="0" i="1" dirty="0">
                <a:effectLst/>
                <a:latin typeface="inherit"/>
              </a:rPr>
              <a:t>confidence</a:t>
            </a:r>
            <a:r>
              <a:rPr lang="en-US" sz="1900" b="0" i="0" dirty="0">
                <a:effectLst/>
                <a:latin typeface="Palatino Linotype" panose="02040502050505030304" pitchFamily="18" charset="0"/>
              </a:rPr>
              <a:t> interval actually mean?</a:t>
            </a:r>
          </a:p>
        </p:txBody>
      </p:sp>
      <p:grpSp>
        <p:nvGrpSpPr>
          <p:cNvPr id="34" name="Group 3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5" name="Rectangle 3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847933-35A6-6A60-6C6A-365899FDCEC8}"/>
              </a:ext>
            </a:extLst>
          </p:cNvPr>
          <p:cNvPicPr>
            <a:picLocks noChangeAspect="1"/>
          </p:cNvPicPr>
          <p:nvPr/>
        </p:nvPicPr>
        <p:blipFill>
          <a:blip r:embed="rId2"/>
          <a:stretch>
            <a:fillRect/>
          </a:stretch>
        </p:blipFill>
        <p:spPr>
          <a:xfrm>
            <a:off x="6103352" y="1116345"/>
            <a:ext cx="4802699" cy="3866172"/>
          </a:xfrm>
          <a:prstGeom prst="rect">
            <a:avLst/>
          </a:prstGeom>
        </p:spPr>
      </p:pic>
      <p:pic>
        <p:nvPicPr>
          <p:cNvPr id="40" name="Picture 3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66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1D6703DA-C9F5-44CE-B061-A18446E71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3A25F1-6286-498A-B23F-12319B4BB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5852102-AFB4-A5B7-EBC1-32E04299A83A}"/>
              </a:ext>
            </a:extLst>
          </p:cNvPr>
          <p:cNvSpPr>
            <a:spLocks noGrp="1"/>
          </p:cNvSpPr>
          <p:nvPr>
            <p:ph type="title"/>
          </p:nvPr>
        </p:nvSpPr>
        <p:spPr>
          <a:xfrm>
            <a:off x="1776729" y="4459039"/>
            <a:ext cx="8643011" cy="551528"/>
          </a:xfrm>
        </p:spPr>
        <p:txBody>
          <a:bodyPr vert="horz" lIns="91440" tIns="45720" rIns="91440" bIns="0" rtlCol="0" anchor="b">
            <a:normAutofit fontScale="90000"/>
          </a:bodyPr>
          <a:lstStyle/>
          <a:p>
            <a:br>
              <a:rPr lang="en-US" sz="1700" cap="all" dirty="0"/>
            </a:br>
            <a:r>
              <a:rPr lang="en-US" sz="3600" dirty="0"/>
              <a:t>Confidence Level and Confidence Intervals</a:t>
            </a:r>
          </a:p>
        </p:txBody>
      </p:sp>
      <p:sp>
        <p:nvSpPr>
          <p:cNvPr id="3" name="Content Placeholder 2">
            <a:extLst>
              <a:ext uri="{FF2B5EF4-FFF2-40B4-BE49-F238E27FC236}">
                <a16:creationId xmlns:a16="http://schemas.microsoft.com/office/drawing/2014/main" id="{00A768B7-7524-69DE-D329-ABF655DA6168}"/>
              </a:ext>
            </a:extLst>
          </p:cNvPr>
          <p:cNvSpPr>
            <a:spLocks noGrp="1"/>
          </p:cNvSpPr>
          <p:nvPr>
            <p:ph idx="1"/>
          </p:nvPr>
        </p:nvSpPr>
        <p:spPr>
          <a:xfrm>
            <a:off x="1776729" y="5016709"/>
            <a:ext cx="8968908" cy="1193846"/>
          </a:xfrm>
        </p:spPr>
        <p:txBody>
          <a:bodyPr vert="horz" lIns="91440" tIns="91440" rIns="91440" bIns="91440" rtlCol="0">
            <a:normAutofit/>
          </a:bodyPr>
          <a:lstStyle/>
          <a:p>
            <a:pPr marL="0" indent="0">
              <a:buNone/>
            </a:pPr>
            <a:r>
              <a:rPr lang="en-US" sz="1600" dirty="0"/>
              <a:t>How does the confidence level impact the confidence intervals?</a:t>
            </a:r>
          </a:p>
          <a:p>
            <a:pPr marL="0" indent="0">
              <a:buNone/>
            </a:pPr>
            <a:r>
              <a:rPr lang="en-US" sz="1600" b="0" i="0" dirty="0">
                <a:solidFill>
                  <a:srgbClr val="000000"/>
                </a:solidFill>
                <a:effectLst/>
              </a:rPr>
              <a:t>Confidence intervals with lower levels of confidence are narrower, but also more likely to </a:t>
            </a:r>
            <a:r>
              <a:rPr lang="en-US" sz="1600" b="0" i="1" dirty="0">
                <a:solidFill>
                  <a:srgbClr val="000000"/>
                </a:solidFill>
                <a:effectLst/>
              </a:rPr>
              <a:t>miss</a:t>
            </a:r>
            <a:r>
              <a:rPr lang="en-US" sz="1600" b="0" i="0" dirty="0">
                <a:solidFill>
                  <a:srgbClr val="000000"/>
                </a:solidFill>
                <a:effectLst/>
              </a:rPr>
              <a:t> the parameter</a:t>
            </a:r>
            <a:endParaRPr lang="en-US" sz="1600" dirty="0"/>
          </a:p>
        </p:txBody>
      </p:sp>
      <p:grpSp>
        <p:nvGrpSpPr>
          <p:cNvPr id="23" name="Group 22">
            <a:extLst>
              <a:ext uri="{FF2B5EF4-FFF2-40B4-BE49-F238E27FC236}">
                <a16:creationId xmlns:a16="http://schemas.microsoft.com/office/drawing/2014/main" id="{5416DB9B-53E6-4C60-9FE7-1C40DA52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8" name="Rectangle 7">
              <a:extLst>
                <a:ext uri="{FF2B5EF4-FFF2-40B4-BE49-F238E27FC236}">
                  <a16:creationId xmlns:a16="http://schemas.microsoft.com/office/drawing/2014/main" id="{6D8EBCDF-E8F1-4478-AC12-308E946B0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9E237B-B3B3-48D2-8E4C-56703F6C2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85E970D4-D834-445E-927E-4F29A1BD0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4CCDFA7-FDDD-42EF-B0A9-4D54FD31E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1" name="Picture 30">
            <a:extLst>
              <a:ext uri="{FF2B5EF4-FFF2-40B4-BE49-F238E27FC236}">
                <a16:creationId xmlns:a16="http://schemas.microsoft.com/office/drawing/2014/main" id="{BAC2604D-C93D-4961-8AB5-AA8449DDB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A217D093-EAE5-469D-9B48-4CE1127009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2391101-1A46-BA1A-26BB-480BF4FE33D7}"/>
              </a:ext>
            </a:extLst>
          </p:cNvPr>
          <p:cNvPicPr>
            <a:picLocks noChangeAspect="1"/>
          </p:cNvPicPr>
          <p:nvPr/>
        </p:nvPicPr>
        <p:blipFill>
          <a:blip r:embed="rId3"/>
          <a:stretch>
            <a:fillRect/>
          </a:stretch>
        </p:blipFill>
        <p:spPr>
          <a:xfrm>
            <a:off x="4739560" y="968847"/>
            <a:ext cx="2623652" cy="2111609"/>
          </a:xfrm>
          <a:prstGeom prst="rect">
            <a:avLst/>
          </a:prstGeom>
        </p:spPr>
      </p:pic>
      <p:pic>
        <p:nvPicPr>
          <p:cNvPr id="10" name="Picture 9">
            <a:extLst>
              <a:ext uri="{FF2B5EF4-FFF2-40B4-BE49-F238E27FC236}">
                <a16:creationId xmlns:a16="http://schemas.microsoft.com/office/drawing/2014/main" id="{E0161C75-F49C-223A-E78B-96B2B69A94DE}"/>
              </a:ext>
            </a:extLst>
          </p:cNvPr>
          <p:cNvPicPr>
            <a:picLocks noChangeAspect="1"/>
          </p:cNvPicPr>
          <p:nvPr/>
        </p:nvPicPr>
        <p:blipFill>
          <a:blip r:embed="rId4"/>
          <a:stretch>
            <a:fillRect/>
          </a:stretch>
        </p:blipFill>
        <p:spPr>
          <a:xfrm>
            <a:off x="1913107" y="965743"/>
            <a:ext cx="2615862" cy="2105340"/>
          </a:xfrm>
          <a:prstGeom prst="rect">
            <a:avLst/>
          </a:prstGeom>
        </p:spPr>
      </p:pic>
      <p:pic>
        <p:nvPicPr>
          <p:cNvPr id="12" name="Picture 11">
            <a:extLst>
              <a:ext uri="{FF2B5EF4-FFF2-40B4-BE49-F238E27FC236}">
                <a16:creationId xmlns:a16="http://schemas.microsoft.com/office/drawing/2014/main" id="{9EC75E0D-507C-FD46-B7FC-A65B2224D870}"/>
              </a:ext>
            </a:extLst>
          </p:cNvPr>
          <p:cNvPicPr>
            <a:picLocks noChangeAspect="1"/>
          </p:cNvPicPr>
          <p:nvPr/>
        </p:nvPicPr>
        <p:blipFill>
          <a:blip r:embed="rId5"/>
          <a:stretch>
            <a:fillRect/>
          </a:stretch>
        </p:blipFill>
        <p:spPr>
          <a:xfrm>
            <a:off x="7519495" y="987706"/>
            <a:ext cx="2615863" cy="2105340"/>
          </a:xfrm>
          <a:prstGeom prst="rect">
            <a:avLst/>
          </a:prstGeom>
        </p:spPr>
      </p:pic>
    </p:spTree>
    <p:extLst>
      <p:ext uri="{BB962C8B-B14F-4D97-AF65-F5344CB8AC3E}">
        <p14:creationId xmlns:p14="http://schemas.microsoft.com/office/powerpoint/2010/main" val="373642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F5CB-407B-5154-EC2E-351DB832E21E}"/>
              </a:ext>
            </a:extLst>
          </p:cNvPr>
          <p:cNvSpPr>
            <a:spLocks noGrp="1"/>
          </p:cNvSpPr>
          <p:nvPr>
            <p:ph type="title"/>
          </p:nvPr>
        </p:nvSpPr>
        <p:spPr/>
        <p:txBody>
          <a:bodyPr/>
          <a:lstStyle/>
          <a:p>
            <a:br>
              <a:rPr lang="en-US" dirty="0"/>
            </a:br>
            <a:r>
              <a:rPr lang="en-US" dirty="0"/>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3D918A-92B7-4EC4-393B-9AEB90840A05}"/>
                  </a:ext>
                </a:extLst>
              </p:cNvPr>
              <p:cNvSpPr>
                <a:spLocks noGrp="1"/>
              </p:cNvSpPr>
              <p:nvPr>
                <p:ph idx="1"/>
              </p:nvPr>
            </p:nvSpPr>
            <p:spPr/>
            <p:txBody>
              <a:bodyPr>
                <a:normAutofit fontScale="77500" lnSpcReduction="20000"/>
              </a:bodyPr>
              <a:lstStyle/>
              <a:p>
                <a:r>
                  <a:rPr lang="en-US" dirty="0"/>
                  <a:t>Confidence intervals can be used to capture a population parameter (like a population mean, </a:t>
                </a:r>
                <a14:m>
                  <m:oMath xmlns:m="http://schemas.openxmlformats.org/officeDocument/2006/math">
                    <m:r>
                      <a:rPr lang="en-US" b="0" i="1" smtClean="0">
                        <a:latin typeface="Cambria Math" panose="02040503050406030204" pitchFamily="18" charset="0"/>
                      </a:rPr>
                      <m:t>𝜇</m:t>
                    </m:r>
                  </m:oMath>
                </a14:m>
                <a:r>
                  <a:rPr lang="en-US" dirty="0"/>
                  <a:t>) with some degree of certainty</a:t>
                </a:r>
              </a:p>
              <a:p>
                <a:pPr marL="0" indent="0" algn="ctr">
                  <a:buNone/>
                </a:pPr>
                <a:r>
                  <a:rPr lang="en-US" b="0" i="0" u="none" strike="noStrike" dirty="0">
                    <a:solidFill>
                      <a:srgbClr val="000000"/>
                    </a:solidFill>
                    <a:effectLst/>
                    <a:latin typeface="STIXGeneral-Regular"/>
                  </a:rPr>
                  <a:t>(𝚙𝚘𝚒𝚗𝚝</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𝚎𝚜𝚝𝚒𝚖𝚊𝚝𝚎) ± (𝚌𝚛𝚒𝚝𝚒𝚌𝚊𝚕</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𝚟𝚊𝚕𝚞𝚎)⋅(𝚜𝚝𝚊𝚗𝚍𝚊𝚛𝚍</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𝚎𝚛𝚛𝚘𝚛)</a:t>
                </a:r>
                <a:endParaRPr lang="en-US" b="0" i="0" dirty="0">
                  <a:solidFill>
                    <a:srgbClr val="000000"/>
                  </a:solidFill>
                  <a:effectLst/>
                  <a:latin typeface="inherit"/>
                </a:endParaRPr>
              </a:p>
              <a:p>
                <a:r>
                  <a:rPr lang="en-US" dirty="0"/>
                  <a:t>The </a:t>
                </a:r>
                <a:r>
                  <a:rPr lang="en-US" i="1" dirty="0"/>
                  <a:t>point estimate</a:t>
                </a:r>
                <a:r>
                  <a:rPr lang="en-US" dirty="0"/>
                  <a:t> is the </a:t>
                </a:r>
                <a:r>
                  <a:rPr lang="en-US" i="1" dirty="0"/>
                  <a:t>sample statistic </a:t>
                </a:r>
                <a:r>
                  <a:rPr lang="en-US" dirty="0"/>
                  <a:t>(for example, 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a:t>
                </a:r>
              </a:p>
              <a:p>
                <a:r>
                  <a:rPr lang="en-US" dirty="0"/>
                  <a:t>The </a:t>
                </a:r>
                <a:r>
                  <a:rPr lang="en-US" i="1" dirty="0"/>
                  <a:t>standard error </a:t>
                </a:r>
                <a:r>
                  <a:rPr lang="en-US" dirty="0"/>
                  <a:t>measures the spread in the </a:t>
                </a:r>
                <a:r>
                  <a:rPr lang="en-US" i="1" dirty="0"/>
                  <a:t>sampling distribution</a:t>
                </a:r>
                <a:r>
                  <a:rPr lang="en-US" dirty="0"/>
                  <a:t>, we can find the appropriate calculation using </a:t>
                </a:r>
                <a:r>
                  <a:rPr lang="en-US" dirty="0">
                    <a:hlinkClick r:id="rId2"/>
                  </a:rPr>
                  <a:t>this decision tree</a:t>
                </a:r>
                <a:endParaRPr lang="en-US" dirty="0"/>
              </a:p>
              <a:p>
                <a:r>
                  <a:rPr lang="en-US" dirty="0"/>
                  <a:t>The </a:t>
                </a:r>
                <a:r>
                  <a:rPr lang="en-US" i="1" dirty="0"/>
                  <a:t>critical value</a:t>
                </a:r>
                <a:r>
                  <a:rPr lang="en-US" dirty="0"/>
                  <a:t> is determined by the level of confidence you seek to have*</a:t>
                </a:r>
              </a:p>
              <a:p>
                <a:r>
                  <a:rPr lang="en-US" dirty="0"/>
                  <a:t>The interpretation of a confidence interval is:</a:t>
                </a:r>
              </a:p>
              <a:p>
                <a:pPr marL="0" indent="0" algn="ctr">
                  <a:buNone/>
                </a:pPr>
                <a:r>
                  <a:rPr lang="en-US" i="1" dirty="0"/>
                  <a:t>We are </a:t>
                </a:r>
                <a:r>
                  <a:rPr lang="en-US" i="1" dirty="0">
                    <a:solidFill>
                      <a:schemeClr val="accent3">
                        <a:lumMod val="75000"/>
                      </a:schemeClr>
                    </a:solidFill>
                  </a:rPr>
                  <a:t>XX%</a:t>
                </a:r>
                <a:r>
                  <a:rPr lang="en-US" i="1" dirty="0"/>
                  <a:t> confident that the </a:t>
                </a:r>
                <a:r>
                  <a:rPr lang="en-US" i="1" dirty="0">
                    <a:solidFill>
                      <a:schemeClr val="accent3">
                        <a:lumMod val="75000"/>
                      </a:schemeClr>
                    </a:solidFill>
                  </a:rPr>
                  <a:t>true population parameter</a:t>
                </a:r>
                <a:r>
                  <a:rPr lang="en-US" i="1" dirty="0"/>
                  <a:t> is </a:t>
                </a:r>
              </a:p>
              <a:p>
                <a:pPr marL="0" indent="0" algn="ctr">
                  <a:buNone/>
                </a:pPr>
                <a:r>
                  <a:rPr lang="en-US" i="1" dirty="0"/>
                  <a:t>between </a:t>
                </a:r>
                <a:r>
                  <a:rPr lang="en-US" i="1" dirty="0">
                    <a:solidFill>
                      <a:schemeClr val="accent3">
                        <a:lumMod val="75000"/>
                      </a:schemeClr>
                    </a:solidFill>
                  </a:rPr>
                  <a:t>lower bound</a:t>
                </a:r>
                <a:r>
                  <a:rPr lang="en-US" i="1" dirty="0"/>
                  <a:t> and </a:t>
                </a:r>
                <a:r>
                  <a:rPr lang="en-US" i="1" dirty="0">
                    <a:solidFill>
                      <a:schemeClr val="accent3">
                        <a:lumMod val="75000"/>
                      </a:schemeClr>
                    </a:solidFill>
                  </a:rPr>
                  <a:t>upper bound</a:t>
                </a:r>
                <a:endParaRPr lang="en-US" i="1" dirty="0"/>
              </a:p>
            </p:txBody>
          </p:sp>
        </mc:Choice>
        <mc:Fallback>
          <p:sp>
            <p:nvSpPr>
              <p:cNvPr id="3" name="Content Placeholder 2">
                <a:extLst>
                  <a:ext uri="{FF2B5EF4-FFF2-40B4-BE49-F238E27FC236}">
                    <a16:creationId xmlns:a16="http://schemas.microsoft.com/office/drawing/2014/main" id="{3F3D918A-92B7-4EC4-393B-9AEB90840A05}"/>
                  </a:ext>
                </a:extLst>
              </p:cNvPr>
              <p:cNvSpPr>
                <a:spLocks noGrp="1" noRot="1" noChangeAspect="1" noMove="1" noResize="1" noEditPoints="1" noAdjustHandles="1" noChangeArrowheads="1" noChangeShapeType="1" noTextEdit="1"/>
              </p:cNvSpPr>
              <p:nvPr>
                <p:ph idx="1"/>
              </p:nvPr>
            </p:nvSpPr>
            <p:spPr>
              <a:blipFill>
                <a:blip r:embed="rId3"/>
                <a:stretch>
                  <a:fillRect l="-264" t="-366" b="-1099"/>
                </a:stretch>
              </a:blipFill>
            </p:spPr>
            <p:txBody>
              <a:bodyPr/>
              <a:lstStyle/>
              <a:p>
                <a:r>
                  <a:rPr lang="en-US">
                    <a:noFill/>
                  </a:rPr>
                  <a:t> </a:t>
                </a:r>
              </a:p>
            </p:txBody>
          </p:sp>
        </mc:Fallback>
      </mc:AlternateContent>
    </p:spTree>
    <p:extLst>
      <p:ext uri="{BB962C8B-B14F-4D97-AF65-F5344CB8AC3E}">
        <p14:creationId xmlns:p14="http://schemas.microsoft.com/office/powerpoint/2010/main" val="424856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C25D-566E-2B97-3A6F-FD0367A72F28}"/>
              </a:ext>
            </a:extLst>
          </p:cNvPr>
          <p:cNvSpPr>
            <a:spLocks noGrp="1"/>
          </p:cNvSpPr>
          <p:nvPr>
            <p:ph type="title"/>
          </p:nvPr>
        </p:nvSpPr>
        <p:spPr/>
        <p:txBody>
          <a:bodyPr/>
          <a:lstStyle/>
          <a:p>
            <a:br>
              <a:rPr lang="en-US" dirty="0"/>
            </a:br>
            <a:r>
              <a:rPr lang="en-US" dirty="0"/>
              <a:t>Example: Coffee Shop Wait Times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42B173-43E1-AE8C-E42D-89439B092E90}"/>
                  </a:ext>
                </a:extLst>
              </p:cNvPr>
              <p:cNvSpPr>
                <a:spLocks noGrp="1"/>
              </p:cNvSpPr>
              <p:nvPr>
                <p:ph idx="1"/>
              </p:nvPr>
            </p:nvSpPr>
            <p:spPr>
              <a:xfrm>
                <a:off x="1451579" y="2015732"/>
                <a:ext cx="9603275" cy="4037749"/>
              </a:xfrm>
            </p:spPr>
            <p:txBody>
              <a:bodyPr>
                <a:normAutofit fontScale="85000" lnSpcReduction="20000"/>
              </a:bodyPr>
              <a:lstStyle/>
              <a:p>
                <a:pPr marL="0" indent="0">
                  <a:buNone/>
                </a:pPr>
                <a:r>
                  <a:rPr lang="en-US" b="1" dirty="0"/>
                  <a:t>Scenario: </a:t>
                </a:r>
                <a:r>
                  <a:rPr lang="en-US" dirty="0"/>
                  <a:t>The Coffee Shop owners need to know the average customer wait time at their second location so that they can determine their guarantee.  As a reminder, they provide an </a:t>
                </a:r>
                <a:r>
                  <a:rPr lang="en-US" i="1" dirty="0"/>
                  <a:t>XX-minute guarantee</a:t>
                </a:r>
                <a:r>
                  <a:rPr lang="en-US" dirty="0"/>
                  <a:t>, where customers who haven’t been served in the guaranteed time are provided a 50%-off coupon for their next visit. The owners are willing to assume that the standard deviation in wait times at this new location will be the same as it is at their existing location, 1.2 minutes. The shop employees monitor a random sample of 33 customer wait times and observe an average wait time of 5 minutes and 48 seconds (5.8 minutes). Construct a 95% confidence interval for the true average customer wait time at the new shop.</a:t>
                </a:r>
              </a:p>
              <a:p>
                <a:pPr marL="457200" lvl="1" indent="0">
                  <a:buNone/>
                </a:pPr>
                <a:r>
                  <a:rPr lang="en-US" i="1" dirty="0"/>
                  <a:t>Solution.</a:t>
                </a:r>
                <a:r>
                  <a:rPr lang="en-US" dirty="0"/>
                  <a:t> We need to evaluate the expression for a confidence interval</a:t>
                </a:r>
              </a:p>
              <a:p>
                <a:pPr marL="457200" lvl="1" indent="0" algn="ctr">
                  <a:buNone/>
                </a:pPr>
                <a:r>
                  <a:rPr lang="en-US" b="0" i="0" u="none" strike="noStrike" dirty="0">
                    <a:solidFill>
                      <a:srgbClr val="000000"/>
                    </a:solidFill>
                    <a:effectLst/>
                    <a:latin typeface="STIXGeneral-Regular"/>
                  </a:rPr>
                  <a:t>(𝚙𝚘𝚒𝚗𝚝</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𝚎𝚜𝚝𝚒𝚖𝚊𝚝𝚎) ± (𝚌𝚛𝚒𝚝𝚒𝚌𝚊𝚕</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𝚟𝚊𝚕𝚞𝚎)⋅(𝚜𝚝𝚊𝚗𝚍𝚊𝚛𝚍</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𝚎𝚛𝚛𝚘𝚛)</a:t>
                </a:r>
              </a:p>
              <a:p>
                <a:pPr marL="457200" lvl="1" indent="0">
                  <a:buNone/>
                </a:pPr>
                <a:r>
                  <a:rPr lang="en-US" b="1" i="0" dirty="0">
                    <a:solidFill>
                      <a:srgbClr val="000000"/>
                    </a:solidFill>
                    <a:effectLst/>
                  </a:rPr>
                  <a:t>Point Estimate: </a:t>
                </a:r>
                <a:r>
                  <a:rPr lang="en-US" i="0" dirty="0">
                    <a:solidFill>
                      <a:srgbClr val="000000"/>
                    </a:solidFill>
                    <a:effectLst/>
                  </a:rPr>
                  <a:t>5.8 minutes	</a:t>
                </a:r>
                <a:r>
                  <a:rPr lang="en-US" b="1" i="0" dirty="0">
                    <a:solidFill>
                      <a:srgbClr val="000000"/>
                    </a:solidFill>
                    <a:effectLst/>
                  </a:rPr>
                  <a:t>Critical Value: </a:t>
                </a:r>
                <a:r>
                  <a:rPr lang="en-US" i="0" dirty="0">
                    <a:solidFill>
                      <a:srgbClr val="000000"/>
                    </a:solidFill>
                    <a:effectLst/>
                  </a:rPr>
                  <a:t>1.96	</a:t>
                </a:r>
                <a:r>
                  <a:rPr lang="en-US" b="1" i="0" dirty="0">
                    <a:solidFill>
                      <a:srgbClr val="000000"/>
                    </a:solidFill>
                    <a:effectLst/>
                  </a:rPr>
                  <a:t>Standard Error:</a:t>
                </a:r>
                <a:r>
                  <a:rPr lang="en-US" i="0" dirty="0">
                    <a:solidFill>
                      <a:srgbClr val="000000"/>
                    </a:solidFill>
                    <a:effectLst/>
                  </a:rPr>
                  <a:t> </a:t>
                </a:r>
                <a14:m>
                  <m:oMath xmlns:m="http://schemas.openxmlformats.org/officeDocument/2006/math">
                    <m:f>
                      <m:fPr>
                        <m:type m:val="skw"/>
                        <m:ctrlPr>
                          <a:rPr lang="en-US" i="1" smtClean="0">
                            <a:solidFill>
                              <a:srgbClr val="000000"/>
                            </a:solidFill>
                            <a:effectLst/>
                            <a:latin typeface="Cambria Math" panose="02040503050406030204" pitchFamily="18" charset="0"/>
                          </a:rPr>
                        </m:ctrlPr>
                      </m:fPr>
                      <m:num>
                        <m:r>
                          <a:rPr lang="en-US" b="0" i="1" smtClean="0">
                            <a:solidFill>
                              <a:srgbClr val="000000"/>
                            </a:solidFill>
                            <a:effectLst/>
                            <a:latin typeface="Cambria Math" panose="02040503050406030204" pitchFamily="18" charset="0"/>
                          </a:rPr>
                          <m:t>𝜎</m:t>
                        </m:r>
                      </m:num>
                      <m:den>
                        <m:rad>
                          <m:radPr>
                            <m:degHide m:val="on"/>
                            <m:ctrlPr>
                              <a:rPr lang="en-US" i="1" smtClean="0">
                                <a:solidFill>
                                  <a:srgbClr val="000000"/>
                                </a:solidFill>
                                <a:effectLst/>
                                <a:latin typeface="Cambria Math" panose="02040503050406030204" pitchFamily="18" charset="0"/>
                              </a:rPr>
                            </m:ctrlPr>
                          </m:radPr>
                          <m:deg/>
                          <m:e>
                            <m:r>
                              <a:rPr lang="en-US" b="0" i="1" smtClean="0">
                                <a:solidFill>
                                  <a:srgbClr val="000000"/>
                                </a:solidFill>
                                <a:effectLst/>
                                <a:latin typeface="Cambria Math" panose="02040503050406030204" pitchFamily="18" charset="0"/>
                              </a:rPr>
                              <m:t>𝑛</m:t>
                            </m:r>
                          </m:e>
                        </m:rad>
                      </m:den>
                    </m:f>
                    <m:r>
                      <a:rPr lang="en-US" b="0" i="1" smtClean="0">
                        <a:solidFill>
                          <a:srgbClr val="000000"/>
                        </a:solidFill>
                        <a:effectLst/>
                        <a:latin typeface="Cambria Math" panose="02040503050406030204" pitchFamily="18" charset="0"/>
                      </a:rPr>
                      <m:t>= </m:t>
                    </m:r>
                    <m:f>
                      <m:fPr>
                        <m:type m:val="skw"/>
                        <m:ctrlPr>
                          <a:rPr lang="en-US" b="0" i="1" smtClean="0">
                            <a:solidFill>
                              <a:srgbClr val="000000"/>
                            </a:solidFill>
                            <a:effectLst/>
                            <a:latin typeface="Cambria Math" panose="02040503050406030204" pitchFamily="18" charset="0"/>
                          </a:rPr>
                        </m:ctrlPr>
                      </m:fPr>
                      <m:num>
                        <m:r>
                          <a:rPr lang="en-US" b="0" i="1" smtClean="0">
                            <a:solidFill>
                              <a:srgbClr val="000000"/>
                            </a:solidFill>
                            <a:effectLst/>
                            <a:latin typeface="Cambria Math" panose="02040503050406030204" pitchFamily="18" charset="0"/>
                          </a:rPr>
                          <m:t>1.2</m:t>
                        </m:r>
                      </m:num>
                      <m:den>
                        <m:rad>
                          <m:radPr>
                            <m:degHide m:val="on"/>
                            <m:ctrlPr>
                              <a:rPr lang="en-US" b="0" i="1" smtClean="0">
                                <a:solidFill>
                                  <a:srgbClr val="000000"/>
                                </a:solidFill>
                                <a:effectLst/>
                                <a:latin typeface="Cambria Math" panose="02040503050406030204" pitchFamily="18" charset="0"/>
                              </a:rPr>
                            </m:ctrlPr>
                          </m:radPr>
                          <m:deg/>
                          <m:e>
                            <m:r>
                              <a:rPr lang="en-US" b="0" i="1" smtClean="0">
                                <a:solidFill>
                                  <a:srgbClr val="000000"/>
                                </a:solidFill>
                                <a:effectLst/>
                                <a:latin typeface="Cambria Math" panose="02040503050406030204" pitchFamily="18" charset="0"/>
                              </a:rPr>
                              <m:t>33</m:t>
                            </m:r>
                          </m:e>
                        </m:rad>
                      </m:den>
                    </m:f>
                    <m:r>
                      <a:rPr lang="en-US" b="0" i="1" smtClean="0">
                        <a:solidFill>
                          <a:srgbClr val="000000"/>
                        </a:solidFill>
                        <a:effectLst/>
                        <a:latin typeface="Cambria Math" panose="02040503050406030204" pitchFamily="18" charset="0"/>
                      </a:rPr>
                      <m:t>≈0.2089</m:t>
                    </m:r>
                  </m:oMath>
                </a14:m>
                <a:endParaRPr lang="en-US" b="1" i="0" dirty="0">
                  <a:solidFill>
                    <a:srgbClr val="000000"/>
                  </a:solidFill>
                  <a:effectLst/>
                </a:endParaRPr>
              </a:p>
              <a:p>
                <a:pPr marL="457200" lvl="1" indent="0" algn="ctr">
                  <a:buNone/>
                </a:pPr>
                <a14:m>
                  <m:oMathPara xmlns:m="http://schemas.openxmlformats.org/officeDocument/2006/math">
                    <m:oMathParaPr>
                      <m:jc m:val="centerGroup"/>
                    </m:oMathParaPr>
                    <m:oMath xmlns:m="http://schemas.openxmlformats.org/officeDocument/2006/math">
                      <m:r>
                        <a:rPr lang="en-US" b="0" i="1" smtClean="0">
                          <a:solidFill>
                            <a:srgbClr val="000000"/>
                          </a:solidFill>
                          <a:effectLst/>
                          <a:latin typeface="Cambria Math" panose="02040503050406030204" pitchFamily="18" charset="0"/>
                        </a:rPr>
                        <m:t>5.8±1.96∗</m:t>
                      </m:r>
                      <m:d>
                        <m:dPr>
                          <m:ctrlPr>
                            <a:rPr lang="en-US" i="1" smtClean="0">
                              <a:solidFill>
                                <a:srgbClr val="000000"/>
                              </a:solidFill>
                              <a:effectLst/>
                              <a:latin typeface="Cambria Math" panose="02040503050406030204" pitchFamily="18" charset="0"/>
                            </a:rPr>
                          </m:ctrlPr>
                        </m:dPr>
                        <m:e>
                          <m:r>
                            <a:rPr lang="en-US" b="0" i="1" smtClean="0">
                              <a:solidFill>
                                <a:srgbClr val="000000"/>
                              </a:solidFill>
                              <a:effectLst/>
                              <a:latin typeface="Cambria Math" panose="02040503050406030204" pitchFamily="18" charset="0"/>
                            </a:rPr>
                            <m:t>0.2089</m:t>
                          </m:r>
                        </m:e>
                      </m:d>
                    </m:oMath>
                  </m:oMathPara>
                </a14:m>
                <a:endParaRPr lang="en-US" dirty="0">
                  <a:solidFill>
                    <a:srgbClr val="000000"/>
                  </a:solidFill>
                </a:endParaRPr>
              </a:p>
              <a:p>
                <a:pPr marL="0" indent="0" algn="ctr">
                  <a:buNone/>
                </a:pPr>
                <a14:m>
                  <m:oMath xmlns:m="http://schemas.openxmlformats.org/officeDocument/2006/math">
                    <m:r>
                      <a:rPr lang="en-US" b="0" i="1" smtClean="0">
                        <a:solidFill>
                          <a:srgbClr val="000000"/>
                        </a:solidFill>
                        <a:effectLst/>
                        <a:latin typeface="Cambria Math" panose="02040503050406030204" pitchFamily="18" charset="0"/>
                      </a:rPr>
                      <m:t>5.39</m:t>
                    </m:r>
                  </m:oMath>
                </a14:m>
                <a:r>
                  <a:rPr lang="en-US" i="0" dirty="0">
                    <a:solidFill>
                      <a:srgbClr val="000000"/>
                    </a:solidFill>
                    <a:effectLst/>
                  </a:rPr>
                  <a:t> minutes to </a:t>
                </a:r>
                <a14:m>
                  <m:oMath xmlns:m="http://schemas.openxmlformats.org/officeDocument/2006/math">
                    <m:r>
                      <a:rPr lang="en-US" b="0" i="1" smtClean="0">
                        <a:solidFill>
                          <a:srgbClr val="000000"/>
                        </a:solidFill>
                        <a:effectLst/>
                        <a:latin typeface="Cambria Math" panose="02040503050406030204" pitchFamily="18" charset="0"/>
                      </a:rPr>
                      <m:t>6.21</m:t>
                    </m:r>
                  </m:oMath>
                </a14:m>
                <a:r>
                  <a:rPr lang="en-US" i="0" dirty="0">
                    <a:solidFill>
                      <a:srgbClr val="000000"/>
                    </a:solidFill>
                    <a:effectLst/>
                  </a:rPr>
                  <a:t> minutes</a:t>
                </a:r>
              </a:p>
              <a:p>
                <a:pPr marL="457200" lvl="1" indent="0">
                  <a:buNone/>
                </a:pPr>
                <a:endParaRPr lang="en-US" b="1" i="0" dirty="0">
                  <a:solidFill>
                    <a:srgbClr val="000000"/>
                  </a:solidFill>
                  <a:effectLst/>
                </a:endParaRPr>
              </a:p>
              <a:p>
                <a:pPr marL="457200" lvl="1" indent="0">
                  <a:buNone/>
                </a:pPr>
                <a:endParaRPr lang="en-US" i="1" dirty="0"/>
              </a:p>
            </p:txBody>
          </p:sp>
        </mc:Choice>
        <mc:Fallback>
          <p:sp>
            <p:nvSpPr>
              <p:cNvPr id="3" name="Content Placeholder 2">
                <a:extLst>
                  <a:ext uri="{FF2B5EF4-FFF2-40B4-BE49-F238E27FC236}">
                    <a16:creationId xmlns:a16="http://schemas.microsoft.com/office/drawing/2014/main" id="{A042B173-43E1-AE8C-E42D-89439B092E90}"/>
                  </a:ext>
                </a:extLst>
              </p:cNvPr>
              <p:cNvSpPr>
                <a:spLocks noGrp="1" noRot="1" noChangeAspect="1" noMove="1" noResize="1" noEditPoints="1" noAdjustHandles="1" noChangeArrowheads="1" noChangeShapeType="1" noTextEdit="1"/>
              </p:cNvSpPr>
              <p:nvPr>
                <p:ph idx="1"/>
              </p:nvPr>
            </p:nvSpPr>
            <p:spPr>
              <a:xfrm>
                <a:off x="1451579" y="2015732"/>
                <a:ext cx="9603275" cy="4037749"/>
              </a:xfrm>
              <a:blipFill>
                <a:blip r:embed="rId2"/>
                <a:stretch>
                  <a:fillRect l="-396" t="-627" r="-661"/>
                </a:stretch>
              </a:blipFill>
            </p:spPr>
            <p:txBody>
              <a:bodyPr/>
              <a:lstStyle/>
              <a:p>
                <a:r>
                  <a:rPr lang="en-US">
                    <a:noFill/>
                  </a:rPr>
                  <a:t> </a:t>
                </a:r>
              </a:p>
            </p:txBody>
          </p:sp>
        </mc:Fallback>
      </mc:AlternateContent>
    </p:spTree>
    <p:extLst>
      <p:ext uri="{BB962C8B-B14F-4D97-AF65-F5344CB8AC3E}">
        <p14:creationId xmlns:p14="http://schemas.microsoft.com/office/powerpoint/2010/main" val="44900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62ED6-5ECC-AFF3-7EC7-E42704B06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41CF1-6C43-C32A-006A-6A41BAA594B5}"/>
              </a:ext>
            </a:extLst>
          </p:cNvPr>
          <p:cNvSpPr>
            <a:spLocks noGrp="1"/>
          </p:cNvSpPr>
          <p:nvPr>
            <p:ph type="title"/>
          </p:nvPr>
        </p:nvSpPr>
        <p:spPr/>
        <p:txBody>
          <a:bodyPr/>
          <a:lstStyle/>
          <a:p>
            <a:br>
              <a:rPr lang="en-US" dirty="0"/>
            </a:br>
            <a:r>
              <a:rPr lang="en-US" dirty="0"/>
              <a:t>Example: Coffee Shop Wait Times</a:t>
            </a:r>
          </a:p>
        </p:txBody>
      </p:sp>
      <p:sp>
        <p:nvSpPr>
          <p:cNvPr id="3" name="Content Placeholder 2">
            <a:extLst>
              <a:ext uri="{FF2B5EF4-FFF2-40B4-BE49-F238E27FC236}">
                <a16:creationId xmlns:a16="http://schemas.microsoft.com/office/drawing/2014/main" id="{8F051FEA-9D3F-21FA-C6D3-464C2EC4807B}"/>
              </a:ext>
            </a:extLst>
          </p:cNvPr>
          <p:cNvSpPr>
            <a:spLocks noGrp="1"/>
          </p:cNvSpPr>
          <p:nvPr>
            <p:ph idx="1"/>
          </p:nvPr>
        </p:nvSpPr>
        <p:spPr/>
        <p:txBody>
          <a:bodyPr>
            <a:normAutofit fontScale="85000" lnSpcReduction="20000"/>
          </a:bodyPr>
          <a:lstStyle/>
          <a:p>
            <a:pPr marL="0" indent="0">
              <a:buNone/>
            </a:pPr>
            <a:r>
              <a:rPr lang="en-US" b="1" dirty="0"/>
              <a:t>Scenario: </a:t>
            </a:r>
            <a:r>
              <a:rPr lang="en-US" dirty="0"/>
              <a:t>The Coffee Shop owners need to know the average customer wait time at their second location so that they can determine their guarantee.  As a reminder, they provide an </a:t>
            </a:r>
            <a:r>
              <a:rPr lang="en-US" i="1" dirty="0"/>
              <a:t>XX-minute guarantee</a:t>
            </a:r>
            <a:r>
              <a:rPr lang="en-US" dirty="0"/>
              <a:t>, where customers who haven’t been served in the guaranteed time are provided a 50%-off coupon for their next visit. The owners are willing to assume that the standard deviation in wait times at this new location will be the same as it is at their existing location, 1.2 minutes. The shop employees monitor a random sample of 33 customer wait times and observe an average wait time of 5 minutes and 48 seconds (5.8 minutes). Construct a 95% confidence interval for the true average customer wait time at the new shop.</a:t>
            </a:r>
          </a:p>
          <a:p>
            <a:pPr marL="0" indent="0" algn="ctr">
              <a:buNone/>
            </a:pPr>
            <a:r>
              <a:rPr lang="en-US" i="1" dirty="0"/>
              <a:t>We are 95% confident that the true, population mean customer wait time at the new shop is between 5.39 minutes and 6.21 minutes</a:t>
            </a:r>
          </a:p>
          <a:p>
            <a:pPr marL="457200" lvl="1" indent="0">
              <a:buNone/>
            </a:pPr>
            <a:r>
              <a:rPr lang="en-US" i="1" dirty="0"/>
              <a:t>Note.</a:t>
            </a:r>
            <a:r>
              <a:rPr lang="en-US" dirty="0"/>
              <a:t> The average alone doesn’t address the owners’ needs, but we’ll leave the remaining work up to them.</a:t>
            </a:r>
            <a:endParaRPr lang="en-US" i="1" dirty="0"/>
          </a:p>
        </p:txBody>
      </p:sp>
    </p:spTree>
    <p:extLst>
      <p:ext uri="{BB962C8B-B14F-4D97-AF65-F5344CB8AC3E}">
        <p14:creationId xmlns:p14="http://schemas.microsoft.com/office/powerpoint/2010/main" val="28171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1C763-5219-77E3-55C2-51D32548C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18BD8-35B3-600A-3FE6-311E5D77939C}"/>
              </a:ext>
            </a:extLst>
          </p:cNvPr>
          <p:cNvSpPr>
            <a:spLocks noGrp="1"/>
          </p:cNvSpPr>
          <p:nvPr>
            <p:ph type="title"/>
          </p:nvPr>
        </p:nvSpPr>
        <p:spPr/>
        <p:txBody>
          <a:bodyPr/>
          <a:lstStyle/>
          <a:p>
            <a:br>
              <a:rPr lang="en-US" dirty="0"/>
            </a:br>
            <a:r>
              <a:rPr lang="en-US" dirty="0"/>
              <a:t>Summary (Repeated)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2B97F6-8377-9075-5803-16F6361D5443}"/>
                  </a:ext>
                </a:extLst>
              </p:cNvPr>
              <p:cNvSpPr>
                <a:spLocks noGrp="1"/>
              </p:cNvSpPr>
              <p:nvPr>
                <p:ph idx="1"/>
              </p:nvPr>
            </p:nvSpPr>
            <p:spPr/>
            <p:txBody>
              <a:bodyPr>
                <a:normAutofit fontScale="77500" lnSpcReduction="20000"/>
              </a:bodyPr>
              <a:lstStyle/>
              <a:p>
                <a:r>
                  <a:rPr lang="en-US" dirty="0"/>
                  <a:t>Confidence intervals can be used to capture a population parameter (like a population mean, </a:t>
                </a:r>
                <a14:m>
                  <m:oMath xmlns:m="http://schemas.openxmlformats.org/officeDocument/2006/math">
                    <m:r>
                      <a:rPr lang="en-US" b="0" i="1" smtClean="0">
                        <a:latin typeface="Cambria Math" panose="02040503050406030204" pitchFamily="18" charset="0"/>
                      </a:rPr>
                      <m:t>𝜇</m:t>
                    </m:r>
                  </m:oMath>
                </a14:m>
                <a:r>
                  <a:rPr lang="en-US" dirty="0"/>
                  <a:t>) with some degree of certainty</a:t>
                </a:r>
              </a:p>
              <a:p>
                <a:pPr marL="0" indent="0" algn="ctr">
                  <a:buNone/>
                </a:pPr>
                <a:r>
                  <a:rPr lang="en-US" b="0" i="0" u="none" strike="noStrike" dirty="0">
                    <a:solidFill>
                      <a:srgbClr val="000000"/>
                    </a:solidFill>
                    <a:effectLst/>
                    <a:latin typeface="STIXGeneral-Regular"/>
                  </a:rPr>
                  <a:t>(𝚙𝚘𝚒𝚗𝚝</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𝚎𝚜𝚝𝚒𝚖𝚊𝚝𝚎) ± (𝚌𝚛𝚒𝚝𝚒𝚌𝚊𝚕</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𝚟𝚊𝚕𝚞𝚎)⋅(𝚜𝚝𝚊𝚗𝚍𝚊𝚛𝚍</a:t>
                </a:r>
                <a:r>
                  <a:rPr lang="en-US" b="0" i="0" u="none" strike="noStrike" dirty="0">
                    <a:solidFill>
                      <a:srgbClr val="000000"/>
                    </a:solidFill>
                    <a:effectLst/>
                    <a:latin typeface="STIXVariants"/>
                  </a:rPr>
                  <a:t> </a:t>
                </a:r>
                <a:r>
                  <a:rPr lang="en-US" b="0" i="0" u="none" strike="noStrike" dirty="0">
                    <a:solidFill>
                      <a:srgbClr val="000000"/>
                    </a:solidFill>
                    <a:effectLst/>
                    <a:latin typeface="STIXGeneral-Regular"/>
                  </a:rPr>
                  <a:t>𝚎𝚛𝚛𝚘𝚛)</a:t>
                </a:r>
                <a:endParaRPr lang="en-US" b="0" i="0" dirty="0">
                  <a:solidFill>
                    <a:srgbClr val="000000"/>
                  </a:solidFill>
                  <a:effectLst/>
                  <a:latin typeface="inherit"/>
                </a:endParaRPr>
              </a:p>
              <a:p>
                <a:r>
                  <a:rPr lang="en-US" dirty="0"/>
                  <a:t>The </a:t>
                </a:r>
                <a:r>
                  <a:rPr lang="en-US" i="1" dirty="0"/>
                  <a:t>point estimate</a:t>
                </a:r>
                <a:r>
                  <a:rPr lang="en-US" dirty="0"/>
                  <a:t> is the </a:t>
                </a:r>
                <a:r>
                  <a:rPr lang="en-US" i="1" dirty="0"/>
                  <a:t>sample statistic </a:t>
                </a:r>
                <a:r>
                  <a:rPr lang="en-US" dirty="0"/>
                  <a:t>(for example, 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a:t>
                </a:r>
              </a:p>
              <a:p>
                <a:r>
                  <a:rPr lang="en-US" dirty="0"/>
                  <a:t>The </a:t>
                </a:r>
                <a:r>
                  <a:rPr lang="en-US" i="1" dirty="0"/>
                  <a:t>standard error </a:t>
                </a:r>
                <a:r>
                  <a:rPr lang="en-US" dirty="0"/>
                  <a:t>measures the spread in the </a:t>
                </a:r>
                <a:r>
                  <a:rPr lang="en-US" i="1" dirty="0"/>
                  <a:t>sampling distribution</a:t>
                </a:r>
                <a:r>
                  <a:rPr lang="en-US" dirty="0"/>
                  <a:t>, we can find the appropriate calculation using </a:t>
                </a:r>
                <a:r>
                  <a:rPr lang="en-US" dirty="0">
                    <a:hlinkClick r:id="rId2"/>
                  </a:rPr>
                  <a:t>this decision tree</a:t>
                </a:r>
                <a:endParaRPr lang="en-US" dirty="0"/>
              </a:p>
              <a:p>
                <a:r>
                  <a:rPr lang="en-US" dirty="0"/>
                  <a:t>The </a:t>
                </a:r>
                <a:r>
                  <a:rPr lang="en-US" i="1" dirty="0"/>
                  <a:t>critical value</a:t>
                </a:r>
                <a:r>
                  <a:rPr lang="en-US" dirty="0"/>
                  <a:t> is determined by the level of confidence you seek to have*</a:t>
                </a:r>
              </a:p>
              <a:p>
                <a:r>
                  <a:rPr lang="en-US" dirty="0"/>
                  <a:t>The interpretation of a confidence interval is:</a:t>
                </a:r>
              </a:p>
              <a:p>
                <a:pPr marL="0" indent="0" algn="ctr">
                  <a:buNone/>
                </a:pPr>
                <a:r>
                  <a:rPr lang="en-US" i="1" dirty="0"/>
                  <a:t>We are </a:t>
                </a:r>
                <a:r>
                  <a:rPr lang="en-US" i="1" dirty="0">
                    <a:solidFill>
                      <a:schemeClr val="accent3">
                        <a:lumMod val="75000"/>
                      </a:schemeClr>
                    </a:solidFill>
                  </a:rPr>
                  <a:t>XX%</a:t>
                </a:r>
                <a:r>
                  <a:rPr lang="en-US" i="1" dirty="0"/>
                  <a:t> confident that the </a:t>
                </a:r>
                <a:r>
                  <a:rPr lang="en-US" i="1" dirty="0">
                    <a:solidFill>
                      <a:schemeClr val="accent3">
                        <a:lumMod val="75000"/>
                      </a:schemeClr>
                    </a:solidFill>
                  </a:rPr>
                  <a:t>true population parameter</a:t>
                </a:r>
                <a:r>
                  <a:rPr lang="en-US" i="1" dirty="0"/>
                  <a:t> is </a:t>
                </a:r>
              </a:p>
              <a:p>
                <a:pPr marL="0" indent="0" algn="ctr">
                  <a:buNone/>
                </a:pPr>
                <a:r>
                  <a:rPr lang="en-US" i="1" dirty="0"/>
                  <a:t>between </a:t>
                </a:r>
                <a:r>
                  <a:rPr lang="en-US" i="1" dirty="0">
                    <a:solidFill>
                      <a:schemeClr val="accent3">
                        <a:lumMod val="75000"/>
                      </a:schemeClr>
                    </a:solidFill>
                  </a:rPr>
                  <a:t>lower bound</a:t>
                </a:r>
                <a:r>
                  <a:rPr lang="en-US" i="1" dirty="0"/>
                  <a:t> and </a:t>
                </a:r>
                <a:r>
                  <a:rPr lang="en-US" i="1" dirty="0">
                    <a:solidFill>
                      <a:schemeClr val="accent3">
                        <a:lumMod val="75000"/>
                      </a:schemeClr>
                    </a:solidFill>
                  </a:rPr>
                  <a:t>upper bound</a:t>
                </a:r>
                <a:endParaRPr lang="en-US" i="1" dirty="0"/>
              </a:p>
            </p:txBody>
          </p:sp>
        </mc:Choice>
        <mc:Fallback>
          <p:sp>
            <p:nvSpPr>
              <p:cNvPr id="3" name="Content Placeholder 2">
                <a:extLst>
                  <a:ext uri="{FF2B5EF4-FFF2-40B4-BE49-F238E27FC236}">
                    <a16:creationId xmlns:a16="http://schemas.microsoft.com/office/drawing/2014/main" id="{C42B97F6-8377-9075-5803-16F6361D5443}"/>
                  </a:ext>
                </a:extLst>
              </p:cNvPr>
              <p:cNvSpPr>
                <a:spLocks noGrp="1" noRot="1" noChangeAspect="1" noMove="1" noResize="1" noEditPoints="1" noAdjustHandles="1" noChangeArrowheads="1" noChangeShapeType="1" noTextEdit="1"/>
              </p:cNvSpPr>
              <p:nvPr>
                <p:ph idx="1"/>
              </p:nvPr>
            </p:nvSpPr>
            <p:spPr>
              <a:blipFill>
                <a:blip r:embed="rId3"/>
                <a:stretch>
                  <a:fillRect l="-264" t="-366" b="-1099"/>
                </a:stretch>
              </a:blipFill>
            </p:spPr>
            <p:txBody>
              <a:bodyPr/>
              <a:lstStyle/>
              <a:p>
                <a:r>
                  <a:rPr lang="en-US">
                    <a:noFill/>
                  </a:rPr>
                  <a:t> </a:t>
                </a:r>
              </a:p>
            </p:txBody>
          </p:sp>
        </mc:Fallback>
      </mc:AlternateContent>
    </p:spTree>
    <p:extLst>
      <p:ext uri="{BB962C8B-B14F-4D97-AF65-F5344CB8AC3E}">
        <p14:creationId xmlns:p14="http://schemas.microsoft.com/office/powerpoint/2010/main" val="1776245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Confidence intervals for estimating a single population mean, </a:t>
                </a:r>
                <a14:m>
                  <m:oMath xmlns:m="http://schemas.openxmlformats.org/officeDocument/2006/math">
                    <m:r>
                      <a:rPr lang="en-US" b="0" i="1" smtClean="0">
                        <a:latin typeface="Cambria Math" panose="02040503050406030204" pitchFamily="18" charset="0"/>
                      </a:rPr>
                      <m:t>𝜇</m:t>
                    </m:r>
                  </m:oMath>
                </a14:m>
                <a:endParaRPr lang="en-US" dirty="0"/>
              </a:p>
              <a:p>
                <a:r>
                  <a:rPr lang="en-US" dirty="0"/>
                  <a:t>How to prepare…</a:t>
                </a:r>
              </a:p>
              <a:p>
                <a:pPr lvl="1"/>
                <a:r>
                  <a:rPr lang="en-US" dirty="0"/>
                  <a:t>Read section 7.3 in our textbook</a:t>
                </a:r>
              </a:p>
              <a:p>
                <a:r>
                  <a:rPr lang="en-US" b="1" dirty="0"/>
                  <a:t>Homework: </a:t>
                </a:r>
                <a:r>
                  <a:rPr lang="en-US" dirty="0"/>
                  <a:t>Start HW 6 (Single Sample Confidence Intervals) on MyOpenMath</a:t>
                </a:r>
                <a:endParaRPr lang="en-US" i="1" dirty="0"/>
              </a:p>
            </p:txBody>
          </p:sp>
        </mc:Choice>
        <mc:Fallback>
          <p:sp>
            <p:nvSpPr>
              <p:cNvPr id="3" name="Content Placeholder 2">
                <a:extLst>
                  <a:ext uri="{FF2B5EF4-FFF2-40B4-BE49-F238E27FC236}">
                    <a16:creationId xmlns:a16="http://schemas.microsoft.com/office/drawing/2014/main" id="{B6ECB213-8A81-52D9-A2E7-1F027EF36101}"/>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en-US">
                    <a:noFill/>
                  </a:rPr>
                  <a:t> </a:t>
                </a:r>
              </a:p>
            </p:txBody>
          </p:sp>
        </mc:Fallback>
      </mc:AlternateContent>
    </p:spTree>
    <p:extLst>
      <p:ext uri="{BB962C8B-B14F-4D97-AF65-F5344CB8AC3E}">
        <p14:creationId xmlns:p14="http://schemas.microsoft.com/office/powerpoint/2010/main" val="30165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56-D322-4E74-0EF3-28C5C9C050A9}"/>
              </a:ext>
            </a:extLst>
          </p:cNvPr>
          <p:cNvSpPr>
            <a:spLocks noGrp="1"/>
          </p:cNvSpPr>
          <p:nvPr>
            <p:ph type="title"/>
          </p:nvPr>
        </p:nvSpPr>
        <p:spPr/>
        <p:txBody>
          <a:bodyPr/>
          <a:lstStyle/>
          <a:p>
            <a:br>
              <a:rPr lang="en-US" dirty="0"/>
            </a:br>
            <a:r>
              <a:rPr lang="en-US" dirty="0"/>
              <a:t>Overview</a:t>
            </a:r>
          </a:p>
        </p:txBody>
      </p:sp>
      <p:sp>
        <p:nvSpPr>
          <p:cNvPr id="3" name="Content Placeholder 2">
            <a:extLst>
              <a:ext uri="{FF2B5EF4-FFF2-40B4-BE49-F238E27FC236}">
                <a16:creationId xmlns:a16="http://schemas.microsoft.com/office/drawing/2014/main" id="{06DC4033-932B-A5AA-6119-DCB31FB702BC}"/>
              </a:ext>
            </a:extLst>
          </p:cNvPr>
          <p:cNvSpPr>
            <a:spLocks noGrp="1"/>
          </p:cNvSpPr>
          <p:nvPr>
            <p:ph idx="1"/>
          </p:nvPr>
        </p:nvSpPr>
        <p:spPr/>
        <p:txBody>
          <a:bodyPr>
            <a:normAutofit fontScale="92500" lnSpcReduction="10000"/>
          </a:bodyPr>
          <a:lstStyle/>
          <a:p>
            <a:r>
              <a:rPr lang="en-US" dirty="0"/>
              <a:t>A reminder on the Central Limit Theorem and Sampling Distributions</a:t>
            </a:r>
          </a:p>
          <a:p>
            <a:r>
              <a:rPr lang="en-US" dirty="0"/>
              <a:t>Descriptive Statistics versus Inferential Statistics</a:t>
            </a:r>
          </a:p>
          <a:p>
            <a:pPr lvl="1"/>
            <a:r>
              <a:rPr lang="en-US" dirty="0"/>
              <a:t>Sample Statistics and Population Parameters</a:t>
            </a:r>
          </a:p>
          <a:p>
            <a:r>
              <a:rPr lang="en-US" dirty="0"/>
              <a:t>Sampling variation and sampling error</a:t>
            </a:r>
          </a:p>
          <a:p>
            <a:pPr lvl="1"/>
            <a:r>
              <a:rPr lang="en-US" dirty="0"/>
              <a:t>The distribution of sampling errors and the distribution of sample statistics</a:t>
            </a:r>
          </a:p>
          <a:p>
            <a:r>
              <a:rPr lang="en-US" dirty="0"/>
              <a:t>The single-sample problem</a:t>
            </a:r>
          </a:p>
          <a:p>
            <a:r>
              <a:rPr lang="en-US" dirty="0"/>
              <a:t>Confidence Intervals</a:t>
            </a:r>
          </a:p>
          <a:p>
            <a:r>
              <a:rPr lang="en-US" dirty="0"/>
              <a:t>A first confidence interval</a:t>
            </a:r>
          </a:p>
        </p:txBody>
      </p:sp>
    </p:spTree>
    <p:extLst>
      <p:ext uri="{BB962C8B-B14F-4D97-AF65-F5344CB8AC3E}">
        <p14:creationId xmlns:p14="http://schemas.microsoft.com/office/powerpoint/2010/main" val="95554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15FD-F086-EF5A-3EDC-1B7E55AA69D0}"/>
              </a:ext>
            </a:extLst>
          </p:cNvPr>
          <p:cNvSpPr>
            <a:spLocks noGrp="1"/>
          </p:cNvSpPr>
          <p:nvPr>
            <p:ph type="title"/>
          </p:nvPr>
        </p:nvSpPr>
        <p:spPr/>
        <p:txBody>
          <a:bodyPr>
            <a:normAutofit/>
          </a:bodyPr>
          <a:lstStyle/>
          <a:p>
            <a:r>
              <a:rPr lang="en-US" dirty="0"/>
              <a:t>The Central Limit Theorem and </a:t>
            </a:r>
            <a:br>
              <a:rPr lang="en-US" dirty="0"/>
            </a:br>
            <a:r>
              <a:rPr lang="en-US" dirty="0"/>
              <a:t>Sampling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5082BB-D364-EB98-2DA1-DDA562FDE142}"/>
                  </a:ext>
                </a:extLst>
              </p:cNvPr>
              <p:cNvSpPr>
                <a:spLocks noGrp="1"/>
              </p:cNvSpPr>
              <p:nvPr>
                <p:ph idx="1"/>
              </p:nvPr>
            </p:nvSpPr>
            <p:spPr/>
            <p:txBody>
              <a:bodyPr>
                <a:normAutofit lnSpcReduction="10000"/>
              </a:bodyPr>
              <a:lstStyle/>
              <a:p>
                <a:pPr marL="0" indent="0">
                  <a:buNone/>
                </a:pPr>
                <a:r>
                  <a:rPr lang="en-US" b="1" dirty="0"/>
                  <a:t>Central Limit Theorem: </a:t>
                </a:r>
                <a:r>
                  <a:rPr lang="en-US" dirty="0"/>
                  <a:t>Provided that sample sizes are </a:t>
                </a:r>
                <a:r>
                  <a:rPr lang="en-US" i="1" dirty="0"/>
                  <a:t>large enough</a:t>
                </a:r>
                <a:r>
                  <a:rPr lang="en-US" dirty="0"/>
                  <a:t>, the distribution of sample means and the distribution of sample proportions both tend towards a normal distribution whose mean is at the corresponding population parameter.</a:t>
                </a:r>
              </a:p>
              <a:p>
                <a:pPr lvl="1"/>
                <a:r>
                  <a:rPr lang="en-US" dirty="0"/>
                  <a:t>For means,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𝑋</m:t>
                            </m:r>
                          </m:e>
                        </m:acc>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 ~ </m:t>
                    </m:r>
                    <m:r>
                      <a:rPr lang="en-US" b="0" i="1" dirty="0" smtClean="0">
                        <a:latin typeface="Cambria Math" panose="02040503050406030204" pitchFamily="18" charset="0"/>
                      </a:rPr>
                      <m:t>𝑁</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𝐸</m:t>
                            </m:r>
                          </m:sub>
                        </m:sSub>
                        <m:r>
                          <a:rPr lang="en-US" b="0" i="1" dirty="0" smtClean="0">
                            <a:latin typeface="Cambria Math" panose="02040503050406030204" pitchFamily="18" charset="0"/>
                          </a:rPr>
                          <m:t>= </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𝜎</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e>
                    </m:d>
                  </m:oMath>
                </a14:m>
                <a:r>
                  <a:rPr lang="en-US" dirty="0"/>
                  <a:t>, provided </a:t>
                </a:r>
                <a14:m>
                  <m:oMath xmlns:m="http://schemas.openxmlformats.org/officeDocument/2006/math">
                    <m:r>
                      <a:rPr lang="en-US" b="0" i="1" smtClean="0">
                        <a:latin typeface="Cambria Math" panose="02040503050406030204" pitchFamily="18" charset="0"/>
                      </a:rPr>
                      <m:t>𝑛</m:t>
                    </m:r>
                  </m:oMath>
                </a14:m>
                <a:r>
                  <a:rPr lang="en-US" dirty="0"/>
                  <a:t> is large enough to overcome any skew in the population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≥30</m:t>
                    </m:r>
                  </m:oMath>
                </a14:m>
                <a:r>
                  <a:rPr lang="en-US" dirty="0"/>
                  <a:t> for moderate skew)</a:t>
                </a:r>
              </a:p>
              <a:p>
                <a:pPr lvl="1"/>
                <a:r>
                  <a:rPr lang="en-US" dirty="0"/>
                  <a:t> For proportions,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𝑛</m:t>
                        </m:r>
                      </m:sub>
                    </m:sSub>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e>
                    </m:d>
                  </m:oMath>
                </a14:m>
                <a:r>
                  <a:rPr lang="en-US" dirty="0"/>
                  <a:t>, provided that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≥10</m:t>
                    </m:r>
                  </m:oMath>
                </a14:m>
                <a:r>
                  <a:rPr lang="en-US" dirty="0"/>
                  <a:t> and </a:t>
                </a:r>
                <a:br>
                  <a:rPr lang="en-US" dirty="0"/>
                </a:b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𝑝</m:t>
                        </m:r>
                      </m:e>
                    </m:d>
                    <m:r>
                      <a:rPr lang="en-US" b="0" i="1" smtClean="0">
                        <a:latin typeface="Cambria Math" panose="02040503050406030204" pitchFamily="18" charset="0"/>
                      </a:rPr>
                      <m:t>≥10</m:t>
                    </m:r>
                  </m:oMath>
                </a14:m>
                <a:endParaRPr lang="en-US" dirty="0"/>
              </a:p>
            </p:txBody>
          </p:sp>
        </mc:Choice>
        <mc:Fallback>
          <p:sp>
            <p:nvSpPr>
              <p:cNvPr id="3" name="Content Placeholder 2">
                <a:extLst>
                  <a:ext uri="{FF2B5EF4-FFF2-40B4-BE49-F238E27FC236}">
                    <a16:creationId xmlns:a16="http://schemas.microsoft.com/office/drawing/2014/main" id="{FD5082BB-D364-EB98-2DA1-DDA562FDE142}"/>
                  </a:ext>
                </a:extLst>
              </p:cNvPr>
              <p:cNvSpPr>
                <a:spLocks noGrp="1" noRot="1" noChangeAspect="1" noMove="1" noResize="1" noEditPoints="1" noAdjustHandles="1" noChangeArrowheads="1" noChangeShapeType="1" noTextEdit="1"/>
              </p:cNvSpPr>
              <p:nvPr>
                <p:ph idx="1"/>
              </p:nvPr>
            </p:nvSpPr>
            <p:spPr>
              <a:blipFill>
                <a:blip r:embed="rId2"/>
                <a:stretch>
                  <a:fillRect l="-661" t="-733"/>
                </a:stretch>
              </a:blipFill>
            </p:spPr>
            <p:txBody>
              <a:bodyPr/>
              <a:lstStyle/>
              <a:p>
                <a:r>
                  <a:rPr lang="en-US">
                    <a:noFill/>
                  </a:rPr>
                  <a:t> </a:t>
                </a:r>
              </a:p>
            </p:txBody>
          </p:sp>
        </mc:Fallback>
      </mc:AlternateContent>
    </p:spTree>
    <p:extLst>
      <p:ext uri="{BB962C8B-B14F-4D97-AF65-F5344CB8AC3E}">
        <p14:creationId xmlns:p14="http://schemas.microsoft.com/office/powerpoint/2010/main" val="394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AD42-E716-3EDA-36C2-A993CF3D5803}"/>
              </a:ext>
            </a:extLst>
          </p:cNvPr>
          <p:cNvSpPr>
            <a:spLocks noGrp="1"/>
          </p:cNvSpPr>
          <p:nvPr>
            <p:ph type="title"/>
          </p:nvPr>
        </p:nvSpPr>
        <p:spPr/>
        <p:txBody>
          <a:bodyPr/>
          <a:lstStyle/>
          <a:p>
            <a:br>
              <a:rPr lang="en-US" dirty="0"/>
            </a:br>
            <a:r>
              <a:rPr lang="en-US" dirty="0"/>
              <a:t>Describing Samples versus Describing Populations</a:t>
            </a:r>
          </a:p>
        </p:txBody>
      </p:sp>
      <p:sp>
        <p:nvSpPr>
          <p:cNvPr id="3" name="Text Placeholder 2">
            <a:extLst>
              <a:ext uri="{FF2B5EF4-FFF2-40B4-BE49-F238E27FC236}">
                <a16:creationId xmlns:a16="http://schemas.microsoft.com/office/drawing/2014/main" id="{7D8328D2-3076-B664-CB62-7D84763B67FA}"/>
              </a:ext>
            </a:extLst>
          </p:cNvPr>
          <p:cNvSpPr>
            <a:spLocks noGrp="1"/>
          </p:cNvSpPr>
          <p:nvPr>
            <p:ph type="body" idx="1"/>
          </p:nvPr>
        </p:nvSpPr>
        <p:spPr/>
        <p:txBody>
          <a:bodyPr/>
          <a:lstStyle/>
          <a:p>
            <a:r>
              <a:rPr lang="en-US" dirty="0"/>
              <a:t>Populations (Inferential Statistics)</a:t>
            </a:r>
          </a:p>
        </p:txBody>
      </p:sp>
      <p:sp>
        <p:nvSpPr>
          <p:cNvPr id="4" name="Content Placeholder 3">
            <a:extLst>
              <a:ext uri="{FF2B5EF4-FFF2-40B4-BE49-F238E27FC236}">
                <a16:creationId xmlns:a16="http://schemas.microsoft.com/office/drawing/2014/main" id="{F11F94F4-384B-8FAF-93B2-60E15557F6EB}"/>
              </a:ext>
            </a:extLst>
          </p:cNvPr>
          <p:cNvSpPr>
            <a:spLocks noGrp="1"/>
          </p:cNvSpPr>
          <p:nvPr>
            <p:ph sz="half" idx="2"/>
          </p:nvPr>
        </p:nvSpPr>
        <p:spPr/>
        <p:txBody>
          <a:bodyPr>
            <a:normAutofit fontScale="92500" lnSpcReduction="10000"/>
          </a:bodyPr>
          <a:lstStyle/>
          <a:p>
            <a:r>
              <a:rPr lang="en-US" dirty="0"/>
              <a:t>Population parameters</a:t>
            </a:r>
            <a:endParaRPr lang="en-US" b="0" i="0" dirty="0">
              <a:solidFill>
                <a:srgbClr val="001D35"/>
              </a:solidFill>
              <a:effectLst/>
              <a:latin typeface="Google Sans"/>
            </a:endParaRPr>
          </a:p>
          <a:p>
            <a:pPr lvl="1"/>
            <a:r>
              <a:rPr lang="en-US" dirty="0">
                <a:solidFill>
                  <a:srgbClr val="001D35"/>
                </a:solidFill>
                <a:latin typeface="Google Sans"/>
              </a:rPr>
              <a:t>Population mean, </a:t>
            </a:r>
            <a:r>
              <a:rPr lang="el-GR" b="1" i="0" dirty="0">
                <a:solidFill>
                  <a:srgbClr val="001D35"/>
                </a:solidFill>
                <a:effectLst/>
                <a:latin typeface="Google Sans"/>
              </a:rPr>
              <a:t>μ</a:t>
            </a:r>
            <a:endParaRPr lang="en-US" b="1" i="0" dirty="0">
              <a:solidFill>
                <a:srgbClr val="001D35"/>
              </a:solidFill>
              <a:effectLst/>
              <a:latin typeface="Google Sans"/>
            </a:endParaRPr>
          </a:p>
          <a:p>
            <a:pPr lvl="1"/>
            <a:r>
              <a:rPr lang="en-US" dirty="0">
                <a:solidFill>
                  <a:srgbClr val="001D35"/>
                </a:solidFill>
                <a:latin typeface="Google Sans"/>
              </a:rPr>
              <a:t>Population standard deviation, </a:t>
            </a:r>
            <a:r>
              <a:rPr lang="el-GR" b="1" i="0" dirty="0">
                <a:solidFill>
                  <a:srgbClr val="001D35"/>
                </a:solidFill>
                <a:effectLst/>
                <a:latin typeface="Google Sans"/>
              </a:rPr>
              <a:t>σ</a:t>
            </a:r>
            <a:endParaRPr lang="en-US" b="1" i="0" dirty="0">
              <a:solidFill>
                <a:srgbClr val="001D35"/>
              </a:solidFill>
              <a:effectLst/>
              <a:latin typeface="Google Sans"/>
            </a:endParaRPr>
          </a:p>
          <a:p>
            <a:pPr lvl="1"/>
            <a:r>
              <a:rPr lang="en-US" dirty="0">
                <a:solidFill>
                  <a:srgbClr val="001D35"/>
                </a:solidFill>
                <a:latin typeface="Google Sans"/>
              </a:rPr>
              <a:t>Population proportion, </a:t>
            </a:r>
            <a:r>
              <a:rPr lang="el-GR" b="0" i="0" dirty="0">
                <a:solidFill>
                  <a:srgbClr val="001D35"/>
                </a:solidFill>
                <a:effectLst/>
                <a:latin typeface="Google Sans"/>
              </a:rPr>
              <a:t> </a:t>
            </a:r>
            <a:r>
              <a:rPr lang="el-GR" b="1" i="0" dirty="0">
                <a:solidFill>
                  <a:srgbClr val="001D35"/>
                </a:solidFill>
                <a:effectLst/>
                <a:latin typeface="Google Sans"/>
              </a:rPr>
              <a:t>ρ</a:t>
            </a:r>
            <a:r>
              <a:rPr lang="el-GR" b="0" i="0" dirty="0">
                <a:solidFill>
                  <a:srgbClr val="001D35"/>
                </a:solidFill>
                <a:effectLst/>
                <a:latin typeface="Google Sans"/>
              </a:rPr>
              <a:t> </a:t>
            </a:r>
            <a:endParaRPr lang="en-US" b="0" i="0" dirty="0">
              <a:solidFill>
                <a:srgbClr val="001D35"/>
              </a:solidFill>
              <a:effectLst/>
              <a:latin typeface="Google Sans"/>
            </a:endParaRPr>
          </a:p>
          <a:p>
            <a:r>
              <a:rPr lang="en-US" dirty="0">
                <a:solidFill>
                  <a:srgbClr val="001D35"/>
                </a:solidFill>
                <a:latin typeface="Google Sans"/>
              </a:rPr>
              <a:t>Want to find or describe these parameters, but we can’t directly</a:t>
            </a:r>
            <a:endParaRPr lang="en-US" dirty="0"/>
          </a:p>
        </p:txBody>
      </p:sp>
      <p:sp>
        <p:nvSpPr>
          <p:cNvPr id="5" name="Text Placeholder 4">
            <a:extLst>
              <a:ext uri="{FF2B5EF4-FFF2-40B4-BE49-F238E27FC236}">
                <a16:creationId xmlns:a16="http://schemas.microsoft.com/office/drawing/2014/main" id="{77D94467-28B2-8365-3C78-93391CE30959}"/>
              </a:ext>
            </a:extLst>
          </p:cNvPr>
          <p:cNvSpPr>
            <a:spLocks noGrp="1"/>
          </p:cNvSpPr>
          <p:nvPr>
            <p:ph type="body" sz="quarter" idx="3"/>
          </p:nvPr>
        </p:nvSpPr>
        <p:spPr/>
        <p:txBody>
          <a:bodyPr/>
          <a:lstStyle/>
          <a:p>
            <a:r>
              <a:rPr lang="en-US" dirty="0"/>
              <a:t>Samples (Descriptive Statistics)</a:t>
            </a:r>
          </a:p>
        </p:txBody>
      </p:sp>
      <p:sp>
        <p:nvSpPr>
          <p:cNvPr id="6" name="Content Placeholder 5">
            <a:extLst>
              <a:ext uri="{FF2B5EF4-FFF2-40B4-BE49-F238E27FC236}">
                <a16:creationId xmlns:a16="http://schemas.microsoft.com/office/drawing/2014/main" id="{CF85C120-441A-56EE-1C66-B2C7A5E9205E}"/>
              </a:ext>
            </a:extLst>
          </p:cNvPr>
          <p:cNvSpPr>
            <a:spLocks noGrp="1"/>
          </p:cNvSpPr>
          <p:nvPr>
            <p:ph sz="quarter" idx="4"/>
          </p:nvPr>
        </p:nvSpPr>
        <p:spPr/>
        <p:txBody>
          <a:bodyPr>
            <a:normAutofit fontScale="92500" lnSpcReduction="10000"/>
          </a:bodyPr>
          <a:lstStyle/>
          <a:p>
            <a:r>
              <a:rPr lang="en-US" dirty="0"/>
              <a:t>Sample statistics</a:t>
            </a:r>
          </a:p>
          <a:p>
            <a:pPr lvl="1"/>
            <a:r>
              <a:rPr lang="en-US" dirty="0"/>
              <a:t>Sample mean,</a:t>
            </a:r>
            <a:r>
              <a:rPr lang="en-US" b="0" i="0" dirty="0">
                <a:solidFill>
                  <a:srgbClr val="001D35"/>
                </a:solidFill>
                <a:effectLst/>
                <a:latin typeface="Google Sans"/>
              </a:rPr>
              <a:t> </a:t>
            </a:r>
            <a:r>
              <a:rPr lang="en-US" b="1" i="0" dirty="0">
                <a:solidFill>
                  <a:srgbClr val="001D35"/>
                </a:solidFill>
                <a:effectLst/>
                <a:latin typeface="Google Sans"/>
              </a:rPr>
              <a:t>x̄</a:t>
            </a:r>
          </a:p>
          <a:p>
            <a:pPr lvl="1"/>
            <a:r>
              <a:rPr lang="en-US" dirty="0">
                <a:solidFill>
                  <a:srgbClr val="001D35"/>
                </a:solidFill>
                <a:latin typeface="Google Sans"/>
              </a:rPr>
              <a:t>Sample standard deviation, </a:t>
            </a:r>
            <a:r>
              <a:rPr lang="en-US" b="1" dirty="0">
                <a:solidFill>
                  <a:srgbClr val="001D35"/>
                </a:solidFill>
                <a:latin typeface="Google Sans"/>
              </a:rPr>
              <a:t>s</a:t>
            </a:r>
            <a:endParaRPr lang="en-US" dirty="0">
              <a:solidFill>
                <a:srgbClr val="001D35"/>
              </a:solidFill>
              <a:latin typeface="Google Sans"/>
            </a:endParaRPr>
          </a:p>
          <a:p>
            <a:pPr lvl="1"/>
            <a:r>
              <a:rPr lang="en-US" dirty="0">
                <a:solidFill>
                  <a:srgbClr val="001D35"/>
                </a:solidFill>
                <a:latin typeface="Google Sans"/>
              </a:rPr>
              <a:t>Sample proportion, </a:t>
            </a:r>
            <a:r>
              <a:rPr lang="en-US" b="1" dirty="0">
                <a:solidFill>
                  <a:srgbClr val="001D35"/>
                </a:solidFill>
                <a:latin typeface="Google Sans"/>
              </a:rPr>
              <a:t>p</a:t>
            </a:r>
            <a:r>
              <a:rPr lang="en-US" dirty="0">
                <a:solidFill>
                  <a:srgbClr val="001D35"/>
                </a:solidFill>
                <a:latin typeface="Google Sans"/>
              </a:rPr>
              <a:t> or </a:t>
            </a:r>
            <a:r>
              <a:rPr lang="en-US" b="1" i="0" dirty="0">
                <a:solidFill>
                  <a:srgbClr val="1F1F1F"/>
                </a:solidFill>
                <a:effectLst/>
                <a:latin typeface="Google Sans"/>
              </a:rPr>
              <a:t>p̂</a:t>
            </a:r>
            <a:endParaRPr lang="en-US" i="0" dirty="0">
              <a:solidFill>
                <a:srgbClr val="1F1F1F"/>
              </a:solidFill>
              <a:effectLst/>
              <a:latin typeface="Google Sans"/>
            </a:endParaRPr>
          </a:p>
          <a:p>
            <a:r>
              <a:rPr lang="en-US" dirty="0">
                <a:solidFill>
                  <a:srgbClr val="1F1F1F"/>
                </a:solidFill>
                <a:latin typeface="Google Sans"/>
              </a:rPr>
              <a:t>Can find these statistics directly and, under certain conditions, use them to approximate population parameters</a:t>
            </a:r>
            <a:endParaRPr lang="en-US" dirty="0">
              <a:solidFill>
                <a:srgbClr val="001D35"/>
              </a:solidFill>
              <a:latin typeface="Google Sans"/>
            </a:endParaRPr>
          </a:p>
          <a:p>
            <a:pPr lvl="1"/>
            <a:endParaRPr lang="en-US" dirty="0"/>
          </a:p>
        </p:txBody>
      </p:sp>
    </p:spTree>
    <p:extLst>
      <p:ext uri="{BB962C8B-B14F-4D97-AF65-F5344CB8AC3E}">
        <p14:creationId xmlns:p14="http://schemas.microsoft.com/office/powerpoint/2010/main" val="21142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9188-BC0F-6785-23CE-5AA5F200C659}"/>
              </a:ext>
            </a:extLst>
          </p:cNvPr>
          <p:cNvSpPr>
            <a:spLocks noGrp="1"/>
          </p:cNvSpPr>
          <p:nvPr>
            <p:ph type="title"/>
          </p:nvPr>
        </p:nvSpPr>
        <p:spPr/>
        <p:txBody>
          <a:bodyPr/>
          <a:lstStyle/>
          <a:p>
            <a:br>
              <a:rPr lang="en-US" dirty="0"/>
            </a:br>
            <a:r>
              <a:rPr lang="en-US" dirty="0"/>
              <a:t>Revisiting the Coffee Shop</a:t>
            </a:r>
          </a:p>
        </p:txBody>
      </p:sp>
      <p:sp>
        <p:nvSpPr>
          <p:cNvPr id="3" name="Content Placeholder 2">
            <a:extLst>
              <a:ext uri="{FF2B5EF4-FFF2-40B4-BE49-F238E27FC236}">
                <a16:creationId xmlns:a16="http://schemas.microsoft.com/office/drawing/2014/main" id="{3B6B1133-EFE3-135F-DF27-D2ADB5C62934}"/>
              </a:ext>
            </a:extLst>
          </p:cNvPr>
          <p:cNvSpPr>
            <a:spLocks noGrp="1"/>
          </p:cNvSpPr>
          <p:nvPr>
            <p:ph idx="1"/>
          </p:nvPr>
        </p:nvSpPr>
        <p:spPr/>
        <p:txBody>
          <a:bodyPr/>
          <a:lstStyle/>
          <a:p>
            <a:pPr marL="0" indent="0">
              <a:buNone/>
            </a:pPr>
            <a:r>
              <a:rPr lang="en-US" b="1" dirty="0"/>
              <a:t>Question: </a:t>
            </a:r>
            <a:r>
              <a:rPr lang="en-US" dirty="0"/>
              <a:t>How can the coffee shop employees know that their average wait time is 4.5 minutes with a standard deviation of 1.2 minutes?</a:t>
            </a:r>
          </a:p>
          <a:p>
            <a:pPr lvl="1"/>
            <a:r>
              <a:rPr lang="en-US" dirty="0"/>
              <a:t>Perhaps their </a:t>
            </a:r>
            <a:r>
              <a:rPr lang="en-US" i="1" dirty="0"/>
              <a:t>Point of Service </a:t>
            </a:r>
            <a:r>
              <a:rPr lang="en-US" dirty="0"/>
              <a:t>(POS) software tracks all of this, they have complete data (a </a:t>
            </a:r>
            <a:r>
              <a:rPr lang="en-US" i="1" dirty="0"/>
              <a:t>census</a:t>
            </a:r>
            <a:r>
              <a:rPr lang="en-US" dirty="0"/>
              <a:t>), and they can compute it directly</a:t>
            </a:r>
          </a:p>
          <a:p>
            <a:pPr lvl="1"/>
            <a:r>
              <a:rPr lang="en-US" dirty="0"/>
              <a:t>Maybe they’ve just guessed</a:t>
            </a:r>
          </a:p>
          <a:p>
            <a:pPr lvl="1"/>
            <a:r>
              <a:rPr lang="en-US" dirty="0"/>
              <a:t>Perhaps, even without perfect information, they’ve justified this assertion with data.</a:t>
            </a:r>
          </a:p>
          <a:p>
            <a:pPr marL="0" indent="0">
              <a:buNone/>
            </a:pPr>
            <a:r>
              <a:rPr lang="en-US" dirty="0"/>
              <a:t>We’ll investigate how with a hypothetical new coffee shop over the next several slides. </a:t>
            </a:r>
            <a:endParaRPr lang="en-US" b="1" dirty="0"/>
          </a:p>
        </p:txBody>
      </p:sp>
    </p:spTree>
    <p:extLst>
      <p:ext uri="{BB962C8B-B14F-4D97-AF65-F5344CB8AC3E}">
        <p14:creationId xmlns:p14="http://schemas.microsoft.com/office/powerpoint/2010/main" val="19649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1486-F632-53E6-981F-72B6F3EC9814}"/>
              </a:ext>
            </a:extLst>
          </p:cNvPr>
          <p:cNvSpPr>
            <a:spLocks noGrp="1"/>
          </p:cNvSpPr>
          <p:nvPr>
            <p:ph type="title"/>
          </p:nvPr>
        </p:nvSpPr>
        <p:spPr/>
        <p:txBody>
          <a:bodyPr/>
          <a:lstStyle/>
          <a:p>
            <a:br>
              <a:rPr lang="en-US" dirty="0"/>
            </a:br>
            <a:r>
              <a:rPr lang="en-US" dirty="0"/>
              <a:t>A Second Location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DF467E-36DC-B330-27E2-DAE5F276399D}"/>
                  </a:ext>
                </a:extLst>
              </p:cNvPr>
              <p:cNvSpPr>
                <a:spLocks noGrp="1"/>
              </p:cNvSpPr>
              <p:nvPr>
                <p:ph idx="1"/>
              </p:nvPr>
            </p:nvSpPr>
            <p:spPr/>
            <p:txBody>
              <a:bodyPr>
                <a:normAutofit fontScale="92500" lnSpcReduction="10000"/>
              </a:bodyPr>
              <a:lstStyle/>
              <a:p>
                <a:pPr marL="0" indent="0">
                  <a:buNone/>
                </a:pPr>
                <a:r>
                  <a:rPr lang="en-US" b="1" dirty="0"/>
                  <a:t>Scenario: </a:t>
                </a:r>
                <a:r>
                  <a:rPr lang="en-US" dirty="0"/>
                  <a:t>Business is booming at the Coffee Shop, and the owners have decided to expand, adding a second location in a neighboring town. The owners pride themselves on providing quick and accurate service. They provide an </a:t>
                </a:r>
                <a:r>
                  <a:rPr lang="en-US" i="1" dirty="0"/>
                  <a:t>XX-minute guarantee</a:t>
                </a:r>
                <a:r>
                  <a:rPr lang="en-US" dirty="0"/>
                  <a:t>, where customers who haven’t been served in the guaranteed time are provided a 50%-off coupon for their next visit. The owners, however, don’t want to go broke, so they set their service guarantee to be a realistic time which is location-specific.</a:t>
                </a:r>
              </a:p>
              <a:p>
                <a:pPr marL="0" indent="0">
                  <a:buNone/>
                </a:pPr>
                <a:r>
                  <a:rPr lang="en-US" dirty="0"/>
                  <a:t>While their menu and equipment is the same across both locations, their employees and clientele are different. They make the [perhaps unreasonable] assumption that the standard deviation in service times at their new location will still be 1.2 minutes (</a:t>
                </a:r>
                <a:r>
                  <a:rPr lang="en-US" dirty="0" err="1"/>
                  <a:t>ie</a:t>
                </a:r>
                <a:r>
                  <a:rPr lang="en-US" dirty="0"/>
                  <a:t>.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=1.2</m:t>
                    </m:r>
                  </m:oMath>
                </a14:m>
                <a:r>
                  <a:rPr lang="en-US" dirty="0"/>
                  <a:t>), but that their average wait time may be different. That is, </a:t>
                </a:r>
                <a14:m>
                  <m:oMath xmlns:m="http://schemas.openxmlformats.org/officeDocument/2006/math">
                    <m:r>
                      <a:rPr lang="en-US" b="0" i="1" smtClean="0">
                        <a:latin typeface="Cambria Math" panose="02040503050406030204" pitchFamily="18" charset="0"/>
                      </a:rPr>
                      <m:t>𝜇</m:t>
                    </m:r>
                  </m:oMath>
                </a14:m>
                <a:r>
                  <a:rPr lang="en-US" dirty="0"/>
                  <a:t> is unknown.</a:t>
                </a:r>
              </a:p>
            </p:txBody>
          </p:sp>
        </mc:Choice>
        <mc:Fallback>
          <p:sp>
            <p:nvSpPr>
              <p:cNvPr id="3" name="Content Placeholder 2">
                <a:extLst>
                  <a:ext uri="{FF2B5EF4-FFF2-40B4-BE49-F238E27FC236}">
                    <a16:creationId xmlns:a16="http://schemas.microsoft.com/office/drawing/2014/main" id="{5BDF467E-36DC-B330-27E2-DAE5F276399D}"/>
                  </a:ext>
                </a:extLst>
              </p:cNvPr>
              <p:cNvSpPr>
                <a:spLocks noGrp="1" noRot="1" noChangeAspect="1" noMove="1" noResize="1" noEditPoints="1" noAdjustHandles="1" noChangeArrowheads="1" noChangeShapeType="1" noTextEdit="1"/>
              </p:cNvSpPr>
              <p:nvPr>
                <p:ph idx="1"/>
              </p:nvPr>
            </p:nvSpPr>
            <p:spPr>
              <a:blipFill>
                <a:blip r:embed="rId2"/>
                <a:stretch>
                  <a:fillRect l="-661" t="-366" b="-733"/>
                </a:stretch>
              </a:blipFill>
            </p:spPr>
            <p:txBody>
              <a:bodyPr/>
              <a:lstStyle/>
              <a:p>
                <a:r>
                  <a:rPr lang="en-US">
                    <a:noFill/>
                  </a:rPr>
                  <a:t> </a:t>
                </a:r>
              </a:p>
            </p:txBody>
          </p:sp>
        </mc:Fallback>
      </mc:AlternateContent>
    </p:spTree>
    <p:extLst>
      <p:ext uri="{BB962C8B-B14F-4D97-AF65-F5344CB8AC3E}">
        <p14:creationId xmlns:p14="http://schemas.microsoft.com/office/powerpoint/2010/main" val="71454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AC6A-C7D1-A38F-F546-AFA162AC0256}"/>
              </a:ext>
            </a:extLst>
          </p:cNvPr>
          <p:cNvSpPr>
            <a:spLocks noGrp="1"/>
          </p:cNvSpPr>
          <p:nvPr>
            <p:ph type="title"/>
          </p:nvPr>
        </p:nvSpPr>
        <p:spPr/>
        <p:txBody>
          <a:bodyPr/>
          <a:lstStyle/>
          <a:p>
            <a:br>
              <a:rPr lang="en-US" dirty="0"/>
            </a:br>
            <a:r>
              <a:rPr lang="en-US" dirty="0"/>
              <a:t>Sampling Wait Times</a:t>
            </a:r>
          </a:p>
        </p:txBody>
      </p:sp>
      <p:sp>
        <p:nvSpPr>
          <p:cNvPr id="3" name="Content Placeholder 2">
            <a:extLst>
              <a:ext uri="{FF2B5EF4-FFF2-40B4-BE49-F238E27FC236}">
                <a16:creationId xmlns:a16="http://schemas.microsoft.com/office/drawing/2014/main" id="{4EDA82EE-B505-EC6B-CB4A-8EC8F0A47754}"/>
              </a:ext>
            </a:extLst>
          </p:cNvPr>
          <p:cNvSpPr>
            <a:spLocks noGrp="1"/>
          </p:cNvSpPr>
          <p:nvPr>
            <p:ph idx="1"/>
          </p:nvPr>
        </p:nvSpPr>
        <p:spPr/>
        <p:txBody>
          <a:bodyPr/>
          <a:lstStyle/>
          <a:p>
            <a:pPr marL="0" indent="0">
              <a:buNone/>
            </a:pPr>
            <a:r>
              <a:rPr lang="en-US" dirty="0"/>
              <a:t>After their grand opening, the shop employees begin investigating wait times at the new location. The randomly sample 8 customers and observe their wait times.</a:t>
            </a:r>
          </a:p>
          <a:p>
            <a:pPr marL="0" indent="0" algn="ctr">
              <a:buNone/>
            </a:pPr>
            <a:r>
              <a:rPr lang="en-US" b="1" dirty="0"/>
              <a:t>Wait Times (min): </a:t>
            </a:r>
            <a:r>
              <a:rPr lang="en-US" dirty="0"/>
              <a:t>7.2, 5.8, 6.2, 5.2, 4.7, 6.3, 7.5, 4.5</a:t>
            </a:r>
          </a:p>
          <a:p>
            <a:pPr lvl="1"/>
            <a:r>
              <a:rPr lang="en-US" dirty="0"/>
              <a:t>The average wait time is about 5.9 minutes</a:t>
            </a:r>
          </a:p>
          <a:p>
            <a:pPr lvl="1"/>
            <a:r>
              <a:rPr lang="en-US" dirty="0"/>
              <a:t>Is the average wait time at the new shop 5.9 minutes?</a:t>
            </a:r>
          </a:p>
          <a:p>
            <a:pPr marL="0" indent="0" algn="ctr">
              <a:buNone/>
            </a:pPr>
            <a:r>
              <a:rPr lang="en-US" b="1" dirty="0"/>
              <a:t>New Wait Times (min): </a:t>
            </a:r>
            <a:r>
              <a:rPr lang="en-US" dirty="0"/>
              <a:t>5.8, 6.2, 3.8, 6.9, 4.2, 5.5, 5.3, 5.3 (mean ~5.3)</a:t>
            </a:r>
          </a:p>
          <a:p>
            <a:pPr marL="0" indent="0" algn="ctr">
              <a:buNone/>
            </a:pPr>
            <a:r>
              <a:rPr lang="en-US" b="1" dirty="0"/>
              <a:t>A Third Sample (min): </a:t>
            </a:r>
            <a:r>
              <a:rPr lang="en-US" dirty="0"/>
              <a:t>3.0, 6.2, 4.6, 7.1, 6.9, 3.2, 4.7, 5.8 (mean ~5.2)</a:t>
            </a:r>
          </a:p>
        </p:txBody>
      </p:sp>
    </p:spTree>
    <p:extLst>
      <p:ext uri="{BB962C8B-B14F-4D97-AF65-F5344CB8AC3E}">
        <p14:creationId xmlns:p14="http://schemas.microsoft.com/office/powerpoint/2010/main" val="302375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A2C4-6946-74F4-0D79-E4D0FB9AD1F5}"/>
              </a:ext>
            </a:extLst>
          </p:cNvPr>
          <p:cNvSpPr>
            <a:spLocks noGrp="1"/>
          </p:cNvSpPr>
          <p:nvPr>
            <p:ph type="title"/>
          </p:nvPr>
        </p:nvSpPr>
        <p:spPr>
          <a:xfrm>
            <a:off x="1451579" y="804519"/>
            <a:ext cx="9603275" cy="1049235"/>
          </a:xfrm>
        </p:spPr>
        <p:txBody>
          <a:bodyPr>
            <a:normAutofit/>
          </a:bodyPr>
          <a:lstStyle/>
          <a:p>
            <a:br>
              <a:rPr lang="en-US" dirty="0"/>
            </a:br>
            <a:r>
              <a:rPr lang="en-US" dirty="0"/>
              <a:t>Sampling Wait Times: Sample Variation</a:t>
            </a:r>
          </a:p>
        </p:txBody>
      </p:sp>
      <p:sp>
        <p:nvSpPr>
          <p:cNvPr id="3" name="Content Placeholder 2">
            <a:extLst>
              <a:ext uri="{FF2B5EF4-FFF2-40B4-BE49-F238E27FC236}">
                <a16:creationId xmlns:a16="http://schemas.microsoft.com/office/drawing/2014/main" id="{7785FF2E-B874-5833-4A8F-D7BC87397F18}"/>
              </a:ext>
            </a:extLst>
          </p:cNvPr>
          <p:cNvSpPr>
            <a:spLocks noGrp="1"/>
          </p:cNvSpPr>
          <p:nvPr>
            <p:ph idx="1"/>
          </p:nvPr>
        </p:nvSpPr>
        <p:spPr>
          <a:xfrm>
            <a:off x="1451579" y="2015734"/>
            <a:ext cx="5435733" cy="3450613"/>
          </a:xfrm>
        </p:spPr>
        <p:txBody>
          <a:bodyPr>
            <a:normAutofit/>
          </a:bodyPr>
          <a:lstStyle/>
          <a:p>
            <a:pPr marL="0" indent="0">
              <a:buNone/>
            </a:pPr>
            <a:r>
              <a:rPr lang="en-US" dirty="0"/>
              <a:t>We see that the average wait times vary from one sample to the next</a:t>
            </a:r>
          </a:p>
          <a:p>
            <a:pPr marL="0" indent="0">
              <a:buNone/>
            </a:pPr>
            <a:r>
              <a:rPr lang="en-US" dirty="0"/>
              <a:t>This is called </a:t>
            </a:r>
            <a:r>
              <a:rPr lang="en-US" i="1" dirty="0"/>
              <a:t>sampling variation</a:t>
            </a:r>
            <a:r>
              <a:rPr lang="en-US" dirty="0"/>
              <a:t>, and it is unavoidable</a:t>
            </a:r>
          </a:p>
          <a:p>
            <a:pPr marL="0" indent="0">
              <a:buNone/>
            </a:pPr>
            <a:r>
              <a:rPr lang="en-US" dirty="0"/>
              <a:t>So, what can the results of a sample actually tell us?</a:t>
            </a:r>
          </a:p>
          <a:p>
            <a:pPr marL="0" indent="0">
              <a:buNone/>
            </a:pPr>
            <a:r>
              <a:rPr lang="en-US" dirty="0"/>
              <a:t>We’ll take a look at the results visually on the right</a:t>
            </a:r>
          </a:p>
        </p:txBody>
      </p:sp>
      <p:grpSp>
        <p:nvGrpSpPr>
          <p:cNvPr id="10" name="Group 9">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1" name="Rectangle 10">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graph with numbers and lines&#10;&#10;Description automatically generated">
            <a:extLst>
              <a:ext uri="{FF2B5EF4-FFF2-40B4-BE49-F238E27FC236}">
                <a16:creationId xmlns:a16="http://schemas.microsoft.com/office/drawing/2014/main" id="{4352111F-9B86-5678-75FB-50884E9D6585}"/>
              </a:ext>
            </a:extLst>
          </p:cNvPr>
          <p:cNvPicPr>
            <a:picLocks noChangeAspect="1"/>
          </p:cNvPicPr>
          <p:nvPr/>
        </p:nvPicPr>
        <p:blipFill>
          <a:blip r:embed="rId2"/>
          <a:srcRect l="13134" r="887"/>
          <a:stretch/>
        </p:blipFill>
        <p:spPr>
          <a:xfrm>
            <a:off x="7554139" y="2174242"/>
            <a:ext cx="3336989" cy="3124351"/>
          </a:xfrm>
          <a:prstGeom prst="rect">
            <a:avLst/>
          </a:prstGeom>
        </p:spPr>
      </p:pic>
    </p:spTree>
    <p:extLst>
      <p:ext uri="{BB962C8B-B14F-4D97-AF65-F5344CB8AC3E}">
        <p14:creationId xmlns:p14="http://schemas.microsoft.com/office/powerpoint/2010/main" val="144103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11869</TotalTime>
  <Words>2219</Words>
  <Application>Microsoft Macintosh PowerPoint</Application>
  <PresentationFormat>Widescreen</PresentationFormat>
  <Paragraphs>152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Cambria Math</vt:lpstr>
      <vt:lpstr>Google Sans</vt:lpstr>
      <vt:lpstr>inherit</vt:lpstr>
      <vt:lpstr>Palatino Linotype</vt:lpstr>
      <vt:lpstr>STIXGeneral-Regular</vt:lpstr>
      <vt:lpstr>STIXVariants</vt:lpstr>
      <vt:lpstr>Gallery</vt:lpstr>
      <vt:lpstr>Estimating a Population Parameter with Confidence Intervals</vt:lpstr>
      <vt:lpstr> Warm-Up Problem: Coffee Shop Wait Times</vt:lpstr>
      <vt:lpstr> Overview</vt:lpstr>
      <vt:lpstr>The Central Limit Theorem and  Sampling Distributions</vt:lpstr>
      <vt:lpstr> Describing Samples versus Describing Populations</vt:lpstr>
      <vt:lpstr> Revisiting the Coffee Shop</vt:lpstr>
      <vt:lpstr> A Second Location</vt:lpstr>
      <vt:lpstr> Sampling Wait Times</vt:lpstr>
      <vt:lpstr> Sampling Wait Times: Sample Variation</vt:lpstr>
      <vt:lpstr> Sampling Wait Times: Sample Variation</vt:lpstr>
      <vt:lpstr> Sampling Wait Times: Sample Variation</vt:lpstr>
      <vt:lpstr> Sampling Wait Times: Sample Variation</vt:lpstr>
      <vt:lpstr> Sampling Wait Times: Sample Variation</vt:lpstr>
      <vt:lpstr> Sampling Wait Times: Sample Variation</vt:lpstr>
      <vt:lpstr> The Distribution of Sample Average Wait Times</vt:lpstr>
      <vt:lpstr> The Distribution of Sample Average Wait Times</vt:lpstr>
      <vt:lpstr> A Serious Problem…</vt:lpstr>
      <vt:lpstr> A Serious Problem…</vt:lpstr>
      <vt:lpstr> A Serious Problem…</vt:lpstr>
      <vt:lpstr> A Serious Problem…</vt:lpstr>
      <vt:lpstr>Confidence Intervals: Estimating Population Parameters</vt:lpstr>
      <vt:lpstr> Visual Intuition for Confidence Intervals</vt:lpstr>
      <vt:lpstr> Confidence Level and Confidence Intervals</vt:lpstr>
      <vt:lpstr> Summary</vt:lpstr>
      <vt:lpstr> Example: Coffee Shop Wait Times</vt:lpstr>
      <vt:lpstr> Example: Coffee Shop Wait Times</vt:lpstr>
      <vt:lpstr> Summary (Repeated)</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27</cp:revision>
  <dcterms:created xsi:type="dcterms:W3CDTF">2024-12-23T01:10:10Z</dcterms:created>
  <dcterms:modified xsi:type="dcterms:W3CDTF">2025-01-01T20:38:16Z</dcterms:modified>
</cp:coreProperties>
</file>