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33" r:id="rId23"/>
    <p:sldId id="26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C11"/>
    <a:srgbClr val="177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/>
    <p:restoredTop sz="94744"/>
  </p:normalViewPr>
  <p:slideViewPr>
    <p:cSldViewPr snapToGrid="0">
      <p:cViewPr varScale="1">
        <p:scale>
          <a:sx n="96" d="100"/>
          <a:sy n="96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gmath.github.io/SiteFiles/StdErrorDecisionTree.pdf" TargetMode="External"/><Relationship Id="rId2" Type="http://schemas.openxmlformats.org/officeDocument/2006/relationships/hyperlink" Target="https://agmath.github.io/SiteFiles/CIgeneral_Exce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gmath.github.io/SiteFiles/StdErrorDecisionTree.pdf" TargetMode="External"/><Relationship Id="rId2" Type="http://schemas.openxmlformats.org/officeDocument/2006/relationships/hyperlink" Target="https://agmath.github.io/SiteFiles/CIgeneral_Exce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A16A-CE4A-AE84-4114-DB8018239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Confidence Intervals for a Single Population Mean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D8E9A-A007-F324-B075-8044DDF79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Answering “</a:t>
            </a:r>
            <a:r>
              <a:rPr lang="en-US" i="1" dirty="0"/>
              <a:t>What is the population mean?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174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1FD4F-A464-A8F2-EC24-B5CFCEE4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C36F-A8BF-8355-9AC9-03D1ECE5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br>
              <a:rPr lang="en-US" sz="2200"/>
            </a:br>
            <a:r>
              <a:rPr lang="en-US" sz="2200"/>
              <a:t>Calculating Critical Values on a </a:t>
            </a:r>
            <a:r>
              <a:rPr lang="en-US" sz="2200" i="1"/>
              <a:t>t</a:t>
            </a:r>
            <a:r>
              <a:rPr lang="en-US" sz="2200"/>
              <a:t>-distribution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56CA-4BEA-8567-5F7E-05B8B910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the </a:t>
            </a:r>
            <a:r>
              <a:rPr lang="en-US" i="1" dirty="0"/>
              <a:t>t-</a:t>
            </a:r>
            <a:r>
              <a:rPr lang="en-US" dirty="0"/>
              <a:t>distributions differ from the standard normal distribution, we’ll need to calculate the critical value we use when constructing confidence intervals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Find the critical value for a 90% confidence interval, using a </a:t>
            </a:r>
            <a:r>
              <a:rPr lang="en-US" i="1" dirty="0"/>
              <a:t>t</a:t>
            </a:r>
            <a:r>
              <a:rPr lang="en-US" dirty="0"/>
              <a:t>-distribution with 11 degrees of freedom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84C14-3A0F-5FB2-0657-56F024DC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580772"/>
            <a:ext cx="4637119" cy="37328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2CB47D-892E-F359-241C-6A63AD2FF092}"/>
                  </a:ext>
                </a:extLst>
              </p:cNvPr>
              <p:cNvSpPr txBox="1"/>
              <p:nvPr/>
            </p:nvSpPr>
            <p:spPr>
              <a:xfrm>
                <a:off x="1451579" y="5592417"/>
                <a:ext cx="960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𝐶𝑟𝑖𝑡𝑖𝑐𝑎𝑙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𝐼𝑁𝑉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(0.95, 11)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2CB47D-892E-F359-241C-6A63AD2FF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5592417"/>
                <a:ext cx="9603273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775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26099-3E0A-327C-38DB-B41C368F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99D1-E3AA-2FCE-E11D-4EB4D750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br>
              <a:rPr lang="en-US" sz="2200"/>
            </a:br>
            <a:r>
              <a:rPr lang="en-US" sz="2200"/>
              <a:t>Calculating Critical Values on a </a:t>
            </a:r>
            <a:r>
              <a:rPr lang="en-US" sz="2200" i="1"/>
              <a:t>t</a:t>
            </a:r>
            <a:r>
              <a:rPr lang="en-US" sz="2200"/>
              <a:t>-distribution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BBB1-3DB4-0319-E0D8-6CA303533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the </a:t>
            </a:r>
            <a:r>
              <a:rPr lang="en-US" i="1" dirty="0"/>
              <a:t>t-</a:t>
            </a:r>
            <a:r>
              <a:rPr lang="en-US" dirty="0"/>
              <a:t>distributions differ from the standard normal distribution, we’ll need to calculate the critical value we use when constructing confidence intervals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Find the critical value for a 90% confidence interval, using a </a:t>
            </a:r>
            <a:r>
              <a:rPr lang="en-US" i="1" dirty="0"/>
              <a:t>t</a:t>
            </a:r>
            <a:r>
              <a:rPr lang="en-US" dirty="0"/>
              <a:t>-distribution with 11 degrees of freedom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23652-5123-85C8-913A-AB1164C2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580772"/>
            <a:ext cx="4637119" cy="37328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3E0AD-A1A8-67DC-E539-7C986AB1EE82}"/>
                  </a:ext>
                </a:extLst>
              </p:cNvPr>
              <p:cNvSpPr txBox="1"/>
              <p:nvPr/>
            </p:nvSpPr>
            <p:spPr>
              <a:xfrm>
                <a:off x="1451579" y="5592417"/>
                <a:ext cx="960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𝐶𝑟𝑖𝑡𝑖𝑐𝑎𝑙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𝐼𝑁𝑉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0.95, 11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≈1.796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73E0AD-A1A8-67DC-E539-7C986AB1E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5592417"/>
                <a:ext cx="9603273" cy="369332"/>
              </a:xfrm>
              <a:prstGeom prst="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92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B155-4539-8100-0E45-31BD0442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Summary (So Far…)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657B8-C5B5-2D2A-C281-D62AA91D5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When we don’t know the population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), we need to use the sample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as an approximation for it</a:t>
                </a:r>
              </a:p>
              <a:p>
                <a:r>
                  <a:rPr lang="en-US" dirty="0"/>
                  <a:t>This creates additional uncertainty in our analysis</a:t>
                </a:r>
              </a:p>
              <a:p>
                <a:r>
                  <a:rPr lang="en-US" dirty="0"/>
                  <a:t>In this case, we use a penalized distribution, a </a:t>
                </a:r>
                <a:r>
                  <a:rPr lang="en-US" i="1" dirty="0"/>
                  <a:t>t</a:t>
                </a:r>
                <a:r>
                  <a:rPr lang="en-US" dirty="0"/>
                  <a:t>-distribution, instead of the normal distribution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t</a:t>
                </a:r>
                <a:r>
                  <a:rPr lang="en-US" dirty="0"/>
                  <a:t>-distribution is determined by its </a:t>
                </a:r>
                <a:r>
                  <a:rPr lang="en-US" i="1" dirty="0"/>
                  <a:t>degrees of freedom</a:t>
                </a:r>
                <a:r>
                  <a:rPr lang="en-US" dirty="0"/>
                  <a:t>, which, in the case of estimating a single population mean,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the sample size)</a:t>
                </a:r>
              </a:p>
              <a:p>
                <a:r>
                  <a:rPr lang="en-US" dirty="0"/>
                  <a:t>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to calculate area (probability) underneath a </a:t>
                </a:r>
                <a:r>
                  <a:rPr lang="en-US" i="1" dirty="0"/>
                  <a:t>t</a:t>
                </a:r>
                <a:r>
                  <a:rPr lang="en-US" dirty="0"/>
                  <a:t>-distribution,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to calculate </a:t>
                </a:r>
                <a:r>
                  <a:rPr lang="en-US" i="1" dirty="0"/>
                  <a:t>critical values</a:t>
                </a:r>
                <a:r>
                  <a:rPr lang="en-US" dirty="0"/>
                  <a:t> for a </a:t>
                </a:r>
                <a:r>
                  <a:rPr lang="en-US" i="1" dirty="0"/>
                  <a:t>t</a:t>
                </a:r>
                <a:r>
                  <a:rPr lang="en-US" dirty="0"/>
                  <a:t>-distribution (which we will need for confidence intervals)</a:t>
                </a:r>
              </a:p>
              <a:p>
                <a:r>
                  <a:rPr lang="en-US" b="1" dirty="0"/>
                  <a:t>In Short: </a:t>
                </a:r>
                <a:r>
                  <a:rPr lang="en-US" dirty="0"/>
                  <a:t>We need to use a </a:t>
                </a:r>
                <a:r>
                  <a:rPr lang="en-US" i="1" dirty="0"/>
                  <a:t>t</a:t>
                </a:r>
                <a:r>
                  <a:rPr lang="en-US" dirty="0"/>
                  <a:t>-distribution instead of the normal distribution any time we use the sample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as  an approximation for the population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0657B8-C5B5-2D2A-C281-D62AA91D5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6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57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C297-B209-EDB8-354C-3CD3DB3A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43C4A-D31A-2969-EFA4-6C20579B3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coming slides, we’ll encounter examples asking us to construct and interpret confidence intervals for a population mean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The Point: </a:t>
                </a:r>
                <a:r>
                  <a:rPr lang="en-US" dirty="0"/>
                  <a:t>We’ll be answering the question, “</a:t>
                </a:r>
                <a:r>
                  <a:rPr lang="en-US" i="1" dirty="0"/>
                  <a:t>What is the population mean?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The Strategy: </a:t>
                </a:r>
                <a:r>
                  <a:rPr lang="en-US" dirty="0"/>
                  <a:t>The </a:t>
                </a:r>
                <a:r>
                  <a:rPr lang="en-US" dirty="0">
                    <a:hlinkClick r:id="rId2"/>
                  </a:rPr>
                  <a:t>general strategy for constructing a confidence interval</a:t>
                </a:r>
                <a:r>
                  <a:rPr lang="en-US" dirty="0"/>
                  <a:t> is always the same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Standard Error Decision Tree: </a:t>
                </a:r>
                <a:r>
                  <a:rPr lang="en-US" dirty="0"/>
                  <a:t>The way to compute the </a:t>
                </a:r>
                <a:r>
                  <a:rPr lang="en-US" i="1" dirty="0"/>
                  <a:t>standard error</a:t>
                </a:r>
                <a:r>
                  <a:rPr lang="en-US" dirty="0"/>
                  <a:t> changes from one context to the next (although in these examples, we’ll always encounter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), we’ll practice using </a:t>
                </a:r>
                <a:r>
                  <a:rPr lang="en-US" dirty="0">
                    <a:hlinkClick r:id="rId3"/>
                  </a:rPr>
                  <a:t>the </a:t>
                </a:r>
                <a:r>
                  <a:rPr lang="en-US" i="1" dirty="0">
                    <a:hlinkClick r:id="rId3"/>
                  </a:rPr>
                  <a:t>standard error decision tree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043C4A-D31A-2969-EFA4-6C20579B3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1" b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923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E34A-878D-061A-B375-F54AA381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Examples: Video Game Playtime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7721-BA69-A915-81A1-09E0B0F8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gaming company is analyzing player engagement for their newest game. They collected data from 42 players, finding an average daily playtime of 3.6 hours with a standard deviation of 0.8 hours. Use the sample data to construct a 95% confidence interval for the mean daily playtime of all players.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222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1047-4018-5384-D4C2-18BEFE2A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Examples: Coffee Shop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2CC3-9DB2-FE4D-D508-DA560FAAB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coffee shop is interested in estimating the average amount customers spend during a visit. A sample of 30 customers revealed an average spending of $8.45 with a standard deviation of $2.12. Construct a 90% confidence interval for the mean amount spent by customers at this coffee shop.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231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0DE3-8B15-2522-834B-7AC1C83C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Examples: Daily Text Messages 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C634C-61C2-1C89-64DB-DC9665ED9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phone company is analyzing the texting habits of teenagers. From a sample of 25 teenagers, the average number of text messages sent daily is 84.3, with a standard deviation of 15.7 messages. Determine a 95% confidence interval for the average daily number of text messages sent by teenagers.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621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EF436-2C89-183C-B85A-DDDD31070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Examples: Streaming Service Viewing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6FF3-8356-A502-5BE7-C4B6FEAA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streaming service wants to estimate the weekly viewing habits of its users. Data from 60 users show an average of 12.4 hours spent watching shows or movies each week, with a standard deviation of 4.2 hours. Calculate a 90% confidence interval for the mean weekly viewing time of all users.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6235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41A5-ADEC-49E3-217F-8A6A4963B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Examples: Concert Ticket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05146-C577-4ADF-DE2A-7EAE0B21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music fan group is interested in estimating the average ticket price for popular concerts in their city. A sample of 20 concerts shows an average ticket price of $92.15, with a standard deviation of $13.58. Determine a 95% confidence interval for the mean ticket price.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989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8559-47A8-1AE3-CD74-61591863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Examples: Sleep Duration for Young Adults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245B-6419-A3DE-7C8A-89EA466F2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health organization is examining the sleep habits of young adults aged 18–24. Data from 45 individuals show an average nightly sleep duration of 6.9 hours with a standard deviation of 1.2 hours. What is a 98% confidence interval for the mean nightly sleep duration of young adults?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402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D21C-81BF-54B4-7BE8-5637EBE1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Removing an Unreasonable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8ACAB-F6DE-B926-F7CB-F39871F98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At our last class meeting we introduced the notion of a </a:t>
                </a:r>
                <a:r>
                  <a:rPr lang="en-US" i="1" dirty="0"/>
                  <a:t>confidence interval</a:t>
                </a:r>
                <a:r>
                  <a:rPr lang="en-US" dirty="0"/>
                  <a:t> as a tool for estimating a population parameter</a:t>
                </a:r>
              </a:p>
              <a:p>
                <a:pPr marL="0" indent="0" algn="ctr">
                  <a:buNone/>
                </a:pP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(𝚙𝚘𝚒𝚗𝚝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Variants"/>
                  </a:rPr>
                  <a:t> 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𝚎𝚜𝚝𝚒𝚖𝚊𝚝𝚎) ± (𝚌𝚛𝚒𝚝𝚒𝚌𝚊𝚕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Variants"/>
                  </a:rPr>
                  <a:t> 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𝚟𝚊𝚕𝚞𝚎)⋅(𝚜𝚝𝚊𝚗𝚍𝚊𝚛𝚍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Variants"/>
                  </a:rPr>
                  <a:t> 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𝚎𝚛𝚛𝚘𝚛)</a:t>
                </a:r>
                <a:endParaRPr lang="en-US" b="0" i="0" dirty="0">
                  <a:solidFill>
                    <a:srgbClr val="000000"/>
                  </a:solidFill>
                  <a:effectLst/>
                  <a:latin typeface="inherit"/>
                </a:endParaRPr>
              </a:p>
              <a:p>
                <a:pPr marL="0" indent="0">
                  <a:buNone/>
                </a:pPr>
                <a:r>
                  <a:rPr lang="en-US" dirty="0"/>
                  <a:t>We followed an example to help estimate the average wait time for customers at a coffee shop, but we made an unrealistic assumption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Assumption:</a:t>
                </a:r>
                <a:r>
                  <a:rPr lang="en-US" dirty="0"/>
                  <a:t> We assumed that we knew the population standard deviation</a:t>
                </a:r>
              </a:p>
              <a:p>
                <a:pPr marL="457200" lvl="1" indent="0">
                  <a:buNone/>
                </a:pPr>
                <a:r>
                  <a:rPr lang="en-US" b="1" dirty="0"/>
                  <a:t>Problem: </a:t>
                </a:r>
                <a:r>
                  <a:rPr lang="en-US" dirty="0"/>
                  <a:t>If the population mean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is unknown to us, then the population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is almost surely unknown as well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8ACAB-F6DE-B926-F7CB-F39871F98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1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921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9683-188D-9683-412E-26EA3211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Examples: Delivery Times for Food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450B2-B017-0865-3113-86A4AF57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food delivery app wants to estimate the average delivery time for its orders. A sample of 38 orders shows an average delivery time of 27.4 minutes, with a standard deviation of 5.9 minutes. Calculate a 99% confidence interval for the mean delivery time of all orders.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7835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CED3-36E2-5F91-3C1A-1FC6FE63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Monthly Social Media Posts by Influencers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BD20-C145-D46A-95E8-39FD30BF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social media marketing agency is studying the posting habits of influencers. A sample of 28 influencers shows an average of 49.2 posts per month, with a standard deviation of 7.3 posts. Determine a 95% confidence interval for the mean number of posts made by influencers each month.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24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1C763-5219-77E3-55C2-51D32548C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8BD8-35B3-600A-3FE6-311E5D77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B97F6-8377-9075-5803-16F6361D5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Confidence intervals can be used to capture a population parameter (like a population mean,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with some degree of certainty</a:t>
                </a:r>
              </a:p>
              <a:p>
                <a:pPr marL="0" indent="0" algn="ctr">
                  <a:buNone/>
                </a:pP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(𝚙𝚘𝚒𝚗𝚝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Variants"/>
                  </a:rPr>
                  <a:t> 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𝚎𝚜𝚝𝚒𝚖𝚊𝚝𝚎) ± (𝚌𝚛𝚒𝚝𝚒𝚌𝚊𝚕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Variants"/>
                  </a:rPr>
                  <a:t> 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𝚟𝚊𝚕𝚞𝚎)⋅(𝚜𝚝𝚊𝚗𝚍𝚊𝚛𝚍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Variants"/>
                  </a:rPr>
                  <a:t> 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𝚎𝚛𝚛𝚘𝚛)</a:t>
                </a:r>
                <a:endParaRPr lang="en-US" dirty="0"/>
              </a:p>
              <a:p>
                <a:r>
                  <a:rPr lang="en-US" dirty="0"/>
                  <a:t>When constructing a confidence interval for a population mean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), it is almost always the case that the population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is also unknown</a:t>
                </a:r>
              </a:p>
              <a:p>
                <a:r>
                  <a:rPr lang="en-US" dirty="0"/>
                  <a:t>We use the sample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as an estimate for the population standard deviation, but this introduces additional uncertainty to our estimates</a:t>
                </a:r>
              </a:p>
              <a:p>
                <a:r>
                  <a:rPr lang="en-US" dirty="0"/>
                  <a:t>To counterbalance this additional uncertainty, we use a penalized distribution, called a </a:t>
                </a:r>
                <a:r>
                  <a:rPr lang="en-US" i="1" dirty="0"/>
                  <a:t>t</a:t>
                </a:r>
                <a:r>
                  <a:rPr lang="en-US" dirty="0"/>
                  <a:t>-distribution, rather than the normal distribution to determine our </a:t>
                </a:r>
                <a:r>
                  <a:rPr lang="en-US" i="1" dirty="0"/>
                  <a:t>critical values</a:t>
                </a:r>
                <a:endParaRPr lang="en-US" b="0" i="0" dirty="0">
                  <a:solidFill>
                    <a:srgbClr val="000000"/>
                  </a:solidFill>
                  <a:effectLst/>
                  <a:latin typeface="inherit"/>
                </a:endParaRPr>
              </a:p>
              <a:p>
                <a:r>
                  <a:rPr lang="en-US" dirty="0"/>
                  <a:t>Use the </a:t>
                </a:r>
                <a:r>
                  <a:rPr lang="en-US" i="1" dirty="0">
                    <a:hlinkClick r:id="rId2"/>
                  </a:rPr>
                  <a:t>General Strategy for Constructing Confidence Intervals</a:t>
                </a:r>
                <a:r>
                  <a:rPr lang="en-US" dirty="0"/>
                  <a:t> and </a:t>
                </a:r>
                <a:r>
                  <a:rPr lang="en-US" i="1" dirty="0">
                    <a:hlinkClick r:id="rId3"/>
                  </a:rPr>
                  <a:t>Standard Error Decision Tree</a:t>
                </a:r>
                <a:r>
                  <a:rPr lang="en-US" dirty="0"/>
                  <a:t> documents to guide you as you construct confidence intervals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B97F6-8377-9075-5803-16F6361D5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64" t="-366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24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B76B-5C70-B3C6-15F4-913741B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Next Time…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CB213-8A81-52D9-A2E7-1F027EF36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we’ll be doing…</a:t>
                </a:r>
              </a:p>
              <a:p>
                <a:pPr lvl="1"/>
                <a:r>
                  <a:rPr lang="en-US" dirty="0"/>
                  <a:t>Confidence intervals for estimating a single population proportion,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to prepare…</a:t>
                </a:r>
              </a:p>
              <a:p>
                <a:pPr lvl="1"/>
                <a:r>
                  <a:rPr lang="en-US" dirty="0"/>
                  <a:t>Read section 7.4 in our textbook</a:t>
                </a:r>
              </a:p>
              <a:p>
                <a:r>
                  <a:rPr lang="en-US" b="1" dirty="0"/>
                  <a:t>Homework: </a:t>
                </a:r>
                <a:r>
                  <a:rPr lang="en-US"/>
                  <a:t>Continue working on </a:t>
                </a:r>
                <a:r>
                  <a:rPr lang="en-US" dirty="0"/>
                  <a:t>HW 6 (Single Sample Confidence Intervals) on MyOpenMath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CB213-8A81-52D9-A2E7-1F027EF36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 r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504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5A3C60E-BAAC-41E1-AA41-492A82CF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C76FBB-44DF-45C3-8331-B1A8DD79F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579E6-2CFC-1ADB-58E3-60DC9C1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1474970"/>
            <a:ext cx="3529854" cy="816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cap="all" dirty="0"/>
            </a:br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-distributions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44D342-554F-47E4-9A00-4490F2D6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0"/>
            <a:ext cx="6091790" cy="5149101"/>
            <a:chOff x="5446003" y="583365"/>
            <a:chExt cx="6091790" cy="518192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5797F7-59F4-4404-9F16-4424FCCB4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DBD796-AA33-461F-8BD8-3A413AF31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A graph with colored lines&#10;&#10;Description automatically generated">
            <a:extLst>
              <a:ext uri="{FF2B5EF4-FFF2-40B4-BE49-F238E27FC236}">
                <a16:creationId xmlns:a16="http://schemas.microsoft.com/office/drawing/2014/main" id="{AB93C6C6-6599-A6AC-F09B-D6B8B41F7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03350" y="1116344"/>
            <a:ext cx="4802699" cy="386617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8844B1E-25EB-44B0-B9F2-EC91862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A00E9D8-42F8-4132-9141-3284F5CFC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342B6D-74E8-EAB3-8032-81514A6C55FC}"/>
              </a:ext>
            </a:extLst>
          </p:cNvPr>
          <p:cNvSpPr txBox="1"/>
          <p:nvPr/>
        </p:nvSpPr>
        <p:spPr>
          <a:xfrm>
            <a:off x="1451277" y="2307068"/>
            <a:ext cx="32380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tails of the </a:t>
            </a:r>
            <a:r>
              <a:rPr lang="en-US" i="1" dirty="0"/>
              <a:t>t</a:t>
            </a:r>
            <a:r>
              <a:rPr lang="en-US" dirty="0"/>
              <a:t>-distributions are “fatter” (higher up) than the normal distribution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-distributions have more area (probability) in the tails of the distribution</a:t>
            </a:r>
          </a:p>
          <a:p>
            <a:endParaRPr lang="en-US" dirty="0"/>
          </a:p>
          <a:p>
            <a:r>
              <a:rPr lang="en-US" dirty="0"/>
              <a:t>As the degrees of freedom increase, the </a:t>
            </a:r>
            <a:r>
              <a:rPr lang="en-US" i="1" dirty="0"/>
              <a:t>t</a:t>
            </a:r>
            <a:r>
              <a:rPr lang="en-US" dirty="0"/>
              <a:t>-distribution gets closer to the normal distribution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2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375AE8-4CC4-2667-50AB-99E6EFB8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br>
              <a:rPr lang="en-US" sz="2200"/>
            </a:br>
            <a:r>
              <a:rPr lang="en-US" sz="2200"/>
              <a:t>Calculating Probability Under a </a:t>
            </a:r>
            <a:r>
              <a:rPr lang="en-US" sz="2200" i="1"/>
              <a:t>t</a:t>
            </a:r>
            <a:r>
              <a:rPr lang="en-US" sz="2200"/>
              <a:t>-distribution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06C54-0298-99F5-5D0E-9F97F88299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2015732"/>
                <a:ext cx="4172212" cy="34506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We calculate probabilities with the </a:t>
                </a:r>
                <a:r>
                  <a:rPr lang="en-US" sz="1600" i="1" dirty="0"/>
                  <a:t>t</a:t>
                </a:r>
                <a:r>
                  <a:rPr lang="en-US" sz="1600" dirty="0"/>
                  <a:t>-distributions just like with the normal distribution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Excel includes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1600" dirty="0"/>
                  <a:t> which will give us the </a:t>
                </a:r>
                <a:r>
                  <a:rPr lang="en-US" sz="1600" b="1" dirty="0"/>
                  <a:t>area to the left</a:t>
                </a:r>
                <a:r>
                  <a:rPr lang="en-US" sz="1600" dirty="0"/>
                  <a:t> of a boundary value as long as we provide the </a:t>
                </a:r>
                <a:r>
                  <a:rPr lang="en-US" sz="1600" i="1" dirty="0"/>
                  <a:t>degrees of freedom</a:t>
                </a: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The syntax for the function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𝑏𝑜𝑢𝑛𝑑𝑎𝑟𝑦𝑉𝑎𝑙𝑢𝑒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𝑇𝑅𝑈𝐸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b="1" dirty="0"/>
                  <a:t>Example:</a:t>
                </a:r>
                <a:r>
                  <a:rPr lang="en-US" sz="1600" dirty="0"/>
                  <a:t> 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&gt;1.5)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in a </a:t>
                </a:r>
                <a:r>
                  <a:rPr lang="en-US" sz="1600" i="1" dirty="0"/>
                  <a:t>t</a:t>
                </a:r>
                <a:r>
                  <a:rPr lang="en-US" sz="1600" dirty="0"/>
                  <a:t>-distribution with 13 degrees of freedom</a:t>
                </a:r>
                <a:endParaRPr lang="en-US" sz="1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806C54-0298-99F5-5D0E-9F97F88299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2015732"/>
                <a:ext cx="4172212" cy="3450613"/>
              </a:xfrm>
              <a:blipFill>
                <a:blip r:embed="rId2"/>
                <a:stretch>
                  <a:fillRect l="-909" t="-366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E99F0B6F-AF6D-49DE-8F81-B421A8075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39387"/>
            <a:ext cx="4960442" cy="39931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6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4EB40-6CCB-1374-5241-3A66149EA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1BCCC51-7A33-0016-A966-AB71BDF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br>
              <a:rPr lang="en-US" sz="2200"/>
            </a:br>
            <a:r>
              <a:rPr lang="en-US" sz="2200"/>
              <a:t>Calculating Probability Under a </a:t>
            </a:r>
            <a:r>
              <a:rPr lang="en-US" sz="2200" i="1"/>
              <a:t>t</a:t>
            </a:r>
            <a:r>
              <a:rPr lang="en-US" sz="2200"/>
              <a:t>-distribution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CD7017-5636-32CC-67A9-3A457BA01A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81" y="2015732"/>
                <a:ext cx="4172212" cy="34506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We calculate probabilities with the </a:t>
                </a:r>
                <a:r>
                  <a:rPr lang="en-US" sz="1600" i="1" dirty="0"/>
                  <a:t>t</a:t>
                </a:r>
                <a:r>
                  <a:rPr lang="en-US" sz="1600" dirty="0"/>
                  <a:t>-distributions just like with the normal distribution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Excel includes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1600" dirty="0"/>
                  <a:t> which will give us the </a:t>
                </a:r>
                <a:r>
                  <a:rPr lang="en-US" sz="1600" b="1" dirty="0"/>
                  <a:t>area to the left</a:t>
                </a:r>
                <a:r>
                  <a:rPr lang="en-US" sz="1600" dirty="0"/>
                  <a:t> of a boundary value as long as we provide the </a:t>
                </a:r>
                <a:r>
                  <a:rPr lang="en-US" sz="1600" i="1" dirty="0"/>
                  <a:t>degrees of freedom</a:t>
                </a:r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The syntax for the function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𝐷𝐼𝑆𝑇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𝑏𝑜𝑢𝑛𝑑𝑎𝑟𝑦𝑉𝑎𝑙𝑢𝑒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𝑇𝑅𝑈𝐸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b="1" dirty="0"/>
                  <a:t>Example:</a:t>
                </a:r>
                <a:r>
                  <a:rPr lang="en-US" sz="1600" dirty="0"/>
                  <a:t> Find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&gt;1.5)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in a </a:t>
                </a:r>
                <a:r>
                  <a:rPr lang="en-US" sz="1600" i="1" dirty="0"/>
                  <a:t>t</a:t>
                </a:r>
                <a:r>
                  <a:rPr lang="en-US" sz="1600" dirty="0"/>
                  <a:t>-distribution with 13 degrees of freedom</a:t>
                </a:r>
                <a:endParaRPr lang="en-US" sz="1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CD7017-5636-32CC-67A9-3A457BA01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81" y="2015732"/>
                <a:ext cx="4172212" cy="3450613"/>
              </a:xfrm>
              <a:blipFill>
                <a:blip r:embed="rId2"/>
                <a:stretch>
                  <a:fillRect l="-909" t="-366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B4788F5-4EB0-3773-C972-526938D9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1139387"/>
            <a:ext cx="4960442" cy="39931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BF88C7-490B-035F-5D24-A62A67686A61}"/>
                  </a:ext>
                </a:extLst>
              </p:cNvPr>
              <p:cNvSpPr txBox="1"/>
              <p:nvPr/>
            </p:nvSpPr>
            <p:spPr>
              <a:xfrm>
                <a:off x="2610678" y="5300870"/>
                <a:ext cx="73682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&gt;1.5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𝐷𝐼𝑆𝑇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1.5, 13, 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𝑇𝑅𝑈𝐸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≈0.0788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BF88C7-490B-035F-5D24-A62A67686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78" y="5300870"/>
                <a:ext cx="73682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45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F29A6-4F00-1010-4E1E-F407DAD1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br>
              <a:rPr lang="en-US" sz="2200"/>
            </a:br>
            <a:r>
              <a:rPr lang="en-US" sz="2200"/>
              <a:t>Calculating Critical Values on a </a:t>
            </a:r>
            <a:r>
              <a:rPr lang="en-US" sz="2200" i="1"/>
              <a:t>t</a:t>
            </a:r>
            <a:r>
              <a:rPr lang="en-US" sz="2200"/>
              <a:t>-distribution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F174-59E5-FDBC-723F-DADB4698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the </a:t>
            </a:r>
            <a:r>
              <a:rPr lang="en-US" i="1" dirty="0"/>
              <a:t>t-</a:t>
            </a:r>
            <a:r>
              <a:rPr lang="en-US" dirty="0"/>
              <a:t>distributions differ from the standard normal distribution, we’ll need to calculate the critical value we use when constructing confidence intervals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Find the critical value for a 90% confidence interval, using a </a:t>
            </a:r>
            <a:r>
              <a:rPr lang="en-US" i="1" dirty="0"/>
              <a:t>t</a:t>
            </a:r>
            <a:r>
              <a:rPr lang="en-US" dirty="0"/>
              <a:t>-distribution with 11 degrees of freedom</a:t>
            </a:r>
            <a:endParaRPr lang="en-US" b="1" dirty="0"/>
          </a:p>
        </p:txBody>
      </p:sp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26449520-D5DB-C324-300B-9FEA7DDE6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580772"/>
            <a:ext cx="4637119" cy="37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0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780B8C-9B00-1879-54A2-8666A9CC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2096F-88C5-39DD-FF65-B04A43942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br>
              <a:rPr lang="en-US" sz="2200"/>
            </a:br>
            <a:r>
              <a:rPr lang="en-US" sz="2200"/>
              <a:t>Calculating Critical Values on a </a:t>
            </a:r>
            <a:r>
              <a:rPr lang="en-US" sz="2200" i="1"/>
              <a:t>t</a:t>
            </a:r>
            <a:r>
              <a:rPr lang="en-US" sz="2200"/>
              <a:t>-distribution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03F0D-54BE-B6E2-07D6-1CACD58DB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the </a:t>
            </a:r>
            <a:r>
              <a:rPr lang="en-US" i="1" dirty="0"/>
              <a:t>t-</a:t>
            </a:r>
            <a:r>
              <a:rPr lang="en-US" dirty="0"/>
              <a:t>distributions differ from the standard normal distribution, we’ll need to calculate the critical value we use when constructing confidence intervals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Find the critical value for a 90% confidence interval, using a </a:t>
            </a:r>
            <a:r>
              <a:rPr lang="en-US" i="1" dirty="0"/>
              <a:t>t</a:t>
            </a:r>
            <a:r>
              <a:rPr lang="en-US" dirty="0"/>
              <a:t>-distribution with 11 degrees of freedom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E55ED-F6FF-C1EC-7EEE-67201FED4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580772"/>
            <a:ext cx="4637119" cy="37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9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FE2B6E-9128-B86D-9041-6D760DE17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5585C-96EC-ED52-5C07-C56D7B89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br>
              <a:rPr lang="en-US" sz="2200"/>
            </a:br>
            <a:r>
              <a:rPr lang="en-US" sz="2200"/>
              <a:t>Calculating Critical Values on a </a:t>
            </a:r>
            <a:r>
              <a:rPr lang="en-US" sz="2200" i="1"/>
              <a:t>t</a:t>
            </a:r>
            <a:r>
              <a:rPr lang="en-US" sz="2200"/>
              <a:t>-distribution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496B5-2B6B-92C4-20BD-F150FC16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the </a:t>
            </a:r>
            <a:r>
              <a:rPr lang="en-US" i="1" dirty="0"/>
              <a:t>t-</a:t>
            </a:r>
            <a:r>
              <a:rPr lang="en-US" dirty="0"/>
              <a:t>distributions differ from the standard normal distribution, we’ll need to calculate the critical value we use when constructing confidence intervals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Find the critical value for a 90% confidence interval, using a </a:t>
            </a:r>
            <a:r>
              <a:rPr lang="en-US" i="1" dirty="0"/>
              <a:t>t</a:t>
            </a:r>
            <a:r>
              <a:rPr lang="en-US" dirty="0"/>
              <a:t>-distribution with 11 degrees of freedom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F6340-73D6-9B40-DCD1-083BFA91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580772"/>
            <a:ext cx="4637119" cy="37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3DFBE-CB73-51D0-5CBA-A16B67D0A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A668E-5E0E-10D7-BBF3-427ECAEF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br>
              <a:rPr lang="en-US" sz="2200"/>
            </a:br>
            <a:r>
              <a:rPr lang="en-US" sz="2200"/>
              <a:t>Calculating Critical Values on a </a:t>
            </a:r>
            <a:r>
              <a:rPr lang="en-US" sz="2200" i="1"/>
              <a:t>t</a:t>
            </a:r>
            <a:r>
              <a:rPr lang="en-US" sz="2200"/>
              <a:t>-distribution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E5B5-FE57-FAA6-7984-E2101E5C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325113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Because the </a:t>
            </a:r>
            <a:r>
              <a:rPr lang="en-US" i="1" dirty="0"/>
              <a:t>t-</a:t>
            </a:r>
            <a:r>
              <a:rPr lang="en-US" dirty="0"/>
              <a:t>distributions differ from the standard normal distribution, we’ll need to calculate the critical value we use when constructing confidence intervals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Find the critical value for a 90% confidence interval, using a </a:t>
            </a:r>
            <a:r>
              <a:rPr lang="en-US" i="1" dirty="0"/>
              <a:t>t</a:t>
            </a:r>
            <a:r>
              <a:rPr lang="en-US" dirty="0"/>
              <a:t>-distribution with 11 degrees of freedom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55ECA-4E6B-CFDF-46B5-0AEFA15E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3" y="1580772"/>
            <a:ext cx="4637119" cy="37328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729A81-FB3D-68FC-B2DF-1999842633C5}"/>
                  </a:ext>
                </a:extLst>
              </p:cNvPr>
              <p:cNvSpPr txBox="1"/>
              <p:nvPr/>
            </p:nvSpPr>
            <p:spPr>
              <a:xfrm>
                <a:off x="1451579" y="5592417"/>
                <a:ext cx="9603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, like how we previously used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𝑁𝑂𝑅𝑀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, to find our critical value</a:t>
                </a:r>
              </a:p>
              <a:p>
                <a:r>
                  <a:rPr lang="en-US" dirty="0"/>
                  <a:t>The syntax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𝐼𝑁𝑉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𝐴𝑟𝑒𝑎𝑇𝑜𝐿𝑒𝑓𝑡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729A81-FB3D-68FC-B2DF-199984263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579" y="5592417"/>
                <a:ext cx="9603273" cy="646331"/>
              </a:xfrm>
              <a:prstGeom prst="rect">
                <a:avLst/>
              </a:prstGeom>
              <a:blipFill>
                <a:blip r:embed="rId3"/>
                <a:stretch>
                  <a:fillRect l="-528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75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12066</TotalTime>
  <Words>1649</Words>
  <Application>Microsoft Macintosh PowerPoint</Application>
  <PresentationFormat>Widescreen</PresentationFormat>
  <Paragraphs>89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inherit</vt:lpstr>
      <vt:lpstr>STIXGeneral-Regular</vt:lpstr>
      <vt:lpstr>STIXVariants</vt:lpstr>
      <vt:lpstr>Gallery</vt:lpstr>
      <vt:lpstr>Confidence Intervals for a Single Population Mean</vt:lpstr>
      <vt:lpstr> Removing an Unreasonable Assumption</vt:lpstr>
      <vt:lpstr> The t-distributions</vt:lpstr>
      <vt:lpstr> Calculating Probability Under a t-distribution</vt:lpstr>
      <vt:lpstr> Calculating Probability Under a t-distribution</vt:lpstr>
      <vt:lpstr> Calculating Critical Values on a t-distribution</vt:lpstr>
      <vt:lpstr> Calculating Critical Values on a t-distribution</vt:lpstr>
      <vt:lpstr> Calculating Critical Values on a t-distribution</vt:lpstr>
      <vt:lpstr> Calculating Critical Values on a t-distribution</vt:lpstr>
      <vt:lpstr> Calculating Critical Values on a t-distribution</vt:lpstr>
      <vt:lpstr> Calculating Critical Values on a t-distribution</vt:lpstr>
      <vt:lpstr> Summary (So Far…)</vt:lpstr>
      <vt:lpstr> Examples</vt:lpstr>
      <vt:lpstr> Examples: Video Game Playtime</vt:lpstr>
      <vt:lpstr> Examples: Coffee Shop Spending</vt:lpstr>
      <vt:lpstr> Examples: Daily Text Messages Sent</vt:lpstr>
      <vt:lpstr> Examples: Streaming Service Viewing Time</vt:lpstr>
      <vt:lpstr> Examples: Concert Ticket Prices</vt:lpstr>
      <vt:lpstr> Examples: Sleep Duration for Young Adults</vt:lpstr>
      <vt:lpstr> Examples: Delivery Times for Food Orders</vt:lpstr>
      <vt:lpstr>Example: Monthly Social Media Posts by Influencers</vt:lpstr>
      <vt:lpstr> Summary</vt:lpstr>
      <vt:lpstr> 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Adam</dc:creator>
  <cp:lastModifiedBy>Gilbert, Adam</cp:lastModifiedBy>
  <cp:revision>31</cp:revision>
  <dcterms:created xsi:type="dcterms:W3CDTF">2024-12-23T01:10:10Z</dcterms:created>
  <dcterms:modified xsi:type="dcterms:W3CDTF">2025-01-03T02:38:21Z</dcterms:modified>
</cp:coreProperties>
</file>