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335" r:id="rId3"/>
    <p:sldId id="334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3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C11"/>
    <a:srgbClr val="177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9"/>
    <p:restoredTop sz="94744"/>
  </p:normalViewPr>
  <p:slideViewPr>
    <p:cSldViewPr snapToGrid="0">
      <p:cViewPr varScale="1">
        <p:scale>
          <a:sx n="96" d="100"/>
          <a:sy n="96" d="100"/>
        </p:scale>
        <p:origin x="17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gmath.github.io/SiteFiles/StdErrorDecisionTree.pdf" TargetMode="External"/><Relationship Id="rId2" Type="http://schemas.openxmlformats.org/officeDocument/2006/relationships/hyperlink" Target="https://agmath.github.io/SiteFiles/CIgeneral_Exce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gmath.github.io/SiteFiles/StdErrorDecisionTree.pdf" TargetMode="External"/><Relationship Id="rId2" Type="http://schemas.openxmlformats.org/officeDocument/2006/relationships/hyperlink" Target="https://agmath.github.io/SiteFiles/CIgeneral_Exce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gmath.github.io/SiteFiles/StdErrorDecisionTree.pdf" TargetMode="External"/><Relationship Id="rId2" Type="http://schemas.openxmlformats.org/officeDocument/2006/relationships/hyperlink" Target="https://agmath.github.io/SiteFiles/CIgeneral_Excel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A16A-CE4A-AE84-4114-DB8018239C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Confidence Intervals for a Single Population Proportion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D8E9A-A007-F324-B075-8044DDF79C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Answering “</a:t>
            </a:r>
            <a:r>
              <a:rPr lang="en-US" i="1" dirty="0"/>
              <a:t>What is the population proportion?</a:t>
            </a:r>
            <a:r>
              <a:rPr lang="en-US" dirty="0"/>
              <a:t>” </a:t>
            </a:r>
          </a:p>
        </p:txBody>
      </p:sp>
    </p:spTree>
    <p:extLst>
      <p:ext uri="{BB962C8B-B14F-4D97-AF65-F5344CB8AC3E}">
        <p14:creationId xmlns:p14="http://schemas.microsoft.com/office/powerpoint/2010/main" val="31747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C34A3-1FD2-78EB-08EC-370084B8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Example: Sneaker Design and Marketing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C5F2-67D4-13D9-E52E-28555680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sportswear company wants to know the proportion of customers who prefer their newest sneaker design over their competitors' models. A survey of 851 customers found that 55.6% preferred the company’s newest design. Construct a 95% confidence interval for the proportion of customers who prefer the newest sneaker design.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5537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990D-A32E-0F7C-7F29-9E0E0D67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Example: Traffic Jam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51E3-1EED-DEF5-DC24-08103B27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city wants to estimate the average amount of time drivers spend stuck in traffic each day. A sample of 29 drivers reported an average of 51.2 minutes with a standard deviation of 11.3 minutes. Construct a 95% confidence interval for the average time drivers spend in traffic daily.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70605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4300-EE17-C189-17BE-95744DAA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Example: Visitor Donations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D5BC6-BDCA-D8BD-A098-F6A33A19C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wildlife conservation organization is interested in the proportion of visitors who donate to their cause after visiting their center. A review of 411 visitor records found that 128 visitors made a donation. Construct a 90% confidence interval for the proportion of visitors who make a donation.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729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8A77-2425-397D-5C8A-E5588460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Example: E-Book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D8BB-7AB3-E6A0-BC1B-D6E7F867D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university library is curious about the proportion of students who use e-books instead of physical textbooks. A survey of 258 students revealed that 129 prefer e-books. Construct a 99% confidence interval for the proportion of students who use e-books.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054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D08B-434C-986E-E06D-D74B1587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Example: Dark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FF03-E8AB-C379-3336-7667F5C0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mobile app development team wants to know the proportion of users who enabled dark mode on their app. Out of 1,000 installations surveyed, 67.2% had been set to dark mode. Construct a 95% confidence interval for the proportion of users who use dark mode.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6177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02ED-04EB-98FE-8D8A-A5BE8C35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Example: Voter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4801-99E5-1739-4B11-5A37A02A9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polling agency wants to estimate the proportion of eligible voters who plan to vote in an upcoming election. A random sample of 1,113 eligible voters found that 759 intend to vote. Construct a 98% confidence interval for the proportion of eligible voters who plan to vote.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8156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1C763-5219-77E3-55C2-51D32548C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18BD8-35B3-600A-3FE6-311E5D77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B97F6-8377-9075-5803-16F6361D5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Confidence intervals can be used to capture a population parameter with some degree of certainty</a:t>
                </a:r>
              </a:p>
              <a:p>
                <a:pPr marL="0" indent="0" algn="ctr">
                  <a:buNone/>
                </a:pP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General-Regular"/>
                  </a:rPr>
                  <a:t>(𝚙𝚘𝚒𝚗𝚝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Variants"/>
                  </a:rPr>
                  <a:t> 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General-Regular"/>
                  </a:rPr>
                  <a:t>𝚎𝚜𝚝𝚒𝚖𝚊𝚝𝚎) ± (𝚌𝚛𝚒𝚝𝚒𝚌𝚊𝚕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Variants"/>
                  </a:rPr>
                  <a:t> 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General-Regular"/>
                  </a:rPr>
                  <a:t>𝚟𝚊𝚕𝚞𝚎)⋅(𝚜𝚝𝚊𝚗𝚍𝚊𝚛𝚍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Variants"/>
                  </a:rPr>
                  <a:t> </a:t>
                </a: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STIXGeneral-Regular"/>
                  </a:rPr>
                  <a:t>𝚎𝚛𝚛𝚘𝚛)</a:t>
                </a:r>
                <a:endParaRPr lang="en-US" dirty="0"/>
              </a:p>
              <a:p>
                <a:r>
                  <a:rPr lang="en-US" dirty="0"/>
                  <a:t>When constructing a confidence interval for a population proportion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), we can make use of the normal distribution because both the mean and standard error of the sampling distribution only depend on estimating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from the available sample data</a:t>
                </a:r>
              </a:p>
              <a:p>
                <a:r>
                  <a:rPr lang="en-US" dirty="0"/>
                  <a:t>The standard error of the sampling distribution for a single population proportion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Continue to use the </a:t>
                </a:r>
                <a:r>
                  <a:rPr lang="en-US" i="1" dirty="0">
                    <a:hlinkClick r:id="rId2"/>
                  </a:rPr>
                  <a:t>General Strategy for Constructing Confidence Intervals</a:t>
                </a:r>
                <a:r>
                  <a:rPr lang="en-US" dirty="0"/>
                  <a:t> and </a:t>
                </a:r>
                <a:r>
                  <a:rPr lang="en-US" i="1" dirty="0">
                    <a:hlinkClick r:id="rId3"/>
                  </a:rPr>
                  <a:t>Standard Error Decision Tree</a:t>
                </a:r>
                <a:r>
                  <a:rPr lang="en-US" dirty="0"/>
                  <a:t> documents to guide you as you construct confidence intervals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2B97F6-8377-9075-5803-16F6361D5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264" t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24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B76B-5C70-B3C6-15F4-913741B9E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Next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CB213-8A81-52D9-A2E7-1F027EF36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we’ll be doing…</a:t>
            </a:r>
          </a:p>
          <a:p>
            <a:pPr lvl="1"/>
            <a:r>
              <a:rPr lang="en-US" dirty="0"/>
              <a:t>The Hypothesis Testing Framework and Statistical Errors</a:t>
            </a:r>
          </a:p>
          <a:p>
            <a:r>
              <a:rPr lang="en-US" dirty="0"/>
              <a:t>How to prepare…</a:t>
            </a:r>
          </a:p>
          <a:p>
            <a:pPr lvl="1"/>
            <a:r>
              <a:rPr lang="en-US" dirty="0"/>
              <a:t>Read sections 8.1 – 8.3 in our textbook</a:t>
            </a:r>
          </a:p>
          <a:p>
            <a:r>
              <a:rPr lang="en-US" b="1" dirty="0"/>
              <a:t>Homework: </a:t>
            </a:r>
            <a:r>
              <a:rPr lang="en-US" dirty="0"/>
              <a:t>Complete HW 6 (Single Sample Confidence Intervals) on MyOpenMath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16504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C958-AC09-B845-AE67-83DCE6967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 Reminder on Proportions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A4017-8D76-54C3-A55E-AB92DD7E3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Proportions are associated with categorical variables</a:t>
                </a:r>
              </a:p>
              <a:p>
                <a:r>
                  <a:rPr lang="en-US" dirty="0"/>
                  <a:t>Proportions measure the relative size of a group within a population</a:t>
                </a:r>
              </a:p>
              <a:p>
                <a:r>
                  <a:rPr lang="en-US" dirty="0"/>
                  <a:t>Proportions take values between 0 and 1,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means none of the population has the characteristic for belonging to the group,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means everyone in the population has the characteristic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individuals from a sample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have a characteristic, then the proportion of individuals in the sample with that characteristic is given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)= 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A4017-8D76-54C3-A55E-AB92DD7E3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091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D21C-81BF-54B4-7BE8-5637EBE1C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Good News…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B8ACAB-F6DE-B926-F7CB-F39871F98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There’s not actually anything new that you need to know here</a:t>
                </a:r>
              </a:p>
              <a:p>
                <a:r>
                  <a:rPr lang="en-US" dirty="0"/>
                  <a:t>A confidence interval is always computed in the same manner; see </a:t>
                </a:r>
                <a:r>
                  <a:rPr lang="en-US" dirty="0">
                    <a:hlinkClick r:id="rId2"/>
                  </a:rPr>
                  <a:t>the </a:t>
                </a:r>
                <a:r>
                  <a:rPr lang="en-US" i="1" dirty="0">
                    <a:hlinkClick r:id="rId2"/>
                  </a:rPr>
                  <a:t>general strategy for constructing confidence intervals</a:t>
                </a:r>
                <a:r>
                  <a:rPr lang="en-US" dirty="0"/>
                  <a:t> document</a:t>
                </a:r>
              </a:p>
              <a:p>
                <a:r>
                  <a:rPr lang="en-US" dirty="0"/>
                  <a:t>From one application to the next, the only things that change are (</a:t>
                </a:r>
                <a:r>
                  <a:rPr lang="en-US" dirty="0" err="1"/>
                  <a:t>i</a:t>
                </a:r>
                <a:r>
                  <a:rPr lang="en-US" dirty="0"/>
                  <a:t>) the </a:t>
                </a:r>
                <a:r>
                  <a:rPr lang="en-US" i="1" dirty="0"/>
                  <a:t>standard error</a:t>
                </a:r>
                <a:r>
                  <a:rPr lang="en-US" dirty="0"/>
                  <a:t> calculation, and (ii) potentially the distribution being used (normal or t) to extract the </a:t>
                </a:r>
                <a:r>
                  <a:rPr lang="en-US" i="1" dirty="0"/>
                  <a:t>critical value</a:t>
                </a:r>
              </a:p>
              <a:p>
                <a:pPr lvl="1"/>
                <a:r>
                  <a:rPr lang="en-US" dirty="0"/>
                  <a:t>We use </a:t>
                </a:r>
                <a:r>
                  <a:rPr lang="en-US" dirty="0">
                    <a:hlinkClick r:id="rId3"/>
                  </a:rPr>
                  <a:t>the </a:t>
                </a:r>
                <a:r>
                  <a:rPr lang="en-US" i="1" dirty="0">
                    <a:hlinkClick r:id="rId3"/>
                  </a:rPr>
                  <a:t>standard error decision tree</a:t>
                </a:r>
                <a:r>
                  <a:rPr lang="en-US" dirty="0"/>
                  <a:t> to determine both</a:t>
                </a:r>
              </a:p>
              <a:p>
                <a:pPr lvl="1"/>
                <a:r>
                  <a:rPr lang="en-US" dirty="0"/>
                  <a:t>We need to use a </a:t>
                </a:r>
                <a:r>
                  <a:rPr lang="en-US" i="1" dirty="0"/>
                  <a:t>t</a:t>
                </a:r>
                <a:r>
                  <a:rPr lang="en-US" dirty="0"/>
                  <a:t>-distribution when we are using a sample standard deviation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to approximate a population standard deviation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) </a:t>
                </a:r>
              </a:p>
              <a:p>
                <a:pPr lvl="2"/>
                <a:r>
                  <a:rPr lang="en-US" dirty="0"/>
                  <a:t>In these cases, we land in a standard error box with information about </a:t>
                </a:r>
                <a:r>
                  <a:rPr lang="en-US" i="1" dirty="0"/>
                  <a:t>degrees of freedom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B8ACAB-F6DE-B926-F7CB-F39871F98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61" t="-733" r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9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BF47-DAD2-1812-0E13-8AAA09F0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4E86D-7AD3-B7C1-E75D-715E29591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 the examples that follow, you’ll be asked to construct confidence intervals</a:t>
                </a:r>
              </a:p>
              <a:p>
                <a:pPr marL="0" indent="0">
                  <a:buNone/>
                </a:pPr>
                <a:r>
                  <a:rPr lang="en-US" dirty="0"/>
                  <a:t>While the majority of the examples will request confidence intervals for a population proportion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), stay vigilant because some might ask for a population mean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Practice using both </a:t>
                </a:r>
                <a:r>
                  <a:rPr lang="en-US" dirty="0">
                    <a:hlinkClick r:id="rId2"/>
                  </a:rPr>
                  <a:t>the </a:t>
                </a:r>
                <a:r>
                  <a:rPr lang="en-US" i="1" dirty="0">
                    <a:hlinkClick r:id="rId2"/>
                  </a:rPr>
                  <a:t>general strategy for constructing confidence intervals</a:t>
                </a:r>
                <a:r>
                  <a:rPr lang="en-US" dirty="0"/>
                  <a:t> and </a:t>
                </a:r>
                <a:r>
                  <a:rPr lang="en-US" dirty="0">
                    <a:hlinkClick r:id="rId3"/>
                  </a:rPr>
                  <a:t>the </a:t>
                </a:r>
                <a:r>
                  <a:rPr lang="en-US" i="1" dirty="0">
                    <a:hlinkClick r:id="rId3"/>
                  </a:rPr>
                  <a:t>standard error decision tree</a:t>
                </a:r>
                <a:r>
                  <a:rPr lang="en-US" dirty="0"/>
                  <a:t> as you address the example scenarios</a:t>
                </a:r>
              </a:p>
              <a:p>
                <a:pPr marL="457200" lvl="1" indent="0">
                  <a:buNone/>
                </a:pPr>
                <a:r>
                  <a:rPr lang="en-US" dirty="0"/>
                  <a:t>As you become more experienced with constructing confidence intervals, you’ll find less of a need for leaning on the general strategy document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A4E86D-7AD3-B7C1-E75D-715E29591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61" r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9088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EDF4-0517-7256-A0F1-BEE9A63A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Example: Commuter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BDBE1-45CB-8E38-B163-DBCA9BC9F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university wants to estimate the proportion of students who commute to campus rather than live in dormitories. A survey of 641 randomly selected students found that about 41.8% of them commute. Construct a 95% confidence interval for the proportion of students who commute to campus.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622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5974-6885-058E-8088-4973558B6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Example: Time in a Coffee Shop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3EF61-829D-AADD-954C-52FF1E41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coffee shop manager wants to know the average time customers spend in the shop. Over a random sample of 35 customers, the manager found a mean time of 42.3 minutes with a standard deviation of 15.7 minutes. Construct a 90% confidence interval for the average time customers spend in the coffee shop.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4670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FD36C-CAB5-DDE2-999A-D8B66B8A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Example: Video Game Completion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AB0B6-3E83-A1D6-F106-1343A617C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game developer is interested in estimating the proportion of players who completed a new game within the first month of its release. Out of 1,200 player accounts surveyed, 783 showed 100% completion of the game. Construct a 99% confidence interval for the proportion of players who completed the game within the first month.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08316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DED3-E412-C07C-60A4-C24C52F7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Example: Recycling at National Parks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5056F-F91A-28D4-5BDB-3EE332A6F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national park is trying to estimate the proportion of visitors who recycle their trash at the designated recycling bins. A ranger observed 322 visitors over a weekend and found that 192 of them used the recycling bins. Construct a 95% confidence interval for the proportion of visitors who recycle their trash.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160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A8F5-C834-673A-F9C1-4E8A3463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Example: Binge Watching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4AE1-CA06-A25E-ABFB-7D4391B2D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A streaming service wants to estimate the average number of episodes watched in a single binge-watching session. A sample of 48 users reported watching an average of 4.9 episodes with a standard deviation of 1.8 episodes. Construct a 98% confidence interval for the average number of episodes watched in a binge-watching session.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420546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12864</TotalTime>
  <Words>1150</Words>
  <Application>Microsoft Macintosh PowerPoint</Application>
  <PresentationFormat>Widescreen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STIXGeneral-Regular</vt:lpstr>
      <vt:lpstr>STIXVariants</vt:lpstr>
      <vt:lpstr>Gallery</vt:lpstr>
      <vt:lpstr>Confidence Intervals for a Single Population Proportion</vt:lpstr>
      <vt:lpstr> A Reminder on Proportions</vt:lpstr>
      <vt:lpstr> Good News…</vt:lpstr>
      <vt:lpstr> Examples</vt:lpstr>
      <vt:lpstr> Example: Commuter Students</vt:lpstr>
      <vt:lpstr> Example: Time in a Coffee Shop</vt:lpstr>
      <vt:lpstr> Example: Video Game Completion</vt:lpstr>
      <vt:lpstr> Example: Recycling at National Parks</vt:lpstr>
      <vt:lpstr> Example: Binge Watching</vt:lpstr>
      <vt:lpstr> Example: Sneaker Design and Marketing</vt:lpstr>
      <vt:lpstr> Example: Traffic Jam</vt:lpstr>
      <vt:lpstr> Example: Visitor Donations</vt:lpstr>
      <vt:lpstr> Example: E-Book Usage</vt:lpstr>
      <vt:lpstr> Example: Dark Mode</vt:lpstr>
      <vt:lpstr> Example: Voter Participation</vt:lpstr>
      <vt:lpstr> Summary</vt:lpstr>
      <vt:lpstr> Next Time…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Adam</dc:creator>
  <cp:lastModifiedBy>Gilbert, Adam</cp:lastModifiedBy>
  <cp:revision>33</cp:revision>
  <dcterms:created xsi:type="dcterms:W3CDTF">2024-12-23T01:10:10Z</dcterms:created>
  <dcterms:modified xsi:type="dcterms:W3CDTF">2025-01-03T15:56:36Z</dcterms:modified>
</cp:coreProperties>
</file>