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335" r:id="rId3"/>
    <p:sldId id="338" r:id="rId4"/>
    <p:sldId id="336" r:id="rId5"/>
    <p:sldId id="339" r:id="rId6"/>
    <p:sldId id="340" r:id="rId7"/>
    <p:sldId id="341" r:id="rId8"/>
    <p:sldId id="345" r:id="rId9"/>
    <p:sldId id="342" r:id="rId10"/>
    <p:sldId id="346" r:id="rId11"/>
    <p:sldId id="347" r:id="rId12"/>
    <p:sldId id="348" r:id="rId13"/>
    <p:sldId id="343" r:id="rId14"/>
    <p:sldId id="344" r:id="rId15"/>
    <p:sldId id="333"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8C11"/>
    <a:srgbClr val="1777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58"/>
    <p:restoredTop sz="94744"/>
  </p:normalViewPr>
  <p:slideViewPr>
    <p:cSldViewPr snapToGrid="0">
      <p:cViewPr varScale="1">
        <p:scale>
          <a:sx n="119" d="100"/>
          <a:sy n="119" d="100"/>
        </p:scale>
        <p:origin x="52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cap="none" baseline="0"/>
            </a:lvl1pPr>
          </a:lstStyle>
          <a:p>
            <a:r>
              <a:rPr lang="en-US" dirty="0"/>
              <a:t>Click to edit Master title style</a:t>
            </a:r>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none"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1/4/25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dirty="0"/>
              <a:t>Click to edit Master title style</a:t>
            </a:r>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1/4/25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1/4/25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1/4/25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1/4/25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6A16A-CE4A-AE84-4114-DB8018239CB4}"/>
              </a:ext>
            </a:extLst>
          </p:cNvPr>
          <p:cNvSpPr>
            <a:spLocks noGrp="1"/>
          </p:cNvSpPr>
          <p:nvPr>
            <p:ph type="ctrTitle"/>
          </p:nvPr>
        </p:nvSpPr>
        <p:spPr/>
        <p:txBody>
          <a:bodyPr>
            <a:normAutofit/>
          </a:bodyPr>
          <a:lstStyle/>
          <a:p>
            <a:r>
              <a:rPr lang="en-US" dirty="0"/>
              <a:t>The Hypothesis Testing Framework</a:t>
            </a:r>
          </a:p>
        </p:txBody>
      </p:sp>
      <p:sp>
        <p:nvSpPr>
          <p:cNvPr id="3" name="Subtitle 2">
            <a:extLst>
              <a:ext uri="{FF2B5EF4-FFF2-40B4-BE49-F238E27FC236}">
                <a16:creationId xmlns:a16="http://schemas.microsoft.com/office/drawing/2014/main" id="{49BD8E9A-A007-F324-B075-8044DDF79C9B}"/>
              </a:ext>
            </a:extLst>
          </p:cNvPr>
          <p:cNvSpPr>
            <a:spLocks noGrp="1"/>
          </p:cNvSpPr>
          <p:nvPr>
            <p:ph type="subTitle" idx="1"/>
          </p:nvPr>
        </p:nvSpPr>
        <p:spPr/>
        <p:txBody>
          <a:bodyPr/>
          <a:lstStyle/>
          <a:p>
            <a:r>
              <a:rPr lang="en-US" dirty="0"/>
              <a:t>Investigating questions and claims about population parameters. </a:t>
            </a:r>
          </a:p>
        </p:txBody>
      </p:sp>
    </p:spTree>
    <p:extLst>
      <p:ext uri="{BB962C8B-B14F-4D97-AF65-F5344CB8AC3E}">
        <p14:creationId xmlns:p14="http://schemas.microsoft.com/office/powerpoint/2010/main" val="317475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D6879-F25B-0D73-6294-7A14B683F856}"/>
              </a:ext>
            </a:extLst>
          </p:cNvPr>
          <p:cNvSpPr>
            <a:spLocks noGrp="1"/>
          </p:cNvSpPr>
          <p:nvPr>
            <p:ph type="title"/>
          </p:nvPr>
        </p:nvSpPr>
        <p:spPr/>
        <p:txBody>
          <a:bodyPr/>
          <a:lstStyle/>
          <a:p>
            <a:br>
              <a:rPr lang="en-US" dirty="0"/>
            </a:br>
            <a:r>
              <a:rPr lang="en-US" dirty="0"/>
              <a:t>Example: Electric Scooter Range</a:t>
            </a:r>
          </a:p>
        </p:txBody>
      </p:sp>
      <p:sp>
        <p:nvSpPr>
          <p:cNvPr id="3" name="Content Placeholder 2">
            <a:extLst>
              <a:ext uri="{FF2B5EF4-FFF2-40B4-BE49-F238E27FC236}">
                <a16:creationId xmlns:a16="http://schemas.microsoft.com/office/drawing/2014/main" id="{24FBFA29-80E1-4977-CF36-CCD5F1376132}"/>
              </a:ext>
            </a:extLst>
          </p:cNvPr>
          <p:cNvSpPr>
            <a:spLocks noGrp="1"/>
          </p:cNvSpPr>
          <p:nvPr>
            <p:ph idx="1"/>
          </p:nvPr>
        </p:nvSpPr>
        <p:spPr/>
        <p:txBody>
          <a:bodyPr/>
          <a:lstStyle/>
          <a:p>
            <a:pPr marL="0" indent="0">
              <a:buNone/>
            </a:pPr>
            <a:r>
              <a:rPr lang="en-US" b="1" dirty="0"/>
              <a:t>Scenario: </a:t>
            </a:r>
            <a:r>
              <a:rPr lang="en-US" dirty="0"/>
              <a:t>An electric scooter manufacturer claims their scooters can travel further than their leading competitor’s scooters after a full charge. The competitor’s scooters average a 25-mile range after charging to full capacity. The manufacturer conducts a test at the 10% level of significance and observes a p-value of 0.1013.</a:t>
            </a:r>
          </a:p>
          <a:p>
            <a:pPr marL="0" indent="0">
              <a:buNone/>
            </a:pPr>
            <a:r>
              <a:rPr lang="en-US" dirty="0"/>
              <a:t>Write out the hypotheses for the test and determine the result, with justification.</a:t>
            </a:r>
          </a:p>
        </p:txBody>
      </p:sp>
    </p:spTree>
    <p:extLst>
      <p:ext uri="{BB962C8B-B14F-4D97-AF65-F5344CB8AC3E}">
        <p14:creationId xmlns:p14="http://schemas.microsoft.com/office/powerpoint/2010/main" val="1271300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5990-4073-2854-500C-0FF2CAB2F269}"/>
              </a:ext>
            </a:extLst>
          </p:cNvPr>
          <p:cNvSpPr>
            <a:spLocks noGrp="1"/>
          </p:cNvSpPr>
          <p:nvPr>
            <p:ph type="title"/>
          </p:nvPr>
        </p:nvSpPr>
        <p:spPr/>
        <p:txBody>
          <a:bodyPr/>
          <a:lstStyle/>
          <a:p>
            <a:br>
              <a:rPr lang="en-US" dirty="0"/>
            </a:br>
            <a:r>
              <a:rPr lang="en-US" dirty="0"/>
              <a:t>Example: Streaming Platform Usage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9EB91AA-066E-F2A3-0421-57247CD021C5}"/>
                  </a:ext>
                </a:extLst>
              </p:cNvPr>
              <p:cNvSpPr>
                <a:spLocks noGrp="1"/>
              </p:cNvSpPr>
              <p:nvPr>
                <p:ph idx="1"/>
              </p:nvPr>
            </p:nvSpPr>
            <p:spPr/>
            <p:txBody>
              <a:bodyPr/>
              <a:lstStyle/>
              <a:p>
                <a:pPr marL="0" indent="0">
                  <a:buNone/>
                </a:pPr>
                <a:r>
                  <a:rPr lang="en-US" b="1" dirty="0"/>
                  <a:t>Scenario: </a:t>
                </a:r>
                <a:r>
                  <a:rPr lang="en-US" dirty="0"/>
                  <a:t>A popular streaming service claims that the average time a subscriber spends watching content each day is 3 hours or more. They believe that they can raise subscription prices if the average streaming time is at least 3 hours per day. They conduct a relevant test at the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=0.05</m:t>
                    </m:r>
                  </m:oMath>
                </a14:m>
                <a:r>
                  <a:rPr lang="en-US" dirty="0"/>
                  <a:t> level of significance and observe a </a:t>
                </a:r>
                <a14:m>
                  <m:oMath xmlns:m="http://schemas.openxmlformats.org/officeDocument/2006/math">
                    <m:r>
                      <a:rPr lang="en-US" b="0" i="1" smtClean="0">
                        <a:latin typeface="Cambria Math" panose="02040503050406030204" pitchFamily="18" charset="0"/>
                      </a:rPr>
                      <m:t>𝑝</m:t>
                    </m:r>
                  </m:oMath>
                </a14:m>
                <a:r>
                  <a:rPr lang="en-US" dirty="0"/>
                  <a:t>-value of 0.032.</a:t>
                </a:r>
              </a:p>
              <a:p>
                <a:pPr marL="0" indent="0">
                  <a:buNone/>
                </a:pPr>
                <a:r>
                  <a:rPr lang="en-US" dirty="0"/>
                  <a:t>Write out the hypotheses for the test and determine the result, with justification.</a:t>
                </a:r>
              </a:p>
            </p:txBody>
          </p:sp>
        </mc:Choice>
        <mc:Fallback xmlns="">
          <p:sp>
            <p:nvSpPr>
              <p:cNvPr id="3" name="Content Placeholder 2">
                <a:extLst>
                  <a:ext uri="{FF2B5EF4-FFF2-40B4-BE49-F238E27FC236}">
                    <a16:creationId xmlns:a16="http://schemas.microsoft.com/office/drawing/2014/main" id="{89EB91AA-066E-F2A3-0421-57247CD021C5}"/>
                  </a:ext>
                </a:extLst>
              </p:cNvPr>
              <p:cNvSpPr>
                <a:spLocks noGrp="1" noRot="1" noChangeAspect="1" noMove="1" noResize="1" noEditPoints="1" noAdjustHandles="1" noChangeArrowheads="1" noChangeShapeType="1" noTextEdit="1"/>
              </p:cNvSpPr>
              <p:nvPr>
                <p:ph idx="1"/>
              </p:nvPr>
            </p:nvSpPr>
            <p:spPr>
              <a:blipFill>
                <a:blip r:embed="rId2"/>
                <a:stretch>
                  <a:fillRect l="-661"/>
                </a:stretch>
              </a:blipFill>
            </p:spPr>
            <p:txBody>
              <a:bodyPr/>
              <a:lstStyle/>
              <a:p>
                <a:r>
                  <a:rPr lang="en-US">
                    <a:noFill/>
                  </a:rPr>
                  <a:t> </a:t>
                </a:r>
              </a:p>
            </p:txBody>
          </p:sp>
        </mc:Fallback>
      </mc:AlternateContent>
    </p:spTree>
    <p:extLst>
      <p:ext uri="{BB962C8B-B14F-4D97-AF65-F5344CB8AC3E}">
        <p14:creationId xmlns:p14="http://schemas.microsoft.com/office/powerpoint/2010/main" val="1621410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5C777-D6C7-0708-7D25-66069753FFA3}"/>
              </a:ext>
            </a:extLst>
          </p:cNvPr>
          <p:cNvSpPr>
            <a:spLocks noGrp="1"/>
          </p:cNvSpPr>
          <p:nvPr>
            <p:ph type="title"/>
          </p:nvPr>
        </p:nvSpPr>
        <p:spPr/>
        <p:txBody>
          <a:bodyPr/>
          <a:lstStyle/>
          <a:p>
            <a:br>
              <a:rPr lang="en-US" dirty="0"/>
            </a:br>
            <a:r>
              <a:rPr lang="en-US" dirty="0"/>
              <a:t>Example: Streaming Service Subscriptions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F656BB0-8865-3F86-9EB5-A421B7DBE357}"/>
                  </a:ext>
                </a:extLst>
              </p:cNvPr>
              <p:cNvSpPr>
                <a:spLocks noGrp="1"/>
              </p:cNvSpPr>
              <p:nvPr>
                <p:ph idx="1"/>
              </p:nvPr>
            </p:nvSpPr>
            <p:spPr/>
            <p:txBody>
              <a:bodyPr/>
              <a:lstStyle/>
              <a:p>
                <a:pPr marL="0" indent="0">
                  <a:buNone/>
                </a:pPr>
                <a:r>
                  <a:rPr lang="en-US" b="1" dirty="0"/>
                  <a:t>Scenario: </a:t>
                </a:r>
                <a:r>
                  <a:rPr lang="en-US" dirty="0"/>
                  <a:t>A survey claims that over 67% of young adult households do not have traditional cable subscriptions. A major cable provider is interested whether this is true (and why). They conduct a study, part of which is to verify the survey’s claim. The study verifying the survey’s claim is done at the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=0.05</m:t>
                    </m:r>
                  </m:oMath>
                </a14:m>
                <a:r>
                  <a:rPr lang="en-US" b="1" dirty="0"/>
                  <a:t> </a:t>
                </a:r>
                <a:r>
                  <a:rPr lang="en-US" dirty="0"/>
                  <a:t>level of significance and results in a </a:t>
                </a:r>
                <a14:m>
                  <m:oMath xmlns:m="http://schemas.openxmlformats.org/officeDocument/2006/math">
                    <m:r>
                      <a:rPr lang="en-US" b="0" i="1" smtClean="0">
                        <a:latin typeface="Cambria Math" panose="02040503050406030204" pitchFamily="18" charset="0"/>
                      </a:rPr>
                      <m:t>𝑝</m:t>
                    </m:r>
                  </m:oMath>
                </a14:m>
                <a:r>
                  <a:rPr lang="en-US" dirty="0"/>
                  <a:t>-value of 0.0018.</a:t>
                </a:r>
              </a:p>
              <a:p>
                <a:pPr marL="0" indent="0">
                  <a:buNone/>
                </a:pPr>
                <a:r>
                  <a:rPr lang="en-US" dirty="0"/>
                  <a:t>Write out the hypotheses for the test and determine the result, with justification.</a:t>
                </a:r>
              </a:p>
            </p:txBody>
          </p:sp>
        </mc:Choice>
        <mc:Fallback>
          <p:sp>
            <p:nvSpPr>
              <p:cNvPr id="3" name="Content Placeholder 2">
                <a:extLst>
                  <a:ext uri="{FF2B5EF4-FFF2-40B4-BE49-F238E27FC236}">
                    <a16:creationId xmlns:a16="http://schemas.microsoft.com/office/drawing/2014/main" id="{AF656BB0-8865-3F86-9EB5-A421B7DBE357}"/>
                  </a:ext>
                </a:extLst>
              </p:cNvPr>
              <p:cNvSpPr>
                <a:spLocks noGrp="1" noRot="1" noChangeAspect="1" noMove="1" noResize="1" noEditPoints="1" noAdjustHandles="1" noChangeArrowheads="1" noChangeShapeType="1" noTextEdit="1"/>
              </p:cNvSpPr>
              <p:nvPr>
                <p:ph idx="1"/>
              </p:nvPr>
            </p:nvSpPr>
            <p:spPr>
              <a:blipFill>
                <a:blip r:embed="rId2"/>
                <a:stretch>
                  <a:fillRect l="-661"/>
                </a:stretch>
              </a:blipFill>
            </p:spPr>
            <p:txBody>
              <a:bodyPr/>
              <a:lstStyle/>
              <a:p>
                <a:r>
                  <a:rPr lang="en-US">
                    <a:noFill/>
                  </a:rPr>
                  <a:t> </a:t>
                </a:r>
              </a:p>
            </p:txBody>
          </p:sp>
        </mc:Fallback>
      </mc:AlternateContent>
    </p:spTree>
    <p:extLst>
      <p:ext uri="{BB962C8B-B14F-4D97-AF65-F5344CB8AC3E}">
        <p14:creationId xmlns:p14="http://schemas.microsoft.com/office/powerpoint/2010/main" val="2932988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3B04-2374-CA0A-E4CE-9DBCB5098F64}"/>
              </a:ext>
            </a:extLst>
          </p:cNvPr>
          <p:cNvSpPr>
            <a:spLocks noGrp="1"/>
          </p:cNvSpPr>
          <p:nvPr>
            <p:ph type="title"/>
          </p:nvPr>
        </p:nvSpPr>
        <p:spPr/>
        <p:txBody>
          <a:bodyPr/>
          <a:lstStyle/>
          <a:p>
            <a:br>
              <a:rPr lang="en-US" dirty="0"/>
            </a:br>
            <a:r>
              <a:rPr lang="en-US" dirty="0"/>
              <a:t>Errors in Statistical Inference</a:t>
            </a:r>
          </a:p>
        </p:txBody>
      </p:sp>
      <p:sp>
        <p:nvSpPr>
          <p:cNvPr id="3" name="Content Placeholder 2">
            <a:extLst>
              <a:ext uri="{FF2B5EF4-FFF2-40B4-BE49-F238E27FC236}">
                <a16:creationId xmlns:a16="http://schemas.microsoft.com/office/drawing/2014/main" id="{B772E01B-609C-9A87-4077-66771252DCF5}"/>
              </a:ext>
            </a:extLst>
          </p:cNvPr>
          <p:cNvSpPr>
            <a:spLocks noGrp="1"/>
          </p:cNvSpPr>
          <p:nvPr>
            <p:ph idx="1"/>
          </p:nvPr>
        </p:nvSpPr>
        <p:spPr>
          <a:xfrm>
            <a:off x="1451579" y="2015732"/>
            <a:ext cx="9603275" cy="1602111"/>
          </a:xfrm>
        </p:spPr>
        <p:txBody>
          <a:bodyPr>
            <a:normAutofit fontScale="85000" lnSpcReduction="10000"/>
          </a:bodyPr>
          <a:lstStyle/>
          <a:p>
            <a:pPr marL="0" indent="0">
              <a:buNone/>
            </a:pPr>
            <a:r>
              <a:rPr lang="en-US" dirty="0"/>
              <a:t>In using statistical inference, there is no guarantee that the conclusions we arrive at are correct</a:t>
            </a:r>
          </a:p>
          <a:p>
            <a:pPr lvl="1"/>
            <a:r>
              <a:rPr lang="en-US" dirty="0"/>
              <a:t>We are dealing with imperfect information, resulting from random sampling and noisy data</a:t>
            </a:r>
          </a:p>
          <a:p>
            <a:pPr marL="0" indent="0">
              <a:buNone/>
            </a:pPr>
            <a:r>
              <a:rPr lang="en-US" dirty="0"/>
              <a:t>The </a:t>
            </a:r>
            <a:r>
              <a:rPr lang="en-US" i="1" dirty="0"/>
              <a:t>Null Hypothesis Significance Testing </a:t>
            </a:r>
            <a:r>
              <a:rPr lang="en-US" dirty="0"/>
              <a:t>(</a:t>
            </a:r>
            <a:r>
              <a:rPr lang="en-US" i="1" dirty="0"/>
              <a:t>NHST</a:t>
            </a:r>
            <a:r>
              <a:rPr lang="en-US" dirty="0"/>
              <a:t>) methods we are utilizing result in one of four scenarios:</a:t>
            </a:r>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25423D91-75A7-00F5-69B1-A58D2531E8D6}"/>
                  </a:ext>
                </a:extLst>
              </p:cNvPr>
              <p:cNvGraphicFramePr>
                <a:graphicFrameLocks noGrp="1"/>
              </p:cNvGraphicFramePr>
              <p:nvPr>
                <p:extLst>
                  <p:ext uri="{D42A27DB-BD31-4B8C-83A1-F6EECF244321}">
                    <p14:modId xmlns:p14="http://schemas.microsoft.com/office/powerpoint/2010/main" val="3450521733"/>
                  </p:ext>
                </p:extLst>
              </p:nvPr>
            </p:nvGraphicFramePr>
            <p:xfrm>
              <a:off x="3048000" y="3617843"/>
              <a:ext cx="6096000" cy="2021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29990148"/>
                        </a:ext>
                      </a:extLst>
                    </a:gridCol>
                    <a:gridCol w="2032000">
                      <a:extLst>
                        <a:ext uri="{9D8B030D-6E8A-4147-A177-3AD203B41FA5}">
                          <a16:colId xmlns:a16="http://schemas.microsoft.com/office/drawing/2014/main" val="993166866"/>
                        </a:ext>
                      </a:extLst>
                    </a:gridCol>
                    <a:gridCol w="2032000">
                      <a:extLst>
                        <a:ext uri="{9D8B030D-6E8A-4147-A177-3AD203B41FA5}">
                          <a16:colId xmlns:a16="http://schemas.microsoft.com/office/drawing/2014/main" val="3354055475"/>
                        </a:ext>
                      </a:extLst>
                    </a:gridCol>
                  </a:tblGrid>
                  <a:tr h="370840">
                    <a:tc>
                      <a:txBody>
                        <a:bodyPr/>
                        <a:lstStyle/>
                        <a:p>
                          <a:pPr algn="ctr"/>
                          <a:endParaRPr lang="en-US" dirty="0"/>
                        </a:p>
                      </a:txBody>
                      <a:tcPr/>
                    </a:tc>
                    <a:tc gridSpan="2">
                      <a:txBody>
                        <a:bodyPr/>
                        <a:lstStyle/>
                        <a:p>
                          <a:pPr algn="ctr"/>
                          <a:r>
                            <a:rPr lang="en-US" dirty="0"/>
                            <a:t>Reality</a:t>
                          </a:r>
                        </a:p>
                      </a:txBody>
                      <a:tcPr/>
                    </a:tc>
                    <a:tc hMerge="1">
                      <a:txBody>
                        <a:bodyPr/>
                        <a:lstStyle/>
                        <a:p>
                          <a:endParaRPr lang="en-US" dirty="0"/>
                        </a:p>
                      </a:txBody>
                      <a:tcPr/>
                    </a:tc>
                    <a:extLst>
                      <a:ext uri="{0D108BD9-81ED-4DB2-BD59-A6C34878D82A}">
                        <a16:rowId xmlns:a16="http://schemas.microsoft.com/office/drawing/2014/main" val="1149151360"/>
                      </a:ext>
                    </a:extLst>
                  </a:tr>
                  <a:tr h="370840">
                    <a:tc>
                      <a:txBody>
                        <a:bodyPr/>
                        <a:lstStyle/>
                        <a:p>
                          <a:pPr algn="ctr"/>
                          <a:r>
                            <a:rPr lang="en-US" b="1" dirty="0"/>
                            <a:t>Outcome of Test</a:t>
                          </a:r>
                        </a:p>
                      </a:txBody>
                      <a:tcPr/>
                    </a:tc>
                    <a:tc>
                      <a:txBody>
                        <a:bodyPr/>
                        <a:lstStyle/>
                        <a:p>
                          <a:pPr algn="ct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False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True</a:t>
                          </a:r>
                        </a:p>
                      </a:txBody>
                      <a:tcPr/>
                    </a:tc>
                    <a:extLst>
                      <a:ext uri="{0D108BD9-81ED-4DB2-BD59-A6C34878D82A}">
                        <a16:rowId xmlns:a16="http://schemas.microsoft.com/office/drawing/2014/main" val="1819418789"/>
                      </a:ext>
                    </a:extLst>
                  </a:tr>
                  <a:tr h="370840">
                    <a:tc>
                      <a:txBody>
                        <a:bodyPr/>
                        <a:lstStyle/>
                        <a:p>
                          <a:pPr algn="ctr"/>
                          <a:r>
                            <a:rPr lang="en-US" dirty="0"/>
                            <a:t>Reject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endParaRPr lang="en-US" dirty="0"/>
                        </a:p>
                      </a:txBody>
                      <a:tcPr/>
                    </a:tc>
                    <a:tc>
                      <a:txBody>
                        <a:bodyPr/>
                        <a:lstStyle/>
                        <a:p>
                          <a:pPr algn="ctr"/>
                          <a:r>
                            <a:rPr lang="en-US" dirty="0"/>
                            <a:t>✔️</a:t>
                          </a:r>
                        </a:p>
                      </a:txBody>
                      <a:tcPr/>
                    </a:tc>
                    <a:tc>
                      <a:txBody>
                        <a:bodyPr/>
                        <a:lstStyle/>
                        <a:p>
                          <a:pPr algn="ctr"/>
                          <a:r>
                            <a:rPr lang="en-US" dirty="0"/>
                            <a:t>Type I Error </a:t>
                          </a:r>
                        </a:p>
                        <a:p>
                          <a:pPr algn="ctr"/>
                          <a:r>
                            <a:rPr lang="en-US" dirty="0"/>
                            <a:t>(False Positive)</a:t>
                          </a:r>
                        </a:p>
                      </a:txBody>
                      <a:tcPr/>
                    </a:tc>
                    <a:extLst>
                      <a:ext uri="{0D108BD9-81ED-4DB2-BD59-A6C34878D82A}">
                        <a16:rowId xmlns:a16="http://schemas.microsoft.com/office/drawing/2014/main" val="323879309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Do Not Reject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endParaRPr lang="en-US" dirty="0"/>
                        </a:p>
                      </a:txBody>
                      <a:tcPr/>
                    </a:tc>
                    <a:tc>
                      <a:txBody>
                        <a:bodyPr/>
                        <a:lstStyle/>
                        <a:p>
                          <a:pPr algn="ctr"/>
                          <a:r>
                            <a:rPr lang="en-US" dirty="0"/>
                            <a:t>Type II Error </a:t>
                          </a:r>
                        </a:p>
                        <a:p>
                          <a:pPr algn="ctr"/>
                          <a:r>
                            <a:rPr lang="en-US" dirty="0"/>
                            <a:t>(False Negative)</a:t>
                          </a:r>
                        </a:p>
                      </a:txBody>
                      <a:tcPr/>
                    </a:tc>
                    <a:tc>
                      <a:txBody>
                        <a:bodyPr/>
                        <a:lstStyle/>
                        <a:p>
                          <a:pPr algn="ctr"/>
                          <a:r>
                            <a:rPr lang="en-US" dirty="0"/>
                            <a:t>✔️</a:t>
                          </a:r>
                        </a:p>
                      </a:txBody>
                      <a:tcPr/>
                    </a:tc>
                    <a:extLst>
                      <a:ext uri="{0D108BD9-81ED-4DB2-BD59-A6C34878D82A}">
                        <a16:rowId xmlns:a16="http://schemas.microsoft.com/office/drawing/2014/main" val="2694494914"/>
                      </a:ext>
                    </a:extLst>
                  </a:tr>
                </a:tbl>
              </a:graphicData>
            </a:graphic>
          </p:graphicFrame>
        </mc:Choice>
        <mc:Fallback>
          <p:graphicFrame>
            <p:nvGraphicFramePr>
              <p:cNvPr id="4" name="Table 3">
                <a:extLst>
                  <a:ext uri="{FF2B5EF4-FFF2-40B4-BE49-F238E27FC236}">
                    <a16:creationId xmlns:a16="http://schemas.microsoft.com/office/drawing/2014/main" id="{25423D91-75A7-00F5-69B1-A58D2531E8D6}"/>
                  </a:ext>
                </a:extLst>
              </p:cNvPr>
              <p:cNvGraphicFramePr>
                <a:graphicFrameLocks noGrp="1"/>
              </p:cNvGraphicFramePr>
              <p:nvPr>
                <p:extLst>
                  <p:ext uri="{D42A27DB-BD31-4B8C-83A1-F6EECF244321}">
                    <p14:modId xmlns:p14="http://schemas.microsoft.com/office/powerpoint/2010/main" val="3450521733"/>
                  </p:ext>
                </p:extLst>
              </p:nvPr>
            </p:nvGraphicFramePr>
            <p:xfrm>
              <a:off x="3048000" y="3617843"/>
              <a:ext cx="6096000" cy="2021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129990148"/>
                        </a:ext>
                      </a:extLst>
                    </a:gridCol>
                    <a:gridCol w="2032000">
                      <a:extLst>
                        <a:ext uri="{9D8B030D-6E8A-4147-A177-3AD203B41FA5}">
                          <a16:colId xmlns:a16="http://schemas.microsoft.com/office/drawing/2014/main" val="993166866"/>
                        </a:ext>
                      </a:extLst>
                    </a:gridCol>
                    <a:gridCol w="2032000">
                      <a:extLst>
                        <a:ext uri="{9D8B030D-6E8A-4147-A177-3AD203B41FA5}">
                          <a16:colId xmlns:a16="http://schemas.microsoft.com/office/drawing/2014/main" val="3354055475"/>
                        </a:ext>
                      </a:extLst>
                    </a:gridCol>
                  </a:tblGrid>
                  <a:tr h="370840">
                    <a:tc>
                      <a:txBody>
                        <a:bodyPr/>
                        <a:lstStyle/>
                        <a:p>
                          <a:pPr algn="ctr"/>
                          <a:endParaRPr lang="en-US" dirty="0"/>
                        </a:p>
                      </a:txBody>
                      <a:tcPr/>
                    </a:tc>
                    <a:tc gridSpan="2">
                      <a:txBody>
                        <a:bodyPr/>
                        <a:lstStyle/>
                        <a:p>
                          <a:pPr algn="ctr"/>
                          <a:r>
                            <a:rPr lang="en-US" dirty="0"/>
                            <a:t>Reality</a:t>
                          </a:r>
                        </a:p>
                      </a:txBody>
                      <a:tcPr/>
                    </a:tc>
                    <a:tc hMerge="1">
                      <a:txBody>
                        <a:bodyPr/>
                        <a:lstStyle/>
                        <a:p>
                          <a:endParaRPr lang="en-US" dirty="0"/>
                        </a:p>
                      </a:txBody>
                      <a:tcPr/>
                    </a:tc>
                    <a:extLst>
                      <a:ext uri="{0D108BD9-81ED-4DB2-BD59-A6C34878D82A}">
                        <a16:rowId xmlns:a16="http://schemas.microsoft.com/office/drawing/2014/main" val="1149151360"/>
                      </a:ext>
                    </a:extLst>
                  </a:tr>
                  <a:tr h="370840">
                    <a:tc>
                      <a:txBody>
                        <a:bodyPr/>
                        <a:lstStyle/>
                        <a:p>
                          <a:pPr algn="ctr"/>
                          <a:r>
                            <a:rPr lang="en-US" b="1" dirty="0"/>
                            <a:t>Outcome of Test</a:t>
                          </a:r>
                        </a:p>
                      </a:txBody>
                      <a:tcPr/>
                    </a:tc>
                    <a:tc>
                      <a:txBody>
                        <a:bodyPr/>
                        <a:lstStyle/>
                        <a:p>
                          <a:endParaRPr lang="en-US"/>
                        </a:p>
                      </a:txBody>
                      <a:tcPr>
                        <a:blipFill>
                          <a:blip r:embed="rId2"/>
                          <a:stretch>
                            <a:fillRect l="-100625" t="-110345" r="-101875" b="-375862"/>
                          </a:stretch>
                        </a:blipFill>
                      </a:tcPr>
                    </a:tc>
                    <a:tc>
                      <a:txBody>
                        <a:bodyPr/>
                        <a:lstStyle/>
                        <a:p>
                          <a:endParaRPr lang="en-US"/>
                        </a:p>
                      </a:txBody>
                      <a:tcPr>
                        <a:blipFill>
                          <a:blip r:embed="rId2"/>
                          <a:stretch>
                            <a:fillRect l="-200625" t="-110345" r="-1875" b="-375862"/>
                          </a:stretch>
                        </a:blipFill>
                      </a:tcPr>
                    </a:tc>
                    <a:extLst>
                      <a:ext uri="{0D108BD9-81ED-4DB2-BD59-A6C34878D82A}">
                        <a16:rowId xmlns:a16="http://schemas.microsoft.com/office/drawing/2014/main" val="1819418789"/>
                      </a:ext>
                    </a:extLst>
                  </a:tr>
                  <a:tr h="640080">
                    <a:tc>
                      <a:txBody>
                        <a:bodyPr/>
                        <a:lstStyle/>
                        <a:p>
                          <a:endParaRPr lang="en-US"/>
                        </a:p>
                      </a:txBody>
                      <a:tcPr>
                        <a:blipFill>
                          <a:blip r:embed="rId2"/>
                          <a:stretch>
                            <a:fillRect l="-625" t="-119608" r="-201875" b="-113725"/>
                          </a:stretch>
                        </a:blipFill>
                      </a:tcPr>
                    </a:tc>
                    <a:tc>
                      <a:txBody>
                        <a:bodyPr/>
                        <a:lstStyle/>
                        <a:p>
                          <a:pPr algn="ctr"/>
                          <a:r>
                            <a:rPr lang="en-US" dirty="0"/>
                            <a:t>✔️</a:t>
                          </a:r>
                        </a:p>
                      </a:txBody>
                      <a:tcPr/>
                    </a:tc>
                    <a:tc>
                      <a:txBody>
                        <a:bodyPr/>
                        <a:lstStyle/>
                        <a:p>
                          <a:pPr algn="ctr"/>
                          <a:r>
                            <a:rPr lang="en-US" dirty="0"/>
                            <a:t>Type I Error </a:t>
                          </a:r>
                        </a:p>
                        <a:p>
                          <a:pPr algn="ctr"/>
                          <a:r>
                            <a:rPr lang="en-US" dirty="0"/>
                            <a:t>(False Positive)</a:t>
                          </a:r>
                        </a:p>
                      </a:txBody>
                      <a:tcPr/>
                    </a:tc>
                    <a:extLst>
                      <a:ext uri="{0D108BD9-81ED-4DB2-BD59-A6C34878D82A}">
                        <a16:rowId xmlns:a16="http://schemas.microsoft.com/office/drawing/2014/main" val="3238793095"/>
                      </a:ext>
                    </a:extLst>
                  </a:tr>
                  <a:tr h="640080">
                    <a:tc>
                      <a:txBody>
                        <a:bodyPr/>
                        <a:lstStyle/>
                        <a:p>
                          <a:endParaRPr lang="en-US"/>
                        </a:p>
                      </a:txBody>
                      <a:tcPr>
                        <a:blipFill>
                          <a:blip r:embed="rId2"/>
                          <a:stretch>
                            <a:fillRect l="-625" t="-219608" r="-201875" b="-13725"/>
                          </a:stretch>
                        </a:blipFill>
                      </a:tcPr>
                    </a:tc>
                    <a:tc>
                      <a:txBody>
                        <a:bodyPr/>
                        <a:lstStyle/>
                        <a:p>
                          <a:pPr algn="ctr"/>
                          <a:r>
                            <a:rPr lang="en-US" dirty="0"/>
                            <a:t>Type II Error </a:t>
                          </a:r>
                        </a:p>
                        <a:p>
                          <a:pPr algn="ctr"/>
                          <a:r>
                            <a:rPr lang="en-US" dirty="0"/>
                            <a:t>(False Negative)</a:t>
                          </a:r>
                        </a:p>
                      </a:txBody>
                      <a:tcPr/>
                    </a:tc>
                    <a:tc>
                      <a:txBody>
                        <a:bodyPr/>
                        <a:lstStyle/>
                        <a:p>
                          <a:pPr algn="ctr"/>
                          <a:r>
                            <a:rPr lang="en-US" dirty="0"/>
                            <a:t>✔️</a:t>
                          </a:r>
                        </a:p>
                      </a:txBody>
                      <a:tcPr/>
                    </a:tc>
                    <a:extLst>
                      <a:ext uri="{0D108BD9-81ED-4DB2-BD59-A6C34878D82A}">
                        <a16:rowId xmlns:a16="http://schemas.microsoft.com/office/drawing/2014/main" val="2694494914"/>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34C9B2A-E6EA-61D9-5E65-0B697FCFF4EF}"/>
                  </a:ext>
                </a:extLst>
              </p:cNvPr>
              <p:cNvSpPr txBox="1"/>
              <p:nvPr/>
            </p:nvSpPr>
            <p:spPr>
              <a:xfrm>
                <a:off x="6400800" y="290456"/>
                <a:ext cx="4808668" cy="923330"/>
              </a:xfrm>
              <a:prstGeom prst="rect">
                <a:avLst/>
              </a:prstGeom>
              <a:noFill/>
              <a:ln w="19050">
                <a:solidFill>
                  <a:schemeClr val="accent1"/>
                </a:solidFill>
              </a:ln>
            </p:spPr>
            <p:txBody>
              <a:bodyPr wrap="square" rtlCol="0">
                <a:spAutoFit/>
              </a:bodyPr>
              <a:lstStyle/>
              <a:p>
                <a:r>
                  <a:rPr lang="en-US" b="1" dirty="0"/>
                  <a:t>Controlling Error Rates:</a:t>
                </a:r>
              </a:p>
              <a:p>
                <a:pPr lvl="1"/>
                <a:r>
                  <a:rPr lang="en-US" dirty="0"/>
                  <a:t>The probability of a Type I error is </a:t>
                </a:r>
                <a14:m>
                  <m:oMath xmlns:m="http://schemas.openxmlformats.org/officeDocument/2006/math">
                    <m:r>
                      <a:rPr lang="en-US" b="0" i="1" smtClean="0">
                        <a:latin typeface="Cambria Math" panose="02040503050406030204" pitchFamily="18" charset="0"/>
                      </a:rPr>
                      <m:t>𝛼</m:t>
                    </m:r>
                  </m:oMath>
                </a14:m>
                <a:endParaRPr lang="en-US" dirty="0"/>
              </a:p>
              <a:p>
                <a:pPr lvl="1"/>
                <a:r>
                  <a:rPr lang="en-US" dirty="0"/>
                  <a:t>There are entire courses on Type II error</a:t>
                </a:r>
                <a:endParaRPr lang="en-US" b="1" dirty="0"/>
              </a:p>
            </p:txBody>
          </p:sp>
        </mc:Choice>
        <mc:Fallback xmlns="">
          <p:sp>
            <p:nvSpPr>
              <p:cNvPr id="5" name="TextBox 4">
                <a:extLst>
                  <a:ext uri="{FF2B5EF4-FFF2-40B4-BE49-F238E27FC236}">
                    <a16:creationId xmlns:a16="http://schemas.microsoft.com/office/drawing/2014/main" id="{334C9B2A-E6EA-61D9-5E65-0B697FCFF4EF}"/>
                  </a:ext>
                </a:extLst>
              </p:cNvPr>
              <p:cNvSpPr txBox="1">
                <a:spLocks noRot="1" noChangeAspect="1" noMove="1" noResize="1" noEditPoints="1" noAdjustHandles="1" noChangeArrowheads="1" noChangeShapeType="1" noTextEdit="1"/>
              </p:cNvSpPr>
              <p:nvPr/>
            </p:nvSpPr>
            <p:spPr>
              <a:xfrm>
                <a:off x="6400800" y="290456"/>
                <a:ext cx="4808668" cy="923330"/>
              </a:xfrm>
              <a:prstGeom prst="rect">
                <a:avLst/>
              </a:prstGeom>
              <a:blipFill>
                <a:blip r:embed="rId3"/>
                <a:stretch>
                  <a:fillRect l="-787" t="-2667" b="-8000"/>
                </a:stretch>
              </a:blipFill>
              <a:ln w="1905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3514644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6FFD3-538D-981E-A1A2-E19B8A465388}"/>
              </a:ext>
            </a:extLst>
          </p:cNvPr>
          <p:cNvSpPr>
            <a:spLocks noGrp="1"/>
          </p:cNvSpPr>
          <p:nvPr>
            <p:ph type="title"/>
          </p:nvPr>
        </p:nvSpPr>
        <p:spPr/>
        <p:txBody>
          <a:bodyPr/>
          <a:lstStyle/>
          <a:p>
            <a:br>
              <a:rPr lang="en-US" dirty="0"/>
            </a:br>
            <a:r>
              <a:rPr lang="en-US" dirty="0"/>
              <a:t>Example: Manufacturing</a:t>
            </a:r>
          </a:p>
        </p:txBody>
      </p:sp>
      <p:sp>
        <p:nvSpPr>
          <p:cNvPr id="3" name="Content Placeholder 2">
            <a:extLst>
              <a:ext uri="{FF2B5EF4-FFF2-40B4-BE49-F238E27FC236}">
                <a16:creationId xmlns:a16="http://schemas.microsoft.com/office/drawing/2014/main" id="{49DE11B1-35EB-282E-68BE-5D80E3E4C0EC}"/>
              </a:ext>
            </a:extLst>
          </p:cNvPr>
          <p:cNvSpPr>
            <a:spLocks noGrp="1"/>
          </p:cNvSpPr>
          <p:nvPr>
            <p:ph idx="1"/>
          </p:nvPr>
        </p:nvSpPr>
        <p:spPr/>
        <p:txBody>
          <a:bodyPr>
            <a:normAutofit fontScale="92500" lnSpcReduction="10000"/>
          </a:bodyPr>
          <a:lstStyle/>
          <a:p>
            <a:pPr marL="0" indent="0">
              <a:buNone/>
            </a:pPr>
            <a:r>
              <a:rPr lang="en-US" b="1" dirty="0"/>
              <a:t>Scenario: </a:t>
            </a:r>
            <a:r>
              <a:rPr lang="en-US" dirty="0"/>
              <a:t>A company makes custom bolts that are used in a specialized manufacturing process. The bolts produced in the process are not perfectly identical – there is some slight variation in the length of a completed bolt. Bolts that are more than 1.5mm too long or too short cannot be used in the manufacturing process and must be discarded. Engineers have determined that as long as the average length of a produced bolt is 3.25”, then nearly all bolts are compliant. After receiving complaints, the company wonders whether the average length of a manufactured bolt is no longer 3.25”. </a:t>
            </a:r>
          </a:p>
          <a:p>
            <a:pPr marL="0" indent="0">
              <a:buNone/>
            </a:pPr>
            <a:r>
              <a:rPr lang="en-US" dirty="0"/>
              <a:t>Write the hypotheses involved in a test of average bolt length. Discuss what a Type I error is in this context, as well as what a Type II error is. What are the consequences of each, and which one is more severe?</a:t>
            </a:r>
            <a:endParaRPr lang="en-US" b="1" dirty="0"/>
          </a:p>
        </p:txBody>
      </p:sp>
    </p:spTree>
    <p:extLst>
      <p:ext uri="{BB962C8B-B14F-4D97-AF65-F5344CB8AC3E}">
        <p14:creationId xmlns:p14="http://schemas.microsoft.com/office/powerpoint/2010/main" val="2927315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1C763-5219-77E3-55C2-51D32548C1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C18BD8-35B3-600A-3FE6-311E5D77939C}"/>
              </a:ext>
            </a:extLst>
          </p:cNvPr>
          <p:cNvSpPr>
            <a:spLocks noGrp="1"/>
          </p:cNvSpPr>
          <p:nvPr>
            <p:ph type="title"/>
          </p:nvPr>
        </p:nvSpPr>
        <p:spPr/>
        <p:txBody>
          <a:bodyPr/>
          <a:lstStyle/>
          <a:p>
            <a:br>
              <a:rPr lang="en-US" dirty="0"/>
            </a:br>
            <a:r>
              <a:rPr lang="en-US" dirty="0"/>
              <a:t>Summary</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42B97F6-8377-9075-5803-16F6361D5443}"/>
                  </a:ext>
                </a:extLst>
              </p:cNvPr>
              <p:cNvSpPr>
                <a:spLocks noGrp="1"/>
              </p:cNvSpPr>
              <p:nvPr>
                <p:ph idx="1"/>
              </p:nvPr>
            </p:nvSpPr>
            <p:spPr/>
            <p:txBody>
              <a:bodyPr>
                <a:normAutofit fontScale="92500" lnSpcReduction="10000"/>
              </a:bodyPr>
              <a:lstStyle/>
              <a:p>
                <a:pPr marL="0" indent="0">
                  <a:buNone/>
                </a:pPr>
                <a:r>
                  <a:rPr lang="en-US" dirty="0"/>
                  <a:t>In this slide deck we…</a:t>
                </a:r>
              </a:p>
              <a:p>
                <a:pPr lvl="1"/>
                <a:r>
                  <a:rPr lang="en-US" dirty="0"/>
                  <a:t>gained intuition for the hypothesis testing framework</a:t>
                </a:r>
              </a:p>
              <a:p>
                <a:pPr lvl="1"/>
                <a:r>
                  <a:rPr lang="en-US" dirty="0"/>
                  <a:t>practiced writing the null and alternative hypotheses associated with questions/claims</a:t>
                </a:r>
              </a:p>
              <a:p>
                <a:pPr lvl="1"/>
                <a:r>
                  <a:rPr lang="en-US" dirty="0"/>
                  <a:t>practiced comparing a </a:t>
                </a:r>
                <a14:m>
                  <m:oMath xmlns:m="http://schemas.openxmlformats.org/officeDocument/2006/math">
                    <m:r>
                      <a:rPr lang="en-US" b="0" i="1" smtClean="0">
                        <a:latin typeface="Cambria Math" panose="02040503050406030204" pitchFamily="18" charset="0"/>
                      </a:rPr>
                      <m:t>𝑝</m:t>
                    </m:r>
                  </m:oMath>
                </a14:m>
                <a:r>
                  <a:rPr lang="en-US" dirty="0"/>
                  <a:t>-value to a level of significance (</a:t>
                </a:r>
                <a14:m>
                  <m:oMath xmlns:m="http://schemas.openxmlformats.org/officeDocument/2006/math">
                    <m:r>
                      <a:rPr lang="en-US" b="0" i="1" smtClean="0">
                        <a:latin typeface="Cambria Math" panose="02040503050406030204" pitchFamily="18" charset="0"/>
                      </a:rPr>
                      <m:t>𝛼</m:t>
                    </m:r>
                  </m:oMath>
                </a14:m>
                <a:r>
                  <a:rPr lang="en-US" dirty="0"/>
                  <a:t>) and determining the result of a hypothesis test</a:t>
                </a:r>
              </a:p>
              <a:p>
                <a:pPr lvl="1"/>
                <a:r>
                  <a:rPr lang="en-US" dirty="0"/>
                  <a:t>learned about the Type I and Type II errors that can arise when engaging in null hypothesis significance testing</a:t>
                </a:r>
              </a:p>
              <a:p>
                <a:pPr marL="0" indent="0">
                  <a:buNone/>
                </a:pPr>
                <a:r>
                  <a:rPr lang="en-US" dirty="0"/>
                  <a:t>While we hid the majority of the work associated with conducting a hypothesis test, the intuition we’ve built here will serve us well as we move forward and conduct hypothesis tests on our own</a:t>
                </a:r>
              </a:p>
            </p:txBody>
          </p:sp>
        </mc:Choice>
        <mc:Fallback>
          <p:sp>
            <p:nvSpPr>
              <p:cNvPr id="3" name="Content Placeholder 2">
                <a:extLst>
                  <a:ext uri="{FF2B5EF4-FFF2-40B4-BE49-F238E27FC236}">
                    <a16:creationId xmlns:a16="http://schemas.microsoft.com/office/drawing/2014/main" id="{C42B97F6-8377-9075-5803-16F6361D5443}"/>
                  </a:ext>
                </a:extLst>
              </p:cNvPr>
              <p:cNvSpPr>
                <a:spLocks noGrp="1" noRot="1" noChangeAspect="1" noMove="1" noResize="1" noEditPoints="1" noAdjustHandles="1" noChangeArrowheads="1" noChangeShapeType="1" noTextEdit="1"/>
              </p:cNvSpPr>
              <p:nvPr>
                <p:ph idx="1"/>
              </p:nvPr>
            </p:nvSpPr>
            <p:spPr>
              <a:blipFill>
                <a:blip r:embed="rId2"/>
                <a:stretch>
                  <a:fillRect l="-661" t="-366" r="-661" b="-2564"/>
                </a:stretch>
              </a:blipFill>
            </p:spPr>
            <p:txBody>
              <a:bodyPr/>
              <a:lstStyle/>
              <a:p>
                <a:r>
                  <a:rPr lang="en-US">
                    <a:noFill/>
                  </a:rPr>
                  <a:t> </a:t>
                </a:r>
              </a:p>
            </p:txBody>
          </p:sp>
        </mc:Fallback>
      </mc:AlternateContent>
    </p:spTree>
    <p:extLst>
      <p:ext uri="{BB962C8B-B14F-4D97-AF65-F5344CB8AC3E}">
        <p14:creationId xmlns:p14="http://schemas.microsoft.com/office/powerpoint/2010/main" val="1776245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3B76B-5C70-B3C6-15F4-913741B9E903}"/>
              </a:ext>
            </a:extLst>
          </p:cNvPr>
          <p:cNvSpPr>
            <a:spLocks noGrp="1"/>
          </p:cNvSpPr>
          <p:nvPr>
            <p:ph type="title"/>
          </p:nvPr>
        </p:nvSpPr>
        <p:spPr/>
        <p:txBody>
          <a:bodyPr/>
          <a:lstStyle/>
          <a:p>
            <a:br>
              <a:rPr lang="en-US" dirty="0"/>
            </a:br>
            <a:r>
              <a:rPr lang="en-US" dirty="0"/>
              <a:t>Next Time…</a:t>
            </a:r>
          </a:p>
        </p:txBody>
      </p:sp>
      <p:sp>
        <p:nvSpPr>
          <p:cNvPr id="3" name="Content Placeholder 2">
            <a:extLst>
              <a:ext uri="{FF2B5EF4-FFF2-40B4-BE49-F238E27FC236}">
                <a16:creationId xmlns:a16="http://schemas.microsoft.com/office/drawing/2014/main" id="{B6ECB213-8A81-52D9-A2E7-1F027EF36101}"/>
              </a:ext>
            </a:extLst>
          </p:cNvPr>
          <p:cNvSpPr>
            <a:spLocks noGrp="1"/>
          </p:cNvSpPr>
          <p:nvPr>
            <p:ph idx="1"/>
          </p:nvPr>
        </p:nvSpPr>
        <p:spPr/>
        <p:txBody>
          <a:bodyPr/>
          <a:lstStyle/>
          <a:p>
            <a:r>
              <a:rPr lang="en-US" dirty="0"/>
              <a:t>What we’ll be doing…</a:t>
            </a:r>
          </a:p>
          <a:p>
            <a:pPr lvl="1"/>
            <a:r>
              <a:rPr lang="en-US" dirty="0"/>
              <a:t>Hypothesis Tests for a Single Population Mean</a:t>
            </a:r>
          </a:p>
          <a:p>
            <a:r>
              <a:rPr lang="en-US" dirty="0"/>
              <a:t>How to prepare…</a:t>
            </a:r>
          </a:p>
          <a:p>
            <a:pPr lvl="1"/>
            <a:r>
              <a:rPr lang="en-US" dirty="0"/>
              <a:t>Read sections 8.4 and 8.5 in our textbook</a:t>
            </a:r>
          </a:p>
          <a:p>
            <a:r>
              <a:rPr lang="en-US" b="1" dirty="0"/>
              <a:t>Homework: </a:t>
            </a:r>
            <a:r>
              <a:rPr lang="en-US" dirty="0"/>
              <a:t>Start HW 7 (Hypothesis Tests for Parameters of a Single Population) on MyOpenMath</a:t>
            </a:r>
            <a:endParaRPr lang="en-US" i="1" dirty="0"/>
          </a:p>
        </p:txBody>
      </p:sp>
    </p:spTree>
    <p:extLst>
      <p:ext uri="{BB962C8B-B14F-4D97-AF65-F5344CB8AC3E}">
        <p14:creationId xmlns:p14="http://schemas.microsoft.com/office/powerpoint/2010/main" val="301650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9C958-AC09-B845-AE67-83DCE69677FD}"/>
              </a:ext>
            </a:extLst>
          </p:cNvPr>
          <p:cNvSpPr>
            <a:spLocks noGrp="1"/>
          </p:cNvSpPr>
          <p:nvPr>
            <p:ph type="title"/>
          </p:nvPr>
        </p:nvSpPr>
        <p:spPr/>
        <p:txBody>
          <a:bodyPr/>
          <a:lstStyle/>
          <a:p>
            <a:br>
              <a:rPr lang="en-US" dirty="0"/>
            </a:br>
            <a:r>
              <a:rPr lang="en-US" dirty="0"/>
              <a:t>Objectives and Tools for Inferential Statistics</a:t>
            </a:r>
          </a:p>
        </p:txBody>
      </p:sp>
      <p:sp>
        <p:nvSpPr>
          <p:cNvPr id="3" name="Content Placeholder 2">
            <a:extLst>
              <a:ext uri="{FF2B5EF4-FFF2-40B4-BE49-F238E27FC236}">
                <a16:creationId xmlns:a16="http://schemas.microsoft.com/office/drawing/2014/main" id="{A9DA4017-8D76-54C3-A55E-AB92DD7E3BAA}"/>
              </a:ext>
            </a:extLst>
          </p:cNvPr>
          <p:cNvSpPr>
            <a:spLocks noGrp="1"/>
          </p:cNvSpPr>
          <p:nvPr>
            <p:ph idx="1"/>
          </p:nvPr>
        </p:nvSpPr>
        <p:spPr/>
        <p:txBody>
          <a:bodyPr>
            <a:normAutofit lnSpcReduction="10000"/>
          </a:bodyPr>
          <a:lstStyle/>
          <a:p>
            <a:r>
              <a:rPr lang="en-US" dirty="0"/>
              <a:t>Most recently, we’ve discussed how we can use confidence intervals to capture population parameters</a:t>
            </a:r>
          </a:p>
          <a:p>
            <a:pPr lvl="1"/>
            <a:r>
              <a:rPr lang="en-US" dirty="0"/>
              <a:t>The result of constructing a confidence interval is a range of values, within which we are reasonably confident (90%, 95%, etc.) that the population parameter falls</a:t>
            </a:r>
          </a:p>
          <a:p>
            <a:pPr lvl="1"/>
            <a:r>
              <a:rPr lang="en-US" b="1" dirty="0"/>
              <a:t>Purpose:</a:t>
            </a:r>
            <a:r>
              <a:rPr lang="en-US" dirty="0"/>
              <a:t> These confidence intervals help us answer “</a:t>
            </a:r>
            <a:r>
              <a:rPr lang="en-US" i="1" dirty="0"/>
              <a:t>What is the value of a population parameter?</a:t>
            </a:r>
            <a:r>
              <a:rPr lang="en-US" dirty="0"/>
              <a:t>”</a:t>
            </a:r>
            <a:endParaRPr lang="en-US" b="1" dirty="0"/>
          </a:p>
          <a:p>
            <a:r>
              <a:rPr lang="en-US" dirty="0"/>
              <a:t>We won’t always want to estimate the value of a population parameter; sometimes we’ll want to answer questions or investigate claims about it instead</a:t>
            </a:r>
          </a:p>
          <a:p>
            <a:pPr lvl="1"/>
            <a:r>
              <a:rPr lang="en-US" dirty="0"/>
              <a:t>The hypothesis testing framework provides a strategy for doing this</a:t>
            </a:r>
          </a:p>
        </p:txBody>
      </p:sp>
    </p:spTree>
    <p:extLst>
      <p:ext uri="{BB962C8B-B14F-4D97-AF65-F5344CB8AC3E}">
        <p14:creationId xmlns:p14="http://schemas.microsoft.com/office/powerpoint/2010/main" val="3950918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D61C-B5D5-EE9F-94BB-A0091E1B69D3}"/>
              </a:ext>
            </a:extLst>
          </p:cNvPr>
          <p:cNvSpPr>
            <a:spLocks noGrp="1"/>
          </p:cNvSpPr>
          <p:nvPr>
            <p:ph type="title"/>
          </p:nvPr>
        </p:nvSpPr>
        <p:spPr/>
        <p:txBody>
          <a:bodyPr/>
          <a:lstStyle/>
          <a:p>
            <a:br>
              <a:rPr lang="en-US" dirty="0"/>
            </a:br>
            <a:r>
              <a:rPr lang="en-US" dirty="0"/>
              <a:t>Examples of Questions/Claims to Investigate</a:t>
            </a:r>
          </a:p>
        </p:txBody>
      </p:sp>
      <p:sp>
        <p:nvSpPr>
          <p:cNvPr id="3" name="Content Placeholder 2">
            <a:extLst>
              <a:ext uri="{FF2B5EF4-FFF2-40B4-BE49-F238E27FC236}">
                <a16:creationId xmlns:a16="http://schemas.microsoft.com/office/drawing/2014/main" id="{8D55D164-1CFD-9AF0-0DAD-D71FEFE899A3}"/>
              </a:ext>
            </a:extLst>
          </p:cNvPr>
          <p:cNvSpPr>
            <a:spLocks noGrp="1"/>
          </p:cNvSpPr>
          <p:nvPr>
            <p:ph idx="1"/>
          </p:nvPr>
        </p:nvSpPr>
        <p:spPr/>
        <p:txBody>
          <a:bodyPr>
            <a:normAutofit fontScale="85000" lnSpcReduction="10000"/>
          </a:bodyPr>
          <a:lstStyle/>
          <a:p>
            <a:r>
              <a:rPr lang="en-US" dirty="0"/>
              <a:t>Is the average delivery weight of a one-ton order of wood stove pellets less than the 2000lbs promised?</a:t>
            </a:r>
          </a:p>
          <a:p>
            <a:r>
              <a:rPr lang="en-US" dirty="0"/>
              <a:t>Is the proportion of granted requests for promotions at </a:t>
            </a:r>
            <a:r>
              <a:rPr lang="en-US" i="1" dirty="0"/>
              <a:t>XYZ Home Heating</a:t>
            </a:r>
            <a:r>
              <a:rPr lang="en-US" dirty="0"/>
              <a:t> below 25%?</a:t>
            </a:r>
          </a:p>
          <a:p>
            <a:r>
              <a:rPr lang="en-US" dirty="0"/>
              <a:t>Is there evidence to suggest that the proportion of granted promotion requests differs by gender identity?</a:t>
            </a:r>
          </a:p>
          <a:p>
            <a:r>
              <a:rPr lang="en-US" dirty="0"/>
              <a:t>Is there evidence to suggest that employee salaries at XYZ Home Heating increase during an individual’s first three years, after adjusting for inflation?</a:t>
            </a:r>
          </a:p>
          <a:p>
            <a:r>
              <a:rPr lang="en-US" dirty="0"/>
              <a:t>Is there evidence to suggest a difference in customer satisfaction ratings between</a:t>
            </a:r>
            <a:r>
              <a:rPr lang="en-US" i="1" dirty="0"/>
              <a:t> XYZ Home Heating</a:t>
            </a:r>
            <a:r>
              <a:rPr lang="en-US" dirty="0"/>
              <a:t>’s Manchester and Plymouth offices.</a:t>
            </a:r>
          </a:p>
          <a:p>
            <a:endParaRPr lang="en-US" dirty="0"/>
          </a:p>
        </p:txBody>
      </p:sp>
    </p:spTree>
    <p:extLst>
      <p:ext uri="{BB962C8B-B14F-4D97-AF65-F5344CB8AC3E}">
        <p14:creationId xmlns:p14="http://schemas.microsoft.com/office/powerpoint/2010/main" val="3919768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AA8BD-8C09-7000-6BA7-14DE8B974F09}"/>
              </a:ext>
            </a:extLst>
          </p:cNvPr>
          <p:cNvSpPr>
            <a:spLocks noGrp="1"/>
          </p:cNvSpPr>
          <p:nvPr>
            <p:ph type="title"/>
          </p:nvPr>
        </p:nvSpPr>
        <p:spPr/>
        <p:txBody>
          <a:bodyPr/>
          <a:lstStyle/>
          <a:p>
            <a:br>
              <a:rPr lang="en-US" dirty="0"/>
            </a:br>
            <a:r>
              <a:rPr lang="en-US" dirty="0"/>
              <a:t>Intuition for Testing Claims</a:t>
            </a:r>
          </a:p>
        </p:txBody>
      </p:sp>
      <p:sp>
        <p:nvSpPr>
          <p:cNvPr id="3" name="Content Placeholder 2">
            <a:extLst>
              <a:ext uri="{FF2B5EF4-FFF2-40B4-BE49-F238E27FC236}">
                <a16:creationId xmlns:a16="http://schemas.microsoft.com/office/drawing/2014/main" id="{F9C3D1C0-E64E-9B42-EEED-6B7D6E261E42}"/>
              </a:ext>
            </a:extLst>
          </p:cNvPr>
          <p:cNvSpPr>
            <a:spLocks noGrp="1"/>
          </p:cNvSpPr>
          <p:nvPr>
            <p:ph idx="1"/>
          </p:nvPr>
        </p:nvSpPr>
        <p:spPr>
          <a:xfrm>
            <a:off x="1451579" y="2015732"/>
            <a:ext cx="9603275" cy="4037749"/>
          </a:xfrm>
        </p:spPr>
        <p:txBody>
          <a:bodyPr>
            <a:normAutofit fontScale="85000" lnSpcReduction="10000"/>
          </a:bodyPr>
          <a:lstStyle/>
          <a:p>
            <a:pPr marL="0" indent="0">
              <a:buNone/>
            </a:pPr>
            <a:r>
              <a:rPr lang="en-US" dirty="0"/>
              <a:t>Let’s begin with the accusation that a one-ton delivery of home heating pellets from </a:t>
            </a:r>
            <a:r>
              <a:rPr lang="en-US" i="1" dirty="0"/>
              <a:t>XYZ Home Heating</a:t>
            </a:r>
            <a:r>
              <a:rPr lang="en-US" dirty="0"/>
              <a:t> actually contains less than one ton (2000lbs) of pellets </a:t>
            </a:r>
          </a:p>
          <a:p>
            <a:r>
              <a:rPr lang="en-US" dirty="0"/>
              <a:t>How might we investigate this claim? </a:t>
            </a:r>
          </a:p>
          <a:p>
            <a:pPr lvl="1"/>
            <a:r>
              <a:rPr lang="en-US" dirty="0"/>
              <a:t>Collecting and weighing a random sample of pellet deliveries on its own is not sufficient, because we know that the average weight will vary from one sample to the next</a:t>
            </a:r>
          </a:p>
          <a:p>
            <a:pPr lvl="1"/>
            <a:r>
              <a:rPr lang="en-US" dirty="0"/>
              <a:t>The burden of proof should be on the accusers, so we should begin from the assumption that a pellet delivery from </a:t>
            </a:r>
            <a:r>
              <a:rPr lang="en-US" i="1" dirty="0"/>
              <a:t>XYZ Home Heating</a:t>
            </a:r>
            <a:r>
              <a:rPr lang="en-US" dirty="0"/>
              <a:t> weighs at least the guaranteed 2000lbs </a:t>
            </a:r>
          </a:p>
          <a:p>
            <a:pPr lvl="1"/>
            <a:r>
              <a:rPr lang="en-US" dirty="0"/>
              <a:t>We then collect and weigh our random sample of pellets and measure the likelihood that that sample came from a population whose mean weight is at least 2000lbs </a:t>
            </a:r>
          </a:p>
          <a:p>
            <a:pPr lvl="2"/>
            <a:r>
              <a:rPr lang="en-US" dirty="0"/>
              <a:t>If our observed data is extremely unlikely (say our sample appears with less than 5% probability), then our sample is not compatible with a reality in which the average delivery weight is at least 2000lbs </a:t>
            </a:r>
          </a:p>
          <a:p>
            <a:pPr lvl="2"/>
            <a:r>
              <a:rPr lang="en-US" dirty="0"/>
              <a:t>Otherwise, our observed data is consistent with the assumption, and the population </a:t>
            </a:r>
            <a:r>
              <a:rPr lang="en-US" i="1" dirty="0"/>
              <a:t>may</a:t>
            </a:r>
            <a:r>
              <a:rPr lang="en-US" dirty="0"/>
              <a:t> have an average weight of at least 2000lbs </a:t>
            </a:r>
          </a:p>
        </p:txBody>
      </p:sp>
    </p:spTree>
    <p:extLst>
      <p:ext uri="{BB962C8B-B14F-4D97-AF65-F5344CB8AC3E}">
        <p14:creationId xmlns:p14="http://schemas.microsoft.com/office/powerpoint/2010/main" val="373889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5F5F0-C4CE-7190-0AE0-9286AB3F4591}"/>
              </a:ext>
            </a:extLst>
          </p:cNvPr>
          <p:cNvSpPr>
            <a:spLocks noGrp="1"/>
          </p:cNvSpPr>
          <p:nvPr>
            <p:ph type="title"/>
          </p:nvPr>
        </p:nvSpPr>
        <p:spPr/>
        <p:txBody>
          <a:bodyPr/>
          <a:lstStyle/>
          <a:p>
            <a:br>
              <a:rPr lang="en-US" dirty="0"/>
            </a:br>
            <a:r>
              <a:rPr lang="en-US" dirty="0"/>
              <a:t>The Null and Alternative Hypotheses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ED17B90-B855-EE40-FB2F-E5AE74FB7CD7}"/>
                  </a:ext>
                </a:extLst>
              </p:cNvPr>
              <p:cNvSpPr>
                <a:spLocks noGrp="1"/>
              </p:cNvSpPr>
              <p:nvPr>
                <p:ph idx="1"/>
              </p:nvPr>
            </p:nvSpPr>
            <p:spPr/>
            <p:txBody>
              <a:bodyPr>
                <a:normAutofit fontScale="85000" lnSpcReduction="20000"/>
              </a:bodyPr>
              <a:lstStyle/>
              <a:p>
                <a:pPr marL="0" indent="0">
                  <a:buNone/>
                </a:pPr>
                <a:r>
                  <a:rPr lang="en-US" dirty="0"/>
                  <a:t>The </a:t>
                </a:r>
                <a:r>
                  <a:rPr lang="en-US" b="1" dirty="0"/>
                  <a:t>assumption</a:t>
                </a:r>
                <a:r>
                  <a:rPr lang="en-US" dirty="0"/>
                  <a:t> that </a:t>
                </a:r>
                <a:r>
                  <a:rPr lang="en-US" i="1" dirty="0"/>
                  <a:t>XYZ Home Heating</a:t>
                </a:r>
                <a:r>
                  <a:rPr lang="en-US" dirty="0"/>
                  <a:t> is delivering orders of pellets averaging at least 2000lbs (one ton), as ordered, represents our default/skeptical stance against the allegation being tested</a:t>
                </a:r>
              </a:p>
              <a:p>
                <a:pPr lvl="1"/>
                <a:r>
                  <a:rPr lang="en-US" dirty="0"/>
                  <a:t>This assumption is one of the two hypotheses we will compare against one another</a:t>
                </a:r>
              </a:p>
              <a:p>
                <a:pPr marL="0" indent="0">
                  <a:buNone/>
                </a:pPr>
                <a:r>
                  <a:rPr lang="en-US" b="1" dirty="0"/>
                  <a:t>Null Hypothesis: </a:t>
                </a:r>
                <a:r>
                  <a:rPr lang="en-US" dirty="0"/>
                  <a:t>The null hypothesis (labeled by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our default assumption, representing a skeptical stance against the claim being tested (or against change from a previously assumed value) – it is the </a:t>
                </a:r>
                <a:r>
                  <a:rPr lang="en-US" i="1" dirty="0"/>
                  <a:t>status quo</a:t>
                </a:r>
                <a:endParaRPr lang="en-US" dirty="0"/>
              </a:p>
              <a:p>
                <a:pPr lvl="1"/>
                <a:r>
                  <a:rPr lang="en-US" dirty="0"/>
                  <a:t>We conduct a hypothesis test under the assumption that the null hypothesis is true</a:t>
                </a:r>
              </a:p>
              <a:p>
                <a:pPr lvl="1"/>
                <a:r>
                  <a:rPr lang="en-US" dirty="0"/>
                  <a:t>While a null hypothesis may assume that a population parameter is </a:t>
                </a:r>
                <a:r>
                  <a:rPr lang="en-US" i="1" dirty="0"/>
                  <a:t>at least</a:t>
                </a:r>
                <a:r>
                  <a:rPr lang="en-US" dirty="0"/>
                  <a:t> or </a:t>
                </a:r>
                <a:r>
                  <a:rPr lang="en-US" i="1" dirty="0"/>
                  <a:t>at most</a:t>
                </a:r>
                <a:r>
                  <a:rPr lang="en-US" dirty="0"/>
                  <a:t> some value, it is generally acceptable to use an “equal to” symbol when writing it out</a:t>
                </a:r>
              </a:p>
              <a:p>
                <a:pPr marL="0" indent="0">
                  <a:buNone/>
                </a:pPr>
                <a:r>
                  <a:rPr lang="en-US" b="1" dirty="0"/>
                  <a:t>Alternative Hypothesis: </a:t>
                </a:r>
                <a:r>
                  <a:rPr lang="en-US" dirty="0"/>
                  <a:t>The alternative hypothesis (labeled by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oMath>
                </a14:m>
                <a:r>
                  <a:rPr lang="en-US" dirty="0"/>
                  <a:t>) is the claim to be tested – it is generally a claim about a change, increase, decrease, or difference</a:t>
                </a:r>
                <a:endParaRPr lang="en-US" b="1" dirty="0"/>
              </a:p>
            </p:txBody>
          </p:sp>
        </mc:Choice>
        <mc:Fallback xmlns="">
          <p:sp>
            <p:nvSpPr>
              <p:cNvPr id="3" name="Content Placeholder 2">
                <a:extLst>
                  <a:ext uri="{FF2B5EF4-FFF2-40B4-BE49-F238E27FC236}">
                    <a16:creationId xmlns:a16="http://schemas.microsoft.com/office/drawing/2014/main" id="{DED17B90-B855-EE40-FB2F-E5AE74FB7CD7}"/>
                  </a:ext>
                </a:extLst>
              </p:cNvPr>
              <p:cNvSpPr>
                <a:spLocks noGrp="1" noRot="1" noChangeAspect="1" noMove="1" noResize="1" noEditPoints="1" noAdjustHandles="1" noChangeArrowheads="1" noChangeShapeType="1" noTextEdit="1"/>
              </p:cNvSpPr>
              <p:nvPr>
                <p:ph idx="1"/>
              </p:nvPr>
            </p:nvSpPr>
            <p:spPr>
              <a:blipFill>
                <a:blip r:embed="rId2"/>
                <a:stretch>
                  <a:fillRect l="-396" t="-733" r="-9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EB1321E-48C8-3EFF-E221-2902AAA9E1CC}"/>
                  </a:ext>
                </a:extLst>
              </p:cNvPr>
              <p:cNvSpPr txBox="1"/>
              <p:nvPr/>
            </p:nvSpPr>
            <p:spPr>
              <a:xfrm>
                <a:off x="8282608" y="290456"/>
                <a:ext cx="2926859" cy="923330"/>
              </a:xfrm>
              <a:prstGeom prst="rect">
                <a:avLst/>
              </a:prstGeom>
              <a:noFill/>
              <a:ln w="19050">
                <a:solidFill>
                  <a:schemeClr val="accent1"/>
                </a:solidFill>
              </a:ln>
            </p:spPr>
            <p:txBody>
              <a:bodyPr wrap="square" rtlCol="0">
                <a:spAutoFit/>
              </a:bodyPr>
              <a:lstStyle/>
              <a:p>
                <a:r>
                  <a:rPr lang="en-US" b="1" dirty="0"/>
                  <a:t>Hypotheses:</a:t>
                </a:r>
              </a:p>
              <a:p>
                <a:pPr lvl="1"/>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=2000</m:t>
                      </m:r>
                    </m:oMath>
                  </m:oMathPara>
                </a14:m>
                <a:endParaRPr lang="en-US" dirty="0"/>
              </a:p>
              <a:p>
                <a:pPr lvl="1"/>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&lt;2000</m:t>
                      </m:r>
                    </m:oMath>
                  </m:oMathPara>
                </a14:m>
                <a:endParaRPr lang="en-US" dirty="0"/>
              </a:p>
            </p:txBody>
          </p:sp>
        </mc:Choice>
        <mc:Fallback xmlns="">
          <p:sp>
            <p:nvSpPr>
              <p:cNvPr id="4" name="TextBox 3">
                <a:extLst>
                  <a:ext uri="{FF2B5EF4-FFF2-40B4-BE49-F238E27FC236}">
                    <a16:creationId xmlns:a16="http://schemas.microsoft.com/office/drawing/2014/main" id="{AEB1321E-48C8-3EFF-E221-2902AAA9E1CC}"/>
                  </a:ext>
                </a:extLst>
              </p:cNvPr>
              <p:cNvSpPr txBox="1">
                <a:spLocks noRot="1" noChangeAspect="1" noMove="1" noResize="1" noEditPoints="1" noAdjustHandles="1" noChangeArrowheads="1" noChangeShapeType="1" noTextEdit="1"/>
              </p:cNvSpPr>
              <p:nvPr/>
            </p:nvSpPr>
            <p:spPr>
              <a:xfrm>
                <a:off x="8282608" y="290456"/>
                <a:ext cx="2926859" cy="923330"/>
              </a:xfrm>
              <a:prstGeom prst="rect">
                <a:avLst/>
              </a:prstGeom>
              <a:blipFill>
                <a:blip r:embed="rId3"/>
                <a:stretch>
                  <a:fillRect l="-1288" t="-2667" b="-1333"/>
                </a:stretch>
              </a:blipFill>
              <a:ln w="1905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271732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7ABE5-7E88-F17F-362F-595C191DFE30}"/>
              </a:ext>
            </a:extLst>
          </p:cNvPr>
          <p:cNvSpPr>
            <a:spLocks noGrp="1"/>
          </p:cNvSpPr>
          <p:nvPr>
            <p:ph type="title"/>
          </p:nvPr>
        </p:nvSpPr>
        <p:spPr/>
        <p:txBody>
          <a:bodyPr>
            <a:normAutofit/>
          </a:bodyPr>
          <a:lstStyle/>
          <a:p>
            <a:r>
              <a:rPr lang="en-US" dirty="0"/>
              <a:t>Intermediate Decisions, Assumptions, and Calculations in Hypothesis 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EDC0906-855E-923C-DDEF-ACF05E878F95}"/>
                  </a:ext>
                </a:extLst>
              </p:cNvPr>
              <p:cNvSpPr>
                <a:spLocks noGrp="1"/>
              </p:cNvSpPr>
              <p:nvPr>
                <p:ph idx="1"/>
              </p:nvPr>
            </p:nvSpPr>
            <p:spPr/>
            <p:txBody>
              <a:bodyPr>
                <a:normAutofit fontScale="92500" lnSpcReduction="20000"/>
              </a:bodyPr>
              <a:lstStyle/>
              <a:p>
                <a:pPr marL="0" indent="0">
                  <a:buNone/>
                </a:pPr>
                <a:r>
                  <a:rPr lang="en-US" dirty="0"/>
                  <a:t>While these tasks represent the majority of the work involved in a hypothesis test, we’ll focus on the big picture for now to build a strong foundation for understanding before diving into the details next class.</a:t>
                </a:r>
              </a:p>
              <a:p>
                <a:pPr marL="457200" lvl="1" indent="0">
                  <a:buNone/>
                </a:pPr>
                <a:r>
                  <a:rPr lang="en-US" b="1" dirty="0"/>
                  <a:t>Decide </a:t>
                </a:r>
                <a:r>
                  <a:rPr lang="en-US" dirty="0"/>
                  <a:t>on a level of significance (</a:t>
                </a:r>
                <a14:m>
                  <m:oMath xmlns:m="http://schemas.openxmlformats.org/officeDocument/2006/math">
                    <m:r>
                      <a:rPr lang="en-US" b="0" i="1" smtClean="0">
                        <a:latin typeface="Cambria Math" panose="02040503050406030204" pitchFamily="18" charset="0"/>
                      </a:rPr>
                      <m:t>𝛼</m:t>
                    </m:r>
                  </m:oMath>
                </a14:m>
                <a:r>
                  <a:rPr lang="en-US" dirty="0"/>
                  <a:t>) which sets the threshold for determining whether the evidence is strong enough to reject the null hypothesis</a:t>
                </a:r>
              </a:p>
              <a:p>
                <a:pPr lvl="2"/>
                <a:r>
                  <a:rPr lang="en-US" dirty="0"/>
                  <a:t>The smaller the </a:t>
                </a:r>
                <a14:m>
                  <m:oMath xmlns:m="http://schemas.openxmlformats.org/officeDocument/2006/math">
                    <m:r>
                      <a:rPr lang="en-US" b="0" i="1" smtClean="0">
                        <a:latin typeface="Cambria Math" panose="02040503050406030204" pitchFamily="18" charset="0"/>
                      </a:rPr>
                      <m:t>𝛼</m:t>
                    </m:r>
                  </m:oMath>
                </a14:m>
                <a:r>
                  <a:rPr lang="en-US" dirty="0"/>
                  <a:t> value, the stronger the evidence required</a:t>
                </a:r>
              </a:p>
              <a:p>
                <a:pPr marL="457200" lvl="1" indent="0">
                  <a:buNone/>
                </a:pPr>
                <a:r>
                  <a:rPr lang="en-US" b="1" dirty="0"/>
                  <a:t>Assume </a:t>
                </a:r>
                <a:r>
                  <a:rPr lang="en-US" dirty="0"/>
                  <a:t>(with justification) a distribution to use as a model for the sampling distribution (this could be a normal distribution, a </a:t>
                </a:r>
                <a:r>
                  <a:rPr lang="en-US" i="1" dirty="0"/>
                  <a:t>t</a:t>
                </a:r>
                <a:r>
                  <a:rPr lang="en-US" dirty="0"/>
                  <a:t>-distribution, or others)</a:t>
                </a:r>
              </a:p>
              <a:p>
                <a:pPr marL="457200" lvl="1" indent="0">
                  <a:buNone/>
                </a:pPr>
                <a:r>
                  <a:rPr lang="en-US" b="1" dirty="0"/>
                  <a:t>Calculate </a:t>
                </a:r>
                <a:r>
                  <a:rPr lang="en-US" dirty="0"/>
                  <a:t>a </a:t>
                </a:r>
                <a14:m>
                  <m:oMath xmlns:m="http://schemas.openxmlformats.org/officeDocument/2006/math">
                    <m:r>
                      <a:rPr lang="en-US" b="0" i="1" smtClean="0">
                        <a:latin typeface="Cambria Math" panose="02040503050406030204" pitchFamily="18" charset="0"/>
                      </a:rPr>
                      <m:t>𝑝</m:t>
                    </m:r>
                  </m:oMath>
                </a14:m>
                <a:r>
                  <a:rPr lang="en-US" dirty="0"/>
                  <a:t>-value which measures the probability of observing a sample at least as extreme as ours (at least as favorable to the alternative hypothesis,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oMath>
                </a14:m>
                <a:r>
                  <a:rPr lang="en-US" dirty="0"/>
                  <a:t>), under the assumption that the null hypothesis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true</a:t>
                </a:r>
              </a:p>
            </p:txBody>
          </p:sp>
        </mc:Choice>
        <mc:Fallback>
          <p:sp>
            <p:nvSpPr>
              <p:cNvPr id="3" name="Content Placeholder 2">
                <a:extLst>
                  <a:ext uri="{FF2B5EF4-FFF2-40B4-BE49-F238E27FC236}">
                    <a16:creationId xmlns:a16="http://schemas.microsoft.com/office/drawing/2014/main" id="{1EDC0906-855E-923C-DDEF-ACF05E878F95}"/>
                  </a:ext>
                </a:extLst>
              </p:cNvPr>
              <p:cNvSpPr>
                <a:spLocks noGrp="1" noRot="1" noChangeAspect="1" noMove="1" noResize="1" noEditPoints="1" noAdjustHandles="1" noChangeArrowheads="1" noChangeShapeType="1" noTextEdit="1"/>
              </p:cNvSpPr>
              <p:nvPr>
                <p:ph idx="1"/>
              </p:nvPr>
            </p:nvSpPr>
            <p:spPr>
              <a:blipFill>
                <a:blip r:embed="rId2"/>
                <a:stretch>
                  <a:fillRect l="-661" t="-733"/>
                </a:stretch>
              </a:blipFill>
            </p:spPr>
            <p:txBody>
              <a:bodyPr/>
              <a:lstStyle/>
              <a:p>
                <a:r>
                  <a:rPr lang="en-US">
                    <a:noFill/>
                  </a:rPr>
                  <a:t> </a:t>
                </a:r>
              </a:p>
            </p:txBody>
          </p:sp>
        </mc:Fallback>
      </mc:AlternateContent>
    </p:spTree>
    <p:extLst>
      <p:ext uri="{BB962C8B-B14F-4D97-AF65-F5344CB8AC3E}">
        <p14:creationId xmlns:p14="http://schemas.microsoft.com/office/powerpoint/2010/main" val="40520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DB60C-05D7-0266-E7EA-57A430103D5F}"/>
              </a:ext>
            </a:extLst>
          </p:cNvPr>
          <p:cNvSpPr>
            <a:spLocks noGrp="1"/>
          </p:cNvSpPr>
          <p:nvPr>
            <p:ph type="title"/>
          </p:nvPr>
        </p:nvSpPr>
        <p:spPr/>
        <p:txBody>
          <a:bodyPr/>
          <a:lstStyle/>
          <a:p>
            <a:r>
              <a:rPr lang="en-US" dirty="0"/>
              <a:t>Determining the Result of </a:t>
            </a:r>
            <a:br>
              <a:rPr lang="en-US" dirty="0"/>
            </a:br>
            <a:r>
              <a:rPr lang="en-US" dirty="0"/>
              <a:t>the Test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55906F-25FA-3AD2-3C1F-F9F310D1732E}"/>
                  </a:ext>
                </a:extLst>
              </p:cNvPr>
              <p:cNvSpPr>
                <a:spLocks noGrp="1"/>
              </p:cNvSpPr>
              <p:nvPr>
                <p:ph idx="1"/>
              </p:nvPr>
            </p:nvSpPr>
            <p:spPr>
              <a:xfrm>
                <a:off x="1451579" y="2015732"/>
                <a:ext cx="9603275" cy="4037749"/>
              </a:xfrm>
            </p:spPr>
            <p:txBody>
              <a:bodyPr>
                <a:normAutofit/>
              </a:bodyPr>
              <a:lstStyle/>
              <a:p>
                <a:pPr marL="0" indent="0">
                  <a:buNone/>
                </a:pPr>
                <a:r>
                  <a:rPr lang="en-US" dirty="0"/>
                  <a:t>Having calculated the </a:t>
                </a:r>
                <a14:m>
                  <m:oMath xmlns:m="http://schemas.openxmlformats.org/officeDocument/2006/math">
                    <m:r>
                      <a:rPr lang="en-US" b="0" i="1" smtClean="0">
                        <a:latin typeface="Cambria Math" panose="02040503050406030204" pitchFamily="18" charset="0"/>
                      </a:rPr>
                      <m:t>𝑝</m:t>
                    </m:r>
                  </m:oMath>
                </a14:m>
                <a:r>
                  <a:rPr lang="en-US" dirty="0"/>
                  <a:t>-value, which represents the probability of observing a sample at least as favorable to the alternative hypothesis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oMath>
                </a14:m>
                <a:r>
                  <a:rPr lang="en-US" dirty="0"/>
                  <a:t>) in a reality where the null hypothesis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true, we are ready to make a decision</a:t>
                </a:r>
              </a:p>
              <a:p>
                <a:pPr lvl="1"/>
                <a:r>
                  <a:rPr lang="en-US" dirty="0"/>
                  <a:t>If the </a:t>
                </a:r>
                <a14:m>
                  <m:oMath xmlns:m="http://schemas.openxmlformats.org/officeDocument/2006/math">
                    <m:r>
                      <a:rPr lang="en-US" b="0" i="1" smtClean="0">
                        <a:latin typeface="Cambria Math" panose="02040503050406030204" pitchFamily="18" charset="0"/>
                      </a:rPr>
                      <m:t>𝑝</m:t>
                    </m:r>
                  </m:oMath>
                </a14:m>
                <a:r>
                  <a:rPr lang="en-US" dirty="0"/>
                  <a:t>-value is extremely small (smaller than </a:t>
                </a:r>
                <a14:m>
                  <m:oMath xmlns:m="http://schemas.openxmlformats.org/officeDocument/2006/math">
                    <m:r>
                      <a:rPr lang="en-US" b="0" i="1" smtClean="0">
                        <a:latin typeface="Cambria Math" panose="02040503050406030204" pitchFamily="18" charset="0"/>
                      </a:rPr>
                      <m:t>𝛼</m:t>
                    </m:r>
                  </m:oMath>
                </a14:m>
                <a:r>
                  <a:rPr lang="en-US" dirty="0"/>
                  <a:t>), then our observed sample data is very unlikely to have been collected from a reality in which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true</a:t>
                </a:r>
              </a:p>
              <a:p>
                <a:pPr lvl="2"/>
                <a:r>
                  <a:rPr lang="en-US" dirty="0"/>
                  <a:t>We declare evidence that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false; we reject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and accept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oMath>
                </a14:m>
                <a:r>
                  <a:rPr lang="en-US" dirty="0"/>
                  <a:t> instead</a:t>
                </a:r>
              </a:p>
              <a:p>
                <a:pPr lvl="1"/>
                <a:r>
                  <a:rPr lang="en-US" dirty="0"/>
                  <a:t>If the </a:t>
                </a:r>
                <a14:m>
                  <m:oMath xmlns:m="http://schemas.openxmlformats.org/officeDocument/2006/math">
                    <m:r>
                      <a:rPr lang="en-US" b="0" i="1" smtClean="0">
                        <a:latin typeface="Cambria Math" panose="02040503050406030204" pitchFamily="18" charset="0"/>
                      </a:rPr>
                      <m:t>𝑝</m:t>
                    </m:r>
                  </m:oMath>
                </a14:m>
                <a:r>
                  <a:rPr lang="en-US" dirty="0"/>
                  <a:t>-value is reasonably large (at least </a:t>
                </a:r>
                <a14:m>
                  <m:oMath xmlns:m="http://schemas.openxmlformats.org/officeDocument/2006/math">
                    <m:r>
                      <a:rPr lang="en-US" b="0" i="1" smtClean="0">
                        <a:latin typeface="Cambria Math" panose="02040503050406030204" pitchFamily="18" charset="0"/>
                      </a:rPr>
                      <m:t>𝛼</m:t>
                    </m:r>
                  </m:oMath>
                </a14:m>
                <a:r>
                  <a:rPr lang="en-US" dirty="0"/>
                  <a:t>), then it is </a:t>
                </a:r>
                <a:r>
                  <a:rPr lang="en-US" i="1" dirty="0"/>
                  <a:t>plausible</a:t>
                </a:r>
                <a:r>
                  <a:rPr lang="en-US" dirty="0"/>
                  <a:t> that our observed data was collected from a reality in which the null hypothesis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is true</a:t>
                </a:r>
              </a:p>
              <a:p>
                <a:pPr lvl="2"/>
                <a:r>
                  <a:rPr lang="en-US" dirty="0"/>
                  <a:t>We concede that there is not sufficient evidence to reject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0</m:t>
                        </m:r>
                      </m:sub>
                    </m:sSub>
                  </m:oMath>
                </a14:m>
                <a:r>
                  <a:rPr lang="en-US" dirty="0"/>
                  <a:t> remains a plausible explanation for our data, though it is not necessarily true</a:t>
                </a:r>
              </a:p>
              <a:p>
                <a:pPr lvl="2"/>
                <a:r>
                  <a:rPr lang="en-US" dirty="0"/>
                  <a:t>Note that we </a:t>
                </a:r>
                <a:r>
                  <a:rPr lang="en-US" b="1" dirty="0"/>
                  <a:t>do not </a:t>
                </a:r>
                <a:r>
                  <a:rPr lang="en-US" b="1" i="1" dirty="0"/>
                  <a:t>accept</a:t>
                </a:r>
                <a:r>
                  <a:rPr lang="en-US" b="1"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endParaRPr lang="en-US" i="1" dirty="0"/>
              </a:p>
            </p:txBody>
          </p:sp>
        </mc:Choice>
        <mc:Fallback>
          <p:sp>
            <p:nvSpPr>
              <p:cNvPr id="3" name="Content Placeholder 2">
                <a:extLst>
                  <a:ext uri="{FF2B5EF4-FFF2-40B4-BE49-F238E27FC236}">
                    <a16:creationId xmlns:a16="http://schemas.microsoft.com/office/drawing/2014/main" id="{9555906F-25FA-3AD2-3C1F-F9F310D1732E}"/>
                  </a:ext>
                </a:extLst>
              </p:cNvPr>
              <p:cNvSpPr>
                <a:spLocks noGrp="1" noRot="1" noChangeAspect="1" noMove="1" noResize="1" noEditPoints="1" noAdjustHandles="1" noChangeArrowheads="1" noChangeShapeType="1" noTextEdit="1"/>
              </p:cNvSpPr>
              <p:nvPr>
                <p:ph idx="1"/>
              </p:nvPr>
            </p:nvSpPr>
            <p:spPr>
              <a:xfrm>
                <a:off x="1451579" y="2015732"/>
                <a:ext cx="9603275" cy="4037749"/>
              </a:xfrm>
              <a:blipFill>
                <a:blip r:embed="rId2"/>
                <a:stretch>
                  <a:fillRect l="-661" r="-528" b="-3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47D6DC0-4AC6-399E-B84D-A39EF8FB2F2D}"/>
                  </a:ext>
                </a:extLst>
              </p:cNvPr>
              <p:cNvSpPr txBox="1"/>
              <p:nvPr/>
            </p:nvSpPr>
            <p:spPr>
              <a:xfrm>
                <a:off x="7129670" y="290456"/>
                <a:ext cx="4079798" cy="923330"/>
              </a:xfrm>
              <a:prstGeom prst="rect">
                <a:avLst/>
              </a:prstGeom>
              <a:noFill/>
              <a:ln w="19050">
                <a:solidFill>
                  <a:schemeClr val="accent1"/>
                </a:solidFill>
              </a:ln>
            </p:spPr>
            <p:txBody>
              <a:bodyPr wrap="square" rtlCol="0">
                <a:spAutoFit/>
              </a:bodyPr>
              <a:lstStyle/>
              <a:p>
                <a:r>
                  <a:rPr lang="en-US" b="1" dirty="0"/>
                  <a:t>Decision Rule:</a:t>
                </a:r>
              </a:p>
              <a:p>
                <a:pPr lvl="1"/>
                <a:r>
                  <a:rPr lang="en-US" dirty="0"/>
                  <a:t>If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&lt;</m:t>
                    </m:r>
                    <m:r>
                      <a:rPr lang="en-US" b="0" i="1" smtClean="0">
                        <a:latin typeface="Cambria Math" panose="02040503050406030204" pitchFamily="18" charset="0"/>
                      </a:rPr>
                      <m:t>𝛼</m:t>
                    </m:r>
                  </m:oMath>
                </a14:m>
                <a:r>
                  <a:rPr lang="en-US" dirty="0"/>
                  <a:t>, reject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and accept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oMath>
                </a14:m>
                <a:endParaRPr lang="en-US" dirty="0"/>
              </a:p>
              <a:p>
                <a:pPr lvl="1"/>
                <a:r>
                  <a:rPr lang="en-US" dirty="0"/>
                  <a:t>If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𝛼</m:t>
                    </m:r>
                  </m:oMath>
                </a14:m>
                <a:r>
                  <a:rPr lang="en-US" dirty="0"/>
                  <a:t>, fail to reject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endParaRPr lang="en-US" b="1" dirty="0"/>
              </a:p>
            </p:txBody>
          </p:sp>
        </mc:Choice>
        <mc:Fallback xmlns="">
          <p:sp>
            <p:nvSpPr>
              <p:cNvPr id="4" name="TextBox 3">
                <a:extLst>
                  <a:ext uri="{FF2B5EF4-FFF2-40B4-BE49-F238E27FC236}">
                    <a16:creationId xmlns:a16="http://schemas.microsoft.com/office/drawing/2014/main" id="{347D6DC0-4AC6-399E-B84D-A39EF8FB2F2D}"/>
                  </a:ext>
                </a:extLst>
              </p:cNvPr>
              <p:cNvSpPr txBox="1">
                <a:spLocks noRot="1" noChangeAspect="1" noMove="1" noResize="1" noEditPoints="1" noAdjustHandles="1" noChangeArrowheads="1" noChangeShapeType="1" noTextEdit="1"/>
              </p:cNvSpPr>
              <p:nvPr/>
            </p:nvSpPr>
            <p:spPr>
              <a:xfrm>
                <a:off x="7129670" y="290456"/>
                <a:ext cx="4079798" cy="923330"/>
              </a:xfrm>
              <a:prstGeom prst="rect">
                <a:avLst/>
              </a:prstGeom>
              <a:blipFill>
                <a:blip r:embed="rId3"/>
                <a:stretch>
                  <a:fillRect l="-1238" t="-2667" b="-8000"/>
                </a:stretch>
              </a:blipFill>
              <a:ln w="1905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412826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EC629-0159-B99A-2149-EC8FE1826EF4}"/>
              </a:ext>
            </a:extLst>
          </p:cNvPr>
          <p:cNvSpPr>
            <a:spLocks noGrp="1"/>
          </p:cNvSpPr>
          <p:nvPr>
            <p:ph type="title"/>
          </p:nvPr>
        </p:nvSpPr>
        <p:spPr/>
        <p:txBody>
          <a:bodyPr/>
          <a:lstStyle/>
          <a:p>
            <a:br>
              <a:rPr lang="en-US" dirty="0"/>
            </a:br>
            <a:r>
              <a:rPr lang="en-US" dirty="0"/>
              <a:t>Examples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D0B0566-3D1C-1AA3-6A6B-F0F4B3A2ECB5}"/>
                  </a:ext>
                </a:extLst>
              </p:cNvPr>
              <p:cNvSpPr>
                <a:spLocks noGrp="1"/>
              </p:cNvSpPr>
              <p:nvPr>
                <p:ph idx="1"/>
              </p:nvPr>
            </p:nvSpPr>
            <p:spPr/>
            <p:txBody>
              <a:bodyPr>
                <a:normAutofit lnSpcReduction="10000"/>
              </a:bodyPr>
              <a:lstStyle/>
              <a:p>
                <a:pPr marL="0" indent="0">
                  <a:buNone/>
                </a:pPr>
                <a:r>
                  <a:rPr lang="en-US" dirty="0"/>
                  <a:t>The next few slides present scenarios that could be addressed/investigated via hypothesis testing</a:t>
                </a:r>
              </a:p>
              <a:p>
                <a:pPr marL="0" indent="0">
                  <a:buNone/>
                </a:pPr>
                <a:r>
                  <a:rPr lang="en-US" dirty="0"/>
                  <a:t>For each scenario, you’ll be asked to </a:t>
                </a:r>
              </a:p>
              <a:p>
                <a:pPr marL="857250" lvl="1" indent="-400050">
                  <a:buFont typeface="+mj-lt"/>
                  <a:buAutoNum type="romanLcPeriod"/>
                </a:pPr>
                <a:r>
                  <a:rPr lang="en-US" dirty="0"/>
                  <a:t>Write out both the null and alternative hypotheses for the relevant test</a:t>
                </a:r>
              </a:p>
              <a:p>
                <a:pPr marL="857250" lvl="1" indent="-400050">
                  <a:buFont typeface="+mj-lt"/>
                  <a:buAutoNum type="romanLcPeriod"/>
                </a:pPr>
                <a:r>
                  <a:rPr lang="en-US" dirty="0"/>
                  <a:t>Compare the identified </a:t>
                </a:r>
                <a14:m>
                  <m:oMath xmlns:m="http://schemas.openxmlformats.org/officeDocument/2006/math">
                    <m:r>
                      <a:rPr lang="en-US" b="0" i="1" smtClean="0">
                        <a:latin typeface="Cambria Math" panose="02040503050406030204" pitchFamily="18" charset="0"/>
                      </a:rPr>
                      <m:t>𝑝</m:t>
                    </m:r>
                  </m:oMath>
                </a14:m>
                <a:r>
                  <a:rPr lang="en-US" dirty="0"/>
                  <a:t>-value and level of significance (</a:t>
                </a:r>
                <a14:m>
                  <m:oMath xmlns:m="http://schemas.openxmlformats.org/officeDocument/2006/math">
                    <m:r>
                      <a:rPr lang="en-US" b="0" i="1" smtClean="0">
                        <a:latin typeface="Cambria Math" panose="02040503050406030204" pitchFamily="18" charset="0"/>
                      </a:rPr>
                      <m:t>𝛼</m:t>
                    </m:r>
                  </m:oMath>
                </a14:m>
                <a:r>
                  <a:rPr lang="en-US" dirty="0"/>
                  <a:t>) to determine whether or not the null hypothesis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oMath>
                </a14:m>
                <a:r>
                  <a:rPr lang="en-US" dirty="0"/>
                  <a:t>) should be rejected in favor of the alternative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𝑎</m:t>
                        </m:r>
                      </m:sub>
                    </m:sSub>
                  </m:oMath>
                </a14:m>
                <a:r>
                  <a:rPr lang="en-US" dirty="0"/>
                  <a:t>)</a:t>
                </a:r>
              </a:p>
              <a:p>
                <a:pPr marL="0" indent="0">
                  <a:buNone/>
                </a:pPr>
                <a:r>
                  <a:rPr lang="en-US" b="1" dirty="0"/>
                  <a:t>Goal of these Examples: </a:t>
                </a:r>
                <a:r>
                  <a:rPr lang="en-US" dirty="0"/>
                  <a:t>Develop intuition, confidence, and comfort with formulating hypotheses, interpreting </a:t>
                </a:r>
                <a14:m>
                  <m:oMath xmlns:m="http://schemas.openxmlformats.org/officeDocument/2006/math">
                    <m:r>
                      <a:rPr lang="en-US" b="0" i="1" smtClean="0">
                        <a:latin typeface="Cambria Math" panose="02040503050406030204" pitchFamily="18" charset="0"/>
                      </a:rPr>
                      <m:t>𝑝</m:t>
                    </m:r>
                  </m:oMath>
                </a14:m>
                <a:r>
                  <a:rPr lang="en-US" dirty="0"/>
                  <a:t>-values, and making evidence-based decisions in hypothesis testing.</a:t>
                </a:r>
                <a:endParaRPr lang="en-US" b="1" dirty="0"/>
              </a:p>
            </p:txBody>
          </p:sp>
        </mc:Choice>
        <mc:Fallback>
          <p:sp>
            <p:nvSpPr>
              <p:cNvPr id="3" name="Content Placeholder 2">
                <a:extLst>
                  <a:ext uri="{FF2B5EF4-FFF2-40B4-BE49-F238E27FC236}">
                    <a16:creationId xmlns:a16="http://schemas.microsoft.com/office/drawing/2014/main" id="{2D0B0566-3D1C-1AA3-6A6B-F0F4B3A2ECB5}"/>
                  </a:ext>
                </a:extLst>
              </p:cNvPr>
              <p:cNvSpPr>
                <a:spLocks noGrp="1" noRot="1" noChangeAspect="1" noMove="1" noResize="1" noEditPoints="1" noAdjustHandles="1" noChangeArrowheads="1" noChangeShapeType="1" noTextEdit="1"/>
              </p:cNvSpPr>
              <p:nvPr>
                <p:ph idx="1"/>
              </p:nvPr>
            </p:nvSpPr>
            <p:spPr>
              <a:blipFill>
                <a:blip r:embed="rId2"/>
                <a:stretch>
                  <a:fillRect l="-661" t="-733" b="-733"/>
                </a:stretch>
              </a:blipFill>
            </p:spPr>
            <p:txBody>
              <a:bodyPr/>
              <a:lstStyle/>
              <a:p>
                <a:r>
                  <a:rPr lang="en-US">
                    <a:noFill/>
                  </a:rPr>
                  <a:t> </a:t>
                </a:r>
              </a:p>
            </p:txBody>
          </p:sp>
        </mc:Fallback>
      </mc:AlternateContent>
    </p:spTree>
    <p:extLst>
      <p:ext uri="{BB962C8B-B14F-4D97-AF65-F5344CB8AC3E}">
        <p14:creationId xmlns:p14="http://schemas.microsoft.com/office/powerpoint/2010/main" val="2859839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55B87-9623-ADCA-14DA-53DDF6254098}"/>
              </a:ext>
            </a:extLst>
          </p:cNvPr>
          <p:cNvSpPr>
            <a:spLocks noGrp="1"/>
          </p:cNvSpPr>
          <p:nvPr>
            <p:ph type="title"/>
          </p:nvPr>
        </p:nvSpPr>
        <p:spPr/>
        <p:txBody>
          <a:bodyPr/>
          <a:lstStyle/>
          <a:p>
            <a:br>
              <a:rPr lang="en-US" dirty="0"/>
            </a:br>
            <a:r>
              <a:rPr lang="en-US" dirty="0"/>
              <a:t>Examples: Intramural Sport Participation</a:t>
            </a:r>
          </a:p>
        </p:txBody>
      </p:sp>
      <p:sp>
        <p:nvSpPr>
          <p:cNvPr id="3" name="Content Placeholder 2">
            <a:extLst>
              <a:ext uri="{FF2B5EF4-FFF2-40B4-BE49-F238E27FC236}">
                <a16:creationId xmlns:a16="http://schemas.microsoft.com/office/drawing/2014/main" id="{94C935A2-5D14-BCA2-18A9-C5AE9F6B2F1D}"/>
              </a:ext>
            </a:extLst>
          </p:cNvPr>
          <p:cNvSpPr>
            <a:spLocks noGrp="1"/>
          </p:cNvSpPr>
          <p:nvPr>
            <p:ph idx="1"/>
          </p:nvPr>
        </p:nvSpPr>
        <p:spPr/>
        <p:txBody>
          <a:bodyPr/>
          <a:lstStyle/>
          <a:p>
            <a:pPr marL="0" indent="0">
              <a:buNone/>
            </a:pPr>
            <a:r>
              <a:rPr lang="en-US" b="1" dirty="0"/>
              <a:t>Scenario: </a:t>
            </a:r>
            <a:r>
              <a:rPr lang="en-US" dirty="0"/>
              <a:t>Prior to the COVID-19 pandemic, a college reported that 35% of its students participate in intramural sports. They wonder if post-COVID participation in intramural sports is lower than it was pre-COVID. They conducted a test at the 0.05 significance level and observed a p-value of 0.0733.</a:t>
            </a:r>
          </a:p>
          <a:p>
            <a:pPr marL="0" indent="0">
              <a:buNone/>
            </a:pPr>
            <a:r>
              <a:rPr lang="en-US" dirty="0"/>
              <a:t>Write out the hypotheses for the test and determine the result, with justification.</a:t>
            </a:r>
          </a:p>
        </p:txBody>
      </p:sp>
    </p:spTree>
    <p:extLst>
      <p:ext uri="{BB962C8B-B14F-4D97-AF65-F5344CB8AC3E}">
        <p14:creationId xmlns:p14="http://schemas.microsoft.com/office/powerpoint/2010/main" val="261805555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13308</TotalTime>
  <Words>1801</Words>
  <Application>Microsoft Macintosh PowerPoint</Application>
  <PresentationFormat>Widescreen</PresentationFormat>
  <Paragraphs>101</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Cambria Math</vt:lpstr>
      <vt:lpstr>Gallery</vt:lpstr>
      <vt:lpstr>The Hypothesis Testing Framework</vt:lpstr>
      <vt:lpstr> Objectives and Tools for Inferential Statistics</vt:lpstr>
      <vt:lpstr> Examples of Questions/Claims to Investigate</vt:lpstr>
      <vt:lpstr> Intuition for Testing Claims</vt:lpstr>
      <vt:lpstr> The Null and Alternative Hypotheses</vt:lpstr>
      <vt:lpstr>Intermediate Decisions, Assumptions, and Calculations in Hypothesis Tests</vt:lpstr>
      <vt:lpstr>Determining the Result of  the Test</vt:lpstr>
      <vt:lpstr> Examples</vt:lpstr>
      <vt:lpstr> Examples: Intramural Sport Participation</vt:lpstr>
      <vt:lpstr> Example: Electric Scooter Range</vt:lpstr>
      <vt:lpstr> Example: Streaming Platform Usage</vt:lpstr>
      <vt:lpstr> Example: Streaming Service Subscriptions</vt:lpstr>
      <vt:lpstr> Errors in Statistical Inference</vt:lpstr>
      <vt:lpstr> Example: Manufacturing</vt:lpstr>
      <vt:lpstr> Summary</vt:lpstr>
      <vt:lpstr> 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Gilbert, Adam</dc:creator>
  <cp:lastModifiedBy>Gilbert, Adam</cp:lastModifiedBy>
  <cp:revision>54</cp:revision>
  <dcterms:created xsi:type="dcterms:W3CDTF">2024-12-23T01:10:10Z</dcterms:created>
  <dcterms:modified xsi:type="dcterms:W3CDTF">2025-01-04T13:44:03Z</dcterms:modified>
</cp:coreProperties>
</file>