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DKS6oCJU8hTtJIOoHILvcfFTV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7AC3B8-C781-459E-B34F-0F37CAC1DC5A}">
  <a:tblStyle styleId="{FB7AC3B8-C781-459E-B34F-0F37CAC1DC5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tcBdr/>
        <a:fill>
          <a:solidFill>
            <a:srgbClr val="E5CB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5CB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5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1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2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1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8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9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9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9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0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0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.gilbert1@snh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ampusontario.pressbooks.pub/introstats/" TargetMode="External"/><Relationship Id="rId7" Type="http://schemas.openxmlformats.org/officeDocument/2006/relationships/hyperlink" Target="https://support.microsoft.com/en-us/office/load-the-analysis-toolpak-in-excel-6a63e598-cd6d-42e3-9317-6b40ba1a66b4#:~:text=Click%20the%20File%20tab%2C%20click,box%2C%20and%20then%20click%20OK.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nhu.screenstepslive.com/a/1425549-installing-microsoft-office-365-for-mac-os" TargetMode="External"/><Relationship Id="rId5" Type="http://schemas.openxmlformats.org/officeDocument/2006/relationships/hyperlink" Target="https://snhu.screenstepslive.com/a/1424900-installing-microsoft-office-365-for-windows" TargetMode="External"/><Relationship Id="rId4" Type="http://schemas.openxmlformats.org/officeDocument/2006/relationships/hyperlink" Target="https://www.myopenmath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-US" sz="5200"/>
              <a:t>Welcome to </a:t>
            </a:r>
            <a:br>
              <a:rPr lang="en-US" sz="5200"/>
            </a:br>
            <a:r>
              <a:rPr lang="en-US" sz="5200"/>
              <a:t>MAT240: Applied Statistics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Introduction, Expectations, and Excel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/>
            </a:br>
            <a:r>
              <a:rPr lang="en-US"/>
              <a:t>Syllabus Highlights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Dr. Gilbert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Email: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a.gilbert1@snhu.edu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Office: Robert Frost Hall, Room 311</a:t>
            </a: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Office Hours:</a:t>
            </a:r>
            <a:endParaRPr/>
          </a:p>
          <a:p>
            <a:pPr marL="91440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Mondays: 9:30am – 10:30am</a:t>
            </a:r>
            <a:endParaRPr/>
          </a:p>
          <a:p>
            <a:pPr marL="91440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Thursdays: 9:00am – 11:00am</a:t>
            </a:r>
            <a:endParaRPr/>
          </a:p>
          <a:p>
            <a:pPr marL="91440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rPr lang="en-US"/>
              <a:t>Fridays: 10:00am - noon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Grade Items and Grading Scheme</a:t>
            </a:r>
            <a:endParaRPr/>
          </a:p>
          <a:p>
            <a:pPr marL="22860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graphicFrame>
        <p:nvGraphicFramePr>
          <p:cNvPr id="109" name="Google Shape;109;p2"/>
          <p:cNvGraphicFramePr/>
          <p:nvPr/>
        </p:nvGraphicFramePr>
        <p:xfrm>
          <a:off x="6413770" y="2590967"/>
          <a:ext cx="4641100" cy="2194620"/>
        </p:xfrm>
        <a:graphic>
          <a:graphicData uri="http://schemas.openxmlformats.org/drawingml/2006/table">
            <a:tbl>
              <a:tblPr firstRow="1" bandRow="1">
                <a:noFill/>
                <a:tableStyleId>{FB7AC3B8-C781-459E-B34F-0F37CAC1DC5A}</a:tableStyleId>
              </a:tblPr>
              <a:tblGrid>
                <a:gridCol w="232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Grade Item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Points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Participation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5pts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Homework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20pts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Exams (x2)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30pts (15pts each)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Project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25pts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Final Exam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20pts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/>
            </a:br>
            <a:r>
              <a:rPr lang="en-US"/>
              <a:t>Additional Syllabus Items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Our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textbook is freely available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Online homework at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MyOpenMath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CourseID</a:t>
            </a:r>
            <a:r>
              <a:rPr lang="en-US" dirty="0"/>
              <a:t>: </a:t>
            </a:r>
            <a:r>
              <a:rPr lang="en-US" b="1" dirty="0"/>
              <a:t>255661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/>
              <a:t>EnrollmentKey</a:t>
            </a:r>
            <a:r>
              <a:rPr lang="en-US" dirty="0"/>
              <a:t>: </a:t>
            </a:r>
            <a:r>
              <a:rPr lang="en-US" b="1" dirty="0"/>
              <a:t>SNHUmat240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Local installation of Excel required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PC instructions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Mac instructions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7"/>
              </a:rPr>
              <a:t>Enabling the Analysis Toolpak</a:t>
            </a:r>
            <a:endParaRPr dirty="0"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Walk-In Tutoring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Available on the second floor of the library (room 205), no additional cost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I’ll post a link to the schedule on </a:t>
            </a:r>
            <a:r>
              <a:rPr lang="en-US" dirty="0" err="1"/>
              <a:t>BrightSpace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AI Use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We’ll discuss in class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Generally limited to help with Excel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A01B-5F8A-A14D-51FB-E6A28D9E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Projects in MAT240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14C41-AE20-5A89-290D-B54069D09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You’ll have a project to complete in MAT240. That project will be broken into three components, and you’ll be able to choose the context and data set you work in. I’ll provide a variety of pre-approved data sets from a variety of contexts.</a:t>
            </a:r>
          </a:p>
          <a:p>
            <a:pPr marL="114300" indent="0">
              <a:buNone/>
            </a:pPr>
            <a:r>
              <a:rPr lang="en-US" dirty="0"/>
              <a:t>The components of the project will be:</a:t>
            </a:r>
          </a:p>
          <a:p>
            <a:pPr marL="1028700" lvl="1" indent="-457200">
              <a:buFont typeface="+mj-lt"/>
              <a:buAutoNum type="arabicParenR"/>
            </a:pPr>
            <a:r>
              <a:rPr lang="en-US" dirty="0"/>
              <a:t>Describing and Exploring a Data Set (5pts, due on Friday, January 31)</a:t>
            </a:r>
          </a:p>
          <a:p>
            <a:pPr marL="1028700" lvl="1" indent="-457200">
              <a:buFont typeface="+mj-lt"/>
              <a:buAutoNum type="arabicParenR"/>
            </a:pPr>
            <a:r>
              <a:rPr lang="en-US" dirty="0"/>
              <a:t>Summarizing and Visualizing Data (10pts, due on Friday, February 28)</a:t>
            </a:r>
          </a:p>
          <a:p>
            <a:pPr marL="1028700" lvl="1" indent="-457200">
              <a:buFont typeface="+mj-lt"/>
              <a:buAutoNum type="arabicParenR"/>
            </a:pPr>
            <a:r>
              <a:rPr lang="en-US" dirty="0"/>
              <a:t>Statistical Inference (10pts, due on Friday, April 11)</a:t>
            </a:r>
          </a:p>
        </p:txBody>
      </p:sp>
    </p:spTree>
    <p:extLst>
      <p:ext uri="{BB962C8B-B14F-4D97-AF65-F5344CB8AC3E}">
        <p14:creationId xmlns:p14="http://schemas.microsoft.com/office/powerpoint/2010/main" val="414494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/>
            </a:br>
            <a:r>
              <a:rPr lang="en-US"/>
              <a:t>Being Successful in MAT240: Expectations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MAT240 involves math, reading, and writing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Nearly everything is a </a:t>
            </a:r>
            <a:r>
              <a:rPr lang="en-US" i="1" dirty="0"/>
              <a:t>word problem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Take your time and read carefully – working slowly is working quickly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Identify the difference between </a:t>
            </a:r>
            <a:r>
              <a:rPr lang="en-US" i="1" dirty="0"/>
              <a:t>productive struggle </a:t>
            </a:r>
            <a:r>
              <a:rPr lang="en-US" dirty="0"/>
              <a:t>and </a:t>
            </a:r>
            <a:r>
              <a:rPr lang="en-US" i="1" dirty="0"/>
              <a:t>frustration</a:t>
            </a:r>
            <a:endParaRPr dirty="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Take a break when you hit </a:t>
            </a:r>
            <a:r>
              <a:rPr lang="en-US" i="1" dirty="0"/>
              <a:t>frustration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Don’t expect to get everything done in one sitting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Attend office hours and tutoring as soon as you become uncertain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Build these into your weekly schedule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You can do this; I will help you! (but I won’t pull you along)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/>
            </a:br>
            <a:r>
              <a:rPr lang="en-US"/>
              <a:t>Roadmap of Topics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Sampling, Data, and Ethics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Strategies for Collecting Data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Organization and Tabular Data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Descriptive Statistics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Summary Statistics for Numerical Data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Summary Statistics for Categorical Data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Data Visualization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US"/>
              <a:t>The Probability We’ll Need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 startAt="4"/>
            </a:pPr>
            <a:r>
              <a:rPr lang="en-US"/>
              <a:t>Inferential Statistics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Estimating Population Parameters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Confidence Intervals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Testing Claims on Population Parameters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Hypothesis Tests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/>
            </a:br>
            <a:r>
              <a:rPr lang="en-US"/>
              <a:t>Integration of Excel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Excel used as a tool for data analysis throughout this course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I’ll assume no background in Excel use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You’ll learn to…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Excel for basic arithmetic calculations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preserve the integrity of your raw data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Excel functionality to summarize and analyze data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conduct an organized analysis using spreadsheets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/>
            </a:br>
            <a:r>
              <a:rPr lang="en-US"/>
              <a:t>A First Look at Excel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Let’s open Excel and poke around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a spreadsheet?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Navigating the Excel ribbon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Manual data entry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Calculating in a cell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br>
              <a:rPr lang="en-US"/>
            </a:br>
            <a:r>
              <a:rPr lang="en-US"/>
              <a:t>Next Time…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What we’ll be doing…</a:t>
            </a:r>
            <a:endParaRPr dirty="0"/>
          </a:p>
          <a:p>
            <a:pPr marL="685800" lvl="1" indent="-228600"/>
            <a:r>
              <a:rPr lang="en-US" dirty="0"/>
              <a:t>Probability and Statistics terminology, Experimental Design, and Ethics</a:t>
            </a: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How to prepare…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dirty="0"/>
              <a:t>Read sections 1.1 – 1.3, and 1.5 in our textbook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b="1" dirty="0"/>
              <a:t>Homework: </a:t>
            </a:r>
            <a:r>
              <a:rPr lang="en-US" dirty="0"/>
              <a:t>Sign up for MyOpenMath and enroll in our course</a:t>
            </a:r>
            <a:endParaRPr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CourseID</a:t>
            </a:r>
            <a:r>
              <a:rPr lang="en-US" dirty="0"/>
              <a:t>: </a:t>
            </a:r>
            <a:r>
              <a:rPr lang="en-US" b="1" dirty="0"/>
              <a:t>255661</a:t>
            </a:r>
            <a:br>
              <a:rPr lang="en-US" b="1" dirty="0"/>
            </a:br>
            <a:r>
              <a:rPr lang="en-US" dirty="0" err="1"/>
              <a:t>EnrollmentKey</a:t>
            </a:r>
            <a:r>
              <a:rPr lang="en-US" dirty="0"/>
              <a:t>: </a:t>
            </a:r>
            <a:r>
              <a:rPr lang="en-US" b="1" dirty="0"/>
              <a:t>SNHUmat240</a:t>
            </a:r>
            <a:endParaRPr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527</Words>
  <Application>Microsoft Macintosh PowerPoint</Application>
  <PresentationFormat>Widescreen</PresentationFormat>
  <Paragraphs>89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Gallery</vt:lpstr>
      <vt:lpstr>Welcome to  MAT240: Applied Statistics</vt:lpstr>
      <vt:lpstr> Syllabus Highlights</vt:lpstr>
      <vt:lpstr> Additional Syllabus Items</vt:lpstr>
      <vt:lpstr> Projects in MAT240</vt:lpstr>
      <vt:lpstr> Being Successful in MAT240: Expectations</vt:lpstr>
      <vt:lpstr> Roadmap of Topics</vt:lpstr>
      <vt:lpstr> Integration of Excel</vt:lpstr>
      <vt:lpstr> A First Look at Excel</vt:lpstr>
      <vt:lpstr> Next Time…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Gilbert, Adam</dc:creator>
  <cp:lastModifiedBy>Gilbert, Adam</cp:lastModifiedBy>
  <cp:revision>3</cp:revision>
  <dcterms:created xsi:type="dcterms:W3CDTF">2024-12-23T01:10:10Z</dcterms:created>
  <dcterms:modified xsi:type="dcterms:W3CDTF">2024-12-31T20:18:05Z</dcterms:modified>
</cp:coreProperties>
</file>