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744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3/04/28/magazine/diederik-stapels-audacious-academic-fraud.html" TargetMode="External"/><Relationship Id="rId2" Type="http://schemas.openxmlformats.org/officeDocument/2006/relationships/hyperlink" Target="https://www.vox.com/science-and-health/2018/9/19/17879102/brian-wansink-cornell-food-brand-lab-retractions-jam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tractionwatch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hs.gov/ohrp/regulations-and-policy/regulations/common-rule/index.html" TargetMode="External"/><Relationship Id="rId2" Type="http://schemas.openxmlformats.org/officeDocument/2006/relationships/hyperlink" Target="https://www.amstat.org/your-career/ethical-guidelines-for-statistical-practi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s.io/initiatives/prereg#:~:text=The%20purpose%20of%20preregistration%20is,be%20specified%20in%20each%20preregistration.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nhu.screenstepslive.com/a/1425549-installing-microsoft-office-365-for-mac-os" TargetMode="External"/><Relationship Id="rId2" Type="http://schemas.openxmlformats.org/officeDocument/2006/relationships/hyperlink" Target="https://snhu.screenstepslive.com/a/1424900-installing-microsoft-office-365-for-wind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32C8-C688-F99B-CFF3-72C6D967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Probability and Statistics Terminology, Experimental Design, and Ethics</a:t>
            </a:r>
          </a:p>
        </p:txBody>
      </p:sp>
    </p:spTree>
    <p:extLst>
      <p:ext uri="{BB962C8B-B14F-4D97-AF65-F5344CB8AC3E}">
        <p14:creationId xmlns:p14="http://schemas.microsoft.com/office/powerpoint/2010/main" val="31914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4CE-66C9-04E4-9661-3AF7E926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Ethics in Experiments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CA1AC-46FF-BCCA-012D-89DA3D84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running an RCT is impossible due to ethical implications</a:t>
            </a:r>
          </a:p>
          <a:p>
            <a:pPr lvl="1"/>
            <a:r>
              <a:rPr lang="en-US" dirty="0"/>
              <a:t>For example, in a hypothetical study on the effects of opioid use during pregnancy, it would be unethical to create a treatment group of expectant mothers and have them take opioids throughout their pregnancies</a:t>
            </a:r>
          </a:p>
          <a:p>
            <a:r>
              <a:rPr lang="en-US" i="1" dirty="0"/>
              <a:t>Publication bias</a:t>
            </a:r>
            <a:r>
              <a:rPr lang="en-US" dirty="0"/>
              <a:t> has also encouraged bad behaviors in research</a:t>
            </a:r>
          </a:p>
          <a:p>
            <a:pPr lvl="1"/>
            <a:r>
              <a:rPr lang="en-US" dirty="0">
                <a:hlinkClick r:id="rId2"/>
              </a:rPr>
              <a:t>Brian Wansink</a:t>
            </a:r>
            <a:r>
              <a:rPr lang="en-US" dirty="0"/>
              <a:t> had over 15 papers retracted after complaining on a blog that a graduate student refused to “p-hack” (a phenomena we’ll discuss later)</a:t>
            </a:r>
          </a:p>
          <a:p>
            <a:pPr lvl="1"/>
            <a:r>
              <a:rPr lang="en-US" dirty="0">
                <a:hlinkClick r:id="rId3"/>
              </a:rPr>
              <a:t>Diederik Stapel</a:t>
            </a:r>
            <a:r>
              <a:rPr lang="en-US" dirty="0"/>
              <a:t> lost his job and reputation for falsifying data</a:t>
            </a:r>
          </a:p>
          <a:p>
            <a:pPr lvl="1"/>
            <a:r>
              <a:rPr lang="en-US" dirty="0"/>
              <a:t>Check out the </a:t>
            </a:r>
            <a:r>
              <a:rPr lang="en-US" i="1" dirty="0">
                <a:hlinkClick r:id="rId4"/>
              </a:rPr>
              <a:t>Retraction Watch</a:t>
            </a:r>
            <a:r>
              <a:rPr lang="en-US" dirty="0">
                <a:hlinkClick r:id="rId4"/>
              </a:rPr>
              <a:t> blog</a:t>
            </a:r>
            <a:r>
              <a:rPr lang="en-US" dirty="0"/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5287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03F6-F1A7-CBA8-8A52-20519F19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Ethics Guardrails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AE28-5C9A-F6B0-C24F-DEAE903C6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of ethical issues in experimentation and data analysis, guidelines and laws have been put in place to protect participants in studies</a:t>
            </a:r>
          </a:p>
          <a:p>
            <a:pPr lvl="1"/>
            <a:r>
              <a:rPr lang="en-US" dirty="0"/>
              <a:t>The American Statistical Association (ASA) has </a:t>
            </a:r>
            <a:r>
              <a:rPr lang="en-US" dirty="0">
                <a:hlinkClick r:id="rId2"/>
              </a:rPr>
              <a:t>published ethical research expectations</a:t>
            </a:r>
            <a:endParaRPr lang="en-US" dirty="0"/>
          </a:p>
          <a:p>
            <a:pPr lvl="1"/>
            <a:r>
              <a:rPr lang="en-US" dirty="0"/>
              <a:t>The US Department of Heath and Human Services provides </a:t>
            </a:r>
            <a:r>
              <a:rPr lang="en-US" dirty="0">
                <a:hlinkClick r:id="rId3"/>
              </a:rPr>
              <a:t>guidelines and laws </a:t>
            </a:r>
            <a:r>
              <a:rPr lang="en-US" dirty="0"/>
              <a:t>around ethical research</a:t>
            </a:r>
          </a:p>
          <a:p>
            <a:pPr lvl="1"/>
            <a:r>
              <a:rPr lang="en-US" dirty="0"/>
              <a:t>Universities have Internal Review Boards (IRB) to get approval to run experiments</a:t>
            </a:r>
          </a:p>
          <a:p>
            <a:pPr lvl="1"/>
            <a:r>
              <a:rPr lang="en-US" dirty="0"/>
              <a:t>Many communities recommend (or demand) </a:t>
            </a:r>
            <a:r>
              <a:rPr lang="en-US" dirty="0">
                <a:hlinkClick r:id="rId4"/>
              </a:rPr>
              <a:t>pre-registration of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0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6B-5C70-B3C6-15F4-913741B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B213-8A81-52D9-A2E7-1F027EF3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we’ll be doing…</a:t>
            </a:r>
          </a:p>
          <a:p>
            <a:pPr lvl="1"/>
            <a:r>
              <a:rPr lang="en-US" dirty="0"/>
              <a:t>Unlocking Excel: An Overview of Excel for Data Analysis</a:t>
            </a:r>
          </a:p>
          <a:p>
            <a:r>
              <a:rPr lang="en-US" dirty="0"/>
              <a:t>How to prepare…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Make sure that you have Excel installed on your computer</a:t>
            </a:r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Instructions for PC</a:t>
            </a:r>
            <a:r>
              <a:rPr lang="en-US" dirty="0"/>
              <a:t> and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Instructions for Mac</a:t>
            </a:r>
            <a:endParaRPr lang="en-US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Bring your computer to class with you</a:t>
            </a:r>
            <a:endParaRPr lang="en-US" dirty="0"/>
          </a:p>
          <a:p>
            <a:r>
              <a:rPr lang="en-US" b="1" dirty="0"/>
              <a:t>Homework: </a:t>
            </a:r>
            <a:r>
              <a:rPr lang="en-US" dirty="0"/>
              <a:t>Complete </a:t>
            </a:r>
            <a:r>
              <a:rPr lang="en-US" i="1" dirty="0"/>
              <a:t>Homework 1 (Terminology and Sampling Methods) </a:t>
            </a:r>
            <a:r>
              <a:rPr lang="en-US" dirty="0"/>
              <a:t>on MyOpenMath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165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48DB-C9FF-C917-74F7-9604A51E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47B-69D7-AAEA-B45C-A251DE9F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Random Variable</a:t>
            </a:r>
            <a:r>
              <a:rPr lang="en-US" dirty="0"/>
              <a:t> is a variable whose value depends on the outcome of a random experiment</a:t>
            </a:r>
          </a:p>
          <a:p>
            <a:pPr lvl="1"/>
            <a:r>
              <a:rPr lang="en-US" dirty="0"/>
              <a:t>The number of pips on the top face of a die after it is rolled</a:t>
            </a:r>
          </a:p>
          <a:p>
            <a:pPr lvl="1"/>
            <a:r>
              <a:rPr lang="en-US" dirty="0"/>
              <a:t>The distance of a golf ball hit off of a tee</a:t>
            </a:r>
          </a:p>
          <a:p>
            <a:pPr lvl="1"/>
            <a:r>
              <a:rPr lang="en-US" dirty="0"/>
              <a:t>The height of an individual on their 18</a:t>
            </a:r>
            <a:r>
              <a:rPr lang="en-US" baseline="30000" dirty="0"/>
              <a:t>th</a:t>
            </a:r>
            <a:r>
              <a:rPr lang="en-US" dirty="0"/>
              <a:t> birthday</a:t>
            </a:r>
          </a:p>
          <a:p>
            <a:pPr lvl="1"/>
            <a:r>
              <a:rPr lang="en-US" dirty="0"/>
              <a:t>The color of a car passing through a lane at a highway toll</a:t>
            </a:r>
          </a:p>
          <a:p>
            <a:pPr marL="0" indent="0">
              <a:buNone/>
            </a:pPr>
            <a:r>
              <a:rPr lang="en-US" dirty="0"/>
              <a:t>A random variable is considered </a:t>
            </a:r>
            <a:r>
              <a:rPr lang="en-US" i="1" dirty="0"/>
              <a:t>Categorical</a:t>
            </a:r>
            <a:r>
              <a:rPr lang="en-US" dirty="0"/>
              <a:t> (or </a:t>
            </a:r>
            <a:r>
              <a:rPr lang="en-US" i="1" dirty="0"/>
              <a:t>Qualitative</a:t>
            </a:r>
            <a:r>
              <a:rPr lang="en-US" dirty="0"/>
              <a:t>) if the values it takes on are categories or groups</a:t>
            </a:r>
          </a:p>
          <a:p>
            <a:pPr marL="0" indent="0">
              <a:buNone/>
            </a:pPr>
            <a:r>
              <a:rPr lang="en-US" dirty="0"/>
              <a:t>A random variable is considered </a:t>
            </a:r>
            <a:r>
              <a:rPr lang="en-US" i="1" dirty="0"/>
              <a:t>Numerical</a:t>
            </a:r>
            <a:r>
              <a:rPr lang="en-US" dirty="0"/>
              <a:t> (or </a:t>
            </a:r>
            <a:r>
              <a:rPr lang="en-US" i="1" dirty="0"/>
              <a:t>Quantitative</a:t>
            </a:r>
            <a:r>
              <a:rPr lang="en-US" dirty="0"/>
              <a:t>) if it is meaningful to average a set of observed outcomes together</a:t>
            </a:r>
          </a:p>
        </p:txBody>
      </p:sp>
    </p:spTree>
    <p:extLst>
      <p:ext uri="{BB962C8B-B14F-4D97-AF65-F5344CB8AC3E}">
        <p14:creationId xmlns:p14="http://schemas.microsoft.com/office/powerpoint/2010/main" val="24464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F876-18D0-4910-2218-67EE9444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Samples versus Populations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48BDB-B17D-F1EB-23BA-17AFAAB19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B991-BF19-96E1-E665-25CB9023F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entire group we are interested in studying</a:t>
            </a:r>
          </a:p>
          <a:p>
            <a:r>
              <a:rPr lang="en-US" dirty="0"/>
              <a:t>Impractical to collect data from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Too fluid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98AEC-8D42-4280-8D4B-E9E349DA9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6582E-FF68-B66E-A7CD-61B40CAB6F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subset of the population from which we collect data</a:t>
            </a:r>
          </a:p>
          <a:p>
            <a:r>
              <a:rPr lang="en-US" dirty="0"/>
              <a:t>If representative of the population, gives insight into population characteristics</a:t>
            </a:r>
          </a:p>
          <a:p>
            <a:pPr lvl="1"/>
            <a:r>
              <a:rPr lang="en-US" dirty="0"/>
              <a:t>Insights aren’t perfect because they are sample-dependent</a:t>
            </a:r>
          </a:p>
        </p:txBody>
      </p:sp>
    </p:spTree>
    <p:extLst>
      <p:ext uri="{BB962C8B-B14F-4D97-AF65-F5344CB8AC3E}">
        <p14:creationId xmlns:p14="http://schemas.microsoft.com/office/powerpoint/2010/main" val="11507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AD42-E716-3EDA-36C2-A993CF3D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Describing Samples versus Describing Populations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28D2-3076-B664-CB62-7D84763B6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Populations (Inferential Statistics)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4F4-384B-8FAF-93B2-60E15557F6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Population parameters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Population mean, </a:t>
            </a:r>
            <a:r>
              <a:rPr lang="el-GR" b="1" i="0" dirty="0">
                <a:solidFill>
                  <a:srgbClr val="001D35"/>
                </a:solidFill>
                <a:effectLst/>
                <a:latin typeface="Google Sans"/>
              </a:rPr>
              <a:t>μ</a:t>
            </a: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Population standard deviation, </a:t>
            </a:r>
            <a:r>
              <a:rPr lang="el-GR" b="1" i="0" dirty="0">
                <a:solidFill>
                  <a:srgbClr val="001D35"/>
                </a:solidFill>
                <a:effectLst/>
                <a:latin typeface="Google Sans"/>
              </a:rPr>
              <a:t>σ</a:t>
            </a: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Population proportion, </a:t>
            </a:r>
            <a:r>
              <a:rPr lang="el-GR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l-GR" b="1" i="0" dirty="0">
                <a:solidFill>
                  <a:srgbClr val="001D35"/>
                </a:solidFill>
                <a:effectLst/>
                <a:latin typeface="Google Sans"/>
              </a:rPr>
              <a:t>ρ</a:t>
            </a:r>
            <a:r>
              <a:rPr lang="el-GR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001D35"/>
                </a:solidFill>
                <a:latin typeface="Google Sans"/>
              </a:rPr>
              <a:t>Want to find or describe these parameters, but we can’t directly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4467-28B2-8365-3C78-93391CE30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Samples (Descriptive Statistics)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5C120-441A-56EE-1C66-B2C7A5E920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Sample statistics</a:t>
            </a:r>
          </a:p>
          <a:p>
            <a:pPr lvl="1"/>
            <a:r>
              <a:rPr lang="en-US" dirty="0"/>
              <a:t>Sample mean,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x̄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Sample standard deviation, 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s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Sample proportion, 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p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or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p̂</a:t>
            </a:r>
            <a:endParaRPr lang="en-US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Can find these statistics directly and, under certain conditions, use them to approximate population parameters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8C5A-5FC1-2638-B6DA-C9A4B752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5379-B73B-93C2-C312-E40B765D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Samples must be representative of our target population if we want inferences to be valid</a:t>
            </a:r>
          </a:p>
          <a:p>
            <a:pPr lvl="1"/>
            <a:r>
              <a:rPr lang="en-US" dirty="0"/>
              <a:t>Census (generally infeasible)</a:t>
            </a:r>
          </a:p>
          <a:p>
            <a:pPr lvl="1"/>
            <a:r>
              <a:rPr lang="en-US" dirty="0"/>
              <a:t>Simple random sample</a:t>
            </a:r>
          </a:p>
          <a:p>
            <a:pPr lvl="1"/>
            <a:r>
              <a:rPr lang="en-US" dirty="0"/>
              <a:t>Stratified sample</a:t>
            </a:r>
          </a:p>
          <a:p>
            <a:pPr lvl="1"/>
            <a:r>
              <a:rPr lang="en-US" dirty="0"/>
              <a:t>Cluster sampling</a:t>
            </a:r>
          </a:p>
          <a:p>
            <a:pPr lvl="1"/>
            <a:r>
              <a:rPr lang="en-US" dirty="0"/>
              <a:t>Multistage sampling</a:t>
            </a:r>
          </a:p>
          <a:p>
            <a:pPr lvl="1"/>
            <a:r>
              <a:rPr lang="en-US" dirty="0"/>
              <a:t>Systematic sampling</a:t>
            </a:r>
          </a:p>
          <a:p>
            <a:pPr lvl="1"/>
            <a:r>
              <a:rPr lang="en-US" dirty="0"/>
              <a:t>Convenience sampling (for exploratory purposes only)</a:t>
            </a:r>
          </a:p>
        </p:txBody>
      </p:sp>
    </p:spTree>
    <p:extLst>
      <p:ext uri="{BB962C8B-B14F-4D97-AF65-F5344CB8AC3E}">
        <p14:creationId xmlns:p14="http://schemas.microsoft.com/office/powerpoint/2010/main" val="26804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92CC-8F32-1EB4-34B0-EDBA6C5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Sampling Error, Non-Sampling Error, and Sampling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97C9-F899-BDD2-1DF7-F1D35C07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difference between a sample statistic and the corresponding population proportion is called the </a:t>
            </a:r>
            <a:r>
              <a:rPr lang="en-US" i="1" dirty="0"/>
              <a:t>sampling error</a:t>
            </a:r>
            <a:endParaRPr lang="en-US" dirty="0"/>
          </a:p>
          <a:p>
            <a:pPr lvl="1"/>
            <a:r>
              <a:rPr lang="en-US" dirty="0"/>
              <a:t>Sampling error is unavoidable</a:t>
            </a:r>
          </a:p>
          <a:p>
            <a:pPr lvl="1"/>
            <a:r>
              <a:rPr lang="en-US" dirty="0"/>
              <a:t>Different samples result in different sample statistics</a:t>
            </a:r>
          </a:p>
          <a:p>
            <a:pPr lvl="1"/>
            <a:r>
              <a:rPr lang="en-US" dirty="0"/>
              <a:t>Sampling error is a random variable</a:t>
            </a:r>
          </a:p>
          <a:p>
            <a:pPr marL="0" indent="0">
              <a:buNone/>
            </a:pPr>
            <a:r>
              <a:rPr lang="en-US" i="1" dirty="0"/>
              <a:t>Non-sampling error </a:t>
            </a:r>
            <a:r>
              <a:rPr lang="en-US" dirty="0"/>
              <a:t>is error not due to the sampling process</a:t>
            </a:r>
            <a:r>
              <a:rPr lang="en-US" i="1" dirty="0"/>
              <a:t> </a:t>
            </a:r>
            <a:r>
              <a:rPr lang="en-US" dirty="0"/>
              <a:t>(for example, measurement errors due to faulty equipment)</a:t>
            </a:r>
          </a:p>
          <a:p>
            <a:pPr marL="0" indent="0">
              <a:buNone/>
            </a:pPr>
            <a:r>
              <a:rPr lang="en-US" i="1" dirty="0"/>
              <a:t>Sampling bias</a:t>
            </a:r>
            <a:r>
              <a:rPr lang="en-US" dirty="0"/>
              <a:t> is present when not every element of the population has equal likelihood of being included in the sample (results in non-representative sample and invalid conclusions)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8880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3DBC-F965-DD7E-0B56-4208940B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Basics of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6BED-82C0-7CBA-D1B3-34746B00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response variable</a:t>
            </a:r>
            <a:r>
              <a:rPr lang="en-US" dirty="0"/>
              <a:t> is the primary variable being studied</a:t>
            </a:r>
          </a:p>
          <a:p>
            <a:r>
              <a:rPr lang="en-US" i="1" dirty="0"/>
              <a:t>Explanatory variables</a:t>
            </a:r>
            <a:r>
              <a:rPr lang="en-US" dirty="0"/>
              <a:t> are variables which we think might influence the response</a:t>
            </a:r>
          </a:p>
          <a:p>
            <a:r>
              <a:rPr lang="en-US" i="1" dirty="0"/>
              <a:t>Lurking </a:t>
            </a:r>
            <a:r>
              <a:rPr lang="en-US" dirty="0"/>
              <a:t>or </a:t>
            </a:r>
            <a:r>
              <a:rPr lang="en-US" i="1" dirty="0"/>
              <a:t>confounding variables</a:t>
            </a:r>
            <a:r>
              <a:rPr lang="en-US" dirty="0"/>
              <a:t> influence both the response and at least one explanatory variable</a:t>
            </a:r>
          </a:p>
          <a:p>
            <a:pPr lvl="1"/>
            <a:r>
              <a:rPr lang="en-US" dirty="0"/>
              <a:t>These variables make it difficult to isolate associations between the explanatory variable and response</a:t>
            </a:r>
          </a:p>
        </p:txBody>
      </p:sp>
    </p:spTree>
    <p:extLst>
      <p:ext uri="{BB962C8B-B14F-4D97-AF65-F5344CB8AC3E}">
        <p14:creationId xmlns:p14="http://schemas.microsoft.com/office/powerpoint/2010/main" val="56416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5ABD-A1EE-86DE-BBE3-8B277B8E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Experiments and </a:t>
            </a:r>
            <a:br>
              <a:rPr lang="en-US" dirty="0"/>
            </a:br>
            <a:r>
              <a:rPr lang="en-US" dirty="0"/>
              <a:t>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E472-9394-3AB4-943D-66DFD0CD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Randomized Experiments </a:t>
            </a:r>
            <a:r>
              <a:rPr lang="en-US" dirty="0"/>
              <a:t>(or </a:t>
            </a:r>
            <a:r>
              <a:rPr lang="en-US" i="1" dirty="0"/>
              <a:t>Randomized Control Trials, RCTs</a:t>
            </a:r>
            <a:r>
              <a:rPr lang="en-US" dirty="0"/>
              <a:t>), researchers manipulate values of an explanatory variable (a treatment) for experimental units</a:t>
            </a:r>
          </a:p>
          <a:p>
            <a:pPr lvl="1"/>
            <a:r>
              <a:rPr lang="en-US" dirty="0"/>
              <a:t>Random assignment between control or treatment groups distributed confounders or lurking variables proportionally</a:t>
            </a:r>
          </a:p>
          <a:p>
            <a:pPr lvl="1"/>
            <a:r>
              <a:rPr lang="en-US" dirty="0"/>
              <a:t>Can use </a:t>
            </a:r>
            <a:r>
              <a:rPr lang="en-US" i="1" dirty="0"/>
              <a:t>blocking variables</a:t>
            </a:r>
            <a:r>
              <a:rPr lang="en-US" dirty="0"/>
              <a:t> to force proportionality across groups</a:t>
            </a:r>
          </a:p>
          <a:p>
            <a:pPr lvl="1"/>
            <a:r>
              <a:rPr lang="en-US" dirty="0"/>
              <a:t>Since the only difference between groups is the </a:t>
            </a:r>
            <a:r>
              <a:rPr lang="en-US" i="1" dirty="0"/>
              <a:t>treatment</a:t>
            </a:r>
            <a:r>
              <a:rPr lang="en-US" dirty="0"/>
              <a:t>, randomized experiments permit causal (cause and effect) interpretations</a:t>
            </a:r>
          </a:p>
          <a:p>
            <a:r>
              <a:rPr lang="en-US" i="1" dirty="0"/>
              <a:t>Observational studies</a:t>
            </a:r>
            <a:r>
              <a:rPr lang="en-US" dirty="0"/>
              <a:t> lack random assignment and only permit interpreting ”associations”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27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9CEB-5052-B72E-60A4-AA79C318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Additional Strategies in RCTs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57A4-966D-0CA1-BD63-C5324C5B1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belief that an individual is receiving a beneficial treatment can result in observed improvements in a response variable, called the </a:t>
            </a:r>
            <a:r>
              <a:rPr lang="en-US" i="1" dirty="0"/>
              <a:t>placebo effect</a:t>
            </a:r>
            <a:endParaRPr lang="en-US" dirty="0"/>
          </a:p>
          <a:p>
            <a:pPr lvl="1"/>
            <a:r>
              <a:rPr lang="en-US" dirty="0"/>
              <a:t>In RCTs, groups are nearly always </a:t>
            </a:r>
            <a:r>
              <a:rPr lang="en-US" i="1" dirty="0"/>
              <a:t>blinded</a:t>
            </a:r>
            <a:r>
              <a:rPr lang="en-US" dirty="0"/>
              <a:t> so that participants do not know whether they are in a treatment or control group</a:t>
            </a:r>
          </a:p>
          <a:p>
            <a:r>
              <a:rPr lang="en-US" dirty="0"/>
              <a:t>Individuals facilitating an RCT can treat participants differently if they know whether the participant belongs to a control or treatment group</a:t>
            </a:r>
          </a:p>
          <a:p>
            <a:pPr lvl="1"/>
            <a:r>
              <a:rPr lang="en-US" dirty="0"/>
              <a:t>Studies use </a:t>
            </a:r>
            <a:r>
              <a:rPr lang="en-US" i="1" dirty="0"/>
              <a:t>double-blinding</a:t>
            </a:r>
            <a:r>
              <a:rPr lang="en-US" dirty="0"/>
              <a:t> to ensure that neither participants or facilitators are aware of what group a participant belongs to</a:t>
            </a:r>
          </a:p>
        </p:txBody>
      </p:sp>
    </p:spTree>
    <p:extLst>
      <p:ext uri="{BB962C8B-B14F-4D97-AF65-F5344CB8AC3E}">
        <p14:creationId xmlns:p14="http://schemas.microsoft.com/office/powerpoint/2010/main" val="22536709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7630</TotalTime>
  <Words>857</Words>
  <Application>Microsoft Macintosh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Google Sans</vt:lpstr>
      <vt:lpstr>Gallery</vt:lpstr>
      <vt:lpstr>Probability and Statistics Terminology, Experimental Design, and Ethics</vt:lpstr>
      <vt:lpstr> Random Variables</vt:lpstr>
      <vt:lpstr> Samples versus Populations</vt:lpstr>
      <vt:lpstr> Describing Samples versus Describing Populations</vt:lpstr>
      <vt:lpstr> Sampling Methods</vt:lpstr>
      <vt:lpstr> Sampling Error, Non-Sampling Error, and Sampling Bias</vt:lpstr>
      <vt:lpstr> Basics of Experimental Design</vt:lpstr>
      <vt:lpstr>Randomized Experiments and  Observational Studies</vt:lpstr>
      <vt:lpstr> Additional Strategies in RCTs</vt:lpstr>
      <vt:lpstr> Ethics in Experiments and Analysis</vt:lpstr>
      <vt:lpstr> Ethics Guardrails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12</cp:revision>
  <dcterms:created xsi:type="dcterms:W3CDTF">2024-12-23T01:10:10Z</dcterms:created>
  <dcterms:modified xsi:type="dcterms:W3CDTF">2025-01-01T16:49:20Z</dcterms:modified>
</cp:coreProperties>
</file>