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94744"/>
  </p:normalViewPr>
  <p:slideViewPr>
    <p:cSldViewPr snapToGrid="0">
      <p:cViewPr varScale="1">
        <p:scale>
          <a:sx n="119" d="100"/>
          <a:sy n="11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aotse/credit-risk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average-personal-loan-amount-755530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32C8-C688-F99B-CFF3-72C6D9670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Unlocking Excel: </a:t>
            </a:r>
            <a:br>
              <a:rPr lang="en-US" sz="5200" dirty="0"/>
            </a:br>
            <a:r>
              <a:rPr lang="en-US" sz="5200" dirty="0"/>
              <a:t>Data Analysis and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D7B9A-D310-D3A5-6109-E97842AEB0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20% of core skills that empower you to address 80% of tasks</a:t>
            </a:r>
          </a:p>
        </p:txBody>
      </p:sp>
    </p:spTree>
    <p:extLst>
      <p:ext uri="{BB962C8B-B14F-4D97-AF65-F5344CB8AC3E}">
        <p14:creationId xmlns:p14="http://schemas.microsoft.com/office/powerpoint/2010/main" val="319149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7907-2C5F-CCF1-1293-0E801C95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More Summaries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16615-FE2C-2DE9-E428-8C51C03C7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include additional summaries over your groups</a:t>
            </a:r>
          </a:p>
          <a:p>
            <a:pPr lvl="1"/>
            <a:r>
              <a:rPr lang="en-US" dirty="0"/>
              <a:t>Drag the </a:t>
            </a:r>
            <a:r>
              <a:rPr lang="en-US" b="1" dirty="0" err="1"/>
              <a:t>loan_intent</a:t>
            </a:r>
            <a:r>
              <a:rPr lang="en-US" dirty="0"/>
              <a:t> column into the </a:t>
            </a:r>
            <a:r>
              <a:rPr lang="en-US" i="1" dirty="0"/>
              <a:t>Summaries </a:t>
            </a:r>
            <a:r>
              <a:rPr lang="en-US" dirty="0"/>
              <a:t>quadrant (it will compute counts by default)</a:t>
            </a:r>
          </a:p>
          <a:p>
            <a:pPr lvl="1"/>
            <a:r>
              <a:rPr lang="en-US" dirty="0"/>
              <a:t>Drag the </a:t>
            </a:r>
            <a:r>
              <a:rPr lang="en-US" b="1" dirty="0" err="1"/>
              <a:t>loan_amnt</a:t>
            </a:r>
            <a:r>
              <a:rPr lang="en-US" dirty="0"/>
              <a:t> column into the </a:t>
            </a:r>
            <a:r>
              <a:rPr lang="en-US" i="1" dirty="0"/>
              <a:t>Summaries </a:t>
            </a:r>
            <a:r>
              <a:rPr lang="en-US" dirty="0"/>
              <a:t>quadrant again and use the </a:t>
            </a:r>
            <a:r>
              <a:rPr lang="en-US" i="1" dirty="0"/>
              <a:t>info</a:t>
            </a:r>
            <a:r>
              <a:rPr lang="en-US" dirty="0"/>
              <a:t> icon to choose the </a:t>
            </a:r>
            <a:r>
              <a:rPr lang="en-US" i="1" dirty="0"/>
              <a:t>standard deviation</a:t>
            </a:r>
            <a:r>
              <a:rPr lang="en-US" dirty="0"/>
              <a:t> summary value</a:t>
            </a:r>
          </a:p>
          <a:p>
            <a:pPr lvl="1"/>
            <a:r>
              <a:rPr lang="en-US" dirty="0"/>
              <a:t>Include additional summaries if you like</a:t>
            </a:r>
          </a:p>
          <a:p>
            <a:pPr lvl="1"/>
            <a:r>
              <a:rPr lang="en-US" dirty="0"/>
              <a:t>Rearrange the order of the items in the </a:t>
            </a:r>
            <a:r>
              <a:rPr lang="en-US" i="1" dirty="0"/>
              <a:t>Summaries</a:t>
            </a:r>
            <a:r>
              <a:rPr lang="en-US" dirty="0"/>
              <a:t> quadrant to reorder the columns in your pivot table</a:t>
            </a:r>
          </a:p>
          <a:p>
            <a:pPr lvl="1"/>
            <a:r>
              <a:rPr lang="en-US" dirty="0"/>
              <a:t>You can include more complex groupings by dragging additional column names into the </a:t>
            </a:r>
            <a:r>
              <a:rPr lang="en-US" i="1" dirty="0"/>
              <a:t>Rows</a:t>
            </a:r>
            <a:r>
              <a:rPr lang="en-US" dirty="0"/>
              <a:t> quadrant</a:t>
            </a:r>
          </a:p>
        </p:txBody>
      </p:sp>
    </p:spTree>
    <p:extLst>
      <p:ext uri="{BB962C8B-B14F-4D97-AF65-F5344CB8AC3E}">
        <p14:creationId xmlns:p14="http://schemas.microsoft.com/office/powerpoint/2010/main" val="187948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17C4-DBA8-0079-F8C2-8C23FB7F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Coming Soon…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CAFB-2E25-19CD-AADC-71BA6E469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That’s enough of an overview for now, but in the coming class meetings we’ll learn to…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and interpret numerical summaries, including grouped summaries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Construct and interpret appropriate visualizations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Analysing</a:t>
            </a:r>
            <a:r>
              <a:rPr lang="en-US" dirty="0"/>
              <a:t> data with the Data Analysis </a:t>
            </a:r>
            <a:r>
              <a:rPr lang="en-US" dirty="0" err="1"/>
              <a:t>ToolPak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0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A64D-2405-5044-2F36-DC7FF5C8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F568-60E2-6D87-9885-A35ED96E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we’ll be doing…</a:t>
            </a:r>
          </a:p>
          <a:p>
            <a:pPr lvl="1"/>
            <a:r>
              <a:rPr lang="en-US" dirty="0"/>
              <a:t>Descriptive Statistics: Organizing, summarizing, visualizing, and interpreting sample data</a:t>
            </a:r>
          </a:p>
          <a:p>
            <a:r>
              <a:rPr lang="en-US" dirty="0"/>
              <a:t>How to prepare…</a:t>
            </a:r>
          </a:p>
          <a:p>
            <a:pPr lvl="1"/>
            <a:r>
              <a:rPr lang="en-US" dirty="0"/>
              <a:t>Read sections 1.4 and 2.1 – 2.6 in the textbook</a:t>
            </a:r>
          </a:p>
          <a:p>
            <a:pPr marL="0" indent="0">
              <a:buNone/>
            </a:pPr>
            <a:r>
              <a:rPr lang="en-US" b="1" dirty="0"/>
              <a:t>Homework: </a:t>
            </a:r>
            <a:r>
              <a:rPr lang="en-US" dirty="0"/>
              <a:t>Complete Homework 1 (Terminology and Sampling Methods) on MyOpenMath if you haven’t done so already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C7D1-25FC-F087-0BFD-3DD06DA6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File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4A0C-9E04-EFC0-C5B7-B11DDDF3A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*.csv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AAB0-EFF1-6606-0DDA-06CFAC2825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 Separated Values file (*.csv)</a:t>
            </a:r>
          </a:p>
          <a:p>
            <a:r>
              <a:rPr lang="en-US" dirty="0"/>
              <a:t>Can use other delimiters</a:t>
            </a:r>
          </a:p>
          <a:p>
            <a:pPr lvl="1"/>
            <a:r>
              <a:rPr lang="en-US" dirty="0"/>
              <a:t>tab</a:t>
            </a:r>
          </a:p>
          <a:p>
            <a:pPr lvl="1"/>
            <a:r>
              <a:rPr lang="en-US" dirty="0"/>
              <a:t>space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Contain a single sheet (“</a:t>
            </a:r>
            <a:r>
              <a:rPr lang="en-US" i="1" dirty="0"/>
              <a:t>flat files</a:t>
            </a:r>
            <a:r>
              <a:rPr lang="en-US" dirty="0"/>
              <a:t>”)</a:t>
            </a:r>
          </a:p>
          <a:p>
            <a:r>
              <a:rPr lang="en-US" dirty="0"/>
              <a:t>No formulas or special formatting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9C208-0BB3-FC28-EFCF-F953D0B39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*.xlsx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22462-F9B3-847B-B7AE-B948567BCD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Excel worksheet files</a:t>
            </a:r>
          </a:p>
          <a:p>
            <a:r>
              <a:rPr lang="en-US" dirty="0"/>
              <a:t>Can contain multiple sheets (tabs)</a:t>
            </a:r>
          </a:p>
          <a:p>
            <a:r>
              <a:rPr lang="en-US" dirty="0"/>
              <a:t>Can include formulas and calculated values</a:t>
            </a:r>
          </a:p>
          <a:p>
            <a:r>
              <a:rPr lang="en-US" dirty="0"/>
              <a:t>Can include formatting</a:t>
            </a:r>
          </a:p>
          <a:p>
            <a:r>
              <a:rPr lang="en-US" dirty="0"/>
              <a:t>Can include graphs</a:t>
            </a:r>
          </a:p>
        </p:txBody>
      </p:sp>
    </p:spTree>
    <p:extLst>
      <p:ext uri="{BB962C8B-B14F-4D97-AF65-F5344CB8AC3E}">
        <p14:creationId xmlns:p14="http://schemas.microsoft.com/office/powerpoint/2010/main" val="245849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1315-3958-93A3-F850-05701906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In-Class Data Set: Loan Approval and Credit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AE5D-64CF-8B51-6F10-5506A94D6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Navigate here</a:t>
            </a:r>
            <a:r>
              <a:rPr lang="en-US" dirty="0"/>
              <a:t> and download the csv file containing the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Open the csv file in Excel (you may need to “unzip” it first)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Save the file using the xlsx format to a MAT240 folder on your computer (we’ll use this file often)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Double-Click on the tab at the bottom of the spreadsheet and rename it to </a:t>
            </a:r>
            <a:r>
              <a:rPr lang="en-US" i="1" dirty="0" err="1"/>
              <a:t>RawData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Right-Click (or </a:t>
            </a:r>
            <a:r>
              <a:rPr lang="en-US" dirty="0" err="1"/>
              <a:t>ctrl+Click</a:t>
            </a:r>
            <a:r>
              <a:rPr lang="en-US" dirty="0"/>
              <a:t> for mac) on the tab you just renamed and select </a:t>
            </a:r>
            <a:r>
              <a:rPr lang="en-US" i="1" dirty="0"/>
              <a:t>Protect Sheet</a:t>
            </a:r>
            <a:r>
              <a:rPr lang="en-US" dirty="0"/>
              <a:t> select OK with the default settings</a:t>
            </a:r>
          </a:p>
          <a:p>
            <a:pPr lvl="2"/>
            <a:r>
              <a:rPr lang="en-US" dirty="0"/>
              <a:t>This step prevents us from being able to edit the raw data (accidentally or otherwise)</a:t>
            </a:r>
          </a:p>
          <a:p>
            <a:pPr lvl="2"/>
            <a:r>
              <a:rPr lang="en-US" dirty="0"/>
              <a:t>If you’ve done it correctly, you should see a lock icon next to the sheet name and if you attempt to edit a cell, you’ll be warned that you cannot do so without unprotecting the sheet</a:t>
            </a:r>
          </a:p>
          <a:p>
            <a:pPr lvl="2"/>
            <a:r>
              <a:rPr lang="en-US" dirty="0"/>
              <a:t>This is good practice – please do it ALWAYS</a:t>
            </a:r>
          </a:p>
        </p:txBody>
      </p:sp>
    </p:spTree>
    <p:extLst>
      <p:ext uri="{BB962C8B-B14F-4D97-AF65-F5344CB8AC3E}">
        <p14:creationId xmlns:p14="http://schemas.microsoft.com/office/powerpoint/2010/main" val="9550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955C-644D-B233-615C-5B7B9926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Explore the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AC19-E1F3-393F-B89F-91A457F8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Answer the following questions – discuss with people around you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many columns are in the data set?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does each column contain? Is the meaning clear?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many rows are in the data set?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What does each row represent? Is the meaning clear?</a:t>
            </a:r>
          </a:p>
        </p:txBody>
      </p:sp>
    </p:spTree>
    <p:extLst>
      <p:ext uri="{BB962C8B-B14F-4D97-AF65-F5344CB8AC3E}">
        <p14:creationId xmlns:p14="http://schemas.microsoft.com/office/powerpoint/2010/main" val="309380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BD89-A271-C06D-7A8C-5B50E10F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Working with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0889-2859-4C92-230F-393C8894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Take the following steps to allow manipulation of your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i="1" dirty="0"/>
              <a:t>plus</a:t>
            </a:r>
            <a:r>
              <a:rPr lang="en-US" dirty="0"/>
              <a:t> button (+) in the tab navigation bar to create a new sheet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this sheet </a:t>
            </a:r>
            <a:r>
              <a:rPr lang="en-US" i="1" dirty="0" err="1"/>
              <a:t>WrangledData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While not always necessary, we’ll create a copy of our raw data here</a:t>
            </a:r>
          </a:p>
          <a:p>
            <a:pPr lvl="2"/>
            <a:r>
              <a:rPr lang="en-US" dirty="0"/>
              <a:t>Don’t use copy/paste – we “hard code” values only when we have no other option</a:t>
            </a:r>
          </a:p>
          <a:p>
            <a:pPr lvl="2"/>
            <a:r>
              <a:rPr lang="en-US" dirty="0"/>
              <a:t>We’ll instead reference the cells in the </a:t>
            </a:r>
            <a:r>
              <a:rPr lang="en-US" i="1" dirty="0" err="1"/>
              <a:t>RawData</a:t>
            </a:r>
            <a:r>
              <a:rPr lang="en-US" dirty="0"/>
              <a:t> sheet</a:t>
            </a:r>
          </a:p>
          <a:p>
            <a:pPr lvl="2"/>
            <a:r>
              <a:rPr lang="en-US" dirty="0"/>
              <a:t>In cell A1 of your new sheet, type: </a:t>
            </a:r>
            <a:r>
              <a:rPr lang="en-US" b="1" dirty="0"/>
              <a:t>= RawData!A1</a:t>
            </a:r>
            <a:endParaRPr lang="en-US" dirty="0"/>
          </a:p>
          <a:p>
            <a:pPr lvl="3"/>
            <a:r>
              <a:rPr lang="en-US" dirty="0"/>
              <a:t>The format here is </a:t>
            </a:r>
            <a:r>
              <a:rPr lang="en-US" b="1" dirty="0" err="1"/>
              <a:t>SheetName</a:t>
            </a:r>
            <a:r>
              <a:rPr lang="en-US" dirty="0"/>
              <a:t> followed by an exclamation point (</a:t>
            </a:r>
            <a:r>
              <a:rPr lang="en-US" b="1" dirty="0"/>
              <a:t>!</a:t>
            </a:r>
            <a:r>
              <a:rPr lang="en-US" dirty="0"/>
              <a:t>) followed by the </a:t>
            </a:r>
            <a:r>
              <a:rPr lang="en-US" b="1" dirty="0"/>
              <a:t>cell location</a:t>
            </a:r>
          </a:p>
          <a:p>
            <a:pPr lvl="2"/>
            <a:r>
              <a:rPr lang="en-US" dirty="0"/>
              <a:t>Now you’ll need to populate all of the cells</a:t>
            </a:r>
          </a:p>
          <a:p>
            <a:pPr lvl="3"/>
            <a:r>
              <a:rPr lang="en-US" dirty="0"/>
              <a:t>We can do this by grabbing the bottom-right corner of cell A1 on our new sheet and dragging to enclose an area matching the dimensions of the data set on the </a:t>
            </a:r>
            <a:r>
              <a:rPr lang="en-US" dirty="0" err="1"/>
              <a:t>RawData</a:t>
            </a:r>
            <a:r>
              <a:rPr lang="en-US" dirty="0"/>
              <a:t> tab, or…</a:t>
            </a:r>
          </a:p>
          <a:p>
            <a:pPr lvl="3"/>
            <a:r>
              <a:rPr lang="en-US" dirty="0"/>
              <a:t>Adjusting what we’ve typed into cell </a:t>
            </a:r>
            <a:r>
              <a:rPr lang="en-US" b="1" dirty="0"/>
              <a:t>A1</a:t>
            </a:r>
            <a:r>
              <a:rPr lang="en-US" dirty="0"/>
              <a:t> to be: </a:t>
            </a:r>
            <a:r>
              <a:rPr lang="en-US" b="1" dirty="0"/>
              <a:t>= RawData!A1:RawData!L32582</a:t>
            </a:r>
            <a:r>
              <a:rPr lang="en-US" dirty="0"/>
              <a:t> (for other data sets replace L32582 with the appropriate bottom-right cell location in the raw data tab)</a:t>
            </a:r>
          </a:p>
        </p:txBody>
      </p:sp>
    </p:spTree>
    <p:extLst>
      <p:ext uri="{BB962C8B-B14F-4D97-AF65-F5344CB8AC3E}">
        <p14:creationId xmlns:p14="http://schemas.microsoft.com/office/powerpoint/2010/main" val="61855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64E8-637E-9BA0-FC6F-A799892A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Let’s Create Some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A70A9-8F6F-6390-491D-2EA5B8B05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Complete each of the following tasks, discussing with people around you…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new column </a:t>
            </a:r>
            <a:r>
              <a:rPr lang="en-US" b="1" dirty="0" err="1"/>
              <a:t>PersonIncome_k</a:t>
            </a:r>
            <a:r>
              <a:rPr lang="en-US" dirty="0"/>
              <a:t>, which will contain the applicant’s income in 1000’s of dollars. Populate that column with the appropriate values.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Validate the </a:t>
            </a:r>
            <a:r>
              <a:rPr lang="en-US" b="1" dirty="0" err="1"/>
              <a:t>loan_percent_income</a:t>
            </a:r>
            <a:r>
              <a:rPr lang="en-US" dirty="0"/>
              <a:t> column by using two other existing columns in the data set. Discuss any drawbacks you see to the existing </a:t>
            </a:r>
            <a:r>
              <a:rPr lang="en-US" b="1" dirty="0" err="1"/>
              <a:t>loan_percent_income</a:t>
            </a:r>
            <a:r>
              <a:rPr lang="en-US" dirty="0"/>
              <a:t> column.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 of September 2024, the average personal loan amount borrowed was $11,687 (</a:t>
            </a:r>
            <a:r>
              <a:rPr lang="en-US" dirty="0">
                <a:hlinkClick r:id="rId2"/>
              </a:rPr>
              <a:t>Investopedia</a:t>
            </a:r>
            <a:r>
              <a:rPr lang="en-US" dirty="0"/>
              <a:t>). Create another new column </a:t>
            </a:r>
            <a:r>
              <a:rPr lang="en-US" b="1" dirty="0" err="1"/>
              <a:t>AmtAboveAvg</a:t>
            </a:r>
            <a:r>
              <a:rPr lang="en-US" dirty="0"/>
              <a:t> which contains the dollar value above the average borrowed amount for each loan application. Negative numbers will indicate a below average requested amount.</a:t>
            </a:r>
          </a:p>
          <a:p>
            <a:pPr lvl="2"/>
            <a:r>
              <a:rPr lang="en-US" dirty="0"/>
              <a:t>For increased transparency, add the $11,687 as an </a:t>
            </a:r>
            <a:r>
              <a:rPr lang="en-US" i="1" dirty="0"/>
              <a:t>Assumed Value</a:t>
            </a:r>
            <a:r>
              <a:rPr lang="en-US" dirty="0"/>
              <a:t> on a new sheet/tab called </a:t>
            </a:r>
            <a:r>
              <a:rPr lang="en-US" i="1" dirty="0" err="1"/>
              <a:t>AssumedValues</a:t>
            </a:r>
            <a:r>
              <a:rPr lang="en-US" dirty="0"/>
              <a:t>. Label that cell so that you know what it contains, and then carry out the calculation by referencing this cell. (</a:t>
            </a:r>
            <a:r>
              <a:rPr lang="en-US" i="1" dirty="0"/>
              <a:t>Hint. </a:t>
            </a:r>
            <a:r>
              <a:rPr lang="en-US" dirty="0"/>
              <a:t>You’ll want to anchor your reference by using $ signs)</a:t>
            </a:r>
          </a:p>
        </p:txBody>
      </p:sp>
    </p:spTree>
    <p:extLst>
      <p:ext uri="{BB962C8B-B14F-4D97-AF65-F5344CB8AC3E}">
        <p14:creationId xmlns:p14="http://schemas.microsoft.com/office/powerpoint/2010/main" val="397670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86AC-7D79-9F14-B1EF-EA5D3EDE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Built-In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22AA-B268-B7AC-016D-5A5B2F6C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addition to arithmetic operations like those you used in completing the previous tasks, Excel has many built-in functions we can use to transform or summarize data. Try each of the following: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/>
              <a:t>IF()</a:t>
            </a:r>
            <a:r>
              <a:rPr lang="en-US" dirty="0"/>
              <a:t> function to create a new column, </a:t>
            </a:r>
            <a:r>
              <a:rPr lang="en-US" b="1" dirty="0" err="1"/>
              <a:t>AboveAvg</a:t>
            </a:r>
            <a:r>
              <a:rPr lang="en-US" dirty="0"/>
              <a:t>, which contains </a:t>
            </a:r>
            <a:r>
              <a:rPr lang="en-US" i="1" dirty="0"/>
              <a:t>yes</a:t>
            </a:r>
            <a:r>
              <a:rPr lang="en-US" dirty="0"/>
              <a:t> if the loan amount is above the average initial amount borrowed from September 2024.</a:t>
            </a:r>
          </a:p>
          <a:p>
            <a:pPr lvl="2"/>
            <a:r>
              <a:rPr lang="en-US" dirty="0"/>
              <a:t>You can either use your new </a:t>
            </a:r>
            <a:r>
              <a:rPr lang="en-US" b="1" dirty="0" err="1"/>
              <a:t>AmtAboveAvg</a:t>
            </a:r>
            <a:r>
              <a:rPr lang="en-US" dirty="0"/>
              <a:t> column or calculate the result from the </a:t>
            </a:r>
            <a:r>
              <a:rPr lang="en-US" b="1" dirty="0" err="1"/>
              <a:t>loan_amount</a:t>
            </a:r>
            <a:r>
              <a:rPr lang="en-US" dirty="0"/>
              <a:t> and the $11,687 from the </a:t>
            </a:r>
            <a:r>
              <a:rPr lang="en-US" i="1" dirty="0" err="1"/>
              <a:t>AssumedValues</a:t>
            </a:r>
            <a:r>
              <a:rPr lang="en-US" dirty="0"/>
              <a:t> sheet.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the </a:t>
            </a:r>
            <a:r>
              <a:rPr lang="en-US" b="1" dirty="0"/>
              <a:t>AVERAGE()</a:t>
            </a:r>
            <a:r>
              <a:rPr lang="en-US" dirty="0"/>
              <a:t> function to determine the average </a:t>
            </a:r>
            <a:r>
              <a:rPr lang="en-US" b="1" dirty="0" err="1"/>
              <a:t>loan_amount</a:t>
            </a:r>
            <a:r>
              <a:rPr lang="en-US" dirty="0"/>
              <a:t> requested for this data set.</a:t>
            </a:r>
          </a:p>
          <a:p>
            <a:pPr lvl="2"/>
            <a:r>
              <a:rPr lang="en-US" dirty="0"/>
              <a:t>You can do this on a new sheet called </a:t>
            </a:r>
            <a:r>
              <a:rPr lang="en-US" i="1" dirty="0" err="1"/>
              <a:t>SummaryStatistics</a:t>
            </a:r>
            <a:r>
              <a:rPr lang="en-US" dirty="0"/>
              <a:t> – make sure to label your value so that you know what it corresponds to.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2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9627-1A1F-00E2-C36C-1A0E8A83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50B6-EE65-3525-9973-7459E88E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can quickly filter your spreadsheet to see only certain rows</a:t>
            </a:r>
          </a:p>
          <a:p>
            <a:pPr lvl="1"/>
            <a:r>
              <a:rPr lang="en-US" dirty="0"/>
              <a:t>Click on your </a:t>
            </a:r>
            <a:r>
              <a:rPr lang="en-US" i="1" dirty="0" err="1"/>
              <a:t>WrangledData</a:t>
            </a:r>
            <a:r>
              <a:rPr lang="en-US" dirty="0"/>
              <a:t> tab</a:t>
            </a:r>
          </a:p>
          <a:p>
            <a:pPr lvl="1"/>
            <a:r>
              <a:rPr lang="en-US" dirty="0"/>
              <a:t>Choose the </a:t>
            </a:r>
            <a:r>
              <a:rPr lang="en-US" i="1" dirty="0"/>
              <a:t>Data</a:t>
            </a:r>
            <a:r>
              <a:rPr lang="en-US" dirty="0"/>
              <a:t> menu from the ribbon</a:t>
            </a:r>
          </a:p>
          <a:p>
            <a:pPr lvl="1"/>
            <a:r>
              <a:rPr lang="en-US" dirty="0"/>
              <a:t>Click the </a:t>
            </a:r>
            <a:r>
              <a:rPr lang="en-US" i="1" dirty="0"/>
              <a:t>Filter</a:t>
            </a:r>
            <a:r>
              <a:rPr lang="en-US" dirty="0"/>
              <a:t> button (the icon looks like a funnel)</a:t>
            </a:r>
          </a:p>
          <a:p>
            <a:pPr lvl="1"/>
            <a:r>
              <a:rPr lang="en-US" dirty="0"/>
              <a:t>This adds drop-down menus to the first cell in each populated column</a:t>
            </a:r>
          </a:p>
          <a:p>
            <a:pPr lvl="1"/>
            <a:r>
              <a:rPr lang="en-US" dirty="0"/>
              <a:t>Click the drop-down menu in the </a:t>
            </a:r>
            <a:r>
              <a:rPr lang="en-US" b="1" dirty="0" err="1"/>
              <a:t>loan_intent</a:t>
            </a:r>
            <a:r>
              <a:rPr lang="en-US" dirty="0"/>
              <a:t> column and filter to see only </a:t>
            </a:r>
            <a:r>
              <a:rPr lang="en-US" i="1" dirty="0"/>
              <a:t>MEDICAL</a:t>
            </a:r>
            <a:r>
              <a:rPr lang="en-US" dirty="0"/>
              <a:t> loans</a:t>
            </a:r>
          </a:p>
          <a:p>
            <a:pPr lvl="1"/>
            <a:r>
              <a:rPr lang="en-US" dirty="0"/>
              <a:t>Now use the </a:t>
            </a:r>
            <a:r>
              <a:rPr lang="en-US" b="1" dirty="0" err="1"/>
              <a:t>loan_grade</a:t>
            </a:r>
            <a:r>
              <a:rPr lang="en-US" dirty="0"/>
              <a:t> filter to show only loans graded “A” or “B”</a:t>
            </a:r>
          </a:p>
          <a:p>
            <a:pPr lvl="1"/>
            <a:r>
              <a:rPr lang="en-US" dirty="0"/>
              <a:t>Click both drop-downs and revert back to showing all the rows</a:t>
            </a:r>
          </a:p>
        </p:txBody>
      </p:sp>
    </p:spTree>
    <p:extLst>
      <p:ext uri="{BB962C8B-B14F-4D97-AF65-F5344CB8AC3E}">
        <p14:creationId xmlns:p14="http://schemas.microsoft.com/office/powerpoint/2010/main" val="1287421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56A3-9B4D-CA37-EC8D-70967C40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Grouped Summaries with Pivot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48C5-2587-06ED-33FE-D8C2AA2D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Unfortunately filtering your data won’t change your calculations – we can use </a:t>
            </a:r>
            <a:r>
              <a:rPr lang="en-US" i="1" dirty="0"/>
              <a:t>pivot tables</a:t>
            </a:r>
            <a:r>
              <a:rPr lang="en-US" dirty="0"/>
              <a:t> to calculate quantities by group instead</a:t>
            </a:r>
          </a:p>
          <a:p>
            <a:pPr lvl="1"/>
            <a:r>
              <a:rPr lang="en-US" dirty="0"/>
              <a:t>Go to your </a:t>
            </a:r>
            <a:r>
              <a:rPr lang="en-US" i="1" dirty="0" err="1"/>
              <a:t>WrangledData</a:t>
            </a:r>
            <a:r>
              <a:rPr lang="en-US" dirty="0"/>
              <a:t> tab</a:t>
            </a:r>
          </a:p>
          <a:p>
            <a:pPr lvl="1"/>
            <a:r>
              <a:rPr lang="en-US" dirty="0"/>
              <a:t>Click on the </a:t>
            </a:r>
            <a:r>
              <a:rPr lang="en-US" i="1" dirty="0"/>
              <a:t>Insert</a:t>
            </a:r>
            <a:r>
              <a:rPr lang="en-US" dirty="0"/>
              <a:t> menu from the ribbon and choose </a:t>
            </a:r>
            <a:r>
              <a:rPr lang="en-US" i="1" dirty="0"/>
              <a:t>Pivot Table</a:t>
            </a:r>
            <a:endParaRPr lang="en-US" dirty="0"/>
          </a:p>
          <a:p>
            <a:pPr lvl="1"/>
            <a:r>
              <a:rPr lang="en-US" dirty="0"/>
              <a:t>In the </a:t>
            </a:r>
            <a:r>
              <a:rPr lang="en-US" i="1" dirty="0"/>
              <a:t>Table/Range</a:t>
            </a:r>
            <a:r>
              <a:rPr lang="en-US" dirty="0"/>
              <a:t> field for the data you want to </a:t>
            </a:r>
            <a:r>
              <a:rPr lang="en-US" dirty="0" err="1"/>
              <a:t>analyse</a:t>
            </a:r>
            <a:r>
              <a:rPr lang="en-US" dirty="0"/>
              <a:t> insert WrangledData!A1:WrangledData!N32582 (or the bottom-right cell corresponding to the area enclosing your populated data)</a:t>
            </a:r>
          </a:p>
          <a:p>
            <a:pPr lvl="1"/>
            <a:r>
              <a:rPr lang="en-US" dirty="0"/>
              <a:t>Choose to place the pivot table in a new worksheet (new tab)</a:t>
            </a:r>
          </a:p>
          <a:p>
            <a:pPr lvl="1"/>
            <a:r>
              <a:rPr lang="en-US" dirty="0"/>
              <a:t>Select the </a:t>
            </a:r>
            <a:r>
              <a:rPr lang="en-US" b="1" dirty="0" err="1"/>
              <a:t>loan_intent</a:t>
            </a:r>
            <a:r>
              <a:rPr lang="en-US" dirty="0"/>
              <a:t> and </a:t>
            </a:r>
            <a:r>
              <a:rPr lang="en-US" b="1" dirty="0" err="1"/>
              <a:t>loan_amnt</a:t>
            </a:r>
            <a:r>
              <a:rPr lang="en-US" dirty="0"/>
              <a:t> columns</a:t>
            </a:r>
          </a:p>
          <a:p>
            <a:pPr lvl="1"/>
            <a:r>
              <a:rPr lang="en-US" dirty="0"/>
              <a:t>Click on the </a:t>
            </a:r>
            <a:r>
              <a:rPr lang="en-US" i="1" dirty="0"/>
              <a:t>info</a:t>
            </a:r>
            <a:r>
              <a:rPr lang="en-US" dirty="0"/>
              <a:t> icon in the summary block and choose </a:t>
            </a:r>
            <a:r>
              <a:rPr lang="en-US" i="1" dirty="0"/>
              <a:t>AVERAGE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914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7320</TotalTime>
  <Words>1208</Words>
  <Application>Microsoft Macintosh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Gallery</vt:lpstr>
      <vt:lpstr>Unlocking Excel:  Data Analysis and Statistics</vt:lpstr>
      <vt:lpstr> File Types</vt:lpstr>
      <vt:lpstr> In-Class Data Set: Loan Approval and Credit Risk</vt:lpstr>
      <vt:lpstr> Explore the Data Set</vt:lpstr>
      <vt:lpstr> Working with your Data</vt:lpstr>
      <vt:lpstr> Let’s Create Some New Features</vt:lpstr>
      <vt:lpstr> Built-In Functionality</vt:lpstr>
      <vt:lpstr> Filtering</vt:lpstr>
      <vt:lpstr> Grouped Summaries with Pivot Tables</vt:lpstr>
      <vt:lpstr> Adding More Summaries</vt:lpstr>
      <vt:lpstr> Coming Soon…</vt:lpstr>
      <vt:lpstr> 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Adam</dc:creator>
  <cp:lastModifiedBy>Gilbert, Adam</cp:lastModifiedBy>
  <cp:revision>10</cp:revision>
  <dcterms:created xsi:type="dcterms:W3CDTF">2024-12-23T01:10:10Z</dcterms:created>
  <dcterms:modified xsi:type="dcterms:W3CDTF">2024-12-31T20:18:42Z</dcterms:modified>
</cp:coreProperties>
</file>