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78" r:id="rId8"/>
    <p:sldId id="279" r:id="rId9"/>
    <p:sldId id="276" r:id="rId10"/>
    <p:sldId id="277" r:id="rId11"/>
    <p:sldId id="274" r:id="rId12"/>
    <p:sldId id="27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75"/>
    <p:restoredTop sz="94744"/>
  </p:normalViewPr>
  <p:slideViewPr>
    <p:cSldViewPr snapToGrid="0">
      <p:cViewPr varScale="1">
        <p:scale>
          <a:sx n="119" d="100"/>
          <a:sy n="119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A16A-CE4A-AE84-4114-DB8018239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/>
              <a:t>Descriptive Statistics: Summary Statistics and Data Visualizations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D8E9A-A007-F324-B075-8044DDF79C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Investigating the data we have</a:t>
            </a:r>
          </a:p>
        </p:txBody>
      </p:sp>
    </p:spTree>
    <p:extLst>
      <p:ext uri="{BB962C8B-B14F-4D97-AF65-F5344CB8AC3E}">
        <p14:creationId xmlns:p14="http://schemas.microsoft.com/office/powerpoint/2010/main" val="31747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18F8-6379-5D7A-9F81-2C33CE98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Working with Skewed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C1FCB-7846-7AAF-8E2D-3865BC85A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data are skewed…</a:t>
            </a:r>
          </a:p>
          <a:p>
            <a:pPr lvl="1"/>
            <a:r>
              <a:rPr lang="en-US" dirty="0"/>
              <a:t>The mean is no longer an appropriate measure of center</a:t>
            </a:r>
          </a:p>
          <a:p>
            <a:pPr lvl="2"/>
            <a:r>
              <a:rPr lang="en-US" dirty="0"/>
              <a:t>We should use the </a:t>
            </a:r>
            <a:r>
              <a:rPr lang="en-US" i="1" dirty="0"/>
              <a:t>median</a:t>
            </a:r>
            <a:r>
              <a:rPr lang="en-US" dirty="0"/>
              <a:t> instead because the median is robust against outliers</a:t>
            </a:r>
          </a:p>
          <a:p>
            <a:pPr lvl="1"/>
            <a:r>
              <a:rPr lang="en-US" dirty="0"/>
              <a:t>The standard deviation is no longer an appropriate measure of spread</a:t>
            </a:r>
          </a:p>
          <a:p>
            <a:pPr lvl="2"/>
            <a:r>
              <a:rPr lang="en-US" dirty="0"/>
              <a:t>We should use the </a:t>
            </a:r>
            <a:r>
              <a:rPr lang="en-US" i="1" dirty="0"/>
              <a:t>interquartile range</a:t>
            </a:r>
            <a:r>
              <a:rPr lang="en-US" dirty="0"/>
              <a:t> (the distance between the 25</a:t>
            </a:r>
            <a:r>
              <a:rPr lang="en-US" baseline="30000" dirty="0"/>
              <a:t>th</a:t>
            </a:r>
            <a:r>
              <a:rPr lang="en-US" dirty="0"/>
              <a:t> percentile and 75</a:t>
            </a:r>
            <a:r>
              <a:rPr lang="en-US" baseline="30000" dirty="0"/>
              <a:t>th</a:t>
            </a:r>
            <a:r>
              <a:rPr lang="en-US" dirty="0"/>
              <a:t> percentile) instead because the IQR is robust against outliers</a:t>
            </a:r>
          </a:p>
        </p:txBody>
      </p:sp>
    </p:spTree>
    <p:extLst>
      <p:ext uri="{BB962C8B-B14F-4D97-AF65-F5344CB8AC3E}">
        <p14:creationId xmlns:p14="http://schemas.microsoft.com/office/powerpoint/2010/main" val="3796175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9FB6-4645-4972-C06B-528E3EF50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Multivariable Investigations: Summary Statistics </a:t>
            </a:r>
            <a:br>
              <a:rPr lang="en-US" dirty="0"/>
            </a:br>
            <a:r>
              <a:rPr lang="en-US" dirty="0"/>
              <a:t>and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6360-6017-3503-F2DD-28D70D7F2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We are often interested in the potential for associations between pairs of variables</a:t>
            </a:r>
          </a:p>
          <a:p>
            <a:pPr lvl="1"/>
            <a:r>
              <a:rPr lang="en-US" dirty="0"/>
              <a:t>Categorical and Categorical</a:t>
            </a:r>
          </a:p>
          <a:p>
            <a:pPr lvl="2"/>
            <a:r>
              <a:rPr lang="en-US" dirty="0"/>
              <a:t>Numerical summaries: frequencies and relative frequencies</a:t>
            </a:r>
          </a:p>
          <a:p>
            <a:pPr lvl="2"/>
            <a:r>
              <a:rPr lang="en-US" dirty="0"/>
              <a:t>Visualizations: bar plots with fill color (stacked bars)</a:t>
            </a:r>
          </a:p>
          <a:p>
            <a:pPr lvl="1"/>
            <a:r>
              <a:rPr lang="en-US" dirty="0"/>
              <a:t>Numerical and Categorical</a:t>
            </a:r>
          </a:p>
          <a:p>
            <a:pPr lvl="2"/>
            <a:r>
              <a:rPr lang="en-US" dirty="0"/>
              <a:t>Numerical summaries: grouped means, grouped medians, etc.</a:t>
            </a:r>
          </a:p>
          <a:p>
            <a:pPr lvl="2"/>
            <a:r>
              <a:rPr lang="en-US" dirty="0"/>
              <a:t>Visualizations: side-by-side boxplots, overlayed densities, etc.</a:t>
            </a:r>
          </a:p>
          <a:p>
            <a:pPr lvl="1"/>
            <a:r>
              <a:rPr lang="en-US" dirty="0"/>
              <a:t>Numerical and Numerical</a:t>
            </a:r>
          </a:p>
          <a:p>
            <a:pPr lvl="2"/>
            <a:r>
              <a:rPr lang="en-US" dirty="0"/>
              <a:t>Numerical summaries: correlation</a:t>
            </a:r>
          </a:p>
          <a:p>
            <a:pPr lvl="2"/>
            <a:r>
              <a:rPr lang="en-US" dirty="0"/>
              <a:t>Visualizations: scatterplots</a:t>
            </a:r>
          </a:p>
        </p:txBody>
      </p:sp>
    </p:spTree>
    <p:extLst>
      <p:ext uri="{BB962C8B-B14F-4D97-AF65-F5344CB8AC3E}">
        <p14:creationId xmlns:p14="http://schemas.microsoft.com/office/powerpoint/2010/main" val="223313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38D3D-103F-D7F6-B8B3-9E4A369D4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3137C-D34B-DD1B-0B8D-3ACE5691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Try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F8120-F196-D82F-F84A-FAFD382D8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Answer the following questions using our credit risk data set, and interpret the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i="1" dirty="0"/>
              <a:t>pivot table</a:t>
            </a:r>
            <a:r>
              <a:rPr lang="en-US" dirty="0"/>
              <a:t> to calculate frequencies for the combination of </a:t>
            </a:r>
            <a:r>
              <a:rPr lang="en-US" b="1" dirty="0" err="1"/>
              <a:t>loan_intent</a:t>
            </a:r>
            <a:r>
              <a:rPr lang="en-US" dirty="0"/>
              <a:t> and </a:t>
            </a:r>
            <a:r>
              <a:rPr lang="en-US" b="1" dirty="0" err="1"/>
              <a:t>loan_grade</a:t>
            </a:r>
            <a:endParaRPr lang="en-US" dirty="0"/>
          </a:p>
          <a:p>
            <a:pPr lvl="2"/>
            <a:r>
              <a:rPr lang="en-US" dirty="0"/>
              <a:t>Add a column, computing relative frequencies within each </a:t>
            </a:r>
            <a:r>
              <a:rPr lang="en-US" b="1" dirty="0" err="1"/>
              <a:t>loan_intent</a:t>
            </a:r>
            <a:r>
              <a:rPr lang="en-US" dirty="0"/>
              <a:t> category</a:t>
            </a:r>
          </a:p>
          <a:p>
            <a:pPr lvl="2"/>
            <a:r>
              <a:rPr lang="en-US" dirty="0"/>
              <a:t>Build a stacked bar graph to visualize the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i="1" dirty="0"/>
              <a:t>pivot table</a:t>
            </a:r>
            <a:r>
              <a:rPr lang="en-US" dirty="0"/>
              <a:t> to calculate relevant numerical summary statistics for </a:t>
            </a:r>
            <a:r>
              <a:rPr lang="en-US" b="1" dirty="0" err="1"/>
              <a:t>loan_interest_rate</a:t>
            </a:r>
            <a:r>
              <a:rPr lang="en-US" dirty="0"/>
              <a:t> by </a:t>
            </a:r>
            <a:r>
              <a:rPr lang="en-US" b="1" dirty="0" err="1"/>
              <a:t>loan_intent</a:t>
            </a:r>
            <a:r>
              <a:rPr lang="en-US" dirty="0"/>
              <a:t> category</a:t>
            </a:r>
          </a:p>
          <a:p>
            <a:pPr lvl="2"/>
            <a:r>
              <a:rPr lang="en-US" dirty="0"/>
              <a:t>Build a set of side-by-side boxplots to visualize the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Calculate the </a:t>
            </a:r>
            <a:r>
              <a:rPr lang="en-US" i="1" dirty="0"/>
              <a:t>correlation</a:t>
            </a:r>
            <a:r>
              <a:rPr lang="en-US" dirty="0"/>
              <a:t> between </a:t>
            </a:r>
            <a:r>
              <a:rPr lang="en-US" b="1" dirty="0" err="1"/>
              <a:t>loan_interest_rate</a:t>
            </a:r>
            <a:r>
              <a:rPr lang="en-US" dirty="0"/>
              <a:t> and </a:t>
            </a:r>
            <a:r>
              <a:rPr lang="en-US" b="1" dirty="0" err="1"/>
              <a:t>loan_amnt</a:t>
            </a:r>
            <a:endParaRPr lang="en-US" dirty="0"/>
          </a:p>
          <a:p>
            <a:pPr lvl="2"/>
            <a:r>
              <a:rPr lang="en-US" dirty="0"/>
              <a:t>Build a scatterplot to visualize the association (or lack thereof)</a:t>
            </a:r>
          </a:p>
        </p:txBody>
      </p:sp>
    </p:spTree>
    <p:extLst>
      <p:ext uri="{BB962C8B-B14F-4D97-AF65-F5344CB8AC3E}">
        <p14:creationId xmlns:p14="http://schemas.microsoft.com/office/powerpoint/2010/main" val="153060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B76B-5C70-B3C6-15F4-913741B9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Next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CB213-8A81-52D9-A2E7-1F027EF36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we’ll be doing…</a:t>
            </a:r>
          </a:p>
          <a:p>
            <a:pPr lvl="1"/>
            <a:r>
              <a:rPr lang="en-US" dirty="0"/>
              <a:t>Discrete Random Variables and Probability</a:t>
            </a:r>
          </a:p>
          <a:p>
            <a:r>
              <a:rPr lang="en-US" dirty="0"/>
              <a:t>How to prepare…</a:t>
            </a:r>
          </a:p>
          <a:p>
            <a:pPr lvl="1"/>
            <a:r>
              <a:rPr lang="en-US" dirty="0"/>
              <a:t>Read sections 3.1 – 3.3, </a:t>
            </a:r>
            <a:r>
              <a:rPr lang="en-US"/>
              <a:t>and 4.1, 4.2, and </a:t>
            </a:r>
            <a:r>
              <a:rPr lang="en-US" dirty="0"/>
              <a:t>4.4 of our textbook</a:t>
            </a:r>
          </a:p>
          <a:p>
            <a:r>
              <a:rPr lang="en-US" b="1" dirty="0"/>
              <a:t>Homework: </a:t>
            </a:r>
            <a:r>
              <a:rPr lang="en-US" dirty="0"/>
              <a:t>Complete </a:t>
            </a:r>
            <a:r>
              <a:rPr lang="en-US" i="1" dirty="0"/>
              <a:t>Homework 2 (Summary Statistics and Data Visualizations) </a:t>
            </a:r>
            <a:r>
              <a:rPr lang="en-US" dirty="0"/>
              <a:t>on MyOpenMath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01650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3796-5FC0-16E6-1034-BFD6CD756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Variable Types, Revisited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25771-AD68-27E1-4CB4-9B5BA873CD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Categorical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E485A-50C4-17DF-D73D-A349515584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Group observations into categories</a:t>
            </a:r>
          </a:p>
          <a:p>
            <a:pPr lvl="1"/>
            <a:r>
              <a:rPr lang="en-US" dirty="0"/>
              <a:t>Nominal – named categories (colors)</a:t>
            </a:r>
          </a:p>
          <a:p>
            <a:pPr lvl="1"/>
            <a:r>
              <a:rPr lang="en-US" dirty="0"/>
              <a:t>Ordinal – ordered categories (military rank)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22F32-65F5-0BC9-FB84-13A25C1FA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Numerical Variables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171EA0-6B0B-C242-D2E7-AAF25916E2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Variables for which taking an </a:t>
            </a:r>
            <a:r>
              <a:rPr lang="en-US" i="1" dirty="0"/>
              <a:t>average</a:t>
            </a:r>
            <a:r>
              <a:rPr lang="en-US" dirty="0"/>
              <a:t> is meaningful</a:t>
            </a:r>
          </a:p>
          <a:p>
            <a:pPr lvl="1"/>
            <a:r>
              <a:rPr lang="en-US" dirty="0"/>
              <a:t>Interval – differences are meaningful, but ratios are not; no minimum or “starting” value (temperatures)</a:t>
            </a:r>
          </a:p>
          <a:p>
            <a:pPr lvl="1"/>
            <a:r>
              <a:rPr lang="en-US" dirty="0"/>
              <a:t>Ratio – ratios are meaningful (heights)</a:t>
            </a:r>
          </a:p>
        </p:txBody>
      </p:sp>
    </p:spTree>
    <p:extLst>
      <p:ext uri="{BB962C8B-B14F-4D97-AF65-F5344CB8AC3E}">
        <p14:creationId xmlns:p14="http://schemas.microsoft.com/office/powerpoint/2010/main" val="342875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0B3C-546E-392C-5AA2-4D0C9761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Describing Categorical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CA5B6-EB47-9ED2-4822-C7734016B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Numerical Summaries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0B73F-D1B0-1243-DF88-FE77C77720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Frequency tables</a:t>
            </a:r>
          </a:p>
          <a:p>
            <a:pPr lvl="1"/>
            <a:r>
              <a:rPr lang="en-US" dirty="0"/>
              <a:t>Frequency (counts)</a:t>
            </a:r>
          </a:p>
          <a:p>
            <a:pPr lvl="1"/>
            <a:r>
              <a:rPr lang="en-US" dirty="0"/>
              <a:t>Relative frequency (proportions)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F7C018-6806-9417-8929-46DA62E71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7E171-C230-CB42-A874-76A47641B9E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Bar plots</a:t>
            </a:r>
          </a:p>
          <a:p>
            <a:r>
              <a:rPr lang="en-US" dirty="0"/>
              <a:t>Frequency polygons</a:t>
            </a:r>
          </a:p>
          <a:p>
            <a:r>
              <a:rPr lang="en-US" dirty="0"/>
              <a:t>Waffle charts</a:t>
            </a:r>
          </a:p>
          <a:p>
            <a:r>
              <a:rPr lang="en-US" dirty="0"/>
              <a:t>Pie and Donut charts (try to avoid these)</a:t>
            </a:r>
          </a:p>
        </p:txBody>
      </p:sp>
    </p:spTree>
    <p:extLst>
      <p:ext uri="{BB962C8B-B14F-4D97-AF65-F5344CB8AC3E}">
        <p14:creationId xmlns:p14="http://schemas.microsoft.com/office/powerpoint/2010/main" val="10424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7F70-3021-FFAE-3104-8FA554C5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Try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88FAA-265A-B6C6-90D3-4065682FA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Answer the following questions using our credit risk data set, and interpret the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which variables are categorical and which ones are numeric</a:t>
            </a:r>
          </a:p>
          <a:p>
            <a:pPr lvl="2"/>
            <a:r>
              <a:rPr lang="en-US" dirty="0"/>
              <a:t>Are there any that are neither? Is such a thing possible?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a </a:t>
            </a:r>
            <a:r>
              <a:rPr lang="en-US" i="1" dirty="0"/>
              <a:t>pivot table</a:t>
            </a:r>
            <a:r>
              <a:rPr lang="en-US" dirty="0"/>
              <a:t> to calculate the frequencies for the </a:t>
            </a:r>
            <a:r>
              <a:rPr lang="en-US" b="1" dirty="0" err="1"/>
              <a:t>person_home_ownership</a:t>
            </a:r>
            <a:r>
              <a:rPr lang="en-US" dirty="0"/>
              <a:t> variable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a column to the end of the pivot table, computing </a:t>
            </a:r>
            <a:r>
              <a:rPr lang="en-US" i="1" dirty="0"/>
              <a:t>relative frequencies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 the same tab as your frequency table, use the </a:t>
            </a:r>
            <a:r>
              <a:rPr lang="en-US" i="1" dirty="0"/>
              <a:t>Insert</a:t>
            </a:r>
            <a:r>
              <a:rPr lang="en-US" dirty="0"/>
              <a:t> menu on the ribbon and insert a bar graph for the </a:t>
            </a:r>
            <a:r>
              <a:rPr lang="en-US" b="1" dirty="0" err="1"/>
              <a:t>person_home_ownership</a:t>
            </a:r>
            <a:r>
              <a:rPr lang="en-US" dirty="0"/>
              <a:t> variable</a:t>
            </a:r>
          </a:p>
          <a:p>
            <a:pPr lvl="2"/>
            <a:r>
              <a:rPr lang="en-US" dirty="0"/>
              <a:t>Explore additional/alternative plot types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Investigate at least one other categorical variable by building a frequency table, relative frequency table, and appropriate plot</a:t>
            </a:r>
          </a:p>
        </p:txBody>
      </p:sp>
    </p:spTree>
    <p:extLst>
      <p:ext uri="{BB962C8B-B14F-4D97-AF65-F5344CB8AC3E}">
        <p14:creationId xmlns:p14="http://schemas.microsoft.com/office/powerpoint/2010/main" val="67171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EF48E-494B-1F6B-2082-2015BCE0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Describing Numerical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134AB-5271-FD0C-B3DB-398A7BD6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2019550"/>
            <a:ext cx="4645152" cy="454710"/>
          </a:xfrm>
        </p:spPr>
        <p:txBody>
          <a:bodyPr/>
          <a:lstStyle/>
          <a:p>
            <a:r>
              <a:rPr lang="en-US" dirty="0"/>
              <a:t>Numerical Summaries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8F3DD03-D855-81AB-8B2F-6D1F00D6DD9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447191" y="2474261"/>
                <a:ext cx="4645152" cy="299446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Measures of Center</a:t>
                </a:r>
              </a:p>
              <a:p>
                <a:pPr lvl="1"/>
                <a:r>
                  <a:rPr lang="en-US" dirty="0"/>
                  <a:t>Mean (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Median (middle value)</a:t>
                </a:r>
              </a:p>
              <a:p>
                <a:r>
                  <a:rPr lang="en-US" dirty="0"/>
                  <a:t>Measures of Spread</a:t>
                </a:r>
              </a:p>
              <a:p>
                <a:pPr lvl="1"/>
                <a:r>
                  <a:rPr lang="en-US" dirty="0"/>
                  <a:t>Standard deviation (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IQR (distance between 25</a:t>
                </a:r>
                <a:r>
                  <a:rPr lang="en-US" baseline="30000" dirty="0"/>
                  <a:t>th</a:t>
                </a:r>
                <a:r>
                  <a:rPr lang="en-US" dirty="0"/>
                  <a:t> and 75</a:t>
                </a:r>
                <a:r>
                  <a:rPr lang="en-US" baseline="30000" dirty="0"/>
                  <a:t>th</a:t>
                </a:r>
                <a:r>
                  <a:rPr lang="en-US" dirty="0"/>
                  <a:t> percentiles)</a:t>
                </a:r>
              </a:p>
              <a:p>
                <a:r>
                  <a:rPr lang="en-US" dirty="0"/>
                  <a:t>Others</a:t>
                </a:r>
              </a:p>
              <a:p>
                <a:pPr lvl="1"/>
                <a:r>
                  <a:rPr lang="en-US" dirty="0"/>
                  <a:t>Minimum, maximum, percentiles, etc.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8F3DD03-D855-81AB-8B2F-6D1F00D6DD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447191" y="2474261"/>
                <a:ext cx="4645152" cy="2994466"/>
              </a:xfrm>
              <a:blipFill>
                <a:blip r:embed="rId2"/>
                <a:stretch>
                  <a:fillRect l="-272" t="-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7CD14-4505-40B8-7BD0-453F7BF9A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451257"/>
          </a:xfrm>
        </p:spPr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58D1F-9CD7-2B30-1D1A-6B1A9238C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2362" y="2474260"/>
            <a:ext cx="4645152" cy="298460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Histograms</a:t>
            </a:r>
          </a:p>
          <a:p>
            <a:r>
              <a:rPr lang="en-US" dirty="0"/>
              <a:t>Density plots</a:t>
            </a:r>
          </a:p>
          <a:p>
            <a:r>
              <a:rPr lang="en-US" dirty="0"/>
              <a:t>Boxplots</a:t>
            </a:r>
          </a:p>
        </p:txBody>
      </p:sp>
    </p:spTree>
    <p:extLst>
      <p:ext uri="{BB962C8B-B14F-4D97-AF65-F5344CB8AC3E}">
        <p14:creationId xmlns:p14="http://schemas.microsoft.com/office/powerpoint/2010/main" val="152554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02C4E-D68C-0EF2-F4CF-4D859F1F7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58C4-6066-AB5D-6AB9-E78D774A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Try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05F36-3E3D-C06A-E30F-7F54A4DE0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Answer the following questions using our credit risk data set, and interpret the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 a new </a:t>
            </a:r>
            <a:r>
              <a:rPr lang="en-US" i="1" dirty="0" err="1"/>
              <a:t>DescriptiveStatistics</a:t>
            </a:r>
            <a:r>
              <a:rPr lang="en-US" dirty="0"/>
              <a:t> sheet, calculate each of the following for the </a:t>
            </a:r>
            <a:r>
              <a:rPr lang="en-US" b="1" dirty="0" err="1"/>
              <a:t>loan_amnt</a:t>
            </a:r>
            <a:r>
              <a:rPr lang="en-US" dirty="0"/>
              <a:t> variable</a:t>
            </a:r>
          </a:p>
          <a:p>
            <a:pPr lvl="2"/>
            <a:r>
              <a:rPr lang="en-US" dirty="0"/>
              <a:t>Minimum, 25</a:t>
            </a:r>
            <a:r>
              <a:rPr lang="en-US" baseline="30000" dirty="0"/>
              <a:t>th</a:t>
            </a:r>
            <a:r>
              <a:rPr lang="en-US" dirty="0"/>
              <a:t> percentile, mean, median, 75</a:t>
            </a:r>
            <a:r>
              <a:rPr lang="en-US" baseline="30000" dirty="0"/>
              <a:t>th</a:t>
            </a:r>
            <a:r>
              <a:rPr lang="en-US" dirty="0"/>
              <a:t> percentile, maximum, standard deviation and interquartile range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the </a:t>
            </a:r>
            <a:r>
              <a:rPr lang="en-US" i="1" dirty="0"/>
              <a:t>Insert</a:t>
            </a:r>
            <a:r>
              <a:rPr lang="en-US" dirty="0"/>
              <a:t> menu on the ribbon to insert a histogram for the </a:t>
            </a:r>
            <a:r>
              <a:rPr lang="en-US" b="1" dirty="0" err="1"/>
              <a:t>loan_amnt</a:t>
            </a:r>
            <a:r>
              <a:rPr lang="en-US" dirty="0"/>
              <a:t> variable</a:t>
            </a:r>
          </a:p>
          <a:p>
            <a:pPr lvl="2"/>
            <a:r>
              <a:rPr lang="en-US" dirty="0"/>
              <a:t>Explore additional/alternative plot types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Investigate at least one other categorical variable by calculating the summary statistics listed above and building at least one appropriate plot</a:t>
            </a:r>
          </a:p>
        </p:txBody>
      </p:sp>
    </p:spTree>
    <p:extLst>
      <p:ext uri="{BB962C8B-B14F-4D97-AF65-F5344CB8AC3E}">
        <p14:creationId xmlns:p14="http://schemas.microsoft.com/office/powerpoint/2010/main" val="96665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6D00-549C-8D07-4064-A3D0F236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Comments About Numerical Variables: </a:t>
            </a:r>
            <a:br>
              <a:rPr lang="en-US" dirty="0"/>
            </a:br>
            <a:r>
              <a:rPr lang="en-US" dirty="0"/>
              <a:t>Standard Deviations and z-scores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B7EB34-5F9E-5048-4100-35EDA29604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Sometimes we want to compare observed values from different scales</a:t>
                </a:r>
              </a:p>
              <a:p>
                <a:pPr lvl="1"/>
                <a:r>
                  <a:rPr lang="en-US" dirty="0"/>
                  <a:t>It’s easy to do this when there is a direct conversion, as in Fahrenheit to Celsius</a:t>
                </a:r>
              </a:p>
              <a:p>
                <a:pPr lvl="1"/>
                <a:r>
                  <a:rPr lang="en-US" dirty="0"/>
                  <a:t>Sometimes there is no direct conversion, as in SAT scores versus ACT scores</a:t>
                </a:r>
              </a:p>
              <a:p>
                <a:pPr lvl="2"/>
                <a:r>
                  <a:rPr lang="en-US" dirty="0"/>
                  <a:t>In these cases, we can make a comparison by converting measured values into “standard deviations above or below the mean” – this is known as a </a:t>
                </a:r>
                <a:r>
                  <a:rPr lang="en-US" i="1" dirty="0"/>
                  <a:t>z-score</a:t>
                </a:r>
              </a:p>
              <a:p>
                <a:pPr marL="0" indent="0" algn="ctr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dirty="0"/>
                  <a:t>	or 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, as an estimate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B7EB34-5F9E-5048-4100-35EDA29604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34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96FF-EA66-CE0E-97E0-CFE5B0FB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8F360-4E05-77C1-9B71-5E23C079F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Scenario: </a:t>
            </a:r>
            <a:r>
              <a:rPr lang="en-US" dirty="0"/>
              <a:t>Assume that the distribution of SAT scores has a mean of 1050 with a standard deviation of 210, while the distribution of ACT scores has a mean of 19.4 with a standard deviation of 5.8. Sam scored a 1210 on the SAT and Charlie scored a 24.6 on the ACT. Who scored relatively better?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4015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F6CE3-C855-FF16-588B-111B7525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Comments About Numerical Data:</a:t>
            </a:r>
            <a:br>
              <a:rPr lang="en-US" dirty="0"/>
            </a:br>
            <a:r>
              <a:rPr lang="en-US" dirty="0"/>
              <a:t>Skew in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53205-9418-52AF-E240-5C32AD365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Numerical data can be symmetric or skewed</a:t>
            </a:r>
          </a:p>
          <a:p>
            <a:pPr lvl="1"/>
            <a:r>
              <a:rPr lang="en-US" dirty="0"/>
              <a:t>Symmetric</a:t>
            </a:r>
          </a:p>
          <a:p>
            <a:pPr lvl="2"/>
            <a:r>
              <a:rPr lang="en-US" dirty="0"/>
              <a:t>Numerically: the mean and the median agree (they are nearly equal)</a:t>
            </a:r>
          </a:p>
          <a:p>
            <a:pPr lvl="2"/>
            <a:r>
              <a:rPr lang="en-US" dirty="0"/>
              <a:t>Graphically: the histogram (or density, etc.) have nearly identical “tails” to the left and right of the center</a:t>
            </a:r>
          </a:p>
          <a:p>
            <a:pPr lvl="1"/>
            <a:r>
              <a:rPr lang="en-US" dirty="0"/>
              <a:t>Right-skewed</a:t>
            </a:r>
          </a:p>
          <a:p>
            <a:pPr lvl="2"/>
            <a:r>
              <a:rPr lang="en-US" dirty="0"/>
              <a:t>Numerically: the mean is larger than the median</a:t>
            </a:r>
          </a:p>
          <a:p>
            <a:pPr lvl="2"/>
            <a:r>
              <a:rPr lang="en-US" dirty="0"/>
              <a:t>Graphically: the distribution has a stretched out right tail (may have large </a:t>
            </a:r>
            <a:r>
              <a:rPr lang="en-US" i="1" dirty="0"/>
              <a:t>outliers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Left-skewed</a:t>
            </a:r>
          </a:p>
          <a:p>
            <a:pPr lvl="2"/>
            <a:r>
              <a:rPr lang="en-US" dirty="0"/>
              <a:t>Numerically: the mean is smaller than the median</a:t>
            </a:r>
          </a:p>
          <a:p>
            <a:pPr lvl="2"/>
            <a:r>
              <a:rPr lang="en-US" dirty="0"/>
              <a:t>Graphically: the distribution has a stretched out left tail (may have small </a:t>
            </a:r>
            <a:r>
              <a:rPr lang="en-US" i="1" dirty="0"/>
              <a:t>outliers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84642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7800</TotalTime>
  <Words>967</Words>
  <Application>Microsoft Macintosh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Cambria Math</vt:lpstr>
      <vt:lpstr>Gallery</vt:lpstr>
      <vt:lpstr>Descriptive Statistics: Summary Statistics and Data Visualizations</vt:lpstr>
      <vt:lpstr> Variable Types, Revisited</vt:lpstr>
      <vt:lpstr> Describing Categorical Data</vt:lpstr>
      <vt:lpstr> Try It!</vt:lpstr>
      <vt:lpstr> Describing Numerical Data</vt:lpstr>
      <vt:lpstr> Try It!</vt:lpstr>
      <vt:lpstr>Additional Comments About Numerical Variables:  Standard Deviations and z-scores</vt:lpstr>
      <vt:lpstr> An Example</vt:lpstr>
      <vt:lpstr>Additional Comments About Numerical Data: Skew in Distributions</vt:lpstr>
      <vt:lpstr> Working with Skewed Data</vt:lpstr>
      <vt:lpstr>Multivariable Investigations: Summary Statistics  and Visualizations</vt:lpstr>
      <vt:lpstr> Try It!</vt:lpstr>
      <vt:lpstr> Next Time…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Gilbert, Adam</dc:creator>
  <cp:lastModifiedBy>Gilbert, Adam</cp:lastModifiedBy>
  <cp:revision>13</cp:revision>
  <dcterms:created xsi:type="dcterms:W3CDTF">2024-12-23T01:10:10Z</dcterms:created>
  <dcterms:modified xsi:type="dcterms:W3CDTF">2024-12-30T12:46:21Z</dcterms:modified>
</cp:coreProperties>
</file>