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69" r:id="rId3"/>
    <p:sldId id="270" r:id="rId4"/>
    <p:sldId id="271" r:id="rId5"/>
    <p:sldId id="272" r:id="rId6"/>
    <p:sldId id="274" r:id="rId7"/>
    <p:sldId id="273" r:id="rId8"/>
    <p:sldId id="275" r:id="rId9"/>
    <p:sldId id="276" r:id="rId10"/>
    <p:sldId id="282" r:id="rId11"/>
    <p:sldId id="277" r:id="rId12"/>
    <p:sldId id="278" r:id="rId13"/>
    <p:sldId id="279" r:id="rId14"/>
    <p:sldId id="280" r:id="rId15"/>
    <p:sldId id="281" r:id="rId16"/>
    <p:sldId id="284" r:id="rId17"/>
    <p:sldId id="285" r:id="rId18"/>
    <p:sldId id="286" r:id="rId19"/>
    <p:sldId id="287" r:id="rId20"/>
    <p:sldId id="288" r:id="rId21"/>
    <p:sldId id="289" r:id="rId22"/>
    <p:sldId id="290" r:id="rId23"/>
    <p:sldId id="291" r:id="rId24"/>
    <p:sldId id="26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7"/>
    <p:restoredTop sz="94744"/>
  </p:normalViewPr>
  <p:slideViewPr>
    <p:cSldViewPr snapToGrid="0">
      <p:cViewPr varScale="1">
        <p:scale>
          <a:sx n="90" d="100"/>
          <a:sy n="90" d="100"/>
        </p:scale>
        <p:origin x="208"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cap="none" baseline="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none"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12/28/24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12/28/24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12/28/24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A16A-CE4A-AE84-4114-DB8018239CB4}"/>
              </a:ext>
            </a:extLst>
          </p:cNvPr>
          <p:cNvSpPr>
            <a:spLocks noGrp="1"/>
          </p:cNvSpPr>
          <p:nvPr>
            <p:ph type="ctrTitle"/>
          </p:nvPr>
        </p:nvSpPr>
        <p:spPr/>
        <p:txBody>
          <a:bodyPr>
            <a:normAutofit fontScale="90000"/>
          </a:bodyPr>
          <a:lstStyle/>
          <a:p>
            <a:r>
              <a:rPr lang="en-US" sz="6600" dirty="0"/>
              <a:t>Discrete Probability and the Binomial Distribution</a:t>
            </a:r>
            <a:endParaRPr lang="en-US" dirty="0"/>
          </a:p>
        </p:txBody>
      </p:sp>
      <p:sp>
        <p:nvSpPr>
          <p:cNvPr id="3" name="Subtitle 2">
            <a:extLst>
              <a:ext uri="{FF2B5EF4-FFF2-40B4-BE49-F238E27FC236}">
                <a16:creationId xmlns:a16="http://schemas.microsoft.com/office/drawing/2014/main" id="{49BD8E9A-A007-F324-B075-8044DDF79C9B}"/>
              </a:ext>
            </a:extLst>
          </p:cNvPr>
          <p:cNvSpPr>
            <a:spLocks noGrp="1"/>
          </p:cNvSpPr>
          <p:nvPr>
            <p:ph type="subTitle" idx="1"/>
          </p:nvPr>
        </p:nvSpPr>
        <p:spPr/>
        <p:txBody>
          <a:bodyPr/>
          <a:lstStyle/>
          <a:p>
            <a:r>
              <a:rPr lang="en-US" dirty="0"/>
              <a:t>An introduction to probability and probabilistic thinking</a:t>
            </a:r>
          </a:p>
        </p:txBody>
      </p:sp>
    </p:spTree>
    <p:extLst>
      <p:ext uri="{BB962C8B-B14F-4D97-AF65-F5344CB8AC3E}">
        <p14:creationId xmlns:p14="http://schemas.microsoft.com/office/powerpoint/2010/main" val="31747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DF0C9-120F-0122-712F-C4667BBB1011}"/>
              </a:ext>
            </a:extLst>
          </p:cNvPr>
          <p:cNvSpPr>
            <a:spLocks noGrp="1"/>
          </p:cNvSpPr>
          <p:nvPr>
            <p:ph type="title"/>
          </p:nvPr>
        </p:nvSpPr>
        <p:spPr/>
        <p:txBody>
          <a:bodyPr/>
          <a:lstStyle/>
          <a:p>
            <a:br>
              <a:rPr lang="en-US" dirty="0"/>
            </a:br>
            <a:r>
              <a:rPr lang="en-US" dirty="0"/>
              <a:t>Before We Move Forward, Ask Me Two Questions…</a:t>
            </a:r>
          </a:p>
        </p:txBody>
      </p:sp>
    </p:spTree>
    <p:extLst>
      <p:ext uri="{BB962C8B-B14F-4D97-AF65-F5344CB8AC3E}">
        <p14:creationId xmlns:p14="http://schemas.microsoft.com/office/powerpoint/2010/main" val="244040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06412-8EC5-0030-98FB-A46DEFBA14A1}"/>
              </a:ext>
            </a:extLst>
          </p:cNvPr>
          <p:cNvSpPr>
            <a:spLocks noGrp="1"/>
          </p:cNvSpPr>
          <p:nvPr>
            <p:ph type="title"/>
          </p:nvPr>
        </p:nvSpPr>
        <p:spPr/>
        <p:txBody>
          <a:bodyPr>
            <a:normAutofit/>
          </a:bodyPr>
          <a:lstStyle/>
          <a:p>
            <a:r>
              <a:rPr lang="en-US" dirty="0"/>
              <a:t>A Special Class of [non-Uniform] Discrete </a:t>
            </a:r>
            <a:br>
              <a:rPr lang="en-US" dirty="0"/>
            </a:br>
            <a:r>
              <a:rPr lang="en-US" dirty="0"/>
              <a:t>Distributions: The Binomial 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3A92B14-A637-EACE-F89A-4B47EF3E8FB6}"/>
                  </a:ext>
                </a:extLst>
              </p:cNvPr>
              <p:cNvSpPr>
                <a:spLocks noGrp="1"/>
              </p:cNvSpPr>
              <p:nvPr>
                <p:ph idx="1"/>
              </p:nvPr>
            </p:nvSpPr>
            <p:spPr/>
            <p:txBody>
              <a:bodyPr>
                <a:normAutofit fontScale="92500" lnSpcReduction="10000"/>
              </a:bodyPr>
              <a:lstStyle/>
              <a:p>
                <a:r>
                  <a:rPr lang="en-US" dirty="0"/>
                  <a:t>A </a:t>
                </a:r>
                <a:r>
                  <a:rPr lang="en-US" i="1" dirty="0"/>
                  <a:t>binomial experiment</a:t>
                </a:r>
                <a:r>
                  <a:rPr lang="en-US" dirty="0"/>
                  <a:t> is a collection of repeated trials satisfying that</a:t>
                </a:r>
              </a:p>
              <a:p>
                <a:pPr marL="800100" lvl="1" indent="-342900">
                  <a:buFont typeface="+mj-lt"/>
                  <a:buAutoNum type="arabicPeriod"/>
                </a:pPr>
                <a:r>
                  <a:rPr lang="en-US" dirty="0"/>
                  <a:t>The number of trials to be run (</a:t>
                </a:r>
                <a14:m>
                  <m:oMath xmlns:m="http://schemas.openxmlformats.org/officeDocument/2006/math">
                    <m:r>
                      <a:rPr lang="en-US" b="0" i="1" smtClean="0">
                        <a:latin typeface="Cambria Math" panose="02040503050406030204" pitchFamily="18" charset="0"/>
                      </a:rPr>
                      <m:t>𝑛</m:t>
                    </m:r>
                  </m:oMath>
                </a14:m>
                <a:r>
                  <a:rPr lang="en-US" dirty="0"/>
                  <a:t>) is fixed</a:t>
                </a:r>
              </a:p>
              <a:p>
                <a:pPr marL="800100" lvl="1" indent="-342900">
                  <a:buFont typeface="+mj-lt"/>
                  <a:buAutoNum type="arabicPeriod"/>
                </a:pPr>
                <a:r>
                  <a:rPr lang="en-US" dirty="0"/>
                  <a:t>Each trial has only two possible outcomes, often referred to as </a:t>
                </a:r>
                <a:r>
                  <a:rPr lang="en-US" i="1" dirty="0"/>
                  <a:t>success</a:t>
                </a:r>
                <a:r>
                  <a:rPr lang="en-US" dirty="0"/>
                  <a:t>/</a:t>
                </a:r>
                <a:r>
                  <a:rPr lang="en-US" i="1" dirty="0"/>
                  <a:t>failure</a:t>
                </a:r>
                <a:endParaRPr lang="en-US" dirty="0"/>
              </a:p>
              <a:p>
                <a:pPr marL="800100" lvl="1" indent="-342900">
                  <a:buFont typeface="+mj-lt"/>
                  <a:buAutoNum type="arabicPeriod"/>
                </a:pPr>
                <a:r>
                  <a:rPr lang="en-US" dirty="0"/>
                  <a:t>The probability of success (</a:t>
                </a:r>
                <a14:m>
                  <m:oMath xmlns:m="http://schemas.openxmlformats.org/officeDocument/2006/math">
                    <m:r>
                      <a:rPr lang="en-US" b="0" i="1" smtClean="0">
                        <a:latin typeface="Cambria Math" panose="02040503050406030204" pitchFamily="18" charset="0"/>
                      </a:rPr>
                      <m:t>𝑝</m:t>
                    </m:r>
                  </m:oMath>
                </a14:m>
                <a:r>
                  <a:rPr lang="en-US" dirty="0"/>
                  <a:t>) is constant from on trial to the next (independent trials)</a:t>
                </a:r>
              </a:p>
              <a:p>
                <a:r>
                  <a:rPr lang="en-US" dirty="0"/>
                  <a:t>Each individual trial is referred to as a </a:t>
                </a:r>
                <a:r>
                  <a:rPr lang="en-US" i="1" dirty="0"/>
                  <a:t>Bernoulli trial</a:t>
                </a:r>
                <a:endParaRPr lang="en-US" dirty="0"/>
              </a:p>
              <a:p>
                <a:r>
                  <a:rPr lang="en-US" dirty="0"/>
                  <a:t>Letting the random variable </a:t>
                </a:r>
                <a14:m>
                  <m:oMath xmlns:m="http://schemas.openxmlformats.org/officeDocument/2006/math">
                    <m:r>
                      <a:rPr lang="en-US" b="0" i="1" smtClean="0">
                        <a:latin typeface="Cambria Math" panose="02040503050406030204" pitchFamily="18" charset="0"/>
                      </a:rPr>
                      <m:t>𝑋</m:t>
                    </m:r>
                  </m:oMath>
                </a14:m>
                <a:r>
                  <a:rPr lang="en-US" dirty="0"/>
                  <a:t> denote the </a:t>
                </a:r>
                <a:r>
                  <a:rPr lang="en-US" b="1" dirty="0"/>
                  <a:t>number of successes</a:t>
                </a:r>
                <a:r>
                  <a:rPr lang="en-US" dirty="0"/>
                  <a:t> from a binomial experiment with </a:t>
                </a:r>
                <a14:m>
                  <m:oMath xmlns:m="http://schemas.openxmlformats.org/officeDocument/2006/math">
                    <m:r>
                      <a:rPr lang="en-US" b="0" i="1" smtClean="0">
                        <a:latin typeface="Cambria Math" panose="02040503050406030204" pitchFamily="18" charset="0"/>
                      </a:rPr>
                      <m:t>𝑛</m:t>
                    </m:r>
                  </m:oMath>
                </a14:m>
                <a:r>
                  <a:rPr lang="en-US" dirty="0"/>
                  <a:t> trials and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𝑠𝑢𝑐𝑐𝑒𝑠𝑠</m:t>
                        </m:r>
                      </m:e>
                    </m:d>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then </a:t>
                </a:r>
                <a14:m>
                  <m:oMath xmlns:m="http://schemas.openxmlformats.org/officeDocument/2006/math">
                    <m:r>
                      <a:rPr lang="en-US" i="1">
                        <a:latin typeface="Cambria Math" panose="02040503050406030204" pitchFamily="18" charset="0"/>
                      </a:rPr>
                      <m:t>𝑋</m:t>
                    </m:r>
                  </m:oMath>
                </a14:m>
                <a:r>
                  <a:rPr lang="en-US" dirty="0"/>
                  <a:t> follows a </a:t>
                </a:r>
                <a:r>
                  <a:rPr lang="en-US" i="1" dirty="0"/>
                  <a:t>binomial distribution</a:t>
                </a:r>
                <a:r>
                  <a:rPr lang="en-US" dirty="0"/>
                  <a:t> such that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𝑘</m:t>
                            </m:r>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(1 −</m:t>
                        </m:r>
                        <m:r>
                          <a:rPr lang="en-US" b="0" i="1" smtClean="0">
                            <a:latin typeface="Cambria Math" panose="02040503050406030204" pitchFamily="18" charset="0"/>
                          </a:rPr>
                          <m:t>𝑝</m:t>
                        </m:r>
                        <m:r>
                          <a:rPr lang="en-US" b="0" i="1" smtClean="0">
                            <a:latin typeface="Cambria Math" panose="02040503050406030204" pitchFamily="18" charset="0"/>
                          </a:rPr>
                          <m:t>)</m:t>
                        </m:r>
                      </m:e>
                      <m:sup>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𝑘</m:t>
                        </m:r>
                      </m:sup>
                    </m:sSup>
                  </m:oMath>
                </a14:m>
                <a:r>
                  <a:rPr lang="en-US" dirty="0"/>
                  <a:t>, where </a:t>
                </a:r>
                <a14:m>
                  <m:oMath xmlns:m="http://schemas.openxmlformats.org/officeDocument/2006/math">
                    <m:d>
                      <m:dPr>
                        <m:ctrlPr>
                          <a:rPr lang="en-US" i="1" smtClean="0">
                            <a:latin typeface="Cambria Math" panose="02040503050406030204" pitchFamily="18" charset="0"/>
                          </a:rPr>
                        </m:ctrlPr>
                      </m:dPr>
                      <m:e>
                        <m:f>
                          <m:fPr>
                            <m:type m:val="noBar"/>
                            <m:ctrlPr>
                              <a:rPr lang="en-US"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𝑘</m:t>
                            </m:r>
                          </m:den>
                        </m:f>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𝑘</m:t>
                            </m:r>
                          </m:e>
                        </m:d>
                        <m:r>
                          <a:rPr lang="en-US" b="0" i="1" smtClean="0">
                            <a:latin typeface="Cambria Math" panose="02040503050406030204" pitchFamily="18" charset="0"/>
                          </a:rPr>
                          <m:t>!</m:t>
                        </m:r>
                      </m:den>
                    </m:f>
                  </m:oMath>
                </a14:m>
                <a:r>
                  <a:rPr lang="en-US" dirty="0"/>
                  <a:t> counts the number of ways to arrange the </a:t>
                </a:r>
                <a14:m>
                  <m:oMath xmlns:m="http://schemas.openxmlformats.org/officeDocument/2006/math">
                    <m:r>
                      <a:rPr lang="en-US" b="0" i="1" smtClean="0">
                        <a:latin typeface="Cambria Math" panose="02040503050406030204" pitchFamily="18" charset="0"/>
                      </a:rPr>
                      <m:t>𝑘</m:t>
                    </m:r>
                  </m:oMath>
                </a14:m>
                <a:r>
                  <a:rPr lang="en-US" dirty="0"/>
                  <a:t> successes among the </a:t>
                </a:r>
                <a14:m>
                  <m:oMath xmlns:m="http://schemas.openxmlformats.org/officeDocument/2006/math">
                    <m:r>
                      <a:rPr lang="en-US" b="0" i="1" smtClean="0">
                        <a:latin typeface="Cambria Math" panose="02040503050406030204" pitchFamily="18" charset="0"/>
                      </a:rPr>
                      <m:t>𝑛</m:t>
                    </m:r>
                  </m:oMath>
                </a14:m>
                <a:r>
                  <a:rPr lang="en-US" dirty="0"/>
                  <a:t> trials</a:t>
                </a:r>
              </a:p>
            </p:txBody>
          </p:sp>
        </mc:Choice>
        <mc:Fallback>
          <p:sp>
            <p:nvSpPr>
              <p:cNvPr id="3" name="Content Placeholder 2">
                <a:extLst>
                  <a:ext uri="{FF2B5EF4-FFF2-40B4-BE49-F238E27FC236}">
                    <a16:creationId xmlns:a16="http://schemas.microsoft.com/office/drawing/2014/main" id="{E3A92B14-A637-EACE-F89A-4B47EF3E8FB6}"/>
                  </a:ext>
                </a:extLst>
              </p:cNvPr>
              <p:cNvSpPr>
                <a:spLocks noGrp="1" noRot="1" noChangeAspect="1" noMove="1" noResize="1" noEditPoints="1" noAdjustHandles="1" noChangeArrowheads="1" noChangeShapeType="1" noTextEdit="1"/>
              </p:cNvSpPr>
              <p:nvPr>
                <p:ph idx="1"/>
              </p:nvPr>
            </p:nvSpPr>
            <p:spPr>
              <a:blipFill>
                <a:blip r:embed="rId2"/>
                <a:stretch>
                  <a:fillRect l="-528" t="-366" b="-2930"/>
                </a:stretch>
              </a:blipFill>
            </p:spPr>
            <p:txBody>
              <a:bodyPr/>
              <a:lstStyle/>
              <a:p>
                <a:r>
                  <a:rPr lang="en-US">
                    <a:noFill/>
                  </a:rPr>
                  <a:t> </a:t>
                </a:r>
              </a:p>
            </p:txBody>
          </p:sp>
        </mc:Fallback>
      </mc:AlternateContent>
    </p:spTree>
    <p:extLst>
      <p:ext uri="{BB962C8B-B14F-4D97-AF65-F5344CB8AC3E}">
        <p14:creationId xmlns:p14="http://schemas.microsoft.com/office/powerpoint/2010/main" val="16986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057" name="Picture 2056">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59" name="Straight Connector 2058">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63" name="Rectangle 2062">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Rectangle 2064">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93FBCB4F-BDB5-C9FA-7D66-D481C72193A4}"/>
              </a:ext>
            </a:extLst>
          </p:cNvPr>
          <p:cNvSpPr>
            <a:spLocks noGrp="1"/>
          </p:cNvSpPr>
          <p:nvPr>
            <p:ph type="title"/>
          </p:nvPr>
        </p:nvSpPr>
        <p:spPr>
          <a:xfrm>
            <a:off x="659301" y="1474969"/>
            <a:ext cx="2823919" cy="1868760"/>
          </a:xfrm>
        </p:spPr>
        <p:txBody>
          <a:bodyPr vert="horz" lIns="91440" tIns="45720" rIns="91440" bIns="0" rtlCol="0" anchor="b">
            <a:normAutofit/>
          </a:bodyPr>
          <a:lstStyle/>
          <a:p>
            <a:br>
              <a:rPr lang="en-US" sz="2500" cap="all"/>
            </a:br>
            <a:r>
              <a:rPr lang="en-US" sz="2500" cap="all"/>
              <a:t>Examples of Binomial Distributions</a:t>
            </a:r>
          </a:p>
        </p:txBody>
      </p:sp>
      <p:cxnSp>
        <p:nvCxnSpPr>
          <p:cNvPr id="2067" name="Straight Connector 2066">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069" name="Group 2068">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052" name="Rectangle 2051">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53" name="Rectangle 2052">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73" name="Rectangle 2072">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42CBB41B-050A-1D81-7BF0-160E80F9977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618374" y="1478702"/>
            <a:ext cx="6282919" cy="3141458"/>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074">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77" name="Straight Connector 2076">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45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59D9-1C34-F9A2-9841-6E2814D3B8FF}"/>
              </a:ext>
            </a:extLst>
          </p:cNvPr>
          <p:cNvSpPr>
            <a:spLocks noGrp="1"/>
          </p:cNvSpPr>
          <p:nvPr>
            <p:ph type="title"/>
          </p:nvPr>
        </p:nvSpPr>
        <p:spPr/>
        <p:txBody>
          <a:bodyPr/>
          <a:lstStyle/>
          <a:p>
            <a:br>
              <a:rPr lang="en-US" dirty="0"/>
            </a:br>
            <a:r>
              <a:rPr lang="en-US" dirty="0"/>
              <a:t>Identifying Binomial Experiments</a:t>
            </a:r>
          </a:p>
        </p:txBody>
      </p:sp>
      <p:sp>
        <p:nvSpPr>
          <p:cNvPr id="3" name="Content Placeholder 2">
            <a:extLst>
              <a:ext uri="{FF2B5EF4-FFF2-40B4-BE49-F238E27FC236}">
                <a16:creationId xmlns:a16="http://schemas.microsoft.com/office/drawing/2014/main" id="{CC70AB8A-CED1-63A2-EA4D-7E736FE65F26}"/>
              </a:ext>
            </a:extLst>
          </p:cNvPr>
          <p:cNvSpPr>
            <a:spLocks noGrp="1"/>
          </p:cNvSpPr>
          <p:nvPr>
            <p:ph idx="1"/>
          </p:nvPr>
        </p:nvSpPr>
        <p:spPr/>
        <p:txBody>
          <a:bodyPr>
            <a:normAutofit fontScale="85000" lnSpcReduction="10000"/>
          </a:bodyPr>
          <a:lstStyle/>
          <a:p>
            <a:pPr marL="0" indent="0">
              <a:buNone/>
            </a:pPr>
            <a:r>
              <a:rPr lang="en-US" dirty="0"/>
              <a:t>Which of the following scenarios correspond to binomial experiments? Why?</a:t>
            </a:r>
          </a:p>
          <a:p>
            <a:pPr marL="457200" indent="-457200">
              <a:buFont typeface="+mj-lt"/>
              <a:buAutoNum type="arabicPeriod"/>
            </a:pPr>
            <a:r>
              <a:rPr lang="en-US" b="0" i="0" dirty="0">
                <a:solidFill>
                  <a:srgbClr val="000000"/>
                </a:solidFill>
                <a:effectLst/>
                <a:latin typeface="Palatino Linotype" panose="02040502050505030304" pitchFamily="18" charset="0"/>
              </a:rPr>
              <a:t>It is estimated that 77% of people have been in at least one car accident in their lives. Researchers asked 48 randomly selected individuals whether they have ever been in a car accident.</a:t>
            </a:r>
          </a:p>
          <a:p>
            <a:pPr marL="457200" indent="-457200">
              <a:buFont typeface="+mj-lt"/>
              <a:buAutoNum type="arabicPeriod"/>
            </a:pPr>
            <a:r>
              <a:rPr lang="en-US" b="0" i="0" dirty="0">
                <a:solidFill>
                  <a:srgbClr val="000000"/>
                </a:solidFill>
                <a:effectLst/>
                <a:latin typeface="Palatino Linotype" panose="02040502050505030304" pitchFamily="18" charset="0"/>
              </a:rPr>
              <a:t>A researcher surveys students one by one, asking if they agree with a policy. The researcher continues until exactly 50 students say they agree with the policy.</a:t>
            </a:r>
            <a:endParaRPr lang="en-US" dirty="0">
              <a:solidFill>
                <a:srgbClr val="000000"/>
              </a:solidFill>
              <a:latin typeface="Palatino Linotype" panose="02040502050505030304" pitchFamily="18" charset="0"/>
            </a:endParaRPr>
          </a:p>
          <a:p>
            <a:pPr marL="457200" indent="-457200">
              <a:buFont typeface="+mj-lt"/>
              <a:buAutoNum type="arabicPeriod"/>
            </a:pPr>
            <a:r>
              <a:rPr lang="en-US" b="0" i="0" dirty="0">
                <a:solidFill>
                  <a:srgbClr val="000000"/>
                </a:solidFill>
                <a:effectLst/>
                <a:latin typeface="Palatino Linotype" panose="02040502050505030304" pitchFamily="18" charset="0"/>
              </a:rPr>
              <a:t>You are measuring the time until a machine fails. Each machine’s lifespan is recorded, but failures occur at unpredictable times based on complex factors such as wear and tear.</a:t>
            </a:r>
          </a:p>
          <a:p>
            <a:pPr marL="457200" indent="-457200">
              <a:buFont typeface="+mj-lt"/>
              <a:buAutoNum type="arabicPeriod"/>
            </a:pPr>
            <a:r>
              <a:rPr lang="en-US" b="0" i="0" dirty="0">
                <a:solidFill>
                  <a:srgbClr val="000000"/>
                </a:solidFill>
                <a:effectLst/>
                <a:latin typeface="Palatino Linotype" panose="02040502050505030304" pitchFamily="18" charset="0"/>
              </a:rPr>
              <a:t>A factory has a defect rate of 3% in the products it manufactures. Inspectors randomly select and evaluate 100 products.</a:t>
            </a:r>
            <a:endParaRPr lang="en-US" dirty="0"/>
          </a:p>
        </p:txBody>
      </p:sp>
    </p:spTree>
    <p:extLst>
      <p:ext uri="{BB962C8B-B14F-4D97-AF65-F5344CB8AC3E}">
        <p14:creationId xmlns:p14="http://schemas.microsoft.com/office/powerpoint/2010/main" val="194570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3C774-4290-A61A-A7C3-CEAEE52891E2}"/>
              </a:ext>
            </a:extLst>
          </p:cNvPr>
          <p:cNvSpPr>
            <a:spLocks noGrp="1"/>
          </p:cNvSpPr>
          <p:nvPr>
            <p:ph type="title"/>
          </p:nvPr>
        </p:nvSpPr>
        <p:spPr/>
        <p:txBody>
          <a:bodyPr>
            <a:normAutofit/>
          </a:bodyPr>
          <a:lstStyle/>
          <a:p>
            <a:r>
              <a:rPr lang="en-US" dirty="0"/>
              <a:t>Calculating Probabilities with the Binomial Distribution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DE4BE6-0EB0-63D8-11CD-CEE980FDE73C}"/>
                  </a:ext>
                </a:extLst>
              </p:cNvPr>
              <p:cNvSpPr>
                <a:spLocks noGrp="1"/>
              </p:cNvSpPr>
              <p:nvPr>
                <p:ph idx="1"/>
              </p:nvPr>
            </p:nvSpPr>
            <p:spPr/>
            <p:txBody>
              <a:bodyPr/>
              <a:lstStyle/>
              <a:p>
                <a:pPr marL="0" indent="0">
                  <a:buNone/>
                </a:pPr>
                <a:r>
                  <a:rPr lang="en-US" dirty="0"/>
                  <a:t>Let </a:t>
                </a:r>
                <a14:m>
                  <m:oMath xmlns:m="http://schemas.openxmlformats.org/officeDocument/2006/math">
                    <m:r>
                      <a:rPr lang="en-US" b="0" i="1" smtClean="0">
                        <a:latin typeface="Cambria Math" panose="02040503050406030204" pitchFamily="18" charset="0"/>
                      </a:rPr>
                      <m:t>𝑋</m:t>
                    </m:r>
                  </m:oMath>
                </a14:m>
                <a:r>
                  <a:rPr lang="en-US" dirty="0"/>
                  <a:t> count the number of successes from a binomial experiment with </a:t>
                </a:r>
                <a14:m>
                  <m:oMath xmlns:m="http://schemas.openxmlformats.org/officeDocument/2006/math">
                    <m:r>
                      <a:rPr lang="en-US" b="0" i="1" smtClean="0">
                        <a:latin typeface="Cambria Math" panose="02040503050406030204" pitchFamily="18" charset="0"/>
                      </a:rPr>
                      <m:t>𝑛</m:t>
                    </m:r>
                  </m:oMath>
                </a14:m>
                <a:r>
                  <a:rPr lang="en-US" dirty="0"/>
                  <a:t> trials and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𝑠𝑢𝑐𝑐𝑒𝑠𝑠</m:t>
                        </m:r>
                      </m:e>
                    </m:d>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Then, </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𝑘</m:t>
                            </m:r>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(1 −</m:t>
                        </m:r>
                        <m:r>
                          <a:rPr lang="en-US" b="0" i="1" smtClean="0">
                            <a:latin typeface="Cambria Math" panose="02040503050406030204" pitchFamily="18" charset="0"/>
                          </a:rPr>
                          <m:t>𝑝</m:t>
                        </m:r>
                        <m:r>
                          <a:rPr lang="en-US" b="0" i="1" smtClean="0">
                            <a:latin typeface="Cambria Math" panose="02040503050406030204" pitchFamily="18" charset="0"/>
                          </a:rPr>
                          <m:t>)</m:t>
                        </m:r>
                      </m:e>
                      <m:sup>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𝑘</m:t>
                        </m:r>
                      </m:sup>
                    </m:sSup>
                  </m:oMath>
                </a14:m>
                <a:endParaRPr lang="en-US" b="0" dirty="0"/>
              </a:p>
              <a:p>
                <a:pPr lvl="2"/>
                <a:r>
                  <a:rPr lang="en-US" dirty="0"/>
                  <a:t>In Excel, </a:t>
                </a:r>
                <a14:m>
                  <m:oMath xmlns:m="http://schemas.openxmlformats.org/officeDocument/2006/math">
                    <m:r>
                      <a:rPr lang="en-US" b="0" i="1" smtClean="0">
                        <a:latin typeface="Cambria Math" panose="02040503050406030204" pitchFamily="18" charset="0"/>
                      </a:rPr>
                      <m:t>𝐵𝐼𝑁𝑂𝑀</m:t>
                    </m:r>
                    <m:r>
                      <a:rPr lang="en-US" b="0" i="1" smtClean="0">
                        <a:latin typeface="Cambria Math" panose="02040503050406030204" pitchFamily="18" charset="0"/>
                      </a:rPr>
                      <m:t>.</m:t>
                    </m:r>
                    <m:r>
                      <a:rPr lang="en-US" b="0" i="1" smtClean="0">
                        <a:latin typeface="Cambria Math" panose="02040503050406030204" pitchFamily="18" charset="0"/>
                      </a:rPr>
                      <m:t>𝐷𝐼𝑆𝑇</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𝐹𝐴𝐿𝑆𝐸</m:t>
                    </m:r>
                    <m:r>
                      <a:rPr lang="en-US" b="0" i="1" smtClean="0">
                        <a:latin typeface="Cambria Math" panose="02040503050406030204" pitchFamily="18" charset="0"/>
                      </a:rPr>
                      <m:t>)</m:t>
                    </m:r>
                  </m:oMath>
                </a14:m>
                <a:endParaRPr lang="en-US" dirty="0"/>
              </a:p>
              <a:p>
                <a:pPr lvl="1"/>
                <a:endParaRPr lang="en-US" b="0" i="1" dirty="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𝑘</m:t>
                        </m:r>
                      </m:sup>
                      <m:e>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𝑖</m:t>
                                </m:r>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𝑖</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(1 −</m:t>
                            </m:r>
                            <m:r>
                              <a:rPr lang="en-US" b="0" i="1" smtClean="0">
                                <a:latin typeface="Cambria Math" panose="02040503050406030204" pitchFamily="18" charset="0"/>
                              </a:rPr>
                              <m:t>𝑝</m:t>
                            </m:r>
                            <m:r>
                              <a:rPr lang="en-US" b="0" i="1" smtClean="0">
                                <a:latin typeface="Cambria Math" panose="02040503050406030204" pitchFamily="18" charset="0"/>
                              </a:rPr>
                              <m:t>)</m:t>
                            </m:r>
                          </m:e>
                          <m:sup>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𝑖</m:t>
                            </m:r>
                          </m:sup>
                        </m:sSup>
                      </m:e>
                    </m:nary>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𝑘</m:t>
                            </m:r>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𝑘</m:t>
                        </m:r>
                      </m:sup>
                    </m:sSup>
                  </m:oMath>
                </a14:m>
                <a:r>
                  <a:rPr lang="en-US" dirty="0"/>
                  <a:t> </a:t>
                </a:r>
              </a:p>
              <a:p>
                <a:pPr lvl="2"/>
                <a:r>
                  <a:rPr lang="en-US" dirty="0"/>
                  <a:t>In Excel, </a:t>
                </a:r>
                <a14:m>
                  <m:oMath xmlns:m="http://schemas.openxmlformats.org/officeDocument/2006/math">
                    <m:r>
                      <a:rPr lang="en-US" b="0" i="1" smtClean="0">
                        <a:latin typeface="Cambria Math" panose="02040503050406030204" pitchFamily="18" charset="0"/>
                      </a:rPr>
                      <m:t>𝐵𝐼𝑁𝑂𝑀</m:t>
                    </m:r>
                    <m:r>
                      <a:rPr lang="en-US" b="0" i="1" smtClean="0">
                        <a:latin typeface="Cambria Math" panose="02040503050406030204" pitchFamily="18" charset="0"/>
                      </a:rPr>
                      <m:t>.</m:t>
                    </m:r>
                    <m:r>
                      <a:rPr lang="en-US" b="0" i="1" smtClean="0">
                        <a:latin typeface="Cambria Math" panose="02040503050406030204" pitchFamily="18" charset="0"/>
                      </a:rPr>
                      <m:t>𝐷𝐼𝑆𝑇</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𝑇𝑅𝑈𝐸</m:t>
                    </m:r>
                    <m:r>
                      <a:rPr lang="en-US" b="0" i="1" smtClean="0">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46DE4BE6-0EB0-63D8-11CD-CEE980FDE73C}"/>
                  </a:ext>
                </a:extLst>
              </p:cNvPr>
              <p:cNvSpPr>
                <a:spLocks noGrp="1" noRot="1" noChangeAspect="1" noMove="1" noResize="1" noEditPoints="1" noAdjustHandles="1" noChangeArrowheads="1" noChangeShapeType="1" noTextEdit="1"/>
              </p:cNvSpPr>
              <p:nvPr>
                <p:ph idx="1"/>
              </p:nvPr>
            </p:nvSpPr>
            <p:spPr>
              <a:blipFill>
                <a:blip r:embed="rId2"/>
                <a:stretch>
                  <a:fillRect l="-661"/>
                </a:stretch>
              </a:blipFill>
            </p:spPr>
            <p:txBody>
              <a:bodyPr/>
              <a:lstStyle/>
              <a:p>
                <a:r>
                  <a:rPr lang="en-US">
                    <a:noFill/>
                  </a:rPr>
                  <a:t> </a:t>
                </a:r>
              </a:p>
            </p:txBody>
          </p:sp>
        </mc:Fallback>
      </mc:AlternateContent>
    </p:spTree>
    <p:extLst>
      <p:ext uri="{BB962C8B-B14F-4D97-AF65-F5344CB8AC3E}">
        <p14:creationId xmlns:p14="http://schemas.microsoft.com/office/powerpoint/2010/main" val="397371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E515-2065-A8E6-A188-D4F86B257A55}"/>
              </a:ext>
            </a:extLst>
          </p:cNvPr>
          <p:cNvSpPr>
            <a:spLocks noGrp="1"/>
          </p:cNvSpPr>
          <p:nvPr>
            <p:ph type="title"/>
          </p:nvPr>
        </p:nvSpPr>
        <p:spPr/>
        <p:txBody>
          <a:bodyPr/>
          <a:lstStyle/>
          <a:p>
            <a:br>
              <a:rPr lang="en-US" dirty="0"/>
            </a:br>
            <a:r>
              <a:rPr lang="en-US" dirty="0"/>
              <a:t>Completed Example: Car Accidents, Part I</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E8A9BF-BC96-8E46-4120-263353B17477}"/>
                  </a:ext>
                </a:extLst>
              </p:cNvPr>
              <p:cNvSpPr>
                <a:spLocks noGrp="1"/>
              </p:cNvSpPr>
              <p:nvPr>
                <p:ph idx="1"/>
              </p:nvPr>
            </p:nvSpPr>
            <p:spPr/>
            <p:txBody>
              <a:bodyPr>
                <a:normAutofit fontScale="92500" lnSpcReduction="10000"/>
              </a:bodyPr>
              <a:lstStyle/>
              <a:p>
                <a:pPr marL="0" indent="0">
                  <a:buNone/>
                </a:pPr>
                <a:r>
                  <a:rPr lang="en-US" b="1" dirty="0"/>
                  <a:t>Scenario: </a:t>
                </a:r>
                <a:r>
                  <a:rPr lang="en-US" b="0" i="0" dirty="0">
                    <a:solidFill>
                      <a:srgbClr val="000000"/>
                    </a:solidFill>
                    <a:effectLst/>
                    <a:latin typeface="Palatino Linotype" panose="02040502050505030304" pitchFamily="18" charset="0"/>
                  </a:rPr>
                  <a:t>It is estimated that 77% of people have been in at least one car accident in their lives. Researchers asked 48 randomly selected individuals whether they have ever been in a car accident.</a:t>
                </a:r>
                <a:r>
                  <a:rPr lang="en-US" i="0" dirty="0">
                    <a:solidFill>
                      <a:srgbClr val="000000"/>
                    </a:solidFill>
                    <a:effectLst/>
                    <a:latin typeface="Palatino Linotype" panose="02040502050505030304" pitchFamily="18" charset="0"/>
                  </a:rPr>
                  <a:t> Find the probability that exactly 40 of the individuals have been in a car accident.</a:t>
                </a:r>
              </a:p>
              <a:p>
                <a:pPr marL="457200" lvl="1" indent="0">
                  <a:buNone/>
                </a:pPr>
                <a:r>
                  <a:rPr lang="en-US" i="1" dirty="0">
                    <a:solidFill>
                      <a:srgbClr val="000000"/>
                    </a:solidFill>
                    <a:latin typeface="Palatino Linotype" panose="02040502050505030304" pitchFamily="18" charset="0"/>
                  </a:rPr>
                  <a:t>Solution.</a:t>
                </a:r>
                <a:r>
                  <a:rPr lang="en-US" dirty="0">
                    <a:solidFill>
                      <a:srgbClr val="000000"/>
                    </a:solidFill>
                    <a:latin typeface="Palatino Linotype" panose="02040502050505030304" pitchFamily="18" charset="0"/>
                  </a:rPr>
                  <a:t> Start with a picture showing the number(s) of successes we are interested in</a:t>
                </a:r>
                <a:endParaRPr lang="en-US" i="1" dirty="0">
                  <a:solidFill>
                    <a:srgbClr val="000000"/>
                  </a:solidFill>
                  <a:effectLst/>
                  <a:latin typeface="Palatino Linotype" panose="0204050205050503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𝑿</m:t>
                      </m:r>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   </m:t>
                      </m:r>
                      <m:r>
                        <a:rPr lang="en-US" b="1" i="1" smtClean="0">
                          <a:latin typeface="Cambria Math" panose="02040503050406030204" pitchFamily="18" charset="0"/>
                        </a:rPr>
                        <m:t>𝟏</m:t>
                      </m:r>
                      <m:r>
                        <a:rPr lang="en-US" b="1" i="1" smtClean="0">
                          <a:latin typeface="Cambria Math" panose="02040503050406030204" pitchFamily="18" charset="0"/>
                        </a:rPr>
                        <m:t>   </m:t>
                      </m:r>
                      <m:r>
                        <a:rPr lang="en-US" b="1" i="1" smtClean="0">
                          <a:latin typeface="Cambria Math" panose="02040503050406030204" pitchFamily="18" charset="0"/>
                        </a:rPr>
                        <m:t>𝟐</m:t>
                      </m:r>
                      <m:r>
                        <a:rPr lang="en-US" b="1" i="1" smtClean="0">
                          <a:latin typeface="Cambria Math" panose="02040503050406030204" pitchFamily="18" charset="0"/>
                        </a:rPr>
                        <m:t> … </m:t>
                      </m:r>
                      <m:r>
                        <a:rPr lang="en-US" b="1" i="1" smtClean="0">
                          <a:latin typeface="Cambria Math" panose="02040503050406030204" pitchFamily="18" charset="0"/>
                        </a:rPr>
                        <m:t>𝟑𝟗</m:t>
                      </m:r>
                      <m:r>
                        <a:rPr lang="en-US" b="1" i="1" smtClean="0">
                          <a:latin typeface="Cambria Math" panose="02040503050406030204" pitchFamily="18" charset="0"/>
                        </a:rPr>
                        <m:t>   </m:t>
                      </m:r>
                      <m:r>
                        <a:rPr lang="en-US" b="1" i="1" smtClean="0">
                          <a:latin typeface="Cambria Math" panose="02040503050406030204" pitchFamily="18" charset="0"/>
                        </a:rPr>
                        <m:t>𝟒𝟎</m:t>
                      </m:r>
                      <m:r>
                        <a:rPr lang="en-US" b="1" i="1" smtClean="0">
                          <a:latin typeface="Cambria Math" panose="02040503050406030204" pitchFamily="18" charset="0"/>
                        </a:rPr>
                        <m:t>   </m:t>
                      </m:r>
                      <m:r>
                        <a:rPr lang="en-US" b="1" i="1" smtClean="0">
                          <a:latin typeface="Cambria Math" panose="02040503050406030204" pitchFamily="18" charset="0"/>
                        </a:rPr>
                        <m:t>𝟒𝟏</m:t>
                      </m:r>
                      <m:r>
                        <a:rPr lang="en-US" b="1" i="1" smtClean="0">
                          <a:latin typeface="Cambria Math" panose="02040503050406030204" pitchFamily="18" charset="0"/>
                        </a:rPr>
                        <m:t> … </m:t>
                      </m:r>
                      <m:r>
                        <a:rPr lang="en-US" b="1" i="1" smtClean="0">
                          <a:latin typeface="Cambria Math" panose="02040503050406030204" pitchFamily="18" charset="0"/>
                        </a:rPr>
                        <m:t>𝟒𝟕</m:t>
                      </m:r>
                      <m:r>
                        <a:rPr lang="en-US" b="1" i="1" smtClean="0">
                          <a:latin typeface="Cambria Math" panose="02040503050406030204" pitchFamily="18" charset="0"/>
                        </a:rPr>
                        <m:t>   </m:t>
                      </m:r>
                      <m:r>
                        <a:rPr lang="en-US" b="1" i="1" smtClean="0">
                          <a:latin typeface="Cambria Math" panose="02040503050406030204" pitchFamily="18" charset="0"/>
                        </a:rPr>
                        <m:t>𝟒𝟖</m:t>
                      </m:r>
                    </m:oMath>
                  </m:oMathPara>
                </a14:m>
                <a:endParaRPr lang="en-US" b="1" dirty="0"/>
              </a:p>
              <a:p>
                <a:pPr marL="457200" lvl="1" indent="0">
                  <a:buNone/>
                </a:pPr>
                <a:r>
                  <a:rPr lang="en-US" dirty="0"/>
                  <a:t>Open a new Excel workbook. In an empty cell, evaluate </a:t>
                </a:r>
                <a14:m>
                  <m:oMath xmlns:m="http://schemas.openxmlformats.org/officeDocument/2006/math">
                    <m:r>
                      <a:rPr lang="en-US" b="0" i="1" smtClean="0">
                        <a:latin typeface="Cambria Math" panose="02040503050406030204" pitchFamily="18" charset="0"/>
                      </a:rPr>
                      <m:t>𝐵𝐼𝑁𝑂𝑀</m:t>
                    </m:r>
                    <m:r>
                      <a:rPr lang="en-US" b="0" i="1" smtClean="0">
                        <a:latin typeface="Cambria Math" panose="02040503050406030204" pitchFamily="18" charset="0"/>
                      </a:rPr>
                      <m:t>.</m:t>
                    </m:r>
                    <m:r>
                      <a:rPr lang="en-US" b="0" i="1" smtClean="0">
                        <a:latin typeface="Cambria Math" panose="02040503050406030204" pitchFamily="18" charset="0"/>
                      </a:rPr>
                      <m:t>𝐷𝐼𝑆𝑇</m:t>
                    </m:r>
                    <m:r>
                      <a:rPr lang="en-US" b="0" i="1" smtClean="0">
                        <a:latin typeface="Cambria Math" panose="02040503050406030204" pitchFamily="18" charset="0"/>
                      </a:rPr>
                      <m:t>(40, 45, 0.77, </m:t>
                    </m:r>
                    <m:r>
                      <a:rPr lang="en-US" b="0" i="1" smtClean="0">
                        <a:latin typeface="Cambria Math" panose="02040503050406030204" pitchFamily="18" charset="0"/>
                      </a:rPr>
                      <m:t>𝐹𝐴𝐿𝑆𝐸</m:t>
                    </m:r>
                    <m:r>
                      <a:rPr lang="en-US" b="0" i="1" smtClean="0">
                        <a:latin typeface="Cambria Math" panose="02040503050406030204" pitchFamily="18" charset="0"/>
                      </a:rPr>
                      <m:t>)</m:t>
                    </m:r>
                  </m:oMath>
                </a14:m>
                <a:r>
                  <a:rPr lang="en-US" dirty="0"/>
                  <a:t> to find the probability of observing </a:t>
                </a:r>
                <a:r>
                  <a:rPr lang="en-US" i="1" dirty="0"/>
                  <a:t>exactly</a:t>
                </a:r>
                <a:r>
                  <a:rPr lang="en-US" dirty="0"/>
                  <a:t> 40 successes. The result is about 0.0852. That is, the probability of observing exactly 40 individuals who have been in a car accident out of 48 total randomly selected participants is about 8.52%.</a:t>
                </a:r>
              </a:p>
            </p:txBody>
          </p:sp>
        </mc:Choice>
        <mc:Fallback>
          <p:sp>
            <p:nvSpPr>
              <p:cNvPr id="3" name="Content Placeholder 2">
                <a:extLst>
                  <a:ext uri="{FF2B5EF4-FFF2-40B4-BE49-F238E27FC236}">
                    <a16:creationId xmlns:a16="http://schemas.microsoft.com/office/drawing/2014/main" id="{63E8A9BF-BC96-8E46-4120-263353B17477}"/>
                  </a:ext>
                </a:extLst>
              </p:cNvPr>
              <p:cNvSpPr>
                <a:spLocks noGrp="1" noRot="1" noChangeAspect="1" noMove="1" noResize="1" noEditPoints="1" noAdjustHandles="1" noChangeArrowheads="1" noChangeShapeType="1" noTextEdit="1"/>
              </p:cNvSpPr>
              <p:nvPr>
                <p:ph idx="1"/>
              </p:nvPr>
            </p:nvSpPr>
            <p:spPr>
              <a:blipFill>
                <a:blip r:embed="rId2"/>
                <a:stretch>
                  <a:fillRect l="-661" t="-366" r="-528"/>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F433EE56-98B3-2DCA-9C6F-9497F824E966}"/>
              </a:ext>
            </a:extLst>
          </p:cNvPr>
          <p:cNvSpPr/>
          <p:nvPr/>
        </p:nvSpPr>
        <p:spPr>
          <a:xfrm>
            <a:off x="6196405" y="3657600"/>
            <a:ext cx="387275" cy="398033"/>
          </a:xfrm>
          <a:prstGeom prst="round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501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6E6C7-C1C7-DD2A-F578-A8B07BA033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79784-9397-9A6B-FF85-81EB0A7C331D}"/>
              </a:ext>
            </a:extLst>
          </p:cNvPr>
          <p:cNvSpPr>
            <a:spLocks noGrp="1"/>
          </p:cNvSpPr>
          <p:nvPr>
            <p:ph type="title"/>
          </p:nvPr>
        </p:nvSpPr>
        <p:spPr/>
        <p:txBody>
          <a:bodyPr/>
          <a:lstStyle/>
          <a:p>
            <a:br>
              <a:rPr lang="en-US" dirty="0"/>
            </a:br>
            <a:r>
              <a:rPr lang="en-US" dirty="0"/>
              <a:t>Completed Example: Car Accidents, Part II</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65E0CF-B55F-2167-7D82-5149F55B0EE7}"/>
                  </a:ext>
                </a:extLst>
              </p:cNvPr>
              <p:cNvSpPr>
                <a:spLocks noGrp="1"/>
              </p:cNvSpPr>
              <p:nvPr>
                <p:ph idx="1"/>
              </p:nvPr>
            </p:nvSpPr>
            <p:spPr/>
            <p:txBody>
              <a:bodyPr>
                <a:normAutofit fontScale="92500" lnSpcReduction="10000"/>
              </a:bodyPr>
              <a:lstStyle/>
              <a:p>
                <a:pPr marL="0" indent="0">
                  <a:buNone/>
                </a:pPr>
                <a:r>
                  <a:rPr lang="en-US" b="1" dirty="0"/>
                  <a:t>Scenario: </a:t>
                </a:r>
                <a:r>
                  <a:rPr lang="en-US" b="0" i="0" dirty="0">
                    <a:solidFill>
                      <a:srgbClr val="000000"/>
                    </a:solidFill>
                    <a:effectLst/>
                    <a:latin typeface="Palatino Linotype" panose="02040502050505030304" pitchFamily="18" charset="0"/>
                  </a:rPr>
                  <a:t>It is estimated that 77% of people have been in at least one car accident in their lives. Researchers asked 48 randomly selected individuals whether they have ever been in a car accident.</a:t>
                </a:r>
                <a:r>
                  <a:rPr lang="en-US" i="0" dirty="0">
                    <a:solidFill>
                      <a:srgbClr val="000000"/>
                    </a:solidFill>
                    <a:effectLst/>
                    <a:latin typeface="Palatino Linotype" panose="02040502050505030304" pitchFamily="18" charset="0"/>
                  </a:rPr>
                  <a:t> Find the probability that at most 30 of the individuals have been in at least one car accident.</a:t>
                </a:r>
              </a:p>
              <a:p>
                <a:pPr marL="457200" lvl="1" indent="0">
                  <a:buNone/>
                </a:pPr>
                <a:r>
                  <a:rPr lang="en-US" i="1" dirty="0">
                    <a:solidFill>
                      <a:srgbClr val="000000"/>
                    </a:solidFill>
                    <a:latin typeface="Palatino Linotype" panose="02040502050505030304" pitchFamily="18" charset="0"/>
                  </a:rPr>
                  <a:t>Solution.</a:t>
                </a:r>
                <a:r>
                  <a:rPr lang="en-US" dirty="0">
                    <a:solidFill>
                      <a:srgbClr val="000000"/>
                    </a:solidFill>
                    <a:latin typeface="Palatino Linotype" panose="02040502050505030304" pitchFamily="18" charset="0"/>
                  </a:rPr>
                  <a:t> Start with a picture showing the number(s) of successes we are interested in</a:t>
                </a:r>
                <a:endParaRPr lang="en-US" i="1" dirty="0">
                  <a:solidFill>
                    <a:srgbClr val="000000"/>
                  </a:solidFill>
                  <a:effectLst/>
                  <a:latin typeface="Palatino Linotype" panose="0204050205050503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𝑿</m:t>
                      </m:r>
                      <m:r>
                        <a:rPr lang="en-US" b="1" i="1" smtClean="0">
                          <a:latin typeface="Cambria Math" panose="02040503050406030204" pitchFamily="18" charset="0"/>
                        </a:rPr>
                        <m:t>:   </m:t>
                      </m:r>
                      <m:r>
                        <a:rPr lang="en-US" b="1" i="1" smtClean="0">
                          <a:latin typeface="Cambria Math" panose="02040503050406030204" pitchFamily="18" charset="0"/>
                        </a:rPr>
                        <m:t>𝟎</m:t>
                      </m:r>
                      <m:r>
                        <a:rPr lang="en-US" b="1" i="1" smtClean="0">
                          <a:latin typeface="Cambria Math" panose="02040503050406030204" pitchFamily="18" charset="0"/>
                        </a:rPr>
                        <m:t>   </m:t>
                      </m:r>
                      <m:r>
                        <a:rPr lang="en-US" b="1" i="1" smtClean="0">
                          <a:latin typeface="Cambria Math" panose="02040503050406030204" pitchFamily="18" charset="0"/>
                        </a:rPr>
                        <m:t>𝟏</m:t>
                      </m:r>
                      <m:r>
                        <a:rPr lang="en-US" b="1" i="1" smtClean="0">
                          <a:latin typeface="Cambria Math" panose="02040503050406030204" pitchFamily="18" charset="0"/>
                        </a:rPr>
                        <m:t>   </m:t>
                      </m:r>
                      <m:r>
                        <a:rPr lang="en-US" b="1" i="1" smtClean="0">
                          <a:latin typeface="Cambria Math" panose="02040503050406030204" pitchFamily="18" charset="0"/>
                        </a:rPr>
                        <m:t>𝟐</m:t>
                      </m:r>
                      <m:r>
                        <a:rPr lang="en-US" b="1" i="1" smtClean="0">
                          <a:latin typeface="Cambria Math" panose="02040503050406030204" pitchFamily="18" charset="0"/>
                        </a:rPr>
                        <m:t> …</m:t>
                      </m:r>
                      <m:r>
                        <a:rPr lang="en-US" b="1" i="1" smtClean="0">
                          <a:latin typeface="Cambria Math" panose="02040503050406030204" pitchFamily="18" charset="0"/>
                        </a:rPr>
                        <m:t>𝟐𝟗</m:t>
                      </m:r>
                      <m:r>
                        <a:rPr lang="en-US" b="1" i="1" smtClean="0">
                          <a:latin typeface="Cambria Math" panose="02040503050406030204" pitchFamily="18" charset="0"/>
                        </a:rPr>
                        <m:t>   </m:t>
                      </m:r>
                      <m:r>
                        <a:rPr lang="en-US" b="1" i="1" smtClean="0">
                          <a:latin typeface="Cambria Math" panose="02040503050406030204" pitchFamily="18" charset="0"/>
                        </a:rPr>
                        <m:t>𝟑𝟎</m:t>
                      </m:r>
                      <m:r>
                        <a:rPr lang="en-US" b="1" i="1" smtClean="0">
                          <a:latin typeface="Cambria Math" panose="02040503050406030204" pitchFamily="18" charset="0"/>
                        </a:rPr>
                        <m:t>   </m:t>
                      </m:r>
                      <m:r>
                        <a:rPr lang="en-US" b="1" i="1" smtClean="0">
                          <a:latin typeface="Cambria Math" panose="02040503050406030204" pitchFamily="18" charset="0"/>
                        </a:rPr>
                        <m:t>𝟑𝟏</m:t>
                      </m:r>
                      <m:r>
                        <a:rPr lang="en-US" b="1" i="1" smtClean="0">
                          <a:latin typeface="Cambria Math" panose="02040503050406030204" pitchFamily="18" charset="0"/>
                        </a:rPr>
                        <m:t> … </m:t>
                      </m:r>
                      <m:r>
                        <a:rPr lang="en-US" b="1" i="1" smtClean="0">
                          <a:latin typeface="Cambria Math" panose="02040503050406030204" pitchFamily="18" charset="0"/>
                        </a:rPr>
                        <m:t>𝟒𝟕</m:t>
                      </m:r>
                      <m:r>
                        <a:rPr lang="en-US" b="1" i="1" smtClean="0">
                          <a:latin typeface="Cambria Math" panose="02040503050406030204" pitchFamily="18" charset="0"/>
                        </a:rPr>
                        <m:t>   </m:t>
                      </m:r>
                      <m:r>
                        <a:rPr lang="en-US" b="1" i="1" smtClean="0">
                          <a:latin typeface="Cambria Math" panose="02040503050406030204" pitchFamily="18" charset="0"/>
                        </a:rPr>
                        <m:t>𝟒𝟖</m:t>
                      </m:r>
                    </m:oMath>
                  </m:oMathPara>
                </a14:m>
                <a:endParaRPr lang="en-US" b="1" dirty="0"/>
              </a:p>
              <a:p>
                <a:pPr marL="457200" lvl="1" indent="0">
                  <a:buNone/>
                </a:pPr>
                <a:r>
                  <a:rPr lang="en-US" dirty="0"/>
                  <a:t>In another empty cell (make sure you label the cells), evaluate </a:t>
                </a:r>
                <a14:m>
                  <m:oMath xmlns:m="http://schemas.openxmlformats.org/officeDocument/2006/math">
                    <m:r>
                      <a:rPr lang="en-US" b="0" i="1" smtClean="0">
                        <a:latin typeface="Cambria Math" panose="02040503050406030204" pitchFamily="18" charset="0"/>
                      </a:rPr>
                      <m:t>𝐵𝐼𝑁𝑂𝑀</m:t>
                    </m:r>
                    <m:r>
                      <a:rPr lang="en-US" b="0" i="1" smtClean="0">
                        <a:latin typeface="Cambria Math" panose="02040503050406030204" pitchFamily="18" charset="0"/>
                      </a:rPr>
                      <m:t>.</m:t>
                    </m:r>
                    <m:r>
                      <a:rPr lang="en-US" b="0" i="1" smtClean="0">
                        <a:latin typeface="Cambria Math" panose="02040503050406030204" pitchFamily="18" charset="0"/>
                      </a:rPr>
                      <m:t>𝐷𝐼𝑆𝑇</m:t>
                    </m:r>
                    <m:r>
                      <a:rPr lang="en-US" b="0" i="1" smtClean="0">
                        <a:latin typeface="Cambria Math" panose="02040503050406030204" pitchFamily="18" charset="0"/>
                      </a:rPr>
                      <m:t>(30, 48, 0.77, </m:t>
                    </m:r>
                    <m:r>
                      <a:rPr lang="en-US" b="0" i="1" smtClean="0">
                        <a:latin typeface="Cambria Math" panose="02040503050406030204" pitchFamily="18" charset="0"/>
                      </a:rPr>
                      <m:t>𝑇𝑅𝑈𝐸</m:t>
                    </m:r>
                    <m:r>
                      <a:rPr lang="en-US" b="0" i="1" smtClean="0">
                        <a:latin typeface="Cambria Math" panose="02040503050406030204" pitchFamily="18" charset="0"/>
                      </a:rPr>
                      <m:t>)</m:t>
                    </m:r>
                  </m:oMath>
                </a14:m>
                <a:r>
                  <a:rPr lang="en-US" dirty="0"/>
                  <a:t> to find the probability of observing </a:t>
                </a:r>
                <a:r>
                  <a:rPr lang="en-US" i="1" dirty="0"/>
                  <a:t>at most</a:t>
                </a:r>
                <a:r>
                  <a:rPr lang="en-US" dirty="0"/>
                  <a:t> 30 successes. The result is about 0.0168. That is, the probability of observing at most 30 individuals who have been in a car accident out of 48 total randomly selected participants is about 1.68%.</a:t>
                </a:r>
              </a:p>
            </p:txBody>
          </p:sp>
        </mc:Choice>
        <mc:Fallback>
          <p:sp>
            <p:nvSpPr>
              <p:cNvPr id="3" name="Content Placeholder 2">
                <a:extLst>
                  <a:ext uri="{FF2B5EF4-FFF2-40B4-BE49-F238E27FC236}">
                    <a16:creationId xmlns:a16="http://schemas.microsoft.com/office/drawing/2014/main" id="{B065E0CF-B55F-2167-7D82-5149F55B0EE7}"/>
                  </a:ext>
                </a:extLst>
              </p:cNvPr>
              <p:cNvSpPr>
                <a:spLocks noGrp="1" noRot="1" noChangeAspect="1" noMove="1" noResize="1" noEditPoints="1" noAdjustHandles="1" noChangeArrowheads="1" noChangeShapeType="1" noTextEdit="1"/>
              </p:cNvSpPr>
              <p:nvPr>
                <p:ph idx="1"/>
              </p:nvPr>
            </p:nvSpPr>
            <p:spPr>
              <a:blipFill>
                <a:blip r:embed="rId2"/>
                <a:stretch>
                  <a:fillRect l="-661" t="-366"/>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3CFE594E-4804-2438-2828-AF43A965BD36}"/>
              </a:ext>
            </a:extLst>
          </p:cNvPr>
          <p:cNvSpPr/>
          <p:nvPr/>
        </p:nvSpPr>
        <p:spPr>
          <a:xfrm>
            <a:off x="4729655" y="3657600"/>
            <a:ext cx="1954924" cy="398033"/>
          </a:xfrm>
          <a:prstGeom prst="roundRect">
            <a:avLst/>
          </a:prstGeom>
          <a:noFill/>
          <a:ln w="508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1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EC02B-EFC3-5172-F481-553DCC177D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9A5804-778A-A29B-74E2-D984EF3107CA}"/>
              </a:ext>
            </a:extLst>
          </p:cNvPr>
          <p:cNvSpPr>
            <a:spLocks noGrp="1"/>
          </p:cNvSpPr>
          <p:nvPr>
            <p:ph type="title"/>
          </p:nvPr>
        </p:nvSpPr>
        <p:spPr/>
        <p:txBody>
          <a:bodyPr/>
          <a:lstStyle/>
          <a:p>
            <a:br>
              <a:rPr lang="en-US" dirty="0"/>
            </a:br>
            <a:r>
              <a:rPr lang="en-US" dirty="0"/>
              <a:t>Completed Example: Car Accidents, Part III</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DABED44-2625-69C0-BA4F-A92F9DF98121}"/>
                  </a:ext>
                </a:extLst>
              </p:cNvPr>
              <p:cNvSpPr>
                <a:spLocks noGrp="1"/>
              </p:cNvSpPr>
              <p:nvPr>
                <p:ph idx="1"/>
              </p:nvPr>
            </p:nvSpPr>
            <p:spPr/>
            <p:txBody>
              <a:bodyPr>
                <a:normAutofit fontScale="85000" lnSpcReduction="20000"/>
              </a:bodyPr>
              <a:lstStyle/>
              <a:p>
                <a:pPr marL="0" indent="0">
                  <a:buNone/>
                </a:pPr>
                <a:r>
                  <a:rPr lang="en-US" b="1" dirty="0"/>
                  <a:t>Scenario: </a:t>
                </a:r>
                <a:r>
                  <a:rPr lang="en-US" b="0" i="0" dirty="0">
                    <a:solidFill>
                      <a:srgbClr val="000000"/>
                    </a:solidFill>
                    <a:effectLst/>
                    <a:latin typeface="Palatino Linotype" panose="02040502050505030304" pitchFamily="18" charset="0"/>
                  </a:rPr>
                  <a:t>It is estimated that 77% of people have been in at least one car accident in their lives. Researchers asked 48 randomly selected individuals whether they have ever been in a car accident.</a:t>
                </a:r>
                <a:r>
                  <a:rPr lang="en-US" i="0" dirty="0">
                    <a:solidFill>
                      <a:srgbClr val="000000"/>
                    </a:solidFill>
                    <a:effectLst/>
                    <a:latin typeface="Palatino Linotype" panose="02040502050505030304" pitchFamily="18" charset="0"/>
                  </a:rPr>
                  <a:t> Find the probability that more than 35 of the individuals have been in at least one car accident.</a:t>
                </a:r>
              </a:p>
              <a:p>
                <a:pPr marL="457200" lvl="1" indent="0">
                  <a:buNone/>
                </a:pPr>
                <a:r>
                  <a:rPr lang="en-US" i="1" dirty="0">
                    <a:solidFill>
                      <a:srgbClr val="000000"/>
                    </a:solidFill>
                    <a:latin typeface="Palatino Linotype" panose="02040502050505030304" pitchFamily="18" charset="0"/>
                  </a:rPr>
                  <a:t>Solution.</a:t>
                </a:r>
                <a:r>
                  <a:rPr lang="en-US" dirty="0">
                    <a:solidFill>
                      <a:srgbClr val="000000"/>
                    </a:solidFill>
                    <a:latin typeface="Palatino Linotype" panose="02040502050505030304" pitchFamily="18" charset="0"/>
                  </a:rPr>
                  <a:t> Start with a picture showing the number(s) of successes we are interested in</a:t>
                </a:r>
                <a:endParaRPr lang="en-US" i="1" dirty="0">
                  <a:solidFill>
                    <a:srgbClr val="000000"/>
                  </a:solidFill>
                  <a:effectLst/>
                  <a:latin typeface="Palatino Linotype" panose="02040502050505030304" pitchFamily="18" charset="0"/>
                </a:endParaRPr>
              </a:p>
              <a:p>
                <a:pPr marL="0" indent="0" algn="ctr">
                  <a:buNone/>
                </a:pPr>
                <a:endParaRPr lang="en-US" b="1"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𝑿</m:t>
                      </m:r>
                      <m:r>
                        <a:rPr lang="en-US" b="1" i="1" smtClean="0">
                          <a:latin typeface="Cambria Math" panose="02040503050406030204" pitchFamily="18" charset="0"/>
                        </a:rPr>
                        <m:t>:   </m:t>
                      </m:r>
                      <m:r>
                        <a:rPr lang="en-US" b="1" i="1" smtClean="0">
                          <a:latin typeface="Cambria Math" panose="02040503050406030204" pitchFamily="18" charset="0"/>
                        </a:rPr>
                        <m:t>𝟎</m:t>
                      </m:r>
                      <m:r>
                        <a:rPr lang="en-US" b="1" i="1" smtClean="0">
                          <a:latin typeface="Cambria Math" panose="02040503050406030204" pitchFamily="18" charset="0"/>
                        </a:rPr>
                        <m:t>   </m:t>
                      </m:r>
                      <m:r>
                        <a:rPr lang="en-US" b="1" i="1" smtClean="0">
                          <a:latin typeface="Cambria Math" panose="02040503050406030204" pitchFamily="18" charset="0"/>
                        </a:rPr>
                        <m:t>𝟏</m:t>
                      </m:r>
                      <m:r>
                        <a:rPr lang="en-US" b="1" i="1" smtClean="0">
                          <a:latin typeface="Cambria Math" panose="02040503050406030204" pitchFamily="18" charset="0"/>
                        </a:rPr>
                        <m:t>   </m:t>
                      </m:r>
                      <m:r>
                        <a:rPr lang="en-US" b="1" i="1" smtClean="0">
                          <a:latin typeface="Cambria Math" panose="02040503050406030204" pitchFamily="18" charset="0"/>
                        </a:rPr>
                        <m:t>𝟐</m:t>
                      </m:r>
                      <m:r>
                        <a:rPr lang="en-US" b="1" i="1" smtClean="0">
                          <a:latin typeface="Cambria Math" panose="02040503050406030204" pitchFamily="18" charset="0"/>
                        </a:rPr>
                        <m:t> …</m:t>
                      </m:r>
                      <m:r>
                        <a:rPr lang="en-US" b="1" i="1" smtClean="0">
                          <a:latin typeface="Cambria Math" panose="02040503050406030204" pitchFamily="18" charset="0"/>
                        </a:rPr>
                        <m:t>𝟑𝟒</m:t>
                      </m:r>
                      <m:r>
                        <a:rPr lang="en-US" b="1" i="1" smtClean="0">
                          <a:latin typeface="Cambria Math" panose="02040503050406030204" pitchFamily="18" charset="0"/>
                        </a:rPr>
                        <m:t>   </m:t>
                      </m:r>
                      <m:r>
                        <a:rPr lang="en-US" b="1" i="1" smtClean="0">
                          <a:latin typeface="Cambria Math" panose="02040503050406030204" pitchFamily="18" charset="0"/>
                        </a:rPr>
                        <m:t>𝟑𝟓</m:t>
                      </m:r>
                      <m:r>
                        <a:rPr lang="en-US" b="1" i="1" smtClean="0">
                          <a:latin typeface="Cambria Math" panose="02040503050406030204" pitchFamily="18" charset="0"/>
                        </a:rPr>
                        <m:t>   </m:t>
                      </m:r>
                      <m:r>
                        <a:rPr lang="en-US" b="1" i="1" smtClean="0">
                          <a:latin typeface="Cambria Math" panose="02040503050406030204" pitchFamily="18" charset="0"/>
                        </a:rPr>
                        <m:t>𝟑𝟔</m:t>
                      </m:r>
                      <m:r>
                        <a:rPr lang="en-US" b="1" i="1" smtClean="0">
                          <a:latin typeface="Cambria Math" panose="02040503050406030204" pitchFamily="18" charset="0"/>
                        </a:rPr>
                        <m:t> … </m:t>
                      </m:r>
                      <m:r>
                        <a:rPr lang="en-US" b="1" i="1" smtClean="0">
                          <a:latin typeface="Cambria Math" panose="02040503050406030204" pitchFamily="18" charset="0"/>
                        </a:rPr>
                        <m:t>𝟒𝟕</m:t>
                      </m:r>
                      <m:r>
                        <a:rPr lang="en-US" b="1" i="1" smtClean="0">
                          <a:latin typeface="Cambria Math" panose="02040503050406030204" pitchFamily="18" charset="0"/>
                        </a:rPr>
                        <m:t>   </m:t>
                      </m:r>
                      <m:r>
                        <a:rPr lang="en-US" b="1" i="1" smtClean="0">
                          <a:latin typeface="Cambria Math" panose="02040503050406030204" pitchFamily="18" charset="0"/>
                        </a:rPr>
                        <m:t>𝟒𝟖</m:t>
                      </m:r>
                    </m:oMath>
                  </m:oMathPara>
                </a14:m>
                <a:endParaRPr lang="en-US" b="1" dirty="0"/>
              </a:p>
              <a:p>
                <a:pPr marL="457200" lvl="1" indent="0">
                  <a:buNone/>
                </a:pPr>
                <a:endParaRPr lang="en-US" dirty="0"/>
              </a:p>
              <a:p>
                <a:pPr marL="457200" lvl="1" indent="0">
                  <a:buNone/>
                </a:pPr>
                <a:r>
                  <a:rPr lang="en-US" dirty="0"/>
                  <a:t>We can obtain the probability of the outcomes we want (red box) by starting with the total probability (1) and removing the probability of the items we do not want (up to 35 successes). To do this, we execute </a:t>
                </a:r>
                <a:br>
                  <a:rPr lang="en-US" dirty="0"/>
                </a:br>
                <a14:m>
                  <m:oMath xmlns:m="http://schemas.openxmlformats.org/officeDocument/2006/math">
                    <m:r>
                      <a:rPr lang="en-US" b="0" i="1" smtClean="0">
                        <a:latin typeface="Cambria Math" panose="02040503050406030204" pitchFamily="18" charset="0"/>
                      </a:rPr>
                      <m:t>1 −</m:t>
                    </m:r>
                    <m:r>
                      <a:rPr lang="en-US" b="0" i="1" smtClean="0">
                        <a:latin typeface="Cambria Math" panose="02040503050406030204" pitchFamily="18" charset="0"/>
                      </a:rPr>
                      <m:t>𝐵𝐼𝑁𝑂𝑀</m:t>
                    </m:r>
                    <m:r>
                      <a:rPr lang="en-US" b="0" i="1" smtClean="0">
                        <a:latin typeface="Cambria Math" panose="02040503050406030204" pitchFamily="18" charset="0"/>
                      </a:rPr>
                      <m:t>.</m:t>
                    </m:r>
                    <m:r>
                      <a:rPr lang="en-US" b="0" i="1" smtClean="0">
                        <a:latin typeface="Cambria Math" panose="02040503050406030204" pitchFamily="18" charset="0"/>
                      </a:rPr>
                      <m:t>𝐷𝐼𝑆𝑇</m:t>
                    </m:r>
                    <m:r>
                      <a:rPr lang="en-US" b="0" i="1" smtClean="0">
                        <a:latin typeface="Cambria Math" panose="02040503050406030204" pitchFamily="18" charset="0"/>
                      </a:rPr>
                      <m:t>(35, 48, 0.77, </m:t>
                    </m:r>
                    <m:r>
                      <a:rPr lang="en-US" b="0" i="1" smtClean="0">
                        <a:latin typeface="Cambria Math" panose="02040503050406030204" pitchFamily="18" charset="0"/>
                      </a:rPr>
                      <m:t>𝑇𝑅𝑈𝐸</m:t>
                    </m:r>
                    <m:r>
                      <a:rPr lang="en-US" b="0" i="1" smtClean="0">
                        <a:latin typeface="Cambria Math" panose="02040503050406030204" pitchFamily="18" charset="0"/>
                      </a:rPr>
                      <m:t>)</m:t>
                    </m:r>
                  </m:oMath>
                </a14:m>
                <a:r>
                  <a:rPr lang="en-US" dirty="0"/>
                  <a:t> in a cell on our spreadsheet. The result is about 0.6997. That is, the probability of observing more than 35 individuals who have been in a car accident is about 69.97%.</a:t>
                </a:r>
              </a:p>
            </p:txBody>
          </p:sp>
        </mc:Choice>
        <mc:Fallback>
          <p:sp>
            <p:nvSpPr>
              <p:cNvPr id="3" name="Content Placeholder 2">
                <a:extLst>
                  <a:ext uri="{FF2B5EF4-FFF2-40B4-BE49-F238E27FC236}">
                    <a16:creationId xmlns:a16="http://schemas.microsoft.com/office/drawing/2014/main" id="{3DABED44-2625-69C0-BA4F-A92F9DF98121}"/>
                  </a:ext>
                </a:extLst>
              </p:cNvPr>
              <p:cNvSpPr>
                <a:spLocks noGrp="1" noRot="1" noChangeAspect="1" noMove="1" noResize="1" noEditPoints="1" noAdjustHandles="1" noChangeArrowheads="1" noChangeShapeType="1" noTextEdit="1"/>
              </p:cNvSpPr>
              <p:nvPr>
                <p:ph idx="1"/>
              </p:nvPr>
            </p:nvSpPr>
            <p:spPr>
              <a:blipFill>
                <a:blip r:embed="rId2"/>
                <a:stretch>
                  <a:fillRect l="-396" t="-733"/>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00CAF784-EEE1-9653-DA34-A72044B44AF4}"/>
              </a:ext>
            </a:extLst>
          </p:cNvPr>
          <p:cNvSpPr/>
          <p:nvPr/>
        </p:nvSpPr>
        <p:spPr>
          <a:xfrm>
            <a:off x="6605752" y="3752195"/>
            <a:ext cx="1639614" cy="378372"/>
          </a:xfrm>
          <a:prstGeom prst="roundRect">
            <a:avLst/>
          </a:prstGeom>
          <a:noFill/>
          <a:ln w="508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65E0F753-03D9-696C-D99F-364214C69033}"/>
              </a:ext>
            </a:extLst>
          </p:cNvPr>
          <p:cNvSpPr/>
          <p:nvPr/>
        </p:nvSpPr>
        <p:spPr>
          <a:xfrm>
            <a:off x="4887309" y="3594537"/>
            <a:ext cx="3515711" cy="693683"/>
          </a:xfrm>
          <a:prstGeom prst="roundRect">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51A7525-1B7E-E65C-199D-2AB79A30B9A9}"/>
              </a:ext>
            </a:extLst>
          </p:cNvPr>
          <p:cNvSpPr/>
          <p:nvPr/>
        </p:nvSpPr>
        <p:spPr>
          <a:xfrm>
            <a:off x="4966138" y="3752192"/>
            <a:ext cx="1639614" cy="378372"/>
          </a:xfrm>
          <a:prstGeom prst="roundRect">
            <a:avLst/>
          </a:prstGeom>
          <a:solidFill>
            <a:schemeClr val="tx1">
              <a:alpha val="50000"/>
            </a:schemeClr>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283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DB24F-7BB4-E47E-DBB5-BA55B00A59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1CE2D6-48B6-36E7-F80E-27FA5E56319A}"/>
              </a:ext>
            </a:extLst>
          </p:cNvPr>
          <p:cNvSpPr>
            <a:spLocks noGrp="1"/>
          </p:cNvSpPr>
          <p:nvPr>
            <p:ph type="title"/>
          </p:nvPr>
        </p:nvSpPr>
        <p:spPr/>
        <p:txBody>
          <a:bodyPr/>
          <a:lstStyle/>
          <a:p>
            <a:br>
              <a:rPr lang="en-US" dirty="0"/>
            </a:br>
            <a:r>
              <a:rPr lang="en-US" dirty="0"/>
              <a:t>Completed Example: Car Accidents, Part IV</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ED7D41-2E1F-FF62-6770-572763366481}"/>
                  </a:ext>
                </a:extLst>
              </p:cNvPr>
              <p:cNvSpPr>
                <a:spLocks noGrp="1"/>
              </p:cNvSpPr>
              <p:nvPr>
                <p:ph idx="1"/>
              </p:nvPr>
            </p:nvSpPr>
            <p:spPr/>
            <p:txBody>
              <a:bodyPr>
                <a:normAutofit fontScale="77500" lnSpcReduction="20000"/>
              </a:bodyPr>
              <a:lstStyle/>
              <a:p>
                <a:pPr marL="0" indent="0">
                  <a:buNone/>
                </a:pPr>
                <a:r>
                  <a:rPr lang="en-US" b="1" dirty="0"/>
                  <a:t>Scenario: </a:t>
                </a:r>
                <a:r>
                  <a:rPr lang="en-US" b="0" i="0" dirty="0">
                    <a:solidFill>
                      <a:srgbClr val="000000"/>
                    </a:solidFill>
                    <a:effectLst/>
                    <a:latin typeface="Palatino Linotype" panose="02040502050505030304" pitchFamily="18" charset="0"/>
                  </a:rPr>
                  <a:t>It is estimated that 77% of people have been in at least one car accident in their lives. Researchers asked 48 randomly selected individuals whether they have ever been in a car accident.</a:t>
                </a:r>
                <a:r>
                  <a:rPr lang="en-US" i="0" dirty="0">
                    <a:solidFill>
                      <a:srgbClr val="000000"/>
                    </a:solidFill>
                    <a:effectLst/>
                    <a:latin typeface="Palatino Linotype" panose="02040502050505030304" pitchFamily="18" charset="0"/>
                  </a:rPr>
                  <a:t> </a:t>
                </a:r>
                <a:r>
                  <a:rPr lang="en-US" b="0" i="0" dirty="0">
                    <a:solidFill>
                      <a:srgbClr val="000000"/>
                    </a:solidFill>
                    <a:effectLst/>
                    <a:latin typeface="Palatino Linotype" panose="02040502050505030304" pitchFamily="18" charset="0"/>
                  </a:rPr>
                  <a:t>Find the probability that at least 35 but less than 42 of the individuals have been in at least one car accident.</a:t>
                </a:r>
                <a:endParaRPr lang="en-US" i="0" dirty="0">
                  <a:solidFill>
                    <a:srgbClr val="000000"/>
                  </a:solidFill>
                  <a:effectLst/>
                  <a:latin typeface="Palatino Linotype" panose="02040502050505030304" pitchFamily="18" charset="0"/>
                </a:endParaRPr>
              </a:p>
              <a:p>
                <a:pPr marL="457200" lvl="1" indent="0">
                  <a:buNone/>
                </a:pPr>
                <a:r>
                  <a:rPr lang="en-US" i="1" dirty="0">
                    <a:solidFill>
                      <a:srgbClr val="000000"/>
                    </a:solidFill>
                    <a:latin typeface="Palatino Linotype" panose="02040502050505030304" pitchFamily="18" charset="0"/>
                  </a:rPr>
                  <a:t>Solution.</a:t>
                </a:r>
                <a:r>
                  <a:rPr lang="en-US" dirty="0">
                    <a:solidFill>
                      <a:srgbClr val="000000"/>
                    </a:solidFill>
                    <a:latin typeface="Palatino Linotype" panose="02040502050505030304" pitchFamily="18" charset="0"/>
                  </a:rPr>
                  <a:t> Start with a picture showing the number(s) of successes we are interested in</a:t>
                </a:r>
                <a:endParaRPr lang="en-US" i="1" dirty="0">
                  <a:solidFill>
                    <a:srgbClr val="000000"/>
                  </a:solidFill>
                  <a:effectLst/>
                  <a:latin typeface="Palatino Linotype" panose="02040502050505030304" pitchFamily="18" charset="0"/>
                </a:endParaRPr>
              </a:p>
              <a:p>
                <a:pPr marL="0" indent="0" algn="ctr">
                  <a:buNone/>
                </a:pPr>
                <a:endParaRPr lang="en-US" b="1"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𝑿</m:t>
                      </m:r>
                      <m:r>
                        <a:rPr lang="en-US" b="1" i="1" smtClean="0">
                          <a:latin typeface="Cambria Math" panose="02040503050406030204" pitchFamily="18" charset="0"/>
                        </a:rPr>
                        <m:t>:   </m:t>
                      </m:r>
                      <m:r>
                        <a:rPr lang="en-US" b="1" i="1" smtClean="0">
                          <a:latin typeface="Cambria Math" panose="02040503050406030204" pitchFamily="18" charset="0"/>
                        </a:rPr>
                        <m:t>𝟎</m:t>
                      </m:r>
                      <m:r>
                        <a:rPr lang="en-US" b="1" i="1" smtClean="0">
                          <a:latin typeface="Cambria Math" panose="02040503050406030204" pitchFamily="18" charset="0"/>
                        </a:rPr>
                        <m:t>   </m:t>
                      </m:r>
                      <m:r>
                        <a:rPr lang="en-US" b="1" i="1" smtClean="0">
                          <a:latin typeface="Cambria Math" panose="02040503050406030204" pitchFamily="18" charset="0"/>
                        </a:rPr>
                        <m:t>𝟏</m:t>
                      </m:r>
                      <m:r>
                        <a:rPr lang="en-US" b="1" i="1" smtClean="0">
                          <a:latin typeface="Cambria Math" panose="02040503050406030204" pitchFamily="18" charset="0"/>
                        </a:rPr>
                        <m:t>   </m:t>
                      </m:r>
                      <m:r>
                        <a:rPr lang="en-US" b="1" i="1" smtClean="0">
                          <a:latin typeface="Cambria Math" panose="02040503050406030204" pitchFamily="18" charset="0"/>
                        </a:rPr>
                        <m:t>𝟐</m:t>
                      </m:r>
                      <m:r>
                        <a:rPr lang="en-US" b="1" i="1" smtClean="0">
                          <a:latin typeface="Cambria Math" panose="02040503050406030204" pitchFamily="18" charset="0"/>
                        </a:rPr>
                        <m:t> …</m:t>
                      </m:r>
                      <m:r>
                        <a:rPr lang="en-US" b="1" i="1" smtClean="0">
                          <a:latin typeface="Cambria Math" panose="02040503050406030204" pitchFamily="18" charset="0"/>
                        </a:rPr>
                        <m:t>𝟑𝟒</m:t>
                      </m:r>
                      <m:r>
                        <a:rPr lang="en-US" b="1" i="1" smtClean="0">
                          <a:latin typeface="Cambria Math" panose="02040503050406030204" pitchFamily="18" charset="0"/>
                        </a:rPr>
                        <m:t>   </m:t>
                      </m:r>
                      <m:r>
                        <a:rPr lang="en-US" b="1" i="1" smtClean="0">
                          <a:latin typeface="Cambria Math" panose="02040503050406030204" pitchFamily="18" charset="0"/>
                        </a:rPr>
                        <m:t>𝟑𝟓</m:t>
                      </m:r>
                      <m:r>
                        <a:rPr lang="en-US" b="1" i="1" smtClean="0">
                          <a:latin typeface="Cambria Math" panose="02040503050406030204" pitchFamily="18" charset="0"/>
                        </a:rPr>
                        <m:t>   </m:t>
                      </m:r>
                      <m:r>
                        <a:rPr lang="en-US" b="1" i="1" smtClean="0">
                          <a:latin typeface="Cambria Math" panose="02040503050406030204" pitchFamily="18" charset="0"/>
                        </a:rPr>
                        <m:t>𝟑𝟔</m:t>
                      </m:r>
                      <m:r>
                        <a:rPr lang="en-US" b="1" i="1" smtClean="0">
                          <a:latin typeface="Cambria Math" panose="02040503050406030204" pitchFamily="18" charset="0"/>
                        </a:rPr>
                        <m:t> … </m:t>
                      </m:r>
                      <m:r>
                        <a:rPr lang="en-US" b="1" i="1" smtClean="0">
                          <a:latin typeface="Cambria Math" panose="02040503050406030204" pitchFamily="18" charset="0"/>
                        </a:rPr>
                        <m:t>𝟒𝟏</m:t>
                      </m:r>
                      <m:r>
                        <a:rPr lang="en-US" b="1" i="1" smtClean="0">
                          <a:latin typeface="Cambria Math" panose="02040503050406030204" pitchFamily="18" charset="0"/>
                        </a:rPr>
                        <m:t>    </m:t>
                      </m:r>
                      <m:r>
                        <a:rPr lang="en-US" b="1" i="1" smtClean="0">
                          <a:latin typeface="Cambria Math" panose="02040503050406030204" pitchFamily="18" charset="0"/>
                        </a:rPr>
                        <m:t>𝟒𝟐</m:t>
                      </m:r>
                      <m:r>
                        <a:rPr lang="en-US" b="1" i="1" smtClean="0">
                          <a:latin typeface="Cambria Math" panose="02040503050406030204" pitchFamily="18" charset="0"/>
                        </a:rPr>
                        <m:t>   </m:t>
                      </m:r>
                      <m:r>
                        <a:rPr lang="en-US" b="1" i="1" smtClean="0">
                          <a:latin typeface="Cambria Math" panose="02040503050406030204" pitchFamily="18" charset="0"/>
                        </a:rPr>
                        <m:t>𝟒𝟑</m:t>
                      </m:r>
                      <m:r>
                        <a:rPr lang="en-US" b="1" i="1" smtClean="0">
                          <a:latin typeface="Cambria Math" panose="02040503050406030204" pitchFamily="18" charset="0"/>
                        </a:rPr>
                        <m:t>  …  </m:t>
                      </m:r>
                      <m:r>
                        <a:rPr lang="en-US" b="1" i="1" smtClean="0">
                          <a:latin typeface="Cambria Math" panose="02040503050406030204" pitchFamily="18" charset="0"/>
                        </a:rPr>
                        <m:t>𝟒𝟕</m:t>
                      </m:r>
                      <m:r>
                        <a:rPr lang="en-US" b="1" i="1" smtClean="0">
                          <a:latin typeface="Cambria Math" panose="02040503050406030204" pitchFamily="18" charset="0"/>
                        </a:rPr>
                        <m:t>   </m:t>
                      </m:r>
                      <m:r>
                        <a:rPr lang="en-US" b="1" i="1" smtClean="0">
                          <a:latin typeface="Cambria Math" panose="02040503050406030204" pitchFamily="18" charset="0"/>
                        </a:rPr>
                        <m:t>𝟒𝟖</m:t>
                      </m:r>
                    </m:oMath>
                  </m:oMathPara>
                </a14:m>
                <a:endParaRPr lang="en-US" b="1" dirty="0"/>
              </a:p>
              <a:p>
                <a:pPr marL="457200" lvl="1" indent="0">
                  <a:buNone/>
                </a:pPr>
                <a:endParaRPr lang="en-US" dirty="0"/>
              </a:p>
              <a:p>
                <a:pPr marL="457200" lvl="1" indent="0">
                  <a:buNone/>
                </a:pPr>
                <a:r>
                  <a:rPr lang="en-US" dirty="0"/>
                  <a:t>We can obtain the probability of the outcomes we want (red box) by starting with the probability of observing at most 41 successes and removing the probability of the items we do not want (up to 34 successes). To do this, we execute </a:t>
                </a:r>
                <a14:m>
                  <m:oMath xmlns:m="http://schemas.openxmlformats.org/officeDocument/2006/math">
                    <m:r>
                      <a:rPr lang="en-US" b="0" i="1" smtClean="0">
                        <a:latin typeface="Cambria Math" panose="02040503050406030204" pitchFamily="18" charset="0"/>
                      </a:rPr>
                      <m:t>𝐵𝐼𝑁𝑂𝑀</m:t>
                    </m:r>
                    <m:r>
                      <a:rPr lang="en-US" b="0" i="1" smtClean="0">
                        <a:latin typeface="Cambria Math" panose="02040503050406030204" pitchFamily="18" charset="0"/>
                      </a:rPr>
                      <m:t>.</m:t>
                    </m:r>
                    <m:r>
                      <a:rPr lang="en-US" b="0" i="1" smtClean="0">
                        <a:latin typeface="Cambria Math" panose="02040503050406030204" pitchFamily="18" charset="0"/>
                      </a:rPr>
                      <m:t>𝐷𝐼𝑆𝑇</m:t>
                    </m:r>
                    <m:d>
                      <m:dPr>
                        <m:ctrlPr>
                          <a:rPr lang="en-US" b="0" i="1" smtClean="0">
                            <a:latin typeface="Cambria Math" panose="02040503050406030204" pitchFamily="18" charset="0"/>
                          </a:rPr>
                        </m:ctrlPr>
                      </m:dPr>
                      <m:e>
                        <m:r>
                          <a:rPr lang="en-US" b="0" i="1" smtClean="0">
                            <a:latin typeface="Cambria Math" panose="02040503050406030204" pitchFamily="18" charset="0"/>
                          </a:rPr>
                          <m:t>41, 48, 0.77, </m:t>
                        </m:r>
                        <m:r>
                          <a:rPr lang="en-US" b="0" i="1" smtClean="0">
                            <a:latin typeface="Cambria Math" panose="02040503050406030204" pitchFamily="18" charset="0"/>
                          </a:rPr>
                          <m:t>𝑇𝑅𝑈𝐸</m:t>
                        </m:r>
                      </m:e>
                    </m:d>
                    <m:r>
                      <a:rPr lang="en-US" b="0" i="1" smtClean="0">
                        <a:latin typeface="Cambria Math" panose="02040503050406030204" pitchFamily="18" charset="0"/>
                      </a:rPr>
                      <m:t> −</m:t>
                    </m:r>
                    <m:r>
                      <a:rPr lang="en-US" b="0" i="1" smtClean="0">
                        <a:latin typeface="Cambria Math" panose="02040503050406030204" pitchFamily="18" charset="0"/>
                      </a:rPr>
                      <m:t>𝐵𝐼𝑁𝑂𝑀</m:t>
                    </m:r>
                    <m:r>
                      <a:rPr lang="en-US" b="0" i="1" smtClean="0">
                        <a:latin typeface="Cambria Math" panose="02040503050406030204" pitchFamily="18" charset="0"/>
                      </a:rPr>
                      <m:t>.</m:t>
                    </m:r>
                    <m:r>
                      <a:rPr lang="en-US" b="0" i="1" smtClean="0">
                        <a:latin typeface="Cambria Math" panose="02040503050406030204" pitchFamily="18" charset="0"/>
                      </a:rPr>
                      <m:t>𝐷𝐼𝑆𝑇</m:t>
                    </m:r>
                    <m:r>
                      <a:rPr lang="en-US" b="0" i="1" smtClean="0">
                        <a:latin typeface="Cambria Math" panose="02040503050406030204" pitchFamily="18" charset="0"/>
                      </a:rPr>
                      <m:t>(34, 48, 0.77, </m:t>
                    </m:r>
                    <m:r>
                      <a:rPr lang="en-US" b="0" i="1" smtClean="0">
                        <a:latin typeface="Cambria Math" panose="02040503050406030204" pitchFamily="18" charset="0"/>
                      </a:rPr>
                      <m:t>𝑇𝑅𝑈𝐸</m:t>
                    </m:r>
                    <m:r>
                      <a:rPr lang="en-US" b="0" i="1" smtClean="0">
                        <a:latin typeface="Cambria Math" panose="02040503050406030204" pitchFamily="18" charset="0"/>
                      </a:rPr>
                      <m:t>)</m:t>
                    </m:r>
                  </m:oMath>
                </a14:m>
                <a:r>
                  <a:rPr lang="en-US" dirty="0"/>
                  <a:t> in a cell on our spreadsheet. The result is about 0.7501. That is, the probability of observing at least 35  but less than 42individuals who have been in a car accident is about 75.01%.</a:t>
                </a:r>
              </a:p>
            </p:txBody>
          </p:sp>
        </mc:Choice>
        <mc:Fallback>
          <p:sp>
            <p:nvSpPr>
              <p:cNvPr id="3" name="Content Placeholder 2">
                <a:extLst>
                  <a:ext uri="{FF2B5EF4-FFF2-40B4-BE49-F238E27FC236}">
                    <a16:creationId xmlns:a16="http://schemas.microsoft.com/office/drawing/2014/main" id="{0DED7D41-2E1F-FF62-6770-572763366481}"/>
                  </a:ext>
                </a:extLst>
              </p:cNvPr>
              <p:cNvSpPr>
                <a:spLocks noGrp="1" noRot="1" noChangeAspect="1" noMove="1" noResize="1" noEditPoints="1" noAdjustHandles="1" noChangeArrowheads="1" noChangeShapeType="1" noTextEdit="1"/>
              </p:cNvSpPr>
              <p:nvPr>
                <p:ph idx="1"/>
              </p:nvPr>
            </p:nvSpPr>
            <p:spPr>
              <a:blipFill>
                <a:blip r:embed="rId2"/>
                <a:stretch>
                  <a:fillRect l="-396" t="-733"/>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CE6307D1-4302-8A6F-F770-65E9A41FAC09}"/>
              </a:ext>
            </a:extLst>
          </p:cNvPr>
          <p:cNvSpPr/>
          <p:nvPr/>
        </p:nvSpPr>
        <p:spPr>
          <a:xfrm>
            <a:off x="5474207" y="3405353"/>
            <a:ext cx="1342803" cy="378372"/>
          </a:xfrm>
          <a:prstGeom prst="roundRect">
            <a:avLst/>
          </a:prstGeom>
          <a:noFill/>
          <a:ln w="508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E82AB90F-BB5C-734C-B89F-8E8989428691}"/>
              </a:ext>
            </a:extLst>
          </p:cNvPr>
          <p:cNvSpPr/>
          <p:nvPr/>
        </p:nvSpPr>
        <p:spPr>
          <a:xfrm>
            <a:off x="4131404" y="3247698"/>
            <a:ext cx="2744883" cy="693683"/>
          </a:xfrm>
          <a:prstGeom prst="roundRect">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6F86F4E7-2447-CBFC-D85D-F0B51EADBA16}"/>
              </a:ext>
            </a:extLst>
          </p:cNvPr>
          <p:cNvSpPr/>
          <p:nvPr/>
        </p:nvSpPr>
        <p:spPr>
          <a:xfrm>
            <a:off x="4131404" y="3403447"/>
            <a:ext cx="1342803" cy="378372"/>
          </a:xfrm>
          <a:prstGeom prst="roundRect">
            <a:avLst/>
          </a:prstGeom>
          <a:solidFill>
            <a:schemeClr val="tx1">
              <a:alpha val="50000"/>
            </a:schemeClr>
          </a:solidFill>
          <a:ln w="508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495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DF64-2B46-6E57-9CBC-452C86E98CED}"/>
              </a:ext>
            </a:extLst>
          </p:cNvPr>
          <p:cNvSpPr>
            <a:spLocks noGrp="1"/>
          </p:cNvSpPr>
          <p:nvPr>
            <p:ph type="title"/>
          </p:nvPr>
        </p:nvSpPr>
        <p:spPr/>
        <p:txBody>
          <a:bodyPr/>
          <a:lstStyle/>
          <a:p>
            <a:br>
              <a:rPr lang="en-US" dirty="0"/>
            </a:br>
            <a:r>
              <a:rPr lang="en-US" dirty="0"/>
              <a:t>Example: Defective Products</a:t>
            </a:r>
          </a:p>
        </p:txBody>
      </p:sp>
      <p:sp>
        <p:nvSpPr>
          <p:cNvPr id="3" name="Content Placeholder 2">
            <a:extLst>
              <a:ext uri="{FF2B5EF4-FFF2-40B4-BE49-F238E27FC236}">
                <a16:creationId xmlns:a16="http://schemas.microsoft.com/office/drawing/2014/main" id="{5999D588-A08B-C49B-7DB0-5F719F3B2196}"/>
              </a:ext>
            </a:extLst>
          </p:cNvPr>
          <p:cNvSpPr>
            <a:spLocks noGrp="1"/>
          </p:cNvSpPr>
          <p:nvPr>
            <p:ph idx="1"/>
          </p:nvPr>
        </p:nvSpPr>
        <p:spPr/>
        <p:txBody>
          <a:bodyPr/>
          <a:lstStyle/>
          <a:p>
            <a:pPr marL="0" indent="0">
              <a:buNone/>
            </a:pPr>
            <a:r>
              <a:rPr lang="en-US" b="1" dirty="0"/>
              <a:t>Scenario: </a:t>
            </a:r>
            <a:r>
              <a:rPr lang="en-US" b="0" i="0" dirty="0">
                <a:solidFill>
                  <a:srgbClr val="000000"/>
                </a:solidFill>
                <a:effectLst/>
                <a:latin typeface="Palatino Linotype" panose="02040502050505030304" pitchFamily="18" charset="0"/>
              </a:rPr>
              <a:t>A factory has a defect rate of 3% in the products it manufactures. Inspectors randomly select 100 products.</a:t>
            </a:r>
            <a:r>
              <a:rPr lang="en-US" b="1" i="0" dirty="0">
                <a:solidFill>
                  <a:srgbClr val="000000"/>
                </a:solidFill>
                <a:effectLst/>
                <a:latin typeface="Palatino Linotype" panose="02040502050505030304" pitchFamily="18" charset="0"/>
              </a:rPr>
              <a:t> </a:t>
            </a:r>
            <a:r>
              <a:rPr lang="en-US" i="0" dirty="0">
                <a:solidFill>
                  <a:srgbClr val="000000"/>
                </a:solidFill>
                <a:effectLst/>
                <a:latin typeface="Palatino Linotype" panose="02040502050505030304" pitchFamily="18" charset="0"/>
              </a:rPr>
              <a:t>Find the probability of</a:t>
            </a:r>
          </a:p>
          <a:p>
            <a:pPr marL="914400" lvl="1" indent="-457200">
              <a:buFont typeface="+mj-lt"/>
              <a:buAutoNum type="alphaLcParenR"/>
            </a:pPr>
            <a:r>
              <a:rPr lang="en-US" dirty="0"/>
              <a:t>exactly 5 products having defects?</a:t>
            </a:r>
          </a:p>
          <a:p>
            <a:pPr marL="914400" lvl="1" indent="-457200">
              <a:buFont typeface="+mj-lt"/>
              <a:buAutoNum type="alphaLcParenR"/>
            </a:pPr>
            <a:r>
              <a:rPr lang="en-US" dirty="0"/>
              <a:t>at most 5 products having defects?</a:t>
            </a:r>
          </a:p>
          <a:p>
            <a:pPr marL="914400" lvl="1" indent="-457200">
              <a:buFont typeface="+mj-lt"/>
              <a:buAutoNum type="alphaLcParenR"/>
            </a:pPr>
            <a:r>
              <a:rPr lang="en-US" dirty="0"/>
              <a:t>at least 5 products having defects?</a:t>
            </a:r>
            <a:endParaRPr lang="en-US" b="1" dirty="0"/>
          </a:p>
        </p:txBody>
      </p:sp>
    </p:spTree>
    <p:extLst>
      <p:ext uri="{BB962C8B-B14F-4D97-AF65-F5344CB8AC3E}">
        <p14:creationId xmlns:p14="http://schemas.microsoft.com/office/powerpoint/2010/main" val="37727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3796-5FC0-16E6-1034-BFD6CD756005}"/>
              </a:ext>
            </a:extLst>
          </p:cNvPr>
          <p:cNvSpPr>
            <a:spLocks noGrp="1"/>
          </p:cNvSpPr>
          <p:nvPr>
            <p:ph type="title"/>
          </p:nvPr>
        </p:nvSpPr>
        <p:spPr/>
        <p:txBody>
          <a:bodyPr/>
          <a:lstStyle/>
          <a:p>
            <a:br>
              <a:rPr lang="en-US" dirty="0"/>
            </a:br>
            <a:r>
              <a:rPr lang="en-US" dirty="0"/>
              <a:t>Discrete versus Continuous Random Variables</a:t>
            </a:r>
          </a:p>
        </p:txBody>
      </p:sp>
      <p:sp>
        <p:nvSpPr>
          <p:cNvPr id="3" name="Text Placeholder 2">
            <a:extLst>
              <a:ext uri="{FF2B5EF4-FFF2-40B4-BE49-F238E27FC236}">
                <a16:creationId xmlns:a16="http://schemas.microsoft.com/office/drawing/2014/main" id="{94525771-AD68-27E1-4CB4-9B5BA873CD79}"/>
              </a:ext>
            </a:extLst>
          </p:cNvPr>
          <p:cNvSpPr>
            <a:spLocks noGrp="1"/>
          </p:cNvSpPr>
          <p:nvPr>
            <p:ph type="body" idx="1"/>
          </p:nvPr>
        </p:nvSpPr>
        <p:spPr/>
        <p:txBody>
          <a:bodyPr/>
          <a:lstStyle/>
          <a:p>
            <a:r>
              <a:rPr lang="en-US" dirty="0"/>
              <a:t>Discrete Random Variables</a:t>
            </a:r>
          </a:p>
        </p:txBody>
      </p:sp>
      <p:sp>
        <p:nvSpPr>
          <p:cNvPr id="4" name="Content Placeholder 3">
            <a:extLst>
              <a:ext uri="{FF2B5EF4-FFF2-40B4-BE49-F238E27FC236}">
                <a16:creationId xmlns:a16="http://schemas.microsoft.com/office/drawing/2014/main" id="{4D1E485A-50C4-17DF-D73D-A34951558491}"/>
              </a:ext>
            </a:extLst>
          </p:cNvPr>
          <p:cNvSpPr>
            <a:spLocks noGrp="1"/>
          </p:cNvSpPr>
          <p:nvPr>
            <p:ph sz="half" idx="2"/>
          </p:nvPr>
        </p:nvSpPr>
        <p:spPr/>
        <p:txBody>
          <a:bodyPr/>
          <a:lstStyle/>
          <a:p>
            <a:r>
              <a:rPr lang="en-US" dirty="0"/>
              <a:t>Have outcomes that can be counted</a:t>
            </a:r>
          </a:p>
          <a:p>
            <a:pPr lvl="1"/>
            <a:r>
              <a:rPr lang="en-US" dirty="0"/>
              <a:t>Number of times heads comes up on a coin flip out of 10 total flips</a:t>
            </a:r>
          </a:p>
          <a:p>
            <a:pPr lvl="1"/>
            <a:r>
              <a:rPr lang="en-US" dirty="0"/>
              <a:t>Number of cars arriving at a parking garage in one hour</a:t>
            </a:r>
          </a:p>
          <a:p>
            <a:pPr lvl="1"/>
            <a:r>
              <a:rPr lang="en-US" dirty="0"/>
              <a:t>Number of participants falling within a category</a:t>
            </a:r>
          </a:p>
        </p:txBody>
      </p:sp>
      <p:sp>
        <p:nvSpPr>
          <p:cNvPr id="5" name="Text Placeholder 4">
            <a:extLst>
              <a:ext uri="{FF2B5EF4-FFF2-40B4-BE49-F238E27FC236}">
                <a16:creationId xmlns:a16="http://schemas.microsoft.com/office/drawing/2014/main" id="{E7622F32-65F5-0BC9-FB84-13A25C1FA751}"/>
              </a:ext>
            </a:extLst>
          </p:cNvPr>
          <p:cNvSpPr>
            <a:spLocks noGrp="1"/>
          </p:cNvSpPr>
          <p:nvPr>
            <p:ph type="body" sz="quarter" idx="3"/>
          </p:nvPr>
        </p:nvSpPr>
        <p:spPr/>
        <p:txBody>
          <a:bodyPr/>
          <a:lstStyle/>
          <a:p>
            <a:r>
              <a:rPr lang="en-US" dirty="0"/>
              <a:t>Continuous Random Variables</a:t>
            </a:r>
          </a:p>
        </p:txBody>
      </p:sp>
      <p:sp>
        <p:nvSpPr>
          <p:cNvPr id="6" name="Content Placeholder 5">
            <a:extLst>
              <a:ext uri="{FF2B5EF4-FFF2-40B4-BE49-F238E27FC236}">
                <a16:creationId xmlns:a16="http://schemas.microsoft.com/office/drawing/2014/main" id="{16171EA0-6B0B-C242-D2E7-AAF25916E27B}"/>
              </a:ext>
            </a:extLst>
          </p:cNvPr>
          <p:cNvSpPr>
            <a:spLocks noGrp="1"/>
          </p:cNvSpPr>
          <p:nvPr>
            <p:ph sz="quarter" idx="4"/>
          </p:nvPr>
        </p:nvSpPr>
        <p:spPr/>
        <p:txBody>
          <a:bodyPr/>
          <a:lstStyle/>
          <a:p>
            <a:r>
              <a:rPr lang="en-US" dirty="0"/>
              <a:t>Have [theoretically] infinitely many outcomes</a:t>
            </a:r>
          </a:p>
          <a:p>
            <a:pPr lvl="1"/>
            <a:r>
              <a:rPr lang="en-US" dirty="0"/>
              <a:t>Temperatures</a:t>
            </a:r>
          </a:p>
          <a:p>
            <a:pPr lvl="1"/>
            <a:r>
              <a:rPr lang="en-US" dirty="0"/>
              <a:t>Commute times</a:t>
            </a:r>
          </a:p>
        </p:txBody>
      </p:sp>
    </p:spTree>
    <p:extLst>
      <p:ext uri="{BB962C8B-B14F-4D97-AF65-F5344CB8AC3E}">
        <p14:creationId xmlns:p14="http://schemas.microsoft.com/office/powerpoint/2010/main" val="342875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CE200-9552-2713-5686-65C1B92B9D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91474D-CB37-55F5-6908-3B43BAE81A2D}"/>
              </a:ext>
            </a:extLst>
          </p:cNvPr>
          <p:cNvSpPr>
            <a:spLocks noGrp="1"/>
          </p:cNvSpPr>
          <p:nvPr>
            <p:ph type="title"/>
          </p:nvPr>
        </p:nvSpPr>
        <p:spPr/>
        <p:txBody>
          <a:bodyPr/>
          <a:lstStyle/>
          <a:p>
            <a:br>
              <a:rPr lang="en-US" dirty="0"/>
            </a:br>
            <a:r>
              <a:rPr lang="en-US" dirty="0"/>
              <a:t>Example: Growing plants from seeds</a:t>
            </a:r>
          </a:p>
        </p:txBody>
      </p:sp>
      <p:sp>
        <p:nvSpPr>
          <p:cNvPr id="3" name="Content Placeholder 2">
            <a:extLst>
              <a:ext uri="{FF2B5EF4-FFF2-40B4-BE49-F238E27FC236}">
                <a16:creationId xmlns:a16="http://schemas.microsoft.com/office/drawing/2014/main" id="{6F99F5BE-3DF0-178A-9B5F-4259B78BE073}"/>
              </a:ext>
            </a:extLst>
          </p:cNvPr>
          <p:cNvSpPr>
            <a:spLocks noGrp="1"/>
          </p:cNvSpPr>
          <p:nvPr>
            <p:ph idx="1"/>
          </p:nvPr>
        </p:nvSpPr>
        <p:spPr/>
        <p:txBody>
          <a:bodyPr/>
          <a:lstStyle/>
          <a:p>
            <a:pPr marL="0" indent="0" algn="l" fontAlgn="base">
              <a:buNone/>
            </a:pPr>
            <a:r>
              <a:rPr lang="en-US" b="1" dirty="0"/>
              <a:t>Scenario: </a:t>
            </a:r>
            <a:r>
              <a:rPr lang="en-US" b="0" i="0" dirty="0">
                <a:solidFill>
                  <a:srgbClr val="000000"/>
                </a:solidFill>
                <a:effectLst/>
                <a:latin typeface="Palatino Linotype" panose="02040502050505030304" pitchFamily="18" charset="0"/>
              </a:rPr>
              <a:t>A botanist finds that a certain species of plant successfully grows 60% of the time under controlled greenhouse conditions. The botanist plants 25 seeds.</a:t>
            </a:r>
          </a:p>
          <a:p>
            <a:pPr lvl="1" fontAlgn="base">
              <a:buFont typeface="+mj-lt"/>
              <a:buAutoNum type="romanLcPeriod"/>
            </a:pPr>
            <a:r>
              <a:rPr lang="en-US" b="0" i="0" dirty="0">
                <a:solidFill>
                  <a:srgbClr val="000000"/>
                </a:solidFill>
                <a:effectLst/>
                <a:latin typeface="Palatino Linotype" panose="02040502050505030304" pitchFamily="18" charset="0"/>
              </a:rPr>
              <a:t>What is the probability that fewer than 20 of the seeds grow?</a:t>
            </a:r>
          </a:p>
          <a:p>
            <a:pPr lvl="1" fontAlgn="base">
              <a:buFont typeface="+mj-lt"/>
              <a:buAutoNum type="romanLcPeriod"/>
            </a:pPr>
            <a:r>
              <a:rPr lang="en-US" b="0" i="0" dirty="0">
                <a:solidFill>
                  <a:srgbClr val="000000"/>
                </a:solidFill>
                <a:effectLst/>
                <a:latin typeface="Palatino Linotype" panose="02040502050505030304" pitchFamily="18" charset="0"/>
              </a:rPr>
              <a:t>What is the probability that at least 17 and no more than 21 of the seeds grow?</a:t>
            </a:r>
          </a:p>
          <a:p>
            <a:pPr lvl="1" fontAlgn="base">
              <a:buFont typeface="+mj-lt"/>
              <a:buAutoNum type="romanLcPeriod"/>
            </a:pPr>
            <a:r>
              <a:rPr lang="en-US" b="0" i="0" dirty="0">
                <a:solidFill>
                  <a:srgbClr val="000000"/>
                </a:solidFill>
                <a:effectLst/>
                <a:latin typeface="Palatino Linotype" panose="02040502050505030304" pitchFamily="18" charset="0"/>
              </a:rPr>
              <a:t>What is the probability that more than 20 of the seeds grow?</a:t>
            </a:r>
          </a:p>
          <a:p>
            <a:pPr lvl="1" fontAlgn="base">
              <a:buFont typeface="+mj-lt"/>
              <a:buAutoNum type="romanLcPeriod"/>
            </a:pPr>
            <a:r>
              <a:rPr lang="en-US" dirty="0">
                <a:solidFill>
                  <a:srgbClr val="000000"/>
                </a:solidFill>
                <a:latin typeface="Palatino Linotype" panose="02040502050505030304" pitchFamily="18" charset="0"/>
              </a:rPr>
              <a:t>Should the botanist be surprised if fewer than 13 of the seeds grow? </a:t>
            </a:r>
            <a:endParaRPr lang="en-US" b="0" i="0" dirty="0">
              <a:solidFill>
                <a:srgbClr val="000000"/>
              </a:solidFill>
              <a:effectLst/>
              <a:latin typeface="Palatino Linotype" panose="02040502050505030304" pitchFamily="18" charset="0"/>
            </a:endParaRPr>
          </a:p>
          <a:p>
            <a:pPr marL="0" indent="0">
              <a:buNone/>
            </a:pPr>
            <a:endParaRPr lang="en-US" b="1" dirty="0"/>
          </a:p>
        </p:txBody>
      </p:sp>
    </p:spTree>
    <p:extLst>
      <p:ext uri="{BB962C8B-B14F-4D97-AF65-F5344CB8AC3E}">
        <p14:creationId xmlns:p14="http://schemas.microsoft.com/office/powerpoint/2010/main" val="395570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27371-ED96-41C3-ACFA-C163019A0978}"/>
              </a:ext>
            </a:extLst>
          </p:cNvPr>
          <p:cNvSpPr>
            <a:spLocks noGrp="1"/>
          </p:cNvSpPr>
          <p:nvPr>
            <p:ph type="title"/>
          </p:nvPr>
        </p:nvSpPr>
        <p:spPr/>
        <p:txBody>
          <a:bodyPr/>
          <a:lstStyle/>
          <a:p>
            <a:br>
              <a:rPr lang="en-US" dirty="0"/>
            </a:br>
            <a:r>
              <a:rPr lang="en-US" dirty="0"/>
              <a:t>Expected Value and Standard Deviation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0BEAEE2-53C1-ED94-FE79-DDD690ACD339}"/>
                  </a:ext>
                </a:extLst>
              </p:cNvPr>
              <p:cNvSpPr>
                <a:spLocks noGrp="1"/>
              </p:cNvSpPr>
              <p:nvPr>
                <p:ph idx="1"/>
              </p:nvPr>
            </p:nvSpPr>
            <p:spPr/>
            <p:txBody>
              <a:bodyPr/>
              <a:lstStyle/>
              <a:p>
                <a:pPr marL="0" indent="0">
                  <a:buNone/>
                </a:pPr>
                <a:r>
                  <a:rPr lang="en-US" dirty="0"/>
                  <a:t>For any numerical random variable, it is possible to compute the </a:t>
                </a:r>
                <a:r>
                  <a:rPr lang="en-US" i="1" dirty="0"/>
                  <a:t>expected value</a:t>
                </a:r>
                <a:r>
                  <a:rPr lang="en-US" dirty="0"/>
                  <a:t> (average outcome) and the </a:t>
                </a:r>
                <a:r>
                  <a:rPr lang="en-US" i="1" dirty="0"/>
                  <a:t>standard deviation</a:t>
                </a:r>
                <a:r>
                  <a:rPr lang="en-US" dirty="0"/>
                  <a:t>.</a:t>
                </a:r>
              </a:p>
              <a:p>
                <a:pPr marL="0" indent="0">
                  <a:buNone/>
                </a:pPr>
                <a:r>
                  <a:rPr lang="en-US" dirty="0"/>
                  <a:t>For binomial random variables with </a:t>
                </a:r>
                <a14:m>
                  <m:oMath xmlns:m="http://schemas.openxmlformats.org/officeDocument/2006/math">
                    <m:r>
                      <a:rPr lang="en-US" b="0" i="1" smtClean="0">
                        <a:latin typeface="Cambria Math" panose="02040503050406030204" pitchFamily="18" charset="0"/>
                      </a:rPr>
                      <m:t>𝑛</m:t>
                    </m:r>
                  </m:oMath>
                </a14:m>
                <a:r>
                  <a:rPr lang="en-US" dirty="0"/>
                  <a:t> trials and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𝑠𝑢𝑐𝑐𝑒𝑠𝑠</m:t>
                        </m:r>
                      </m:e>
                    </m:d>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we have the following:</a:t>
                </a:r>
              </a:p>
              <a:p>
                <a:pPr lvl="1"/>
                <a:r>
                  <a:rPr lang="en-US" dirty="0"/>
                  <a:t>The expected number of successes, </a:t>
                </a: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oMath>
                </a14:m>
                <a:endParaRPr lang="en-US" dirty="0"/>
              </a:p>
              <a:p>
                <a:pPr lvl="1"/>
                <a:r>
                  <a:rPr lang="en-US" dirty="0"/>
                  <a:t>The standard deviation in number of successes,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𝑋</m:t>
                        </m:r>
                      </m:sub>
                    </m:sSub>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∗(1 −</m:t>
                        </m:r>
                        <m:r>
                          <a:rPr lang="en-US" b="0" i="1" smtClean="0">
                            <a:latin typeface="Cambria Math" panose="02040503050406030204" pitchFamily="18" charset="0"/>
                          </a:rPr>
                          <m:t>𝑝</m:t>
                        </m:r>
                        <m:r>
                          <a:rPr lang="en-US" b="0" i="1" smtClean="0">
                            <a:latin typeface="Cambria Math" panose="02040503050406030204" pitchFamily="18" charset="0"/>
                          </a:rPr>
                          <m:t>)</m:t>
                        </m:r>
                      </m:e>
                    </m:rad>
                  </m:oMath>
                </a14:m>
                <a:endParaRPr lang="en-US" dirty="0"/>
              </a:p>
            </p:txBody>
          </p:sp>
        </mc:Choice>
        <mc:Fallback>
          <p:sp>
            <p:nvSpPr>
              <p:cNvPr id="3" name="Content Placeholder 2">
                <a:extLst>
                  <a:ext uri="{FF2B5EF4-FFF2-40B4-BE49-F238E27FC236}">
                    <a16:creationId xmlns:a16="http://schemas.microsoft.com/office/drawing/2014/main" id="{00BEAEE2-53C1-ED94-FE79-DDD690ACD339}"/>
                  </a:ext>
                </a:extLst>
              </p:cNvPr>
              <p:cNvSpPr>
                <a:spLocks noGrp="1" noRot="1" noChangeAspect="1" noMove="1" noResize="1" noEditPoints="1" noAdjustHandles="1" noChangeArrowheads="1" noChangeShapeType="1" noTextEdit="1"/>
              </p:cNvSpPr>
              <p:nvPr>
                <p:ph idx="1"/>
              </p:nvPr>
            </p:nvSpPr>
            <p:spPr>
              <a:blipFill>
                <a:blip r:embed="rId2"/>
                <a:stretch>
                  <a:fillRect l="-661"/>
                </a:stretch>
              </a:blipFill>
            </p:spPr>
            <p:txBody>
              <a:bodyPr/>
              <a:lstStyle/>
              <a:p>
                <a:r>
                  <a:rPr lang="en-US">
                    <a:noFill/>
                  </a:rPr>
                  <a:t> </a:t>
                </a:r>
              </a:p>
            </p:txBody>
          </p:sp>
        </mc:Fallback>
      </mc:AlternateContent>
    </p:spTree>
    <p:extLst>
      <p:ext uri="{BB962C8B-B14F-4D97-AF65-F5344CB8AC3E}">
        <p14:creationId xmlns:p14="http://schemas.microsoft.com/office/powerpoint/2010/main" val="4221832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A2179-82BE-3757-D1BD-8CFDBA44A8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16AA9-9FFC-A3AF-13C0-4F857D9EFD23}"/>
              </a:ext>
            </a:extLst>
          </p:cNvPr>
          <p:cNvSpPr>
            <a:spLocks noGrp="1"/>
          </p:cNvSpPr>
          <p:nvPr>
            <p:ph type="title"/>
          </p:nvPr>
        </p:nvSpPr>
        <p:spPr/>
        <p:txBody>
          <a:bodyPr/>
          <a:lstStyle/>
          <a:p>
            <a:br>
              <a:rPr lang="en-US" dirty="0"/>
            </a:br>
            <a:r>
              <a:rPr lang="en-US" dirty="0"/>
              <a:t>Example: Growing plants from seeds (Revisited)</a:t>
            </a:r>
          </a:p>
        </p:txBody>
      </p:sp>
      <p:sp>
        <p:nvSpPr>
          <p:cNvPr id="3" name="Content Placeholder 2">
            <a:extLst>
              <a:ext uri="{FF2B5EF4-FFF2-40B4-BE49-F238E27FC236}">
                <a16:creationId xmlns:a16="http://schemas.microsoft.com/office/drawing/2014/main" id="{98376144-C96A-E1FD-D0C5-47E0933D4BE1}"/>
              </a:ext>
            </a:extLst>
          </p:cNvPr>
          <p:cNvSpPr>
            <a:spLocks noGrp="1"/>
          </p:cNvSpPr>
          <p:nvPr>
            <p:ph idx="1"/>
          </p:nvPr>
        </p:nvSpPr>
        <p:spPr/>
        <p:txBody>
          <a:bodyPr/>
          <a:lstStyle/>
          <a:p>
            <a:pPr marL="0" indent="0" algn="l" fontAlgn="base">
              <a:buNone/>
            </a:pPr>
            <a:r>
              <a:rPr lang="en-US" b="1" dirty="0"/>
              <a:t>Scenario: </a:t>
            </a:r>
            <a:r>
              <a:rPr lang="en-US" b="0" i="0" dirty="0">
                <a:solidFill>
                  <a:srgbClr val="000000"/>
                </a:solidFill>
                <a:effectLst/>
                <a:latin typeface="Palatino Linotype" panose="02040502050505030304" pitchFamily="18" charset="0"/>
              </a:rPr>
              <a:t>A botanist finds that a certain species of plant successfully grows 60% of the time under controlled greenhouse conditions. The botanist plants 25 seeds.</a:t>
            </a:r>
          </a:p>
          <a:p>
            <a:pPr lvl="1" fontAlgn="base">
              <a:buFont typeface="+mj-lt"/>
              <a:buAutoNum type="romanLcPeriod"/>
            </a:pPr>
            <a:r>
              <a:rPr lang="en-US" b="0" i="0" dirty="0">
                <a:solidFill>
                  <a:srgbClr val="000000"/>
                </a:solidFill>
                <a:effectLst/>
                <a:latin typeface="Palatino Linotype" panose="02040502050505030304" pitchFamily="18" charset="0"/>
              </a:rPr>
              <a:t>Find the expected number of seeds to grow</a:t>
            </a:r>
          </a:p>
          <a:p>
            <a:pPr lvl="1" fontAlgn="base">
              <a:buFont typeface="+mj-lt"/>
              <a:buAutoNum type="romanLcPeriod"/>
            </a:pPr>
            <a:r>
              <a:rPr lang="en-US" dirty="0">
                <a:solidFill>
                  <a:srgbClr val="000000"/>
                </a:solidFill>
                <a:latin typeface="Palatino Linotype" panose="02040502050505030304" pitchFamily="18" charset="0"/>
              </a:rPr>
              <a:t>Find the standard deviation in the number of seeds to grow</a:t>
            </a:r>
            <a:endParaRPr lang="en-US" b="0" i="0" dirty="0">
              <a:solidFill>
                <a:srgbClr val="000000"/>
              </a:solidFill>
              <a:effectLst/>
              <a:latin typeface="Palatino Linotype" panose="02040502050505030304" pitchFamily="18" charset="0"/>
            </a:endParaRPr>
          </a:p>
          <a:p>
            <a:pPr lvl="1" fontAlgn="base">
              <a:buFont typeface="+mj-lt"/>
              <a:buAutoNum type="romanLcPeriod"/>
            </a:pPr>
            <a:r>
              <a:rPr lang="en-US" dirty="0">
                <a:solidFill>
                  <a:srgbClr val="000000"/>
                </a:solidFill>
                <a:latin typeface="Palatino Linotype" panose="02040502050505030304" pitchFamily="18" charset="0"/>
              </a:rPr>
              <a:t>Does this change, weaken, strengthen, or confirm your response to whether or not the botanist should be surprised if fewer than 13 of the seeds grow? </a:t>
            </a:r>
            <a:endParaRPr lang="en-US" b="0" i="0" dirty="0">
              <a:solidFill>
                <a:srgbClr val="000000"/>
              </a:solidFill>
              <a:effectLst/>
              <a:latin typeface="Palatino Linotype" panose="02040502050505030304" pitchFamily="18" charset="0"/>
            </a:endParaRPr>
          </a:p>
          <a:p>
            <a:pPr marL="0" indent="0">
              <a:buNone/>
            </a:pPr>
            <a:endParaRPr lang="en-US" b="1" dirty="0"/>
          </a:p>
        </p:txBody>
      </p:sp>
    </p:spTree>
    <p:extLst>
      <p:ext uri="{BB962C8B-B14F-4D97-AF65-F5344CB8AC3E}">
        <p14:creationId xmlns:p14="http://schemas.microsoft.com/office/powerpoint/2010/main" val="991671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4BBE-E2D7-E713-CDF5-3012DD93BA65}"/>
              </a:ext>
            </a:extLst>
          </p:cNvPr>
          <p:cNvSpPr>
            <a:spLocks noGrp="1"/>
          </p:cNvSpPr>
          <p:nvPr>
            <p:ph type="title"/>
          </p:nvPr>
        </p:nvSpPr>
        <p:spPr/>
        <p:txBody>
          <a:bodyPr/>
          <a:lstStyle/>
          <a:p>
            <a:br>
              <a:rPr lang="en-US" dirty="0"/>
            </a:br>
            <a:r>
              <a:rPr lang="en-US" dirty="0"/>
              <a:t>Summary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8384120-E932-837A-E0EF-B33D358FC82A}"/>
                  </a:ext>
                </a:extLst>
              </p:cNvPr>
              <p:cNvSpPr>
                <a:spLocks noGrp="1"/>
              </p:cNvSpPr>
              <p:nvPr>
                <p:ph idx="1"/>
              </p:nvPr>
            </p:nvSpPr>
            <p:spPr/>
            <p:txBody>
              <a:bodyPr>
                <a:normAutofit fontScale="85000" lnSpcReduction="10000"/>
              </a:bodyPr>
              <a:lstStyle/>
              <a:p>
                <a:r>
                  <a:rPr lang="en-US" dirty="0"/>
                  <a:t>For discrete random variables with uniformly likely outcomes, the probability of an event </a:t>
                </a:r>
                <a14:m>
                  <m:oMath xmlns:m="http://schemas.openxmlformats.org/officeDocument/2006/math">
                    <m:r>
                      <a:rPr lang="en-US" b="0" i="1" smtClean="0">
                        <a:latin typeface="Cambria Math" panose="02040503050406030204" pitchFamily="18" charset="0"/>
                      </a:rPr>
                      <m:t>𝐸</m:t>
                    </m:r>
                  </m:oMath>
                </a14:m>
                <a:r>
                  <a:rPr lang="en-US" dirty="0"/>
                  <a:t> is the number of ways the event can occur, divided by the total number of outcomes possible</a:t>
                </a:r>
              </a:p>
              <a:p>
                <a:pPr lvl="1"/>
                <a:r>
                  <a:rPr lang="en-US" dirty="0"/>
                  <a:t>That is, </a:t>
                </a:r>
                <a14:m>
                  <m:oMath xmlns:m="http://schemas.openxmlformats.org/officeDocument/2006/math">
                    <m:r>
                      <m:rPr>
                        <m:sty m:val="p"/>
                      </m:rPr>
                      <a:rPr lang="en-US" b="0" i="0" smtClean="0">
                        <a:latin typeface="Cambria Math" panose="02040503050406030204" pitchFamily="18" charset="0"/>
                      </a:rPr>
                      <m:t>P</m:t>
                    </m:r>
                    <m:d>
                      <m:dPr>
                        <m:ctrlPr>
                          <a:rPr lang="en-US" b="0" i="0"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num>
                      <m:den>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oMath>
                </a14:m>
                <a:endParaRPr lang="en-US" dirty="0"/>
              </a:p>
              <a:p>
                <a:r>
                  <a:rPr lang="en-US" dirty="0"/>
                  <a:t>A Binomial random variable counts the number of successes from a set of </a:t>
                </a:r>
                <a14:m>
                  <m:oMath xmlns:m="http://schemas.openxmlformats.org/officeDocument/2006/math">
                    <m:r>
                      <a:rPr lang="en-US" b="0" i="1" smtClean="0">
                        <a:latin typeface="Cambria Math" panose="02040503050406030204" pitchFamily="18" charset="0"/>
                      </a:rPr>
                      <m:t>𝑛</m:t>
                    </m:r>
                  </m:oMath>
                </a14:m>
                <a:r>
                  <a:rPr lang="en-US" dirty="0"/>
                  <a:t> independent trials. The number of successes follows a binomial distribution</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𝑘</m:t>
                            </m:r>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(1 −</m:t>
                        </m:r>
                        <m:r>
                          <a:rPr lang="en-US" b="0" i="1" smtClean="0">
                            <a:latin typeface="Cambria Math" panose="02040503050406030204" pitchFamily="18" charset="0"/>
                          </a:rPr>
                          <m:t>𝑝</m:t>
                        </m:r>
                        <m:r>
                          <a:rPr lang="en-US" b="0" i="1" smtClean="0">
                            <a:latin typeface="Cambria Math" panose="02040503050406030204" pitchFamily="18" charset="0"/>
                          </a:rPr>
                          <m:t>)</m:t>
                        </m:r>
                      </m:e>
                      <m:sup>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𝑘</m:t>
                        </m:r>
                      </m:sup>
                    </m:sSup>
                    <m:r>
                      <a:rPr lang="en-US" b="0" i="1" smtClean="0">
                        <a:latin typeface="Cambria Math" panose="02040503050406030204" pitchFamily="18" charset="0"/>
                      </a:rPr>
                      <m:t> =</m:t>
                    </m:r>
                    <m:r>
                      <a:rPr lang="en-US" b="0" i="1" smtClean="0">
                        <a:latin typeface="Cambria Math" panose="02040503050406030204" pitchFamily="18" charset="0"/>
                      </a:rPr>
                      <m:t>𝐵𝐼𝑁𝑂𝑀</m:t>
                    </m:r>
                    <m:r>
                      <a:rPr lang="en-US" b="0" i="1" smtClean="0">
                        <a:latin typeface="Cambria Math" panose="02040503050406030204" pitchFamily="18" charset="0"/>
                      </a:rPr>
                      <m:t>.</m:t>
                    </m:r>
                    <m:r>
                      <a:rPr lang="en-US" b="0" i="1" smtClean="0">
                        <a:latin typeface="Cambria Math" panose="02040503050406030204" pitchFamily="18" charset="0"/>
                      </a:rPr>
                      <m:t>𝐷𝐼𝑆𝑇</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𝐹𝐴𝐿𝑆𝐸</m:t>
                    </m:r>
                    <m:r>
                      <a:rPr lang="en-US" b="0" i="1" smtClean="0">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𝑘</m:t>
                        </m:r>
                      </m:sup>
                      <m:e>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𝑖</m:t>
                                </m:r>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𝑖</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(1 −</m:t>
                            </m:r>
                            <m:r>
                              <a:rPr lang="en-US" b="0" i="1" smtClean="0">
                                <a:latin typeface="Cambria Math" panose="02040503050406030204" pitchFamily="18" charset="0"/>
                              </a:rPr>
                              <m:t>𝑝</m:t>
                            </m:r>
                            <m:r>
                              <a:rPr lang="en-US" b="0" i="1" smtClean="0">
                                <a:latin typeface="Cambria Math" panose="02040503050406030204" pitchFamily="18" charset="0"/>
                              </a:rPr>
                              <m:t>)</m:t>
                            </m:r>
                          </m:e>
                          <m:sup>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𝑖</m:t>
                            </m:r>
                          </m:sup>
                        </m:sSup>
                      </m:e>
                    </m:nary>
                    <m:r>
                      <a:rPr lang="en-US" b="0" i="1" smtClean="0">
                        <a:latin typeface="Cambria Math" panose="02040503050406030204" pitchFamily="18" charset="0"/>
                      </a:rPr>
                      <m:t> =</m:t>
                    </m:r>
                    <m:r>
                      <a:rPr lang="en-US" b="0" i="1" smtClean="0">
                        <a:latin typeface="Cambria Math" panose="02040503050406030204" pitchFamily="18" charset="0"/>
                      </a:rPr>
                      <m:t>𝐵𝐼𝑁𝑂𝑀</m:t>
                    </m:r>
                    <m:r>
                      <a:rPr lang="en-US" b="0" i="1" smtClean="0">
                        <a:latin typeface="Cambria Math" panose="02040503050406030204" pitchFamily="18" charset="0"/>
                      </a:rPr>
                      <m:t>.</m:t>
                    </m:r>
                    <m:r>
                      <a:rPr lang="en-US" b="0" i="1" smtClean="0">
                        <a:latin typeface="Cambria Math" panose="02040503050406030204" pitchFamily="18" charset="0"/>
                      </a:rPr>
                      <m:t>𝐷𝐼𝑆𝑇</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𝑇𝑅𝑈𝐸</m:t>
                    </m:r>
                    <m:r>
                      <a:rPr lang="en-US" b="0" i="1" smtClean="0">
                        <a:latin typeface="Cambria Math" panose="02040503050406030204" pitchFamily="18" charset="0"/>
                      </a:rPr>
                      <m:t>)</m:t>
                    </m:r>
                  </m:oMath>
                </a14:m>
                <a:endParaRPr lang="en-US" dirty="0"/>
              </a:p>
              <a:p>
                <a:pPr lvl="1"/>
                <a:r>
                  <a:rPr lang="en-US" dirty="0"/>
                  <a:t>The expected number of successful outcomes is </a:t>
                </a: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oMath>
                </a14:m>
                <a:endParaRPr lang="en-US" dirty="0"/>
              </a:p>
              <a:p>
                <a:pPr lvl="1"/>
                <a:r>
                  <a:rPr lang="en-US" dirty="0"/>
                  <a:t>The standard deviation in number of successful outcomes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𝑋</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∗(1 −</m:t>
                        </m:r>
                        <m:r>
                          <a:rPr lang="en-US" b="0" i="1" smtClean="0">
                            <a:latin typeface="Cambria Math" panose="02040503050406030204" pitchFamily="18" charset="0"/>
                          </a:rPr>
                          <m:t>𝑝</m:t>
                        </m:r>
                        <m:r>
                          <a:rPr lang="en-US" b="0" i="1" smtClean="0">
                            <a:latin typeface="Cambria Math" panose="02040503050406030204" pitchFamily="18" charset="0"/>
                          </a:rPr>
                          <m:t>)</m:t>
                        </m:r>
                      </m:e>
                    </m:rad>
                  </m:oMath>
                </a14:m>
                <a:endParaRPr lang="en-US" dirty="0"/>
              </a:p>
              <a:p>
                <a:pPr lvl="1"/>
                <a:endParaRPr lang="en-US" dirty="0"/>
              </a:p>
            </p:txBody>
          </p:sp>
        </mc:Choice>
        <mc:Fallback>
          <p:sp>
            <p:nvSpPr>
              <p:cNvPr id="3" name="Content Placeholder 2">
                <a:extLst>
                  <a:ext uri="{FF2B5EF4-FFF2-40B4-BE49-F238E27FC236}">
                    <a16:creationId xmlns:a16="http://schemas.microsoft.com/office/drawing/2014/main" id="{38384120-E932-837A-E0EF-B33D358FC82A}"/>
                  </a:ext>
                </a:extLst>
              </p:cNvPr>
              <p:cNvSpPr>
                <a:spLocks noGrp="1" noRot="1" noChangeAspect="1" noMove="1" noResize="1" noEditPoints="1" noAdjustHandles="1" noChangeArrowheads="1" noChangeShapeType="1" noTextEdit="1"/>
              </p:cNvSpPr>
              <p:nvPr>
                <p:ph idx="1"/>
              </p:nvPr>
            </p:nvSpPr>
            <p:spPr>
              <a:blipFill>
                <a:blip r:embed="rId2"/>
                <a:stretch>
                  <a:fillRect l="-396" t="-733" r="-793"/>
                </a:stretch>
              </a:blipFill>
            </p:spPr>
            <p:txBody>
              <a:bodyPr/>
              <a:lstStyle/>
              <a:p>
                <a:r>
                  <a:rPr lang="en-US">
                    <a:noFill/>
                  </a:rPr>
                  <a:t> </a:t>
                </a:r>
              </a:p>
            </p:txBody>
          </p:sp>
        </mc:Fallback>
      </mc:AlternateContent>
    </p:spTree>
    <p:extLst>
      <p:ext uri="{BB962C8B-B14F-4D97-AF65-F5344CB8AC3E}">
        <p14:creationId xmlns:p14="http://schemas.microsoft.com/office/powerpoint/2010/main" val="162729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B76B-5C70-B3C6-15F4-913741B9E903}"/>
              </a:ext>
            </a:extLst>
          </p:cNvPr>
          <p:cNvSpPr>
            <a:spLocks noGrp="1"/>
          </p:cNvSpPr>
          <p:nvPr>
            <p:ph type="title"/>
          </p:nvPr>
        </p:nvSpPr>
        <p:spPr/>
        <p:txBody>
          <a:bodyPr/>
          <a:lstStyle/>
          <a:p>
            <a:br>
              <a:rPr lang="en-US" dirty="0"/>
            </a:br>
            <a:r>
              <a:rPr lang="en-US" dirty="0"/>
              <a:t>Next Time…</a:t>
            </a:r>
          </a:p>
        </p:txBody>
      </p:sp>
      <p:sp>
        <p:nvSpPr>
          <p:cNvPr id="3" name="Content Placeholder 2">
            <a:extLst>
              <a:ext uri="{FF2B5EF4-FFF2-40B4-BE49-F238E27FC236}">
                <a16:creationId xmlns:a16="http://schemas.microsoft.com/office/drawing/2014/main" id="{B6ECB213-8A81-52D9-A2E7-1F027EF36101}"/>
              </a:ext>
            </a:extLst>
          </p:cNvPr>
          <p:cNvSpPr>
            <a:spLocks noGrp="1"/>
          </p:cNvSpPr>
          <p:nvPr>
            <p:ph idx="1"/>
          </p:nvPr>
        </p:nvSpPr>
        <p:spPr/>
        <p:txBody>
          <a:bodyPr/>
          <a:lstStyle/>
          <a:p>
            <a:r>
              <a:rPr lang="en-US" dirty="0"/>
              <a:t>What we’ll be doing…</a:t>
            </a:r>
          </a:p>
          <a:p>
            <a:pPr lvl="1"/>
            <a:r>
              <a:rPr lang="en-US" dirty="0"/>
              <a:t>Continuous Random Variables and the Normal Distribution</a:t>
            </a:r>
          </a:p>
          <a:p>
            <a:r>
              <a:rPr lang="en-US" dirty="0"/>
              <a:t>How to prepare…</a:t>
            </a:r>
          </a:p>
          <a:p>
            <a:pPr lvl="1"/>
            <a:r>
              <a:rPr lang="en-US" dirty="0"/>
              <a:t>Read sections 5.1 – 5.5 of our textbook</a:t>
            </a:r>
          </a:p>
          <a:p>
            <a:r>
              <a:rPr lang="en-US" b="1" dirty="0"/>
              <a:t>Homework: </a:t>
            </a:r>
            <a:r>
              <a:rPr lang="en-US" dirty="0"/>
              <a:t>Complete </a:t>
            </a:r>
            <a:r>
              <a:rPr lang="en-US" i="1" dirty="0"/>
              <a:t>Homework 3 (Discrete Probability and the Binomial Distribution) </a:t>
            </a:r>
            <a:r>
              <a:rPr lang="en-US" dirty="0"/>
              <a:t>on MyOpenMath</a:t>
            </a:r>
            <a:endParaRPr lang="en-US" b="1" i="1" dirty="0"/>
          </a:p>
        </p:txBody>
      </p:sp>
    </p:spTree>
    <p:extLst>
      <p:ext uri="{BB962C8B-B14F-4D97-AF65-F5344CB8AC3E}">
        <p14:creationId xmlns:p14="http://schemas.microsoft.com/office/powerpoint/2010/main" val="3016504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1C3F6-F963-EA6B-1ECA-23EF945CC7B6}"/>
              </a:ext>
            </a:extLst>
          </p:cNvPr>
          <p:cNvSpPr>
            <a:spLocks noGrp="1"/>
          </p:cNvSpPr>
          <p:nvPr>
            <p:ph type="title"/>
          </p:nvPr>
        </p:nvSpPr>
        <p:spPr/>
        <p:txBody>
          <a:bodyPr/>
          <a:lstStyle/>
          <a:p>
            <a:br>
              <a:rPr lang="en-US" dirty="0"/>
            </a:br>
            <a:r>
              <a:rPr lang="en-US" dirty="0"/>
              <a:t>Terminology for Probability</a:t>
            </a:r>
          </a:p>
        </p:txBody>
      </p:sp>
      <p:sp>
        <p:nvSpPr>
          <p:cNvPr id="3" name="Content Placeholder 2">
            <a:extLst>
              <a:ext uri="{FF2B5EF4-FFF2-40B4-BE49-F238E27FC236}">
                <a16:creationId xmlns:a16="http://schemas.microsoft.com/office/drawing/2014/main" id="{0928116F-83B9-6C0A-8522-749EA8E3A6A4}"/>
              </a:ext>
            </a:extLst>
          </p:cNvPr>
          <p:cNvSpPr>
            <a:spLocks noGrp="1"/>
          </p:cNvSpPr>
          <p:nvPr>
            <p:ph idx="1"/>
          </p:nvPr>
        </p:nvSpPr>
        <p:spPr/>
        <p:txBody>
          <a:bodyPr/>
          <a:lstStyle/>
          <a:p>
            <a:r>
              <a:rPr lang="en-US" dirty="0"/>
              <a:t>An </a:t>
            </a:r>
            <a:r>
              <a:rPr lang="en-US" i="1" dirty="0"/>
              <a:t>experiment</a:t>
            </a:r>
            <a:r>
              <a:rPr lang="en-US" dirty="0"/>
              <a:t> is an action whose outcome is uncertain</a:t>
            </a:r>
          </a:p>
          <a:p>
            <a:pPr lvl="1"/>
            <a:r>
              <a:rPr lang="en-US" dirty="0"/>
              <a:t>An </a:t>
            </a:r>
            <a:r>
              <a:rPr lang="en-US" i="1" dirty="0"/>
              <a:t>outcome</a:t>
            </a:r>
            <a:r>
              <a:rPr lang="en-US" dirty="0"/>
              <a:t> is the result of an experiment</a:t>
            </a:r>
          </a:p>
          <a:p>
            <a:pPr lvl="1"/>
            <a:r>
              <a:rPr lang="en-US" dirty="0"/>
              <a:t>The </a:t>
            </a:r>
            <a:r>
              <a:rPr lang="en-US" i="1" dirty="0"/>
              <a:t>sample space</a:t>
            </a:r>
            <a:r>
              <a:rPr lang="en-US" dirty="0"/>
              <a:t> is the set of all outcomes of an experiment</a:t>
            </a:r>
          </a:p>
          <a:p>
            <a:pPr lvl="1"/>
            <a:r>
              <a:rPr lang="en-US" dirty="0"/>
              <a:t>An </a:t>
            </a:r>
            <a:r>
              <a:rPr lang="en-US" i="1" dirty="0"/>
              <a:t>event</a:t>
            </a:r>
            <a:r>
              <a:rPr lang="en-US" dirty="0"/>
              <a:t> is a, perhaps complex, outcome of an experiment (perhaps a combination of outcomes)</a:t>
            </a:r>
          </a:p>
        </p:txBody>
      </p:sp>
    </p:spTree>
    <p:extLst>
      <p:ext uri="{BB962C8B-B14F-4D97-AF65-F5344CB8AC3E}">
        <p14:creationId xmlns:p14="http://schemas.microsoft.com/office/powerpoint/2010/main" val="358486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ADA93-207C-7153-E6BC-617F77CBBDB5}"/>
              </a:ext>
            </a:extLst>
          </p:cNvPr>
          <p:cNvSpPr>
            <a:spLocks noGrp="1"/>
          </p:cNvSpPr>
          <p:nvPr>
            <p:ph type="title"/>
          </p:nvPr>
        </p:nvSpPr>
        <p:spPr/>
        <p:txBody>
          <a:bodyPr/>
          <a:lstStyle/>
          <a:p>
            <a:br>
              <a:rPr lang="en-US" dirty="0"/>
            </a:br>
            <a:r>
              <a:rPr lang="en-US" dirty="0"/>
              <a:t>Approaches to Probability</a:t>
            </a:r>
          </a:p>
        </p:txBody>
      </p:sp>
      <p:sp>
        <p:nvSpPr>
          <p:cNvPr id="3" name="Content Placeholder 2">
            <a:extLst>
              <a:ext uri="{FF2B5EF4-FFF2-40B4-BE49-F238E27FC236}">
                <a16:creationId xmlns:a16="http://schemas.microsoft.com/office/drawing/2014/main" id="{097FF717-CFEB-759E-FDE7-8BE7D0D7EB33}"/>
              </a:ext>
            </a:extLst>
          </p:cNvPr>
          <p:cNvSpPr>
            <a:spLocks noGrp="1"/>
          </p:cNvSpPr>
          <p:nvPr>
            <p:ph idx="1"/>
          </p:nvPr>
        </p:nvSpPr>
        <p:spPr/>
        <p:txBody>
          <a:bodyPr>
            <a:normAutofit lnSpcReduction="10000"/>
          </a:bodyPr>
          <a:lstStyle/>
          <a:p>
            <a:r>
              <a:rPr lang="en-US" dirty="0"/>
              <a:t>Classical / Frequentist approach</a:t>
            </a:r>
          </a:p>
          <a:p>
            <a:pPr lvl="1"/>
            <a:r>
              <a:rPr lang="en-US" dirty="0"/>
              <a:t>The </a:t>
            </a:r>
            <a:r>
              <a:rPr lang="en-US" i="1" dirty="0"/>
              <a:t>probability</a:t>
            </a:r>
            <a:r>
              <a:rPr lang="en-US" dirty="0"/>
              <a:t> of an event is the relative frequency of the event when the experiment is conducted for a very large number of trials</a:t>
            </a:r>
          </a:p>
          <a:p>
            <a:r>
              <a:rPr lang="en-US" dirty="0"/>
              <a:t>Empirical approach</a:t>
            </a:r>
          </a:p>
          <a:p>
            <a:pPr lvl="1"/>
            <a:r>
              <a:rPr lang="en-US" dirty="0"/>
              <a:t>The </a:t>
            </a:r>
            <a:r>
              <a:rPr lang="en-US" i="1" dirty="0"/>
              <a:t>probability</a:t>
            </a:r>
            <a:r>
              <a:rPr lang="en-US" dirty="0"/>
              <a:t> of an event is the number of times the event has been observed, divided by the number of times the experiment has been run</a:t>
            </a:r>
          </a:p>
          <a:p>
            <a:r>
              <a:rPr lang="en-US" dirty="0"/>
              <a:t>Subjective / Belief-based approach</a:t>
            </a:r>
          </a:p>
          <a:p>
            <a:pPr lvl="1"/>
            <a:r>
              <a:rPr lang="en-US" dirty="0"/>
              <a:t>The </a:t>
            </a:r>
            <a:r>
              <a:rPr lang="en-US" i="1" dirty="0"/>
              <a:t>probability</a:t>
            </a:r>
            <a:r>
              <a:rPr lang="en-US" dirty="0"/>
              <a:t> of an event is our educated belief that the event may occur (for example, the believe that our favorite sports team will win a championship this year)</a:t>
            </a:r>
          </a:p>
        </p:txBody>
      </p:sp>
    </p:spTree>
    <p:extLst>
      <p:ext uri="{BB962C8B-B14F-4D97-AF65-F5344CB8AC3E}">
        <p14:creationId xmlns:p14="http://schemas.microsoft.com/office/powerpoint/2010/main" val="105821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631B-871B-69FA-6737-78D9421C1825}"/>
              </a:ext>
            </a:extLst>
          </p:cNvPr>
          <p:cNvSpPr>
            <a:spLocks noGrp="1"/>
          </p:cNvSpPr>
          <p:nvPr>
            <p:ph type="title"/>
          </p:nvPr>
        </p:nvSpPr>
        <p:spPr/>
        <p:txBody>
          <a:bodyPr/>
          <a:lstStyle/>
          <a:p>
            <a:br>
              <a:rPr lang="en-US" dirty="0"/>
            </a:br>
            <a:r>
              <a:rPr lang="en-US" dirty="0"/>
              <a:t>Estimating Probabilities: Example Scenarios</a:t>
            </a:r>
          </a:p>
        </p:txBody>
      </p:sp>
      <p:sp>
        <p:nvSpPr>
          <p:cNvPr id="3" name="Content Placeholder 2">
            <a:extLst>
              <a:ext uri="{FF2B5EF4-FFF2-40B4-BE49-F238E27FC236}">
                <a16:creationId xmlns:a16="http://schemas.microsoft.com/office/drawing/2014/main" id="{3902150A-0CC3-4E0A-8F62-3E10A4F020E6}"/>
              </a:ext>
            </a:extLst>
          </p:cNvPr>
          <p:cNvSpPr>
            <a:spLocks noGrp="1"/>
          </p:cNvSpPr>
          <p:nvPr>
            <p:ph idx="1"/>
          </p:nvPr>
        </p:nvSpPr>
        <p:spPr/>
        <p:txBody>
          <a:bodyPr>
            <a:normAutofit/>
          </a:bodyPr>
          <a:lstStyle/>
          <a:p>
            <a:pPr marL="0" indent="0">
              <a:buNone/>
            </a:pPr>
            <a:r>
              <a:rPr lang="en-US" dirty="0"/>
              <a:t>Determine each of the following (if possible) or describe the information you would need / use to do so…</a:t>
            </a:r>
          </a:p>
          <a:p>
            <a:pPr marL="457200" lvl="1" indent="0">
              <a:buNone/>
            </a:pPr>
            <a:r>
              <a:rPr lang="en-US" b="1" dirty="0"/>
              <a:t>Scenario 1: </a:t>
            </a:r>
            <a:r>
              <a:rPr lang="en-US" dirty="0"/>
              <a:t>What is the probability that a coin flip results in “heads”?</a:t>
            </a:r>
          </a:p>
          <a:p>
            <a:pPr marL="457200" lvl="1" indent="0">
              <a:buNone/>
            </a:pPr>
            <a:r>
              <a:rPr lang="en-US" b="1" dirty="0"/>
              <a:t>Scenario 2: </a:t>
            </a:r>
            <a:r>
              <a:rPr lang="en-US" dirty="0"/>
              <a:t>What is the probability that a manufactured item produced along this assembly line is defective?</a:t>
            </a:r>
            <a:endParaRPr lang="en-US" b="1" dirty="0"/>
          </a:p>
          <a:p>
            <a:pPr marL="457200" lvl="1" indent="0">
              <a:buNone/>
            </a:pPr>
            <a:r>
              <a:rPr lang="en-US" b="1" dirty="0"/>
              <a:t>Scenario 2: </a:t>
            </a:r>
            <a:r>
              <a:rPr lang="en-US" dirty="0"/>
              <a:t>What is the probability that a baby is born an anatomical female?</a:t>
            </a:r>
          </a:p>
          <a:p>
            <a:pPr marL="457200" lvl="1" indent="0">
              <a:buNone/>
            </a:pPr>
            <a:r>
              <a:rPr lang="en-US" b="1" dirty="0"/>
              <a:t>Scenario 3:</a:t>
            </a:r>
            <a:r>
              <a:rPr lang="en-US" dirty="0"/>
              <a:t> What is the probability that a 6 or lower is flipped next at this Blackjack table?</a:t>
            </a:r>
            <a:endParaRPr lang="en-US" b="1" dirty="0"/>
          </a:p>
        </p:txBody>
      </p:sp>
    </p:spTree>
    <p:extLst>
      <p:ext uri="{BB962C8B-B14F-4D97-AF65-F5344CB8AC3E}">
        <p14:creationId xmlns:p14="http://schemas.microsoft.com/office/powerpoint/2010/main" val="107627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8921D-C612-8457-66F8-915203C2CA19}"/>
              </a:ext>
            </a:extLst>
          </p:cNvPr>
          <p:cNvSpPr>
            <a:spLocks noGrp="1"/>
          </p:cNvSpPr>
          <p:nvPr>
            <p:ph type="title"/>
          </p:nvPr>
        </p:nvSpPr>
        <p:spPr/>
        <p:txBody>
          <a:bodyPr/>
          <a:lstStyle/>
          <a:p>
            <a:br>
              <a:rPr lang="en-US" dirty="0"/>
            </a:br>
            <a:r>
              <a:rPr lang="en-US" dirty="0"/>
              <a:t>Probability Distributions: Probability Mass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4DAABC-A104-22BF-9AAE-4923DA1676ED}"/>
                  </a:ext>
                </a:extLst>
              </p:cNvPr>
              <p:cNvSpPr>
                <a:spLocks noGrp="1"/>
              </p:cNvSpPr>
              <p:nvPr>
                <p:ph idx="1"/>
              </p:nvPr>
            </p:nvSpPr>
            <p:spPr/>
            <p:txBody>
              <a:bodyPr/>
              <a:lstStyle/>
              <a:p>
                <a:pPr marL="0" indent="0">
                  <a:buNone/>
                </a:pPr>
                <a:r>
                  <a:rPr lang="en-US" dirty="0"/>
                  <a:t>A </a:t>
                </a:r>
                <a:r>
                  <a:rPr lang="en-US" i="1" dirty="0"/>
                  <a:t>probability distribution </a:t>
                </a:r>
                <a:r>
                  <a:rPr lang="en-US" dirty="0"/>
                  <a:t>describes the likelihood associated with outcomes of an experiment</a:t>
                </a:r>
              </a:p>
              <a:p>
                <a:pPr lvl="1"/>
                <a:r>
                  <a:rPr lang="en-US" dirty="0"/>
                  <a:t>Discrete random variables have </a:t>
                </a:r>
                <a:r>
                  <a:rPr lang="en-US" i="1" dirty="0"/>
                  <a:t>probability mass</a:t>
                </a:r>
                <a:r>
                  <a:rPr lang="en-US" dirty="0"/>
                  <a:t> functions satisfying…</a:t>
                </a:r>
              </a:p>
              <a:p>
                <a:pPr lvl="2"/>
                <a:r>
                  <a:rPr lang="en-US" dirty="0"/>
                  <a:t>For any outcome </a:t>
                </a:r>
                <a14:m>
                  <m:oMath xmlns:m="http://schemas.openxmlformats.org/officeDocument/2006/math">
                    <m:r>
                      <a:rPr lang="en-US" b="0" i="1" smtClean="0">
                        <a:latin typeface="Cambria Math" panose="02040503050406030204" pitchFamily="18" charset="0"/>
                      </a:rPr>
                      <m:t>𝑥</m:t>
                    </m:r>
                  </m:oMath>
                </a14:m>
                <a:r>
                  <a:rPr lang="en-US" dirty="0"/>
                  <a:t>, it is the case that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≤1</m:t>
                    </m:r>
                  </m:oMath>
                </a14:m>
                <a:endParaRPr lang="en-US" dirty="0"/>
              </a:p>
              <a:p>
                <a:pPr lvl="2"/>
                <a:r>
                  <a:rPr lang="en-US" dirty="0"/>
                  <a:t>The total probability, accounting for all possible outcomes, is equal to 1</a:t>
                </a:r>
              </a:p>
              <a:p>
                <a:pPr marL="0" indent="0" algn="ctr">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nor/>
                            </m:rPr>
                            <a:rPr lang="en-US" b="0" i="0" smtClean="0">
                              <a:latin typeface="Cambria Math" panose="02040503050406030204" pitchFamily="18" charset="0"/>
                            </a:rPr>
                            <m:t>outcomes</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sub>
                        <m:sup/>
                        <m:e>
                          <m:d>
                            <m:dPr>
                              <m:ctrlPr>
                                <a:rPr lang="en-US"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=1</m:t>
                          </m:r>
                        </m:e>
                      </m:nary>
                    </m:oMath>
                  </m:oMathPara>
                </a14:m>
                <a:endParaRPr lang="en-US" dirty="0"/>
              </a:p>
            </p:txBody>
          </p:sp>
        </mc:Choice>
        <mc:Fallback>
          <p:sp>
            <p:nvSpPr>
              <p:cNvPr id="3" name="Content Placeholder 2">
                <a:extLst>
                  <a:ext uri="{FF2B5EF4-FFF2-40B4-BE49-F238E27FC236}">
                    <a16:creationId xmlns:a16="http://schemas.microsoft.com/office/drawing/2014/main" id="{C24DAABC-A104-22BF-9AAE-4923DA1676ED}"/>
                  </a:ext>
                </a:extLst>
              </p:cNvPr>
              <p:cNvSpPr>
                <a:spLocks noGrp="1" noRot="1" noChangeAspect="1" noMove="1" noResize="1" noEditPoints="1" noAdjustHandles="1" noChangeArrowheads="1" noChangeShapeType="1" noTextEdit="1"/>
              </p:cNvSpPr>
              <p:nvPr>
                <p:ph idx="1"/>
              </p:nvPr>
            </p:nvSpPr>
            <p:spPr>
              <a:blipFill>
                <a:blip r:embed="rId2"/>
                <a:stretch>
                  <a:fillRect l="-661" b="-24908"/>
                </a:stretch>
              </a:blipFill>
            </p:spPr>
            <p:txBody>
              <a:bodyPr/>
              <a:lstStyle/>
              <a:p>
                <a:r>
                  <a:rPr lang="en-US">
                    <a:noFill/>
                  </a:rPr>
                  <a:t> </a:t>
                </a:r>
              </a:p>
            </p:txBody>
          </p:sp>
        </mc:Fallback>
      </mc:AlternateContent>
    </p:spTree>
    <p:extLst>
      <p:ext uri="{BB962C8B-B14F-4D97-AF65-F5344CB8AC3E}">
        <p14:creationId xmlns:p14="http://schemas.microsoft.com/office/powerpoint/2010/main" val="284455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6F401-5D26-5519-70AC-568A2B73F501}"/>
              </a:ext>
            </a:extLst>
          </p:cNvPr>
          <p:cNvSpPr>
            <a:spLocks noGrp="1"/>
          </p:cNvSpPr>
          <p:nvPr>
            <p:ph type="title"/>
          </p:nvPr>
        </p:nvSpPr>
        <p:spPr/>
        <p:txBody>
          <a:bodyPr/>
          <a:lstStyle/>
          <a:p>
            <a:br>
              <a:rPr lang="en-US" dirty="0"/>
            </a:br>
            <a:r>
              <a:rPr lang="en-US" dirty="0"/>
              <a:t>Uniform Probability and Calculations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8AAF73-96A9-7110-39EB-41EA9FFC489E}"/>
                  </a:ext>
                </a:extLst>
              </p:cNvPr>
              <p:cNvSpPr>
                <a:spLocks noGrp="1"/>
              </p:cNvSpPr>
              <p:nvPr>
                <p:ph idx="1"/>
              </p:nvPr>
            </p:nvSpPr>
            <p:spPr/>
            <p:txBody>
              <a:bodyPr/>
              <a:lstStyle/>
              <a:p>
                <a:pPr marL="0" indent="0">
                  <a:buNone/>
                </a:pPr>
                <a:r>
                  <a:rPr lang="en-US" dirty="0"/>
                  <a:t>We say that a probability distribution is </a:t>
                </a:r>
                <a:r>
                  <a:rPr lang="en-US" i="1" dirty="0"/>
                  <a:t>uniform</a:t>
                </a:r>
                <a:r>
                  <a:rPr lang="en-US" dirty="0"/>
                  <a:t> if all outcomes are equally likely</a:t>
                </a:r>
              </a:p>
              <a:p>
                <a:pPr marL="0" indent="0">
                  <a:buNone/>
                </a:pPr>
                <a:r>
                  <a:rPr lang="en-US" dirty="0"/>
                  <a:t>In this case, </a:t>
                </a:r>
                <a14:m>
                  <m:oMath xmlns:m="http://schemas.openxmlformats.org/officeDocument/2006/math">
                    <m:r>
                      <a:rPr lang="en-US" b="0" i="1" smtClean="0">
                        <a:latin typeface="Cambria Math" panose="02040503050406030204" pitchFamily="18" charset="0"/>
                      </a:rPr>
                      <m:t>𝑃</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
                          <a:rPr lang="en-US" b="0" i="1" smtClean="0">
                            <a:latin typeface="Cambria Math" panose="02040503050406030204" pitchFamily="18" charset="0"/>
                          </a:rPr>
                          <m:t>𝑛</m:t>
                        </m:r>
                      </m:den>
                    </m:f>
                  </m:oMath>
                </a14:m>
                <a:r>
                  <a:rPr lang="en-US" dirty="0"/>
                  <a:t> , where </a:t>
                </a:r>
              </a:p>
              <a:p>
                <a:pPr lvl="1"/>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denotes the number of ways in which the outcome </a:t>
                </a:r>
                <a14:m>
                  <m:oMath xmlns:m="http://schemas.openxmlformats.org/officeDocument/2006/math">
                    <m:r>
                      <a:rPr lang="en-US" b="0" i="1" smtClean="0">
                        <a:latin typeface="Cambria Math" panose="02040503050406030204" pitchFamily="18" charset="0"/>
                      </a:rPr>
                      <m:t>𝑥</m:t>
                    </m:r>
                  </m:oMath>
                </a14:m>
                <a:r>
                  <a:rPr lang="en-US" dirty="0"/>
                  <a:t> can occur</a:t>
                </a:r>
              </a:p>
              <a:p>
                <a:pPr lvl="1"/>
                <a14:m>
                  <m:oMath xmlns:m="http://schemas.openxmlformats.org/officeDocument/2006/math">
                    <m:r>
                      <a:rPr lang="en-US" b="0" i="1" smtClean="0">
                        <a:latin typeface="Cambria Math" panose="02040503050406030204" pitchFamily="18" charset="0"/>
                      </a:rPr>
                      <m:t>𝑛</m:t>
                    </m:r>
                  </m:oMath>
                </a14:m>
                <a:r>
                  <a:rPr lang="en-US" dirty="0"/>
                  <a:t> denotes the size of the sample space (the total number of </a:t>
                </a:r>
                <a:r>
                  <a:rPr lang="en-US" dirty="0" err="1"/>
                  <a:t>outomes</a:t>
                </a:r>
                <a:r>
                  <a:rPr lang="en-US" dirty="0"/>
                  <a:t>)</a:t>
                </a:r>
              </a:p>
              <a:p>
                <a:pPr marL="0" indent="0">
                  <a:buNone/>
                </a:pPr>
                <a:r>
                  <a:rPr lang="en-US" b="1" dirty="0"/>
                  <a:t>Practice Scenario 1: </a:t>
                </a:r>
                <a:r>
                  <a:rPr lang="en-US" dirty="0"/>
                  <a:t>Find the probability of rolling a total of 3 on your next roll of two dice</a:t>
                </a:r>
              </a:p>
              <a:p>
                <a:pPr marL="0" indent="0">
                  <a:buNone/>
                </a:pPr>
                <a:r>
                  <a:rPr lang="en-US" b="1" dirty="0"/>
                  <a:t>Practice Scenario 2: </a:t>
                </a:r>
                <a:r>
                  <a:rPr lang="en-US" dirty="0"/>
                  <a:t>What about the probability of rolling at most a 3?</a:t>
                </a:r>
                <a:endParaRPr lang="en-US" b="1" dirty="0"/>
              </a:p>
            </p:txBody>
          </p:sp>
        </mc:Choice>
        <mc:Fallback>
          <p:sp>
            <p:nvSpPr>
              <p:cNvPr id="3" name="Content Placeholder 2">
                <a:extLst>
                  <a:ext uri="{FF2B5EF4-FFF2-40B4-BE49-F238E27FC236}">
                    <a16:creationId xmlns:a16="http://schemas.microsoft.com/office/drawing/2014/main" id="{838AAF73-96A9-7110-39EB-41EA9FFC489E}"/>
                  </a:ext>
                </a:extLst>
              </p:cNvPr>
              <p:cNvSpPr>
                <a:spLocks noGrp="1" noRot="1" noChangeAspect="1" noMove="1" noResize="1" noEditPoints="1" noAdjustHandles="1" noChangeArrowheads="1" noChangeShapeType="1" noTextEdit="1"/>
              </p:cNvSpPr>
              <p:nvPr>
                <p:ph idx="1"/>
              </p:nvPr>
            </p:nvSpPr>
            <p:spPr>
              <a:blipFill>
                <a:blip r:embed="rId2"/>
                <a:stretch>
                  <a:fillRect l="-661"/>
                </a:stretch>
              </a:blipFill>
            </p:spPr>
            <p:txBody>
              <a:bodyPr/>
              <a:lstStyle/>
              <a:p>
                <a:r>
                  <a:rPr lang="en-US">
                    <a:noFill/>
                  </a:rPr>
                  <a:t> </a:t>
                </a:r>
              </a:p>
            </p:txBody>
          </p:sp>
        </mc:Fallback>
      </mc:AlternateContent>
    </p:spTree>
    <p:extLst>
      <p:ext uri="{BB962C8B-B14F-4D97-AF65-F5344CB8AC3E}">
        <p14:creationId xmlns:p14="http://schemas.microsoft.com/office/powerpoint/2010/main" val="180839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7543-A3FA-5048-CE9B-8D31F115D2CE}"/>
              </a:ext>
            </a:extLst>
          </p:cNvPr>
          <p:cNvSpPr>
            <a:spLocks noGrp="1"/>
          </p:cNvSpPr>
          <p:nvPr>
            <p:ph type="title"/>
          </p:nvPr>
        </p:nvSpPr>
        <p:spPr/>
        <p:txBody>
          <a:bodyPr/>
          <a:lstStyle/>
          <a:p>
            <a:br>
              <a:rPr lang="en-US" dirty="0"/>
            </a:br>
            <a:r>
              <a:rPr lang="en-US" dirty="0"/>
              <a:t>Contingency Tables and Probability</a:t>
            </a:r>
          </a:p>
        </p:txBody>
      </p:sp>
      <p:sp>
        <p:nvSpPr>
          <p:cNvPr id="3" name="Content Placeholder 2">
            <a:extLst>
              <a:ext uri="{FF2B5EF4-FFF2-40B4-BE49-F238E27FC236}">
                <a16:creationId xmlns:a16="http://schemas.microsoft.com/office/drawing/2014/main" id="{946AC4EB-17DD-3F17-3FB1-A04DD46DBD70}"/>
              </a:ext>
            </a:extLst>
          </p:cNvPr>
          <p:cNvSpPr>
            <a:spLocks noGrp="1"/>
          </p:cNvSpPr>
          <p:nvPr>
            <p:ph idx="1"/>
          </p:nvPr>
        </p:nvSpPr>
        <p:spPr/>
        <p:txBody>
          <a:bodyPr/>
          <a:lstStyle/>
          <a:p>
            <a:pPr marL="0" indent="0">
              <a:buNone/>
            </a:pPr>
            <a:r>
              <a:rPr lang="en-US" dirty="0"/>
              <a:t>A contingency table lists the number of outcomes falling within categories</a:t>
            </a:r>
          </a:p>
          <a:p>
            <a:pPr marL="0" indent="0">
              <a:buNone/>
            </a:pPr>
            <a:r>
              <a:rPr lang="en-US" dirty="0"/>
              <a:t>For example, </a:t>
            </a:r>
          </a:p>
          <a:p>
            <a:pPr marL="0" indent="0">
              <a:buNone/>
            </a:pPr>
            <a:endParaRPr lang="en-US" dirty="0"/>
          </a:p>
        </p:txBody>
      </p:sp>
      <p:graphicFrame>
        <p:nvGraphicFramePr>
          <p:cNvPr id="9" name="Table 8">
            <a:extLst>
              <a:ext uri="{FF2B5EF4-FFF2-40B4-BE49-F238E27FC236}">
                <a16:creationId xmlns:a16="http://schemas.microsoft.com/office/drawing/2014/main" id="{DEC0C263-65A6-E55A-E62B-BC2C1155A0DA}"/>
              </a:ext>
            </a:extLst>
          </p:cNvPr>
          <p:cNvGraphicFramePr>
            <a:graphicFrameLocks noGrp="1"/>
          </p:cNvGraphicFramePr>
          <p:nvPr>
            <p:extLst>
              <p:ext uri="{D42A27DB-BD31-4B8C-83A1-F6EECF244321}">
                <p14:modId xmlns:p14="http://schemas.microsoft.com/office/powerpoint/2010/main" val="2266695965"/>
              </p:ext>
            </p:extLst>
          </p:nvPr>
        </p:nvGraphicFramePr>
        <p:xfrm>
          <a:off x="1709270" y="2999358"/>
          <a:ext cx="8128002" cy="25958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3218341141"/>
                    </a:ext>
                  </a:extLst>
                </a:gridCol>
                <a:gridCol w="1354667">
                  <a:extLst>
                    <a:ext uri="{9D8B030D-6E8A-4147-A177-3AD203B41FA5}">
                      <a16:colId xmlns:a16="http://schemas.microsoft.com/office/drawing/2014/main" val="3476502837"/>
                    </a:ext>
                  </a:extLst>
                </a:gridCol>
                <a:gridCol w="1354667">
                  <a:extLst>
                    <a:ext uri="{9D8B030D-6E8A-4147-A177-3AD203B41FA5}">
                      <a16:colId xmlns:a16="http://schemas.microsoft.com/office/drawing/2014/main" val="4257841476"/>
                    </a:ext>
                  </a:extLst>
                </a:gridCol>
                <a:gridCol w="1354667">
                  <a:extLst>
                    <a:ext uri="{9D8B030D-6E8A-4147-A177-3AD203B41FA5}">
                      <a16:colId xmlns:a16="http://schemas.microsoft.com/office/drawing/2014/main" val="1813324137"/>
                    </a:ext>
                  </a:extLst>
                </a:gridCol>
                <a:gridCol w="1354667">
                  <a:extLst>
                    <a:ext uri="{9D8B030D-6E8A-4147-A177-3AD203B41FA5}">
                      <a16:colId xmlns:a16="http://schemas.microsoft.com/office/drawing/2014/main" val="1254984907"/>
                    </a:ext>
                  </a:extLst>
                </a:gridCol>
                <a:gridCol w="1354667">
                  <a:extLst>
                    <a:ext uri="{9D8B030D-6E8A-4147-A177-3AD203B41FA5}">
                      <a16:colId xmlns:a16="http://schemas.microsoft.com/office/drawing/2014/main" val="1538464135"/>
                    </a:ext>
                  </a:extLst>
                </a:gridCol>
              </a:tblGrid>
              <a:tr h="370840">
                <a:tc>
                  <a:txBody>
                    <a:bodyPr/>
                    <a:lstStyle/>
                    <a:p>
                      <a:endParaRPr lang="en-US" dirty="0"/>
                    </a:p>
                  </a:txBody>
                  <a:tcPr/>
                </a:tc>
                <a:tc gridSpan="4">
                  <a:txBody>
                    <a:bodyPr/>
                    <a:lstStyle/>
                    <a:p>
                      <a:pPr algn="ctr"/>
                      <a:r>
                        <a:rPr lang="en-US" dirty="0"/>
                        <a:t>Number of Clubs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dirty="0"/>
                    </a:p>
                  </a:txBody>
                  <a:tcPr/>
                </a:tc>
                <a:extLst>
                  <a:ext uri="{0D108BD9-81ED-4DB2-BD59-A6C34878D82A}">
                    <a16:rowId xmlns:a16="http://schemas.microsoft.com/office/drawing/2014/main" val="516906608"/>
                  </a:ext>
                </a:extLst>
              </a:tr>
              <a:tr h="370840">
                <a:tc rowSpan="6">
                  <a:txBody>
                    <a:bodyPr/>
                    <a:lstStyle/>
                    <a:p>
                      <a:pPr algn="ctr"/>
                      <a:endParaRPr lang="en-US" dirty="0"/>
                    </a:p>
                    <a:p>
                      <a:pPr algn="ctr"/>
                      <a:endParaRPr lang="en-US" dirty="0"/>
                    </a:p>
                    <a:p>
                      <a:pPr algn="ctr"/>
                      <a:r>
                        <a:rPr lang="en-US" dirty="0"/>
                        <a:t>Hours Worked Per Week</a:t>
                      </a:r>
                    </a:p>
                  </a:txBody>
                  <a:tcPr/>
                </a:tc>
                <a:tc>
                  <a:txBody>
                    <a:bodyPr/>
                    <a:lstStyle/>
                    <a:p>
                      <a:endParaRPr lang="en-US" dirty="0"/>
                    </a:p>
                  </a:txBody>
                  <a:tcPr/>
                </a:tc>
                <a:tc>
                  <a:txBody>
                    <a:bodyPr/>
                    <a:lstStyle/>
                    <a:p>
                      <a:pPr algn="ctr"/>
                      <a:r>
                        <a:rPr lang="en-US" dirty="0"/>
                        <a:t>None</a:t>
                      </a:r>
                    </a:p>
                  </a:txBody>
                  <a:tcPr/>
                </a:tc>
                <a:tc>
                  <a:txBody>
                    <a:bodyPr/>
                    <a:lstStyle/>
                    <a:p>
                      <a:pPr algn="ctr"/>
                      <a:r>
                        <a:rPr lang="en-US" dirty="0"/>
                        <a:t>One</a:t>
                      </a:r>
                    </a:p>
                  </a:txBody>
                  <a:tcPr/>
                </a:tc>
                <a:tc>
                  <a:txBody>
                    <a:bodyPr/>
                    <a:lstStyle/>
                    <a:p>
                      <a:pPr algn="ctr"/>
                      <a:r>
                        <a:rPr lang="en-US" dirty="0"/>
                        <a:t>Multiple</a:t>
                      </a:r>
                    </a:p>
                  </a:txBody>
                  <a:tcPr/>
                </a:tc>
                <a:tc>
                  <a:txBody>
                    <a:bodyPr/>
                    <a:lstStyle/>
                    <a:p>
                      <a:pPr algn="ctr"/>
                      <a:r>
                        <a:rPr lang="en-US" b="1" dirty="0"/>
                        <a:t>Total</a:t>
                      </a:r>
                    </a:p>
                  </a:txBody>
                  <a:tcPr/>
                </a:tc>
                <a:extLst>
                  <a:ext uri="{0D108BD9-81ED-4DB2-BD59-A6C34878D82A}">
                    <a16:rowId xmlns:a16="http://schemas.microsoft.com/office/drawing/2014/main" val="120875384"/>
                  </a:ext>
                </a:extLst>
              </a:tr>
              <a:tr h="370840">
                <a:tc vMerge="1">
                  <a:txBody>
                    <a:bodyPr/>
                    <a:lstStyle/>
                    <a:p>
                      <a:endParaRPr lang="en-US" dirty="0"/>
                    </a:p>
                  </a:txBody>
                  <a:tcPr/>
                </a:tc>
                <a:tc>
                  <a:txBody>
                    <a:bodyPr/>
                    <a:lstStyle/>
                    <a:p>
                      <a:r>
                        <a:rPr lang="en-US" dirty="0"/>
                        <a:t>None</a:t>
                      </a:r>
                    </a:p>
                  </a:txBody>
                  <a:tcPr/>
                </a:tc>
                <a:tc>
                  <a:txBody>
                    <a:bodyPr/>
                    <a:lstStyle/>
                    <a:p>
                      <a:r>
                        <a:rPr lang="en-US" dirty="0"/>
                        <a:t>171</a:t>
                      </a:r>
                    </a:p>
                  </a:txBody>
                  <a:tcPr/>
                </a:tc>
                <a:tc>
                  <a:txBody>
                    <a:bodyPr/>
                    <a:lstStyle/>
                    <a:p>
                      <a:r>
                        <a:rPr lang="en-US" dirty="0"/>
                        <a:t>239</a:t>
                      </a:r>
                    </a:p>
                  </a:txBody>
                  <a:tcPr/>
                </a:tc>
                <a:tc>
                  <a:txBody>
                    <a:bodyPr/>
                    <a:lstStyle/>
                    <a:p>
                      <a:r>
                        <a:rPr lang="en-US" dirty="0"/>
                        <a:t>175</a:t>
                      </a:r>
                    </a:p>
                  </a:txBody>
                  <a:tcPr/>
                </a:tc>
                <a:tc>
                  <a:txBody>
                    <a:bodyPr/>
                    <a:lstStyle/>
                    <a:p>
                      <a:r>
                        <a:rPr lang="en-US" dirty="0"/>
                        <a:t>585</a:t>
                      </a:r>
                    </a:p>
                  </a:txBody>
                  <a:tcPr/>
                </a:tc>
                <a:extLst>
                  <a:ext uri="{0D108BD9-81ED-4DB2-BD59-A6C34878D82A}">
                    <a16:rowId xmlns:a16="http://schemas.microsoft.com/office/drawing/2014/main" val="841870823"/>
                  </a:ext>
                </a:extLst>
              </a:tr>
              <a:tr h="370840">
                <a:tc vMerge="1">
                  <a:txBody>
                    <a:bodyPr/>
                    <a:lstStyle/>
                    <a:p>
                      <a:endParaRPr lang="en-US" dirty="0"/>
                    </a:p>
                  </a:txBody>
                  <a:tcPr/>
                </a:tc>
                <a:tc>
                  <a:txBody>
                    <a:bodyPr/>
                    <a:lstStyle/>
                    <a:p>
                      <a:r>
                        <a:rPr lang="en-US" dirty="0"/>
                        <a:t>&lt; 10</a:t>
                      </a:r>
                    </a:p>
                  </a:txBody>
                  <a:tcPr/>
                </a:tc>
                <a:tc>
                  <a:txBody>
                    <a:bodyPr/>
                    <a:lstStyle/>
                    <a:p>
                      <a:r>
                        <a:rPr lang="en-US" dirty="0"/>
                        <a:t>328</a:t>
                      </a:r>
                    </a:p>
                  </a:txBody>
                  <a:tcPr/>
                </a:tc>
                <a:tc>
                  <a:txBody>
                    <a:bodyPr/>
                    <a:lstStyle/>
                    <a:p>
                      <a:r>
                        <a:rPr lang="en-US" dirty="0"/>
                        <a:t>481</a:t>
                      </a:r>
                    </a:p>
                  </a:txBody>
                  <a:tcPr/>
                </a:tc>
                <a:tc>
                  <a:txBody>
                    <a:bodyPr/>
                    <a:lstStyle/>
                    <a:p>
                      <a:r>
                        <a:rPr lang="en-US" dirty="0"/>
                        <a:t>369</a:t>
                      </a:r>
                    </a:p>
                  </a:txBody>
                  <a:tcPr/>
                </a:tc>
                <a:tc>
                  <a:txBody>
                    <a:bodyPr/>
                    <a:lstStyle/>
                    <a:p>
                      <a:r>
                        <a:rPr lang="en-US" dirty="0"/>
                        <a:t>1178</a:t>
                      </a:r>
                    </a:p>
                  </a:txBody>
                  <a:tcPr/>
                </a:tc>
                <a:extLst>
                  <a:ext uri="{0D108BD9-81ED-4DB2-BD59-A6C34878D82A}">
                    <a16:rowId xmlns:a16="http://schemas.microsoft.com/office/drawing/2014/main" val="640994381"/>
                  </a:ext>
                </a:extLst>
              </a:tr>
              <a:tr h="370840">
                <a:tc vMerge="1">
                  <a:txBody>
                    <a:bodyPr/>
                    <a:lstStyle/>
                    <a:p>
                      <a:endParaRPr lang="en-US" dirty="0"/>
                    </a:p>
                  </a:txBody>
                  <a:tcPr/>
                </a:tc>
                <a:tc>
                  <a:txBody>
                    <a:bodyPr/>
                    <a:lstStyle/>
                    <a:p>
                      <a:r>
                        <a:rPr lang="en-US" dirty="0"/>
                        <a:t>10 - 20</a:t>
                      </a:r>
                    </a:p>
                  </a:txBody>
                  <a:tcPr/>
                </a:tc>
                <a:tc>
                  <a:txBody>
                    <a:bodyPr/>
                    <a:lstStyle/>
                    <a:p>
                      <a:r>
                        <a:rPr lang="en-US" dirty="0"/>
                        <a:t>323</a:t>
                      </a:r>
                    </a:p>
                  </a:txBody>
                  <a:tcPr/>
                </a:tc>
                <a:tc>
                  <a:txBody>
                    <a:bodyPr/>
                    <a:lstStyle/>
                    <a:p>
                      <a:r>
                        <a:rPr lang="en-US" dirty="0"/>
                        <a:t>17</a:t>
                      </a:r>
                    </a:p>
                  </a:txBody>
                  <a:tcPr/>
                </a:tc>
                <a:tc>
                  <a:txBody>
                    <a:bodyPr/>
                    <a:lstStyle/>
                    <a:p>
                      <a:r>
                        <a:rPr lang="en-US" dirty="0"/>
                        <a:t>371</a:t>
                      </a:r>
                    </a:p>
                  </a:txBody>
                  <a:tcPr/>
                </a:tc>
                <a:tc>
                  <a:txBody>
                    <a:bodyPr/>
                    <a:lstStyle/>
                    <a:p>
                      <a:r>
                        <a:rPr lang="en-US" dirty="0"/>
                        <a:t>711</a:t>
                      </a:r>
                    </a:p>
                  </a:txBody>
                  <a:tcPr/>
                </a:tc>
                <a:extLst>
                  <a:ext uri="{0D108BD9-81ED-4DB2-BD59-A6C34878D82A}">
                    <a16:rowId xmlns:a16="http://schemas.microsoft.com/office/drawing/2014/main" val="1752443588"/>
                  </a:ext>
                </a:extLst>
              </a:tr>
              <a:tr h="370840">
                <a:tc vMerge="1">
                  <a:txBody>
                    <a:bodyPr/>
                    <a:lstStyle/>
                    <a:p>
                      <a:pPr algn="ctr"/>
                      <a:endParaRPr lang="en-US" dirty="0"/>
                    </a:p>
                  </a:txBody>
                  <a:tcPr/>
                </a:tc>
                <a:tc>
                  <a:txBody>
                    <a:bodyPr/>
                    <a:lstStyle/>
                    <a:p>
                      <a:r>
                        <a:rPr lang="en-US" dirty="0"/>
                        <a:t>20 +</a:t>
                      </a:r>
                    </a:p>
                  </a:txBody>
                  <a:tcPr/>
                </a:tc>
                <a:tc>
                  <a:txBody>
                    <a:bodyPr/>
                    <a:lstStyle/>
                    <a:p>
                      <a:r>
                        <a:rPr lang="en-US" dirty="0"/>
                        <a:t>87</a:t>
                      </a:r>
                    </a:p>
                  </a:txBody>
                  <a:tcPr/>
                </a:tc>
                <a:tc>
                  <a:txBody>
                    <a:bodyPr/>
                    <a:lstStyle/>
                    <a:p>
                      <a:r>
                        <a:rPr lang="en-US" dirty="0"/>
                        <a:t>118</a:t>
                      </a:r>
                    </a:p>
                  </a:txBody>
                  <a:tcPr/>
                </a:tc>
                <a:tc>
                  <a:txBody>
                    <a:bodyPr/>
                    <a:lstStyle/>
                    <a:p>
                      <a:r>
                        <a:rPr lang="en-US" dirty="0"/>
                        <a:t>90</a:t>
                      </a:r>
                    </a:p>
                  </a:txBody>
                  <a:tcPr/>
                </a:tc>
                <a:tc>
                  <a:txBody>
                    <a:bodyPr/>
                    <a:lstStyle/>
                    <a:p>
                      <a:r>
                        <a:rPr lang="en-US" dirty="0"/>
                        <a:t>295</a:t>
                      </a:r>
                    </a:p>
                  </a:txBody>
                  <a:tcPr/>
                </a:tc>
                <a:extLst>
                  <a:ext uri="{0D108BD9-81ED-4DB2-BD59-A6C34878D82A}">
                    <a16:rowId xmlns:a16="http://schemas.microsoft.com/office/drawing/2014/main" val="1089686660"/>
                  </a:ext>
                </a:extLst>
              </a:tr>
              <a:tr h="370840">
                <a:tc vMerge="1">
                  <a:txBody>
                    <a:bodyPr/>
                    <a:lstStyle/>
                    <a:p>
                      <a:pPr algn="ctr"/>
                      <a:endParaRPr lang="en-US" dirty="0"/>
                    </a:p>
                  </a:txBody>
                  <a:tcPr/>
                </a:tc>
                <a:tc>
                  <a:txBody>
                    <a:bodyPr/>
                    <a:lstStyle/>
                    <a:p>
                      <a:r>
                        <a:rPr lang="en-US" b="1" dirty="0"/>
                        <a:t>TOTAL</a:t>
                      </a:r>
                    </a:p>
                  </a:txBody>
                  <a:tcPr/>
                </a:tc>
                <a:tc>
                  <a:txBody>
                    <a:bodyPr/>
                    <a:lstStyle/>
                    <a:p>
                      <a:r>
                        <a:rPr lang="en-US" dirty="0"/>
                        <a:t>909</a:t>
                      </a:r>
                    </a:p>
                  </a:txBody>
                  <a:tcPr/>
                </a:tc>
                <a:tc>
                  <a:txBody>
                    <a:bodyPr/>
                    <a:lstStyle/>
                    <a:p>
                      <a:r>
                        <a:rPr lang="en-US" dirty="0"/>
                        <a:t>855</a:t>
                      </a:r>
                    </a:p>
                  </a:txBody>
                  <a:tcPr/>
                </a:tc>
                <a:tc>
                  <a:txBody>
                    <a:bodyPr/>
                    <a:lstStyle/>
                    <a:p>
                      <a:r>
                        <a:rPr lang="en-US" dirty="0"/>
                        <a:t>1005</a:t>
                      </a:r>
                    </a:p>
                  </a:txBody>
                  <a:tcPr/>
                </a:tc>
                <a:tc>
                  <a:txBody>
                    <a:bodyPr/>
                    <a:lstStyle/>
                    <a:p>
                      <a:r>
                        <a:rPr lang="en-US" dirty="0"/>
                        <a:t>2769</a:t>
                      </a:r>
                    </a:p>
                  </a:txBody>
                  <a:tcPr/>
                </a:tc>
                <a:extLst>
                  <a:ext uri="{0D108BD9-81ED-4DB2-BD59-A6C34878D82A}">
                    <a16:rowId xmlns:a16="http://schemas.microsoft.com/office/drawing/2014/main" val="450459256"/>
                  </a:ext>
                </a:extLst>
              </a:tr>
            </a:tbl>
          </a:graphicData>
        </a:graphic>
      </p:graphicFrame>
    </p:spTree>
    <p:extLst>
      <p:ext uri="{BB962C8B-B14F-4D97-AF65-F5344CB8AC3E}">
        <p14:creationId xmlns:p14="http://schemas.microsoft.com/office/powerpoint/2010/main" val="340420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4739D-31BB-28B9-B0D6-1CDF3CC3F419}"/>
              </a:ext>
            </a:extLst>
          </p:cNvPr>
          <p:cNvSpPr>
            <a:spLocks noGrp="1"/>
          </p:cNvSpPr>
          <p:nvPr>
            <p:ph type="title"/>
          </p:nvPr>
        </p:nvSpPr>
        <p:spPr/>
        <p:txBody>
          <a:bodyPr/>
          <a:lstStyle/>
          <a:p>
            <a:br>
              <a:rPr lang="en-US" dirty="0"/>
            </a:br>
            <a:r>
              <a:rPr lang="en-US" dirty="0"/>
              <a:t>Working with a Contingency Table</a:t>
            </a:r>
          </a:p>
        </p:txBody>
      </p:sp>
      <p:graphicFrame>
        <p:nvGraphicFramePr>
          <p:cNvPr id="4" name="Content Placeholder 3">
            <a:extLst>
              <a:ext uri="{FF2B5EF4-FFF2-40B4-BE49-F238E27FC236}">
                <a16:creationId xmlns:a16="http://schemas.microsoft.com/office/drawing/2014/main" id="{96D05689-DA6C-1B64-699D-3F513ACA3186}"/>
              </a:ext>
            </a:extLst>
          </p:cNvPr>
          <p:cNvGraphicFramePr>
            <a:graphicFrameLocks noGrp="1"/>
          </p:cNvGraphicFramePr>
          <p:nvPr>
            <p:ph idx="1"/>
            <p:extLst>
              <p:ext uri="{D42A27DB-BD31-4B8C-83A1-F6EECF244321}">
                <p14:modId xmlns:p14="http://schemas.microsoft.com/office/powerpoint/2010/main" val="2885391204"/>
              </p:ext>
            </p:extLst>
          </p:nvPr>
        </p:nvGraphicFramePr>
        <p:xfrm>
          <a:off x="1451579" y="2148840"/>
          <a:ext cx="6884892" cy="2560320"/>
        </p:xfrm>
        <a:graphic>
          <a:graphicData uri="http://schemas.openxmlformats.org/drawingml/2006/table">
            <a:tbl>
              <a:tblPr firstRow="1" bandRow="1">
                <a:tableStyleId>{5C22544A-7EE6-4342-B048-85BDC9FD1C3A}</a:tableStyleId>
              </a:tblPr>
              <a:tblGrid>
                <a:gridCol w="1147482">
                  <a:extLst>
                    <a:ext uri="{9D8B030D-6E8A-4147-A177-3AD203B41FA5}">
                      <a16:colId xmlns:a16="http://schemas.microsoft.com/office/drawing/2014/main" val="1838020098"/>
                    </a:ext>
                  </a:extLst>
                </a:gridCol>
                <a:gridCol w="1147482">
                  <a:extLst>
                    <a:ext uri="{9D8B030D-6E8A-4147-A177-3AD203B41FA5}">
                      <a16:colId xmlns:a16="http://schemas.microsoft.com/office/drawing/2014/main" val="2329793099"/>
                    </a:ext>
                  </a:extLst>
                </a:gridCol>
                <a:gridCol w="1147482">
                  <a:extLst>
                    <a:ext uri="{9D8B030D-6E8A-4147-A177-3AD203B41FA5}">
                      <a16:colId xmlns:a16="http://schemas.microsoft.com/office/drawing/2014/main" val="3037994352"/>
                    </a:ext>
                  </a:extLst>
                </a:gridCol>
                <a:gridCol w="1147482">
                  <a:extLst>
                    <a:ext uri="{9D8B030D-6E8A-4147-A177-3AD203B41FA5}">
                      <a16:colId xmlns:a16="http://schemas.microsoft.com/office/drawing/2014/main" val="3397820225"/>
                    </a:ext>
                  </a:extLst>
                </a:gridCol>
                <a:gridCol w="1147482">
                  <a:extLst>
                    <a:ext uri="{9D8B030D-6E8A-4147-A177-3AD203B41FA5}">
                      <a16:colId xmlns:a16="http://schemas.microsoft.com/office/drawing/2014/main" val="724444309"/>
                    </a:ext>
                  </a:extLst>
                </a:gridCol>
                <a:gridCol w="1147482">
                  <a:extLst>
                    <a:ext uri="{9D8B030D-6E8A-4147-A177-3AD203B41FA5}">
                      <a16:colId xmlns:a16="http://schemas.microsoft.com/office/drawing/2014/main" val="4218308860"/>
                    </a:ext>
                  </a:extLst>
                </a:gridCol>
              </a:tblGrid>
              <a:tr h="351294">
                <a:tc>
                  <a:txBody>
                    <a:bodyPr/>
                    <a:lstStyle/>
                    <a:p>
                      <a:endParaRPr lang="en-US" dirty="0"/>
                    </a:p>
                  </a:txBody>
                  <a:tcPr/>
                </a:tc>
                <a:tc gridSpan="4">
                  <a:txBody>
                    <a:bodyPr/>
                    <a:lstStyle/>
                    <a:p>
                      <a:pPr algn="ctr"/>
                      <a:r>
                        <a:rPr lang="en-US" dirty="0"/>
                        <a:t>Number of Clubs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pPr algn="ctr"/>
                      <a:endParaRPr lang="en-US" dirty="0"/>
                    </a:p>
                  </a:txBody>
                  <a:tcPr/>
                </a:tc>
                <a:extLst>
                  <a:ext uri="{0D108BD9-81ED-4DB2-BD59-A6C34878D82A}">
                    <a16:rowId xmlns:a16="http://schemas.microsoft.com/office/drawing/2014/main" val="307799083"/>
                  </a:ext>
                </a:extLst>
              </a:tr>
              <a:tr h="351294">
                <a:tc rowSpan="5">
                  <a:txBody>
                    <a:bodyPr/>
                    <a:lstStyle/>
                    <a:p>
                      <a:pPr algn="ctr"/>
                      <a:endParaRPr lang="en-US" dirty="0"/>
                    </a:p>
                    <a:p>
                      <a:pPr algn="ctr"/>
                      <a:r>
                        <a:rPr lang="en-US" dirty="0"/>
                        <a:t>Hours Worked Per Week</a:t>
                      </a:r>
                    </a:p>
                  </a:txBody>
                  <a:tcPr/>
                </a:tc>
                <a:tc>
                  <a:txBody>
                    <a:bodyPr/>
                    <a:lstStyle/>
                    <a:p>
                      <a:endParaRPr lang="en-US" dirty="0"/>
                    </a:p>
                  </a:txBody>
                  <a:tcPr/>
                </a:tc>
                <a:tc>
                  <a:txBody>
                    <a:bodyPr/>
                    <a:lstStyle/>
                    <a:p>
                      <a:pPr algn="ctr"/>
                      <a:r>
                        <a:rPr lang="en-US" dirty="0"/>
                        <a:t>None</a:t>
                      </a:r>
                    </a:p>
                  </a:txBody>
                  <a:tcPr/>
                </a:tc>
                <a:tc>
                  <a:txBody>
                    <a:bodyPr/>
                    <a:lstStyle/>
                    <a:p>
                      <a:pPr algn="ctr"/>
                      <a:r>
                        <a:rPr lang="en-US" dirty="0"/>
                        <a:t>One</a:t>
                      </a:r>
                    </a:p>
                  </a:txBody>
                  <a:tcPr/>
                </a:tc>
                <a:tc>
                  <a:txBody>
                    <a:bodyPr/>
                    <a:lstStyle/>
                    <a:p>
                      <a:pPr algn="ctr"/>
                      <a:r>
                        <a:rPr lang="en-US" dirty="0"/>
                        <a:t>Multiple</a:t>
                      </a:r>
                    </a:p>
                  </a:txBody>
                  <a:tcPr/>
                </a:tc>
                <a:tc>
                  <a:txBody>
                    <a:bodyPr/>
                    <a:lstStyle/>
                    <a:p>
                      <a:pPr algn="ctr"/>
                      <a:r>
                        <a:rPr lang="en-US" b="1" dirty="0"/>
                        <a:t>Total</a:t>
                      </a:r>
                    </a:p>
                  </a:txBody>
                  <a:tcPr/>
                </a:tc>
                <a:extLst>
                  <a:ext uri="{0D108BD9-81ED-4DB2-BD59-A6C34878D82A}">
                    <a16:rowId xmlns:a16="http://schemas.microsoft.com/office/drawing/2014/main" val="3451416062"/>
                  </a:ext>
                </a:extLst>
              </a:tr>
              <a:tr h="351294">
                <a:tc vMerge="1">
                  <a:txBody>
                    <a:bodyPr/>
                    <a:lstStyle/>
                    <a:p>
                      <a:endParaRPr dirty="0"/>
                    </a:p>
                  </a:txBody>
                  <a:tcPr/>
                </a:tc>
                <a:tc>
                  <a:txBody>
                    <a:bodyPr/>
                    <a:lstStyle/>
                    <a:p>
                      <a:r>
                        <a:rPr lang="en-US" dirty="0"/>
                        <a:t>None</a:t>
                      </a:r>
                    </a:p>
                  </a:txBody>
                  <a:tcPr/>
                </a:tc>
                <a:tc>
                  <a:txBody>
                    <a:bodyPr/>
                    <a:lstStyle/>
                    <a:p>
                      <a:r>
                        <a:rPr lang="en-US" dirty="0"/>
                        <a:t>171</a:t>
                      </a:r>
                    </a:p>
                  </a:txBody>
                  <a:tcPr/>
                </a:tc>
                <a:tc>
                  <a:txBody>
                    <a:bodyPr/>
                    <a:lstStyle/>
                    <a:p>
                      <a:r>
                        <a:rPr lang="en-US" dirty="0"/>
                        <a:t>239</a:t>
                      </a:r>
                    </a:p>
                  </a:txBody>
                  <a:tcPr/>
                </a:tc>
                <a:tc>
                  <a:txBody>
                    <a:bodyPr/>
                    <a:lstStyle/>
                    <a:p>
                      <a:r>
                        <a:rPr lang="en-US" dirty="0"/>
                        <a:t>175</a:t>
                      </a:r>
                    </a:p>
                  </a:txBody>
                  <a:tcPr/>
                </a:tc>
                <a:tc>
                  <a:txBody>
                    <a:bodyPr/>
                    <a:lstStyle/>
                    <a:p>
                      <a:r>
                        <a:rPr lang="en-US" dirty="0"/>
                        <a:t>585</a:t>
                      </a:r>
                    </a:p>
                  </a:txBody>
                  <a:tcPr/>
                </a:tc>
                <a:extLst>
                  <a:ext uri="{0D108BD9-81ED-4DB2-BD59-A6C34878D82A}">
                    <a16:rowId xmlns:a16="http://schemas.microsoft.com/office/drawing/2014/main" val="1282743602"/>
                  </a:ext>
                </a:extLst>
              </a:tr>
              <a:tr h="351294">
                <a:tc vMerge="1">
                  <a:txBody>
                    <a:bodyPr/>
                    <a:lstStyle/>
                    <a:p>
                      <a:pPr algn="ctr"/>
                      <a:endParaRPr lang="en-US" dirty="0"/>
                    </a:p>
                  </a:txBody>
                  <a:tcPr/>
                </a:tc>
                <a:tc>
                  <a:txBody>
                    <a:bodyPr/>
                    <a:lstStyle/>
                    <a:p>
                      <a:r>
                        <a:rPr lang="en-US" dirty="0"/>
                        <a:t>&lt; 10</a:t>
                      </a:r>
                    </a:p>
                  </a:txBody>
                  <a:tcPr/>
                </a:tc>
                <a:tc>
                  <a:txBody>
                    <a:bodyPr/>
                    <a:lstStyle/>
                    <a:p>
                      <a:r>
                        <a:rPr lang="en-US" dirty="0"/>
                        <a:t>328</a:t>
                      </a:r>
                    </a:p>
                  </a:txBody>
                  <a:tcPr/>
                </a:tc>
                <a:tc>
                  <a:txBody>
                    <a:bodyPr/>
                    <a:lstStyle/>
                    <a:p>
                      <a:r>
                        <a:rPr lang="en-US" dirty="0"/>
                        <a:t>481</a:t>
                      </a:r>
                    </a:p>
                  </a:txBody>
                  <a:tcPr/>
                </a:tc>
                <a:tc>
                  <a:txBody>
                    <a:bodyPr/>
                    <a:lstStyle/>
                    <a:p>
                      <a:r>
                        <a:rPr lang="en-US" dirty="0"/>
                        <a:t>369</a:t>
                      </a:r>
                    </a:p>
                  </a:txBody>
                  <a:tcPr/>
                </a:tc>
                <a:tc>
                  <a:txBody>
                    <a:bodyPr/>
                    <a:lstStyle/>
                    <a:p>
                      <a:r>
                        <a:rPr lang="en-US" dirty="0"/>
                        <a:t>1178</a:t>
                      </a:r>
                    </a:p>
                  </a:txBody>
                  <a:tcPr/>
                </a:tc>
                <a:extLst>
                  <a:ext uri="{0D108BD9-81ED-4DB2-BD59-A6C34878D82A}">
                    <a16:rowId xmlns:a16="http://schemas.microsoft.com/office/drawing/2014/main" val="1725686510"/>
                  </a:ext>
                </a:extLst>
              </a:tr>
              <a:tr h="351294">
                <a:tc vMerge="1">
                  <a:txBody>
                    <a:bodyPr/>
                    <a:lstStyle/>
                    <a:p>
                      <a:pPr algn="ctr"/>
                      <a:endParaRPr lang="en-US" dirty="0"/>
                    </a:p>
                  </a:txBody>
                  <a:tcPr/>
                </a:tc>
                <a:tc>
                  <a:txBody>
                    <a:bodyPr/>
                    <a:lstStyle/>
                    <a:p>
                      <a:r>
                        <a:rPr lang="en-US" dirty="0"/>
                        <a:t>10 - 20</a:t>
                      </a:r>
                    </a:p>
                  </a:txBody>
                  <a:tcPr/>
                </a:tc>
                <a:tc>
                  <a:txBody>
                    <a:bodyPr/>
                    <a:lstStyle/>
                    <a:p>
                      <a:r>
                        <a:rPr lang="en-US" dirty="0"/>
                        <a:t>323</a:t>
                      </a:r>
                    </a:p>
                  </a:txBody>
                  <a:tcPr/>
                </a:tc>
                <a:tc>
                  <a:txBody>
                    <a:bodyPr/>
                    <a:lstStyle/>
                    <a:p>
                      <a:r>
                        <a:rPr lang="en-US" dirty="0"/>
                        <a:t>17</a:t>
                      </a:r>
                    </a:p>
                  </a:txBody>
                  <a:tcPr/>
                </a:tc>
                <a:tc>
                  <a:txBody>
                    <a:bodyPr/>
                    <a:lstStyle/>
                    <a:p>
                      <a:r>
                        <a:rPr lang="en-US" dirty="0"/>
                        <a:t>371</a:t>
                      </a:r>
                    </a:p>
                  </a:txBody>
                  <a:tcPr/>
                </a:tc>
                <a:tc>
                  <a:txBody>
                    <a:bodyPr/>
                    <a:lstStyle/>
                    <a:p>
                      <a:r>
                        <a:rPr lang="en-US" dirty="0"/>
                        <a:t>711</a:t>
                      </a:r>
                    </a:p>
                  </a:txBody>
                  <a:tcPr/>
                </a:tc>
                <a:extLst>
                  <a:ext uri="{0D108BD9-81ED-4DB2-BD59-A6C34878D82A}">
                    <a16:rowId xmlns:a16="http://schemas.microsoft.com/office/drawing/2014/main" val="2354301606"/>
                  </a:ext>
                </a:extLst>
              </a:tr>
              <a:tr h="351294">
                <a:tc vMerge="1">
                  <a:txBody>
                    <a:bodyPr/>
                    <a:lstStyle/>
                    <a:p>
                      <a:pPr algn="ctr"/>
                      <a:endParaRPr lang="en-US" dirty="0"/>
                    </a:p>
                  </a:txBody>
                  <a:tcPr/>
                </a:tc>
                <a:tc>
                  <a:txBody>
                    <a:bodyPr/>
                    <a:lstStyle/>
                    <a:p>
                      <a:r>
                        <a:rPr lang="en-US" dirty="0"/>
                        <a:t>20 +</a:t>
                      </a:r>
                    </a:p>
                  </a:txBody>
                  <a:tcPr/>
                </a:tc>
                <a:tc>
                  <a:txBody>
                    <a:bodyPr/>
                    <a:lstStyle/>
                    <a:p>
                      <a:r>
                        <a:rPr lang="en-US" dirty="0"/>
                        <a:t>87</a:t>
                      </a:r>
                    </a:p>
                  </a:txBody>
                  <a:tcPr/>
                </a:tc>
                <a:tc>
                  <a:txBody>
                    <a:bodyPr/>
                    <a:lstStyle/>
                    <a:p>
                      <a:r>
                        <a:rPr lang="en-US" dirty="0"/>
                        <a:t>118</a:t>
                      </a:r>
                    </a:p>
                  </a:txBody>
                  <a:tcPr/>
                </a:tc>
                <a:tc>
                  <a:txBody>
                    <a:bodyPr/>
                    <a:lstStyle/>
                    <a:p>
                      <a:r>
                        <a:rPr lang="en-US" dirty="0"/>
                        <a:t>90</a:t>
                      </a:r>
                    </a:p>
                  </a:txBody>
                  <a:tcPr/>
                </a:tc>
                <a:tc>
                  <a:txBody>
                    <a:bodyPr/>
                    <a:lstStyle/>
                    <a:p>
                      <a:r>
                        <a:rPr lang="en-US" dirty="0"/>
                        <a:t>295</a:t>
                      </a:r>
                    </a:p>
                  </a:txBody>
                  <a:tcPr/>
                </a:tc>
                <a:extLst>
                  <a:ext uri="{0D108BD9-81ED-4DB2-BD59-A6C34878D82A}">
                    <a16:rowId xmlns:a16="http://schemas.microsoft.com/office/drawing/2014/main" val="650772355"/>
                  </a:ext>
                </a:extLst>
              </a:tr>
              <a:tr h="351294">
                <a:tc>
                  <a:txBody>
                    <a:bodyPr/>
                    <a:lstStyle/>
                    <a:p>
                      <a:pPr algn="ctr"/>
                      <a:endParaRPr lang="en-US" dirty="0"/>
                    </a:p>
                  </a:txBody>
                  <a:tcPr/>
                </a:tc>
                <a:tc>
                  <a:txBody>
                    <a:bodyPr/>
                    <a:lstStyle/>
                    <a:p>
                      <a:r>
                        <a:rPr lang="en-US" b="1" dirty="0"/>
                        <a:t>TOTAL</a:t>
                      </a:r>
                    </a:p>
                  </a:txBody>
                  <a:tcPr/>
                </a:tc>
                <a:tc>
                  <a:txBody>
                    <a:bodyPr/>
                    <a:lstStyle/>
                    <a:p>
                      <a:r>
                        <a:rPr lang="en-US" dirty="0"/>
                        <a:t>909</a:t>
                      </a:r>
                    </a:p>
                  </a:txBody>
                  <a:tcPr/>
                </a:tc>
                <a:tc>
                  <a:txBody>
                    <a:bodyPr/>
                    <a:lstStyle/>
                    <a:p>
                      <a:r>
                        <a:rPr lang="en-US" dirty="0"/>
                        <a:t>855</a:t>
                      </a:r>
                    </a:p>
                  </a:txBody>
                  <a:tcPr/>
                </a:tc>
                <a:tc>
                  <a:txBody>
                    <a:bodyPr/>
                    <a:lstStyle/>
                    <a:p>
                      <a:r>
                        <a:rPr lang="en-US" dirty="0"/>
                        <a:t>1005</a:t>
                      </a:r>
                    </a:p>
                  </a:txBody>
                  <a:tcPr/>
                </a:tc>
                <a:tc>
                  <a:txBody>
                    <a:bodyPr/>
                    <a:lstStyle/>
                    <a:p>
                      <a:r>
                        <a:rPr lang="en-US" dirty="0"/>
                        <a:t>2769</a:t>
                      </a:r>
                    </a:p>
                  </a:txBody>
                  <a:tcPr/>
                </a:tc>
                <a:extLst>
                  <a:ext uri="{0D108BD9-81ED-4DB2-BD59-A6C34878D82A}">
                    <a16:rowId xmlns:a16="http://schemas.microsoft.com/office/drawing/2014/main" val="4023985761"/>
                  </a:ext>
                </a:extLst>
              </a:tr>
            </a:tbl>
          </a:graphicData>
        </a:graphic>
      </p:graphicFrame>
      <p:sp>
        <p:nvSpPr>
          <p:cNvPr id="5" name="TextBox 4">
            <a:extLst>
              <a:ext uri="{FF2B5EF4-FFF2-40B4-BE49-F238E27FC236}">
                <a16:creationId xmlns:a16="http://schemas.microsoft.com/office/drawing/2014/main" id="{2FA95096-03CA-EA92-5436-2045B715B612}"/>
              </a:ext>
            </a:extLst>
          </p:cNvPr>
          <p:cNvSpPr txBox="1"/>
          <p:nvPr/>
        </p:nvSpPr>
        <p:spPr>
          <a:xfrm>
            <a:off x="8455511" y="2148840"/>
            <a:ext cx="2599343" cy="3416320"/>
          </a:xfrm>
          <a:prstGeom prst="rect">
            <a:avLst/>
          </a:prstGeom>
          <a:noFill/>
        </p:spPr>
        <p:txBody>
          <a:bodyPr wrap="square" rtlCol="0">
            <a:spAutoFit/>
          </a:bodyPr>
          <a:lstStyle/>
          <a:p>
            <a:pPr marL="342900" indent="-342900">
              <a:buFont typeface="+mj-lt"/>
              <a:buAutoNum type="alphaLcPeriod"/>
            </a:pPr>
            <a:r>
              <a:rPr lang="en-US" dirty="0"/>
              <a:t>P(20+ hours)</a:t>
            </a:r>
          </a:p>
          <a:p>
            <a:pPr marL="342900" indent="-342900">
              <a:buFont typeface="+mj-lt"/>
              <a:buAutoNum type="alphaLcPeriod"/>
            </a:pPr>
            <a:r>
              <a:rPr lang="en-US" dirty="0"/>
              <a:t>P(at most one club)</a:t>
            </a:r>
          </a:p>
          <a:p>
            <a:pPr marL="342900" indent="-342900">
              <a:buFont typeface="+mj-lt"/>
              <a:buAutoNum type="alphaLcPeriod"/>
            </a:pPr>
            <a:r>
              <a:rPr lang="en-US" dirty="0"/>
              <a:t>P(20+ hours and one club)</a:t>
            </a:r>
          </a:p>
          <a:p>
            <a:pPr marL="342900" indent="-342900">
              <a:buFont typeface="+mj-lt"/>
              <a:buAutoNum type="alphaLcPeriod"/>
            </a:pPr>
            <a:r>
              <a:rPr lang="en-US" dirty="0"/>
              <a:t>P(No clubs or No work)</a:t>
            </a:r>
          </a:p>
          <a:p>
            <a:pPr marL="342900" indent="-342900">
              <a:buFont typeface="+mj-lt"/>
              <a:buAutoNum type="alphaLcPeriod"/>
            </a:pPr>
            <a:r>
              <a:rPr lang="en-US" dirty="0"/>
              <a:t>P(multiple clubs given not working)</a:t>
            </a:r>
          </a:p>
          <a:p>
            <a:pPr marL="342900" indent="-342900">
              <a:buFont typeface="+mj-lt"/>
              <a:buAutoNum type="alphaLcPeriod"/>
            </a:pPr>
            <a:r>
              <a:rPr lang="en-US" dirty="0"/>
              <a:t>Are being involved in no clubs and working 20+ hours independent?</a:t>
            </a:r>
          </a:p>
        </p:txBody>
      </p:sp>
      <p:sp>
        <p:nvSpPr>
          <p:cNvPr id="6" name="TextBox 5">
            <a:extLst>
              <a:ext uri="{FF2B5EF4-FFF2-40B4-BE49-F238E27FC236}">
                <a16:creationId xmlns:a16="http://schemas.microsoft.com/office/drawing/2014/main" id="{0278B9B9-44F1-933A-8363-BFD32259311E}"/>
              </a:ext>
            </a:extLst>
          </p:cNvPr>
          <p:cNvSpPr txBox="1"/>
          <p:nvPr/>
        </p:nvSpPr>
        <p:spPr>
          <a:xfrm>
            <a:off x="1451579" y="4883972"/>
            <a:ext cx="6884892" cy="646331"/>
          </a:xfrm>
          <a:prstGeom prst="rect">
            <a:avLst/>
          </a:prstGeom>
          <a:noFill/>
        </p:spPr>
        <p:txBody>
          <a:bodyPr wrap="square" rtlCol="0">
            <a:spAutoFit/>
          </a:bodyPr>
          <a:lstStyle/>
          <a:p>
            <a:r>
              <a:rPr lang="en-US" dirty="0"/>
              <a:t>Find the probabilities associated with a randomly chosen individual from this sample satisfying the events on the right.</a:t>
            </a:r>
          </a:p>
        </p:txBody>
      </p:sp>
    </p:spTree>
    <p:extLst>
      <p:ext uri="{BB962C8B-B14F-4D97-AF65-F5344CB8AC3E}">
        <p14:creationId xmlns:p14="http://schemas.microsoft.com/office/powerpoint/2010/main" val="34080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8674</TotalTime>
  <Words>2227</Words>
  <Application>Microsoft Macintosh PowerPoint</Application>
  <PresentationFormat>Widescreen</PresentationFormat>
  <Paragraphs>200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Cambria Math</vt:lpstr>
      <vt:lpstr>Palatino Linotype</vt:lpstr>
      <vt:lpstr>Gallery</vt:lpstr>
      <vt:lpstr>Discrete Probability and the Binomial Distribution</vt:lpstr>
      <vt:lpstr> Discrete versus Continuous Random Variables</vt:lpstr>
      <vt:lpstr> Terminology for Probability</vt:lpstr>
      <vt:lpstr> Approaches to Probability</vt:lpstr>
      <vt:lpstr> Estimating Probabilities: Example Scenarios</vt:lpstr>
      <vt:lpstr> Probability Distributions: Probability Mass</vt:lpstr>
      <vt:lpstr> Uniform Probability and Calculations</vt:lpstr>
      <vt:lpstr> Contingency Tables and Probability</vt:lpstr>
      <vt:lpstr> Working with a Contingency Table</vt:lpstr>
      <vt:lpstr> Before We Move Forward, Ask Me Two Questions…</vt:lpstr>
      <vt:lpstr>A Special Class of [non-Uniform] Discrete  Distributions: The Binomial Distribution</vt:lpstr>
      <vt:lpstr> Examples of Binomial Distributions</vt:lpstr>
      <vt:lpstr> Identifying Binomial Experiments</vt:lpstr>
      <vt:lpstr>Calculating Probabilities with the Binomial Distribution</vt:lpstr>
      <vt:lpstr> Completed Example: Car Accidents, Part I</vt:lpstr>
      <vt:lpstr> Completed Example: Car Accidents, Part II</vt:lpstr>
      <vt:lpstr> Completed Example: Car Accidents, Part III</vt:lpstr>
      <vt:lpstr> Completed Example: Car Accidents, Part IV</vt:lpstr>
      <vt:lpstr> Example: Defective Products</vt:lpstr>
      <vt:lpstr> Example: Growing plants from seeds</vt:lpstr>
      <vt:lpstr> Expected Value and Standard Deviation</vt:lpstr>
      <vt:lpstr> Example: Growing plants from seeds (Revisited)</vt:lpstr>
      <vt:lpstr> Summary</vt:lpstr>
      <vt:lpstr>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Gilbert, Adam</dc:creator>
  <cp:lastModifiedBy>Gilbert, Adam</cp:lastModifiedBy>
  <cp:revision>16</cp:revision>
  <dcterms:created xsi:type="dcterms:W3CDTF">2024-12-23T01:10:10Z</dcterms:created>
  <dcterms:modified xsi:type="dcterms:W3CDTF">2024-12-30T15:20:43Z</dcterms:modified>
</cp:coreProperties>
</file>